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66" r:id="rId2"/>
    <p:sldId id="567" r:id="rId3"/>
    <p:sldId id="571" r:id="rId4"/>
    <p:sldId id="572" r:id="rId5"/>
    <p:sldId id="568" r:id="rId6"/>
    <p:sldId id="569" r:id="rId7"/>
    <p:sldId id="5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94"/>
  </p:normalViewPr>
  <p:slideViewPr>
    <p:cSldViewPr snapToGrid="0">
      <p:cViewPr>
        <p:scale>
          <a:sx n="180" d="100"/>
          <a:sy n="180" d="100"/>
        </p:scale>
        <p:origin x="-1728" y="-2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4A95E-6351-426D-AE9C-3B253669A356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68A3-4FF1-4432-B156-84782F6F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unwinding can be done by RNA-binding proteins</a:t>
            </a:r>
            <a:r>
              <a:rPr lang="en-US"/>
              <a:t>, small RNAs,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468A3-4FF1-4432-B156-84782F6FE8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6B2C-4C53-1286-7930-68C4CE596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4FCF-9618-3E1D-84C0-58AE7F344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ECB5F-F7DB-8770-C487-C4A814ED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4FFDC-F1B2-0070-4B81-936FAC6B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33C4-08DF-D263-E51D-B7FEC3C3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B239-D1E8-07DA-0062-03368E3E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18520-AA48-AD52-BAAE-BECE163E5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5DD3D-EC00-BA53-11E5-4B36BB67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56370-89B8-644E-0BCF-57485260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D14B9-27B6-5E85-4067-2FF6FF46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19527-D0CA-2339-E72E-78E9BE395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F653A-0E2D-7017-5D79-CEEB2B39A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5406-E5CF-68BA-41F9-BA5CCA21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A4716-6ECC-B8A3-CECC-EE10E45B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18211-3109-33E9-D9D8-EA404C2E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5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4140-A2E6-E617-842F-969CBA22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F0ACB-63F0-471A-F9E9-FA31F38FB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984A-4D2A-AC8C-F25D-01DFA4C5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4D83A-7B50-D00B-3277-47741D0C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C5C2D-51F4-1E96-5E45-4851D2F3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AC59-3096-D5B1-B120-48C90313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00EF6-6622-1143-A2C3-0C8739B6A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98341-60B7-8590-9FD0-BF5CBDEA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1602-BA92-7636-2678-F4CE8402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EDC6-11A1-B138-96A2-E70B22A5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7756-16AD-612E-1CC0-4753D939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BC51-DECB-B6CF-315C-0CCFC2E96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7638C-E896-4B43-13A2-A4E20EC32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91968-1366-9D3D-3FFC-2F7C7333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0704-6A10-A14B-5FB0-51060200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777FF-4D69-0113-6CC6-303F7CB0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CE4D-FDC2-3876-75DA-C46680E3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1772F-BA59-8474-FF80-32F8BAC6D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F44EF-4880-029B-F2BB-3FB65108B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8EC32-2CFF-9698-B69A-4330D3050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58D27-2EF1-2833-E369-A0801875A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FDD55E-4C38-ED2D-102B-FD98AAEB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D2081-C3A6-0A84-285C-6607FA91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6E24C-6857-765B-63C6-F382CBF5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A726-79B3-31AF-CF66-1F93BDF1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3576F-D33B-998A-38AE-395CEC5F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7B98B-8B35-2512-FBEA-F002D935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02873-482F-CD0C-E149-D73B5BF1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7294A-D002-1B14-C8C1-C7091A73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A543B-00DD-81FF-8D19-93B18019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B9F31-6EB0-3CCE-173A-DF5EB581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A3F7-6A0E-79C9-B9D5-B7D2F32A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56806-3EAC-F6C7-B90F-BD1ACB00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56882-9D90-1046-846A-93481ECD5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56264-EC59-5030-F228-4C1FD5AE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3DBFF-5372-F2C2-148A-61BA089E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9D45C-05A9-DBA6-3B1B-FCBDBD87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5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5F4E-61DE-8044-23D8-4A02C33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99826F-65B0-26E4-5F4B-52449D2DF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3AB29-321E-8C72-D98D-F978CE2D7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A5ADD-FC3C-7F71-B8A2-DE941932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C71D-33E0-694C-1832-A6B5F98B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F70B9-54F1-9B8D-4831-A37DFFC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E312D-4326-1E08-160A-4BCDC47E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F0282-906D-0EE1-FF6F-DC393963C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49C0F-D943-FB09-9D4E-D7D105548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9A6B-BA36-414B-9920-A75408A51A5B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C2940-C60F-429D-8A39-BAADC6275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66546-CBFE-B96F-510B-04710739C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B8E8-F054-4433-9606-46A67618C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64D439-5FD7-005D-6FF4-C30A519F9794}"/>
              </a:ext>
            </a:extLst>
          </p:cNvPr>
          <p:cNvSpPr txBox="1"/>
          <p:nvPr/>
        </p:nvSpPr>
        <p:spPr>
          <a:xfrm>
            <a:off x="378541" y="346775"/>
            <a:ext cx="929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Can we make a double deletion of </a:t>
            </a:r>
            <a:r>
              <a:rPr lang="el-GR" dirty="0"/>
              <a:t>Δ</a:t>
            </a:r>
            <a:r>
              <a:rPr lang="en-US" i="1" dirty="0"/>
              <a:t>rpsU2 </a:t>
            </a:r>
            <a:r>
              <a:rPr lang="el-GR" dirty="0"/>
              <a:t>Δ</a:t>
            </a:r>
            <a:r>
              <a:rPr lang="en-US" i="1" dirty="0" err="1"/>
              <a:t>hfq</a:t>
            </a:r>
            <a:r>
              <a:rPr lang="en-US" dirty="0"/>
              <a:t>?</a:t>
            </a:r>
          </a:p>
          <a:p>
            <a:r>
              <a:rPr lang="en-US" b="1" dirty="0"/>
              <a:t>Controls: </a:t>
            </a:r>
            <a:r>
              <a:rPr lang="en-US" dirty="0"/>
              <a:t>Water, LVS gDNA, pKR11 </a:t>
            </a:r>
          </a:p>
          <a:p>
            <a:r>
              <a:rPr lang="en-US" b="1" dirty="0"/>
              <a:t>Expectations: </a:t>
            </a:r>
            <a:r>
              <a:rPr lang="en-US" dirty="0"/>
              <a:t>1277 bps with </a:t>
            </a:r>
            <a:r>
              <a:rPr lang="en-US" i="1" dirty="0"/>
              <a:t>rpsU2</a:t>
            </a:r>
            <a:r>
              <a:rPr lang="en-US" dirty="0"/>
              <a:t>, 1088 bps without </a:t>
            </a:r>
            <a:r>
              <a:rPr lang="en-US" i="1" dirty="0"/>
              <a:t>rpsU2</a:t>
            </a:r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2C3856-8134-67B0-B2DD-AA3C59EFCB91}"/>
              </a:ext>
            </a:extLst>
          </p:cNvPr>
          <p:cNvSpPr txBox="1"/>
          <p:nvPr/>
        </p:nvSpPr>
        <p:spPr>
          <a:xfrm>
            <a:off x="0" y="5995878"/>
            <a:ext cx="767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Conclusions: </a:t>
            </a:r>
            <a:r>
              <a:rPr lang="en-US" dirty="0"/>
              <a:t>Yes!</a:t>
            </a:r>
          </a:p>
          <a:p>
            <a:r>
              <a:rPr lang="en-US" b="1" dirty="0"/>
              <a:t>Next steps: </a:t>
            </a:r>
            <a:r>
              <a:rPr lang="en-US" dirty="0"/>
              <a:t> Confirm no suppressor mutations by whole genome sequencing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F5647-1817-487D-C303-5E82BF345BFE}"/>
              </a:ext>
            </a:extLst>
          </p:cNvPr>
          <p:cNvSpPr txBox="1"/>
          <p:nvPr/>
        </p:nvSpPr>
        <p:spPr>
          <a:xfrm>
            <a:off x="503189" y="3611562"/>
            <a:ext cx="99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1500 bp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03C12-B789-B1DE-67B5-82C3BC31B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9000" r="13909" b="16883"/>
          <a:stretch/>
        </p:blipFill>
        <p:spPr bwMode="auto">
          <a:xfrm>
            <a:off x="1972440" y="1660377"/>
            <a:ext cx="5908114" cy="4250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A9DE78-5B5A-3801-0C4A-16FB5EE2B819}"/>
              </a:ext>
            </a:extLst>
          </p:cNvPr>
          <p:cNvCxnSpPr>
            <a:cxnSpLocks/>
          </p:cNvCxnSpPr>
          <p:nvPr/>
        </p:nvCxnSpPr>
        <p:spPr>
          <a:xfrm flipH="1">
            <a:off x="1406012" y="3870655"/>
            <a:ext cx="8750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8AD2325-B9D2-AC04-C335-46E5F904A88E}"/>
              </a:ext>
            </a:extLst>
          </p:cNvPr>
          <p:cNvSpPr txBox="1"/>
          <p:nvPr/>
        </p:nvSpPr>
        <p:spPr>
          <a:xfrm>
            <a:off x="2812369" y="1263056"/>
            <a:ext cx="87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1D4D02-6387-3149-035B-D743808633ED}"/>
              </a:ext>
            </a:extLst>
          </p:cNvPr>
          <p:cNvSpPr txBox="1"/>
          <p:nvPr/>
        </p:nvSpPr>
        <p:spPr>
          <a:xfrm rot="19326421">
            <a:off x="3103463" y="1309222"/>
            <a:ext cx="87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LVS gDNA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C99FA-CCBE-1ECA-C385-ED87E3D01833}"/>
              </a:ext>
            </a:extLst>
          </p:cNvPr>
          <p:cNvSpPr txBox="1"/>
          <p:nvPr/>
        </p:nvSpPr>
        <p:spPr>
          <a:xfrm rot="19326421">
            <a:off x="3831920" y="1224162"/>
            <a:ext cx="87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pKR11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DF4D4-4EA3-6461-A357-FCE87F18E70F}"/>
              </a:ext>
            </a:extLst>
          </p:cNvPr>
          <p:cNvSpPr txBox="1"/>
          <p:nvPr/>
        </p:nvSpPr>
        <p:spPr>
          <a:xfrm>
            <a:off x="4425335" y="1401490"/>
            <a:ext cx="87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8EA52D-DB16-C4AD-E53A-7217E5BC55B3}"/>
              </a:ext>
            </a:extLst>
          </p:cNvPr>
          <p:cNvSpPr txBox="1"/>
          <p:nvPr/>
        </p:nvSpPr>
        <p:spPr>
          <a:xfrm>
            <a:off x="4851471" y="1408604"/>
            <a:ext cx="87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ECBE43-448E-098B-A86A-B2C8625D938F}"/>
              </a:ext>
            </a:extLst>
          </p:cNvPr>
          <p:cNvSpPr txBox="1"/>
          <p:nvPr/>
        </p:nvSpPr>
        <p:spPr>
          <a:xfrm>
            <a:off x="5339312" y="1387701"/>
            <a:ext cx="87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F77E1-4F51-0EF9-7D39-ACA81402C7B9}"/>
              </a:ext>
            </a:extLst>
          </p:cNvPr>
          <p:cNvSpPr txBox="1"/>
          <p:nvPr/>
        </p:nvSpPr>
        <p:spPr>
          <a:xfrm>
            <a:off x="5954053" y="1383378"/>
            <a:ext cx="87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2DD161-F6A9-C47F-DF2B-22A1F130F200}"/>
              </a:ext>
            </a:extLst>
          </p:cNvPr>
          <p:cNvSpPr txBox="1"/>
          <p:nvPr/>
        </p:nvSpPr>
        <p:spPr>
          <a:xfrm>
            <a:off x="6428302" y="1387701"/>
            <a:ext cx="87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9A7F27-92CE-49B0-E4AC-595F52A3A984}"/>
              </a:ext>
            </a:extLst>
          </p:cNvPr>
          <p:cNvSpPr txBox="1"/>
          <p:nvPr/>
        </p:nvSpPr>
        <p:spPr>
          <a:xfrm>
            <a:off x="6962632" y="1369383"/>
            <a:ext cx="87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12B</a:t>
            </a:r>
          </a:p>
        </p:txBody>
      </p:sp>
    </p:spTree>
    <p:extLst>
      <p:ext uri="{BB962C8B-B14F-4D97-AF65-F5344CB8AC3E}">
        <p14:creationId xmlns:p14="http://schemas.microsoft.com/office/powerpoint/2010/main" val="9273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64D439-5FD7-005D-6FF4-C30A519F9794}"/>
              </a:ext>
            </a:extLst>
          </p:cNvPr>
          <p:cNvSpPr txBox="1"/>
          <p:nvPr/>
        </p:nvSpPr>
        <p:spPr>
          <a:xfrm>
            <a:off x="378541" y="346775"/>
            <a:ext cx="929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Is there more Hfq in </a:t>
            </a:r>
            <a:r>
              <a:rPr lang="el-GR" dirty="0"/>
              <a:t>Δ</a:t>
            </a:r>
            <a:r>
              <a:rPr lang="en-US" i="1" dirty="0"/>
              <a:t>rpsU2 </a:t>
            </a:r>
            <a:r>
              <a:rPr lang="en-US" dirty="0"/>
              <a:t>than in wild-type?</a:t>
            </a:r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2C3856-8134-67B0-B2DD-AA3C59EFCB91}"/>
              </a:ext>
            </a:extLst>
          </p:cNvPr>
          <p:cNvSpPr txBox="1"/>
          <p:nvPr/>
        </p:nvSpPr>
        <p:spPr>
          <a:xfrm>
            <a:off x="0" y="5995878"/>
            <a:ext cx="791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Conclusions: </a:t>
            </a:r>
            <a:r>
              <a:rPr lang="en-US" dirty="0"/>
              <a:t>Not a huge difference but statistically significant</a:t>
            </a:r>
          </a:p>
          <a:p>
            <a:r>
              <a:rPr lang="en-US" b="1" dirty="0"/>
              <a:t>Next steps: </a:t>
            </a:r>
            <a:r>
              <a:rPr lang="en-US" dirty="0"/>
              <a:t> Check double mutant for changes in FPI protein abundance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FE2A2-1152-C7D4-C92D-08A421DB0F4A}"/>
              </a:ext>
            </a:extLst>
          </p:cNvPr>
          <p:cNvSpPr txBox="1"/>
          <p:nvPr/>
        </p:nvSpPr>
        <p:spPr>
          <a:xfrm>
            <a:off x="2400616" y="1375365"/>
            <a:ext cx="159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LVS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hfq-V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09FB1-1131-9F6D-74FB-753960B0F101}"/>
              </a:ext>
            </a:extLst>
          </p:cNvPr>
          <p:cNvSpPr txBox="1"/>
          <p:nvPr/>
        </p:nvSpPr>
        <p:spPr>
          <a:xfrm>
            <a:off x="131566" y="3021167"/>
            <a:ext cx="151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hfq-VSVG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5239F-4076-D892-2A99-38E2EA318FB6}"/>
              </a:ext>
            </a:extLst>
          </p:cNvPr>
          <p:cNvSpPr txBox="1"/>
          <p:nvPr/>
        </p:nvSpPr>
        <p:spPr>
          <a:xfrm>
            <a:off x="3999059" y="1432855"/>
            <a:ext cx="159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rpsU2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hfq-V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D46E8-3A75-B6CB-D846-7EC37DBC3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29" r="37259" b="37393"/>
          <a:stretch/>
        </p:blipFill>
        <p:spPr>
          <a:xfrm rot="10800000">
            <a:off x="1431639" y="2215906"/>
            <a:ext cx="5554892" cy="185533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C567D-3663-BD27-E9BF-3DAC2C1299E4}"/>
              </a:ext>
            </a:extLst>
          </p:cNvPr>
          <p:cNvCxnSpPr>
            <a:cxnSpLocks/>
          </p:cNvCxnSpPr>
          <p:nvPr/>
        </p:nvCxnSpPr>
        <p:spPr>
          <a:xfrm flipH="1">
            <a:off x="3941208" y="1698531"/>
            <a:ext cx="19462" cy="2682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BC0E1127-46E7-99BD-75B4-1046B53CF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51" y="1340343"/>
            <a:ext cx="4554781" cy="41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64D439-5FD7-005D-6FF4-C30A519F9794}"/>
              </a:ext>
            </a:extLst>
          </p:cNvPr>
          <p:cNvSpPr txBox="1"/>
          <p:nvPr/>
        </p:nvSpPr>
        <p:spPr>
          <a:xfrm>
            <a:off x="378541" y="346775"/>
            <a:ext cx="929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Could the changes we see in translation in </a:t>
            </a:r>
            <a:r>
              <a:rPr lang="el-GR" dirty="0"/>
              <a:t>Δ</a:t>
            </a:r>
            <a:r>
              <a:rPr lang="en-US" i="1" dirty="0"/>
              <a:t>rpsU2</a:t>
            </a:r>
            <a:r>
              <a:rPr lang="en-US" dirty="0"/>
              <a:t> be related to standby sites?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9FA0E-4784-18F7-3461-E50F52C4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71" y="1435896"/>
            <a:ext cx="5404179" cy="4488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C6B663-07FF-58D9-AD3B-AECC4A948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8" r="2309" b="2582"/>
          <a:stretch/>
        </p:blipFill>
        <p:spPr>
          <a:xfrm rot="3409184">
            <a:off x="5704302" y="2147776"/>
            <a:ext cx="2029578" cy="1945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33B502-82E5-A2F6-E043-3C71CE662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342" y="1515334"/>
            <a:ext cx="4300193" cy="46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E77C5D-E0D9-255C-D790-BB79D5FED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46" y="5100718"/>
            <a:ext cx="7260412" cy="1005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64D439-5FD7-005D-6FF4-C30A519F9794}"/>
              </a:ext>
            </a:extLst>
          </p:cNvPr>
          <p:cNvSpPr txBox="1"/>
          <p:nvPr/>
        </p:nvSpPr>
        <p:spPr>
          <a:xfrm>
            <a:off x="378541" y="346775"/>
            <a:ext cx="929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Could the changes we see in translation in </a:t>
            </a:r>
            <a:r>
              <a:rPr lang="el-GR" dirty="0"/>
              <a:t>Δ</a:t>
            </a:r>
            <a:r>
              <a:rPr lang="en-US" i="1" dirty="0"/>
              <a:t>rpsU2</a:t>
            </a:r>
            <a:r>
              <a:rPr lang="en-US" dirty="0"/>
              <a:t> be related to standby sites?</a:t>
            </a:r>
          </a:p>
          <a:p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2A87AD-96B3-401D-4A10-3125A1727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6" b="94949" l="6533" r="94975">
                        <a14:foregroundMark x1="65829" y1="7576" x2="65829" y2="7576"/>
                        <a14:foregroundMark x1="91960" y1="39899" x2="91960" y2="39899"/>
                        <a14:foregroundMark x1="7035" y1="39899" x2="7035" y2="39899"/>
                        <a14:foregroundMark x1="51759" y1="90909" x2="51759" y2="90909"/>
                        <a14:foregroundMark x1="24121" y1="74747" x2="24121" y2="74747"/>
                        <a14:foregroundMark x1="14573" y1="69697" x2="45729" y2="79293"/>
                        <a14:foregroundMark x1="45729" y1="79293" x2="81910" y2="71717"/>
                        <a14:foregroundMark x1="95477" y1="72727" x2="95477" y2="72727"/>
                        <a14:foregroundMark x1="95477" y1="73232" x2="63317" y2="74242"/>
                        <a14:foregroundMark x1="63317" y1="74242" x2="42211" y2="90404"/>
                        <a14:foregroundMark x1="42211" y1="90404" x2="40704" y2="90909"/>
                        <a14:foregroundMark x1="95477" y1="37879" x2="95477" y2="37879"/>
                        <a14:foregroundMark x1="59296" y1="72222" x2="59296" y2="72222"/>
                        <a14:foregroundMark x1="29146" y1="84848" x2="29146" y2="84848"/>
                        <a14:foregroundMark x1="29146" y1="87374" x2="11055" y2="68182"/>
                        <a14:foregroundMark x1="11055" y1="68182" x2="10553" y2="66162"/>
                        <a14:foregroundMark x1="41206" y1="94949" x2="41206" y2="94949"/>
                      </a14:backgroundRemoval>
                    </a14:imgEffect>
                  </a14:imgLayer>
                </a14:imgProps>
              </a:ext>
            </a:extLst>
          </a:blip>
          <a:srcRect t="3288" r="2309" b="2582"/>
          <a:stretch/>
        </p:blipFill>
        <p:spPr>
          <a:xfrm>
            <a:off x="2203502" y="4531434"/>
            <a:ext cx="1642795" cy="1574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EACE0A-F682-408C-A487-28135923A211}"/>
              </a:ext>
            </a:extLst>
          </p:cNvPr>
          <p:cNvSpPr txBox="1"/>
          <p:nvPr/>
        </p:nvSpPr>
        <p:spPr>
          <a:xfrm>
            <a:off x="3306726" y="1788029"/>
            <a:ext cx="475275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For this model to work, 5’ UTRs that are impacted by bS21-2 must have: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A stem-loop structure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An unstructured 5’ tail</a:t>
            </a:r>
          </a:p>
        </p:txBody>
      </p:sp>
    </p:spTree>
    <p:extLst>
      <p:ext uri="{BB962C8B-B14F-4D97-AF65-F5344CB8AC3E}">
        <p14:creationId xmlns:p14="http://schemas.microsoft.com/office/powerpoint/2010/main" val="23330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40664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64D439-5FD7-005D-6FF4-C30A519F9794}"/>
              </a:ext>
            </a:extLst>
          </p:cNvPr>
          <p:cNvSpPr txBox="1"/>
          <p:nvPr/>
        </p:nvSpPr>
        <p:spPr>
          <a:xfrm>
            <a:off x="378541" y="346775"/>
            <a:ext cx="929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Could the changes we see in translation in </a:t>
            </a:r>
            <a:r>
              <a:rPr lang="el-GR" dirty="0"/>
              <a:t>Δ</a:t>
            </a:r>
            <a:r>
              <a:rPr lang="en-US" i="1" dirty="0"/>
              <a:t>rpsU2</a:t>
            </a:r>
            <a:r>
              <a:rPr lang="en-US" dirty="0"/>
              <a:t> be related to standby sites?</a:t>
            </a:r>
          </a:p>
          <a:p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BC80D1-22AA-97D9-1AA8-77F2F8B9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41" y="669940"/>
            <a:ext cx="11398836" cy="3264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12BFA1-F6A6-0449-8078-F3E58C3B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2" y="3843629"/>
            <a:ext cx="11398836" cy="22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64D439-5FD7-005D-6FF4-C30A519F9794}"/>
              </a:ext>
            </a:extLst>
          </p:cNvPr>
          <p:cNvSpPr txBox="1"/>
          <p:nvPr/>
        </p:nvSpPr>
        <p:spPr>
          <a:xfrm>
            <a:off x="378541" y="346775"/>
            <a:ext cx="929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Could the changes we see in translation in </a:t>
            </a:r>
            <a:r>
              <a:rPr lang="el-GR" dirty="0"/>
              <a:t>Δ</a:t>
            </a:r>
            <a:r>
              <a:rPr lang="en-US" i="1" dirty="0"/>
              <a:t>rpsU2</a:t>
            </a:r>
            <a:r>
              <a:rPr lang="en-US" dirty="0"/>
              <a:t> be related to standby sites?</a:t>
            </a:r>
          </a:p>
          <a:p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BC80D1-22AA-97D9-1AA8-77F2F8B93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200"/>
          <a:stretch/>
        </p:blipFill>
        <p:spPr>
          <a:xfrm>
            <a:off x="378541" y="669940"/>
            <a:ext cx="11398836" cy="744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5B6094-BEB8-441A-2401-AD6CB64F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31" y="1295005"/>
            <a:ext cx="11430587" cy="2609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CA93F-C173-8AC9-6D22-E3D98542C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57" y="3629083"/>
            <a:ext cx="11392485" cy="33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64D439-5FD7-005D-6FF4-C30A519F9794}"/>
              </a:ext>
            </a:extLst>
          </p:cNvPr>
          <p:cNvSpPr txBox="1"/>
          <p:nvPr/>
        </p:nvSpPr>
        <p:spPr>
          <a:xfrm>
            <a:off x="378541" y="346775"/>
            <a:ext cx="929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Could the changes we see in translation in </a:t>
            </a:r>
            <a:r>
              <a:rPr lang="el-GR" dirty="0"/>
              <a:t>Δ</a:t>
            </a:r>
            <a:r>
              <a:rPr lang="en-US" i="1" dirty="0"/>
              <a:t>rpsU2</a:t>
            </a:r>
            <a:r>
              <a:rPr lang="en-US" dirty="0"/>
              <a:t> be related to standby sites?</a:t>
            </a:r>
          </a:p>
          <a:p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BC80D1-22AA-97D9-1AA8-77F2F8B93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200"/>
          <a:stretch/>
        </p:blipFill>
        <p:spPr>
          <a:xfrm>
            <a:off x="378541" y="669940"/>
            <a:ext cx="11398836" cy="74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D11C7C-6D89-711B-E2A7-9E383CF20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88" y="1318433"/>
            <a:ext cx="11468689" cy="3568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252B8-672C-4A3B-CF27-0CAB4169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82" y="4032105"/>
            <a:ext cx="11398836" cy="28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228</Words>
  <Application>Microsoft Macintosh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</dc:creator>
  <cp:lastModifiedBy>Kathryn Ramsey</cp:lastModifiedBy>
  <cp:revision>57</cp:revision>
  <cp:lastPrinted>2022-11-11T14:17:07Z</cp:lastPrinted>
  <dcterms:created xsi:type="dcterms:W3CDTF">2022-09-15T18:24:41Z</dcterms:created>
  <dcterms:modified xsi:type="dcterms:W3CDTF">2022-11-11T15:13:07Z</dcterms:modified>
</cp:coreProperties>
</file>