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566" r:id="rId2"/>
    <p:sldId id="259" r:id="rId3"/>
    <p:sldId id="56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60" d="100"/>
          <a:sy n="60" d="100"/>
        </p:scale>
        <p:origin x="83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Hannah%20Trautmann\Data\GFP\221029_HT_GFP_assay_newUTR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Analysis!$K$1</c:f>
              <c:strCache>
                <c:ptCount val="1"/>
                <c:pt idx="0">
                  <c:v>Averages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201-42CE-B847-7B6F5D2FD92D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201-42CE-B847-7B6F5D2FD92D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201-42CE-B847-7B6F5D2FD92D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201-42CE-B847-7B6F5D2FD92D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/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201-42CE-B847-7B6F5D2FD92D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/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201-42CE-B847-7B6F5D2FD92D}"/>
              </c:ext>
            </c:extLst>
          </c:dPt>
          <c:errBars>
            <c:errBarType val="both"/>
            <c:errValType val="cust"/>
            <c:noEndCap val="0"/>
            <c:plus>
              <c:numRef>
                <c:f>Analysis!$L$2:$L$9</c:f>
                <c:numCache>
                  <c:formatCode>General</c:formatCode>
                  <c:ptCount val="8"/>
                  <c:pt idx="0">
                    <c:v>3.305522468911868E-2</c:v>
                  </c:pt>
                  <c:pt idx="1">
                    <c:v>8.2418282742463943E-3</c:v>
                  </c:pt>
                  <c:pt idx="2">
                    <c:v>5.6965779734300941E-2</c:v>
                  </c:pt>
                  <c:pt idx="3">
                    <c:v>1.4118951172616785E-2</c:v>
                  </c:pt>
                  <c:pt idx="4">
                    <c:v>5.2940374994491161E-2</c:v>
                  </c:pt>
                  <c:pt idx="5">
                    <c:v>1.9951955561444357E-2</c:v>
                  </c:pt>
                </c:numCache>
              </c:numRef>
            </c:plus>
            <c:minus>
              <c:numRef>
                <c:f>Analysis!$L$2:$L$9</c:f>
                <c:numCache>
                  <c:formatCode>General</c:formatCode>
                  <c:ptCount val="8"/>
                  <c:pt idx="0">
                    <c:v>3.305522468911868E-2</c:v>
                  </c:pt>
                  <c:pt idx="1">
                    <c:v>8.2418282742463943E-3</c:v>
                  </c:pt>
                  <c:pt idx="2">
                    <c:v>5.6965779734300941E-2</c:v>
                  </c:pt>
                  <c:pt idx="3">
                    <c:v>1.4118951172616785E-2</c:v>
                  </c:pt>
                  <c:pt idx="4">
                    <c:v>5.2940374994491161E-2</c:v>
                  </c:pt>
                  <c:pt idx="5">
                    <c:v>1.9951955561444357E-2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Analysis!$J$2:$J$9</c:f>
              <c:strCache>
                <c:ptCount val="8"/>
                <c:pt idx="0">
                  <c:v>LVS iglA UTR</c:v>
                </c:pt>
                <c:pt idx="1">
                  <c:v>∆rpsU2 iglA UTR</c:v>
                </c:pt>
                <c:pt idx="2">
                  <c:v>LVS FTL_0222 UTR</c:v>
                </c:pt>
                <c:pt idx="3">
                  <c:v>∆rpsU2 FTL_0222 UTR</c:v>
                </c:pt>
                <c:pt idx="4">
                  <c:v>LVS FTL_0881 UTR</c:v>
                </c:pt>
                <c:pt idx="5">
                  <c:v>∆rpsU2 FTL_0881 UTR</c:v>
                </c:pt>
                <c:pt idx="6">
                  <c:v>LVS tul4 UTR</c:v>
                </c:pt>
                <c:pt idx="7">
                  <c:v>∆rpsU2 tul4 UTR</c:v>
                </c:pt>
              </c:strCache>
            </c:strRef>
          </c:cat>
          <c:val>
            <c:numRef>
              <c:f>Analysis!$K$2:$K$9</c:f>
              <c:numCache>
                <c:formatCode>General</c:formatCode>
                <c:ptCount val="8"/>
                <c:pt idx="0">
                  <c:v>1</c:v>
                </c:pt>
                <c:pt idx="1">
                  <c:v>0.71392392872412269</c:v>
                </c:pt>
                <c:pt idx="2">
                  <c:v>1</c:v>
                </c:pt>
                <c:pt idx="3">
                  <c:v>0.44390211551280928</c:v>
                </c:pt>
                <c:pt idx="4">
                  <c:v>1.0000000000000002</c:v>
                </c:pt>
                <c:pt idx="5">
                  <c:v>0.95670065299156004</c:v>
                </c:pt>
                <c:pt idx="6">
                  <c:v>1</c:v>
                </c:pt>
                <c:pt idx="7">
                  <c:v>1.0152800275782066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201-42CE-B847-7B6F5D2FD9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23540576"/>
        <c:axId val="1823548896"/>
      </c:barChart>
      <c:catAx>
        <c:axId val="182354057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823548896"/>
        <c:crosses val="autoZero"/>
        <c:auto val="1"/>
        <c:lblAlgn val="ctr"/>
        <c:lblOffset val="100"/>
        <c:noMultiLvlLbl val="0"/>
      </c:catAx>
      <c:valAx>
        <c:axId val="18235488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dk1"/>
            </a:solidFill>
            <a:prstDash val="solid"/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3540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64A95E-6351-426D-AE9C-3B253669A356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5468A3-4FF1-4432-B156-84782F6FE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709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C35E36-44CF-41A2-B0A4-F6B5CD6E87A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665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76B2C-4C53-1286-7930-68C4CE5965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E94FCF-9618-3E1D-84C0-58AE7F344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ECB5F-F7DB-8770-C487-C4A814EDA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4FFDC-F1B2-0070-4B81-936FAC6BF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FC33C4-08DF-D263-E51D-B7FEC3C38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564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9B239-D1E8-07DA-0062-03368E3E7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918520-AA48-AD52-BAAE-BECE163E55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5DD3D-EC00-BA53-11E5-4B36BB67E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56370-89B8-644E-0BCF-574852608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FD14B9-27B6-5E85-4067-2FF6FF46A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23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319527-D0CA-2339-E72E-78E9BE3951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9F653A-0E2D-7017-5D79-CEEB2B39A9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A5406-E5CF-68BA-41F9-BA5CCA21E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A4716-6ECC-B8A3-CECC-EE10E45BA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F18211-3109-33E9-D9D8-EA404C2E4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353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34140-A2E6-E617-842F-969CBA220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F0ACB-63F0-471A-F9E9-FA31F38FB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6984A-4D2A-AC8C-F25D-01DFA4C56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4D83A-7B50-D00B-3277-47741D0CE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C5C2D-51F4-1E96-5E45-4851D2F34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82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1AC59-3096-D5B1-B120-48C90313B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E00EF6-6622-1143-A2C3-0C8739B6AF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98341-60B7-8590-9FD0-BF5CBDEA6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41602-BA92-7636-2678-F4CE84028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BEDC6-11A1-B138-96A2-E70B22A50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833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B7756-16AD-612E-1CC0-4753D939B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1BC51-DECB-B6CF-315C-0CCFC2E960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97638C-E896-4B43-13A2-A4E20EC321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E91968-1366-9D3D-3FFC-2F7C73334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1A0704-6A10-A14B-5FB0-510602005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D777FF-4D69-0113-6CC6-303F7CB00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11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6CE4D-FDC2-3876-75DA-C46680E3F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51772F-BA59-8474-FF80-32F8BAC6D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2F44EF-4880-029B-F2BB-3FB65108B9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C8EC32-2CFF-9698-B69A-4330D30501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658D27-2EF1-2833-E369-A0801875AB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FDD55E-4C38-ED2D-102B-FD98AAEBD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ED2081-C3A6-0A84-285C-6607FA911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66E24C-6857-765B-63C6-F382CBF59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050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9A726-79B3-31AF-CF66-1F93BDF10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B3576F-D33B-998A-38AE-395CEC5FF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E7B98B-8B35-2512-FBEA-F002D935E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602873-482F-CD0C-E149-D73B5BF1D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556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77294A-D002-1B14-C8C1-C7091A73A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4A543B-00DD-81FF-8D19-93B18019D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1B9F31-6EB0-3CCE-173A-DF5EB5813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572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9A3F7-6A0E-79C9-B9D5-B7D2F32A1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56806-3EAC-F6C7-B90F-BD1ACB00F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256882-9D90-1046-846A-93481ECD50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256264-EC59-5030-F228-4C1FD5AEE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D3DBFF-5372-F2C2-148A-61BA089E8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79D45C-05A9-DBA6-3B1B-FCBDBD87E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35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05F4E-61DE-8044-23D8-4A02C339B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99826F-65B0-26E4-5F4B-52449D2DFC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23AB29-321E-8C72-D98D-F978CE2D7B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A5ADD-FC3C-7F71-B8A2-DE941932E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15C71D-33E0-694C-1832-A6B5F98B7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4F70B9-54F1-9B8D-4831-A37DFFC48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276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4E312D-4326-1E08-160A-4BCDC47EA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F0282-906D-0EE1-FF6F-DC393963C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849C0F-D943-FB09-9D4E-D7D1055480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39A6B-BA36-414B-9920-A75408A51A5B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C2940-C60F-429D-8A39-BAADC62755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C66546-CBFE-B96F-510B-04710739C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380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364D439-5FD7-005D-6FF4-C30A519F9794}"/>
              </a:ext>
            </a:extLst>
          </p:cNvPr>
          <p:cNvSpPr txBox="1"/>
          <p:nvPr/>
        </p:nvSpPr>
        <p:spPr>
          <a:xfrm>
            <a:off x="378541" y="346775"/>
            <a:ext cx="92964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Question: </a:t>
            </a:r>
            <a:r>
              <a:rPr lang="en-US" dirty="0"/>
              <a:t>Can I add a VSV-G tag to </a:t>
            </a:r>
            <a:r>
              <a:rPr lang="en-US" i="1" dirty="0" err="1"/>
              <a:t>hfq</a:t>
            </a:r>
            <a:r>
              <a:rPr lang="en-US" dirty="0"/>
              <a:t> in </a:t>
            </a:r>
            <a:r>
              <a:rPr lang="el-GR" dirty="0"/>
              <a:t>Δ</a:t>
            </a:r>
            <a:r>
              <a:rPr lang="en-US" i="1" dirty="0"/>
              <a:t>rpsU2</a:t>
            </a:r>
            <a:r>
              <a:rPr lang="en-US" dirty="0"/>
              <a:t>?</a:t>
            </a:r>
          </a:p>
          <a:p>
            <a:r>
              <a:rPr lang="en-US" b="1" dirty="0"/>
              <a:t>Controls: </a:t>
            </a:r>
            <a:r>
              <a:rPr lang="en-US" dirty="0"/>
              <a:t>Water, gDNA, pKR159</a:t>
            </a:r>
          </a:p>
          <a:p>
            <a:r>
              <a:rPr lang="en-US" b="1" dirty="0"/>
              <a:t>Primers: </a:t>
            </a:r>
            <a:r>
              <a:rPr lang="en-US" dirty="0"/>
              <a:t>one on the genome, one on the plasmid; expected size for integration ~500 bp</a:t>
            </a:r>
          </a:p>
          <a:p>
            <a:endParaRPr lang="en-US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62C3856-8134-67B0-B2DD-AA3C59EFCB91}"/>
              </a:ext>
            </a:extLst>
          </p:cNvPr>
          <p:cNvSpPr txBox="1"/>
          <p:nvPr/>
        </p:nvSpPr>
        <p:spPr>
          <a:xfrm>
            <a:off x="8298426" y="1761961"/>
            <a:ext cx="368709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Conclusions: </a:t>
            </a:r>
            <a:r>
              <a:rPr lang="en-US" dirty="0"/>
              <a:t>Only EP3-6 looks correct</a:t>
            </a:r>
          </a:p>
          <a:p>
            <a:endParaRPr lang="en-US" dirty="0"/>
          </a:p>
          <a:p>
            <a:r>
              <a:rPr lang="en-US" b="1" dirty="0"/>
              <a:t>Next steps: </a:t>
            </a:r>
            <a:endParaRPr lang="en-US" dirty="0"/>
          </a:p>
          <a:p>
            <a:r>
              <a:rPr lang="en-US" dirty="0"/>
              <a:t>Isolate gDNA + sequence</a:t>
            </a:r>
            <a:br>
              <a:rPr lang="en-US" dirty="0"/>
            </a:br>
            <a:r>
              <a:rPr lang="en-US" dirty="0"/>
              <a:t>Test in a Western blot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6DCBC2-CEA7-7501-1570-82863470EF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510" y="1398736"/>
            <a:ext cx="5470020" cy="534810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E7F5647-1817-487D-C303-5E82BF345BFE}"/>
              </a:ext>
            </a:extLst>
          </p:cNvPr>
          <p:cNvSpPr txBox="1"/>
          <p:nvPr/>
        </p:nvSpPr>
        <p:spPr>
          <a:xfrm>
            <a:off x="769888" y="2685044"/>
            <a:ext cx="995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500 bp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CA9DE78-5B5A-3801-0C4A-16FB5EE2B819}"/>
              </a:ext>
            </a:extLst>
          </p:cNvPr>
          <p:cNvCxnSpPr>
            <a:cxnSpLocks/>
          </p:cNvCxnSpPr>
          <p:nvPr/>
        </p:nvCxnSpPr>
        <p:spPr>
          <a:xfrm flipH="1">
            <a:off x="1307691" y="3072423"/>
            <a:ext cx="87507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7160BDE7-0665-D620-78DF-F6AC0D8472DB}"/>
              </a:ext>
            </a:extLst>
          </p:cNvPr>
          <p:cNvSpPr txBox="1"/>
          <p:nvPr/>
        </p:nvSpPr>
        <p:spPr>
          <a:xfrm>
            <a:off x="769888" y="5551147"/>
            <a:ext cx="995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500 bp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D5DA8F7-9299-4687-E1BC-7DD41EF5302C}"/>
              </a:ext>
            </a:extLst>
          </p:cNvPr>
          <p:cNvCxnSpPr>
            <a:cxnSpLocks/>
          </p:cNvCxnSpPr>
          <p:nvPr/>
        </p:nvCxnSpPr>
        <p:spPr>
          <a:xfrm flipH="1">
            <a:off x="1307691" y="5938526"/>
            <a:ext cx="87507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7302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364D439-5FD7-005D-6FF4-C30A519F9794}"/>
              </a:ext>
            </a:extLst>
          </p:cNvPr>
          <p:cNvSpPr txBox="1"/>
          <p:nvPr/>
        </p:nvSpPr>
        <p:spPr>
          <a:xfrm>
            <a:off x="378540" y="346775"/>
            <a:ext cx="8506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Question: </a:t>
            </a:r>
            <a:r>
              <a:rPr lang="en-US" dirty="0"/>
              <a:t>Is </a:t>
            </a:r>
            <a:r>
              <a:rPr lang="en-US" dirty="0" err="1"/>
              <a:t>RNAsnap</a:t>
            </a:r>
            <a:r>
              <a:rPr lang="en-US" dirty="0"/>
              <a:t> an effective protocol for isolating total RNA from </a:t>
            </a:r>
            <a:r>
              <a:rPr lang="en-US" i="1" dirty="0"/>
              <a:t>F. tularensis?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62C3856-8134-67B0-B2DD-AA3C59EFCB91}"/>
              </a:ext>
            </a:extLst>
          </p:cNvPr>
          <p:cNvSpPr txBox="1"/>
          <p:nvPr/>
        </p:nvSpPr>
        <p:spPr>
          <a:xfrm>
            <a:off x="4454014" y="3752010"/>
            <a:ext cx="6044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Conclusions: </a:t>
            </a:r>
            <a:r>
              <a:rPr lang="en-US" dirty="0"/>
              <a:t>Looks okay, fainter 23S band than expected</a:t>
            </a:r>
            <a:endParaRPr lang="en-US" b="1" dirty="0"/>
          </a:p>
          <a:p>
            <a:r>
              <a:rPr lang="en-US" b="1" dirty="0"/>
              <a:t>Next steps: </a:t>
            </a:r>
            <a:r>
              <a:rPr lang="en-US" dirty="0"/>
              <a:t>Repeat with biological replicates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7E548B0-D087-28E0-6880-2D235BE38395}"/>
              </a:ext>
            </a:extLst>
          </p:cNvPr>
          <p:cNvSpPr txBox="1"/>
          <p:nvPr/>
        </p:nvSpPr>
        <p:spPr>
          <a:xfrm>
            <a:off x="1017636" y="2808509"/>
            <a:ext cx="703009" cy="309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LVS 1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BADB5E6-F29F-3EC1-D549-05C21769B9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530794"/>
              </p:ext>
            </p:extLst>
          </p:nvPr>
        </p:nvGraphicFramePr>
        <p:xfrm>
          <a:off x="500182" y="1028788"/>
          <a:ext cx="7345960" cy="133604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469192">
                  <a:extLst>
                    <a:ext uri="{9D8B030D-6E8A-4147-A177-3AD203B41FA5}">
                      <a16:colId xmlns:a16="http://schemas.microsoft.com/office/drawing/2014/main" val="558849431"/>
                    </a:ext>
                  </a:extLst>
                </a:gridCol>
                <a:gridCol w="1469192">
                  <a:extLst>
                    <a:ext uri="{9D8B030D-6E8A-4147-A177-3AD203B41FA5}">
                      <a16:colId xmlns:a16="http://schemas.microsoft.com/office/drawing/2014/main" val="2706044300"/>
                    </a:ext>
                  </a:extLst>
                </a:gridCol>
                <a:gridCol w="1469192">
                  <a:extLst>
                    <a:ext uri="{9D8B030D-6E8A-4147-A177-3AD203B41FA5}">
                      <a16:colId xmlns:a16="http://schemas.microsoft.com/office/drawing/2014/main" val="2026960757"/>
                    </a:ext>
                  </a:extLst>
                </a:gridCol>
                <a:gridCol w="1469192">
                  <a:extLst>
                    <a:ext uri="{9D8B030D-6E8A-4147-A177-3AD203B41FA5}">
                      <a16:colId xmlns:a16="http://schemas.microsoft.com/office/drawing/2014/main" val="3919704382"/>
                    </a:ext>
                  </a:extLst>
                </a:gridCol>
                <a:gridCol w="1469192">
                  <a:extLst>
                    <a:ext uri="{9D8B030D-6E8A-4147-A177-3AD203B41FA5}">
                      <a16:colId xmlns:a16="http://schemas.microsoft.com/office/drawing/2014/main" val="1784847269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Sample ID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Nucleic Acid (ng/uL)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260/280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260/230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 mass (ug)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6427393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lvs1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873.7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2.06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1.65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69.896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452118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lvs2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645.3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2.02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1.67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51.624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010683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lvs3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897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2.06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1.67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71.76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7811255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44D7729F-9663-427D-28B4-9D50828F4E9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69" r="44471" b="37545"/>
          <a:stretch/>
        </p:blipFill>
        <p:spPr bwMode="auto">
          <a:xfrm>
            <a:off x="851352" y="3118489"/>
            <a:ext cx="2403126" cy="339273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F9DC05D-1374-AF65-EDC8-0FBCC2CF85C1}"/>
              </a:ext>
            </a:extLst>
          </p:cNvPr>
          <p:cNvSpPr txBox="1"/>
          <p:nvPr/>
        </p:nvSpPr>
        <p:spPr>
          <a:xfrm>
            <a:off x="1622320" y="2808509"/>
            <a:ext cx="703009" cy="309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LVS 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3E5947-2E9D-FE36-4977-D5B2B8A6E315}"/>
              </a:ext>
            </a:extLst>
          </p:cNvPr>
          <p:cNvSpPr txBox="1"/>
          <p:nvPr/>
        </p:nvSpPr>
        <p:spPr>
          <a:xfrm>
            <a:off x="2217171" y="2808509"/>
            <a:ext cx="703009" cy="309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LVS 3</a:t>
            </a:r>
          </a:p>
        </p:txBody>
      </p:sp>
    </p:spTree>
    <p:extLst>
      <p:ext uri="{BB962C8B-B14F-4D97-AF65-F5344CB8AC3E}">
        <p14:creationId xmlns:p14="http://schemas.microsoft.com/office/powerpoint/2010/main" val="4219518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5D598B5F-EE34-8B48-3FFE-19BD271280E9}"/>
              </a:ext>
            </a:extLst>
          </p:cNvPr>
          <p:cNvGrpSpPr/>
          <p:nvPr/>
        </p:nvGrpSpPr>
        <p:grpSpPr>
          <a:xfrm>
            <a:off x="410589" y="2065986"/>
            <a:ext cx="8325155" cy="4623278"/>
            <a:chOff x="420421" y="1066236"/>
            <a:chExt cx="8325155" cy="5301915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180B726E-4243-48D4-B1C9-89C3CAEC1C20}"/>
                </a:ext>
              </a:extLst>
            </p:cNvPr>
            <p:cNvGrpSpPr/>
            <p:nvPr/>
          </p:nvGrpSpPr>
          <p:grpSpPr>
            <a:xfrm>
              <a:off x="632286" y="2248239"/>
              <a:ext cx="3102940" cy="4083889"/>
              <a:chOff x="239704" y="663164"/>
              <a:chExt cx="3102940" cy="4083889"/>
            </a:xfrm>
          </p:grpSpPr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0827CA60-02CA-46F5-B742-50E161D936EA}"/>
                  </a:ext>
                </a:extLst>
              </p:cNvPr>
              <p:cNvSpPr txBox="1"/>
              <p:nvPr/>
            </p:nvSpPr>
            <p:spPr>
              <a:xfrm rot="16200000">
                <a:off x="-910419" y="1813287"/>
                <a:ext cx="26388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i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 </a:t>
                </a:r>
                <a:r>
                  <a:rPr lang="en-US" sz="160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Normalized</a:t>
                </a:r>
                <a:r>
                  <a:rPr lang="en-US" sz="1600" i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 </a:t>
                </a:r>
                <a:r>
                  <a:rPr lang="en-US" sz="160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Fluorescence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16964813-EC58-4272-9522-90E03F65ED1D}"/>
                  </a:ext>
                </a:extLst>
              </p:cNvPr>
              <p:cNvSpPr txBox="1"/>
              <p:nvPr/>
            </p:nvSpPr>
            <p:spPr>
              <a:xfrm>
                <a:off x="1835540" y="4358804"/>
                <a:ext cx="1507104" cy="38824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1600" i="1" dirty="0" err="1">
                    <a:latin typeface="Helvetica" panose="020B0604020202020204" pitchFamily="34" charset="0"/>
                    <a:cs typeface="Helvetica" panose="020B0604020202020204" pitchFamily="34" charset="0"/>
                  </a:rPr>
                  <a:t>iglA</a:t>
                </a:r>
                <a:endParaRPr lang="en-US" sz="1600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C74B1C00-6F26-4213-AEFE-B5FC3C5A0C4B}"/>
                </a:ext>
              </a:extLst>
            </p:cNvPr>
            <p:cNvGrpSpPr/>
            <p:nvPr/>
          </p:nvGrpSpPr>
          <p:grpSpPr>
            <a:xfrm>
              <a:off x="1216981" y="1114256"/>
              <a:ext cx="2617198" cy="952976"/>
              <a:chOff x="2200785" y="3860931"/>
              <a:chExt cx="2617198" cy="952976"/>
            </a:xfrm>
          </p:grpSpPr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1379825C-B8D0-4308-AB99-12E716F67BC4}"/>
                  </a:ext>
                </a:extLst>
              </p:cNvPr>
              <p:cNvSpPr txBox="1"/>
              <p:nvPr/>
            </p:nvSpPr>
            <p:spPr>
              <a:xfrm>
                <a:off x="2200785" y="3860931"/>
                <a:ext cx="2617198" cy="9529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0.71-fold</a:t>
                </a:r>
              </a:p>
              <a:p>
                <a:pPr algn="ctr"/>
                <a:r>
                  <a:rPr lang="en-US" sz="160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*</a:t>
                </a:r>
              </a:p>
              <a:p>
                <a:endParaRPr lang="en-US" sz="1600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BD3F21F-ACC0-40ED-A217-798EBC7A9CE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013643" y="4186036"/>
                <a:ext cx="951835" cy="0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F26FDB4D-593E-4B9B-93B1-0B1BF909EE33}"/>
                </a:ext>
              </a:extLst>
            </p:cNvPr>
            <p:cNvGrpSpPr/>
            <p:nvPr/>
          </p:nvGrpSpPr>
          <p:grpSpPr>
            <a:xfrm>
              <a:off x="4567523" y="1103288"/>
              <a:ext cx="2617198" cy="952976"/>
              <a:chOff x="2200785" y="3860931"/>
              <a:chExt cx="2617198" cy="952976"/>
            </a:xfrm>
          </p:grpSpPr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D39063DF-B5BE-4442-BD2D-DCAB9F745420}"/>
                  </a:ext>
                </a:extLst>
              </p:cNvPr>
              <p:cNvSpPr txBox="1"/>
              <p:nvPr/>
            </p:nvSpPr>
            <p:spPr>
              <a:xfrm>
                <a:off x="2200785" y="3860931"/>
                <a:ext cx="2617198" cy="9529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0.96-fold</a:t>
                </a:r>
              </a:p>
              <a:p>
                <a:pPr algn="ctr"/>
                <a:endParaRPr lang="en-US" sz="1600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  <a:p>
                <a:endParaRPr lang="en-US" sz="1600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48029A5B-B019-4832-8332-283A3F9EF07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013643" y="4171472"/>
                <a:ext cx="951835" cy="0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F21AE778-D623-4A2C-9702-649161AC5FE2}"/>
                </a:ext>
              </a:extLst>
            </p:cNvPr>
            <p:cNvGrpSpPr/>
            <p:nvPr/>
          </p:nvGrpSpPr>
          <p:grpSpPr>
            <a:xfrm>
              <a:off x="6128378" y="1066236"/>
              <a:ext cx="2617198" cy="952976"/>
              <a:chOff x="2164766" y="3833800"/>
              <a:chExt cx="2617198" cy="952976"/>
            </a:xfrm>
          </p:grpSpPr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91C04632-4B42-4E20-A296-F5EDBCCBC0D8}"/>
                  </a:ext>
                </a:extLst>
              </p:cNvPr>
              <p:cNvSpPr txBox="1"/>
              <p:nvPr/>
            </p:nvSpPr>
            <p:spPr>
              <a:xfrm>
                <a:off x="2164766" y="3833800"/>
                <a:ext cx="2617198" cy="9529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1.01-fold</a:t>
                </a:r>
              </a:p>
              <a:p>
                <a:pPr algn="ctr"/>
                <a:endParaRPr lang="en-US" sz="1600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  <a:p>
                <a:endParaRPr lang="en-US" sz="1600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A036B6A1-C769-4D4E-88FF-C4818FB1205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013643" y="4171471"/>
                <a:ext cx="951835" cy="0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093D0BBD-2A91-4753-8E1F-E20945B200E2}"/>
                </a:ext>
              </a:extLst>
            </p:cNvPr>
            <p:cNvGrpSpPr/>
            <p:nvPr/>
          </p:nvGrpSpPr>
          <p:grpSpPr>
            <a:xfrm>
              <a:off x="2981674" y="1103288"/>
              <a:ext cx="2617198" cy="952976"/>
              <a:chOff x="2397265" y="3860931"/>
              <a:chExt cx="2617198" cy="952976"/>
            </a:xfrm>
          </p:grpSpPr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C7232B83-FB3B-4E4B-8710-B2489EAC697F}"/>
                  </a:ext>
                </a:extLst>
              </p:cNvPr>
              <p:cNvSpPr txBox="1"/>
              <p:nvPr/>
            </p:nvSpPr>
            <p:spPr>
              <a:xfrm>
                <a:off x="2397265" y="3860931"/>
                <a:ext cx="2617198" cy="9529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0.44-fold</a:t>
                </a:r>
              </a:p>
              <a:p>
                <a:pPr algn="ctr"/>
                <a:r>
                  <a:rPr lang="en-US" sz="160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*</a:t>
                </a:r>
              </a:p>
              <a:p>
                <a:endParaRPr lang="en-US" sz="1600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774ECC1B-4449-4D52-885A-524115CF7C6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244868" y="4171472"/>
                <a:ext cx="951835" cy="0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A87095C-6455-06B9-BF3A-F36A6EB15065}"/>
                </a:ext>
              </a:extLst>
            </p:cNvPr>
            <p:cNvCxnSpPr>
              <a:cxnSpLocks/>
            </p:cNvCxnSpPr>
            <p:nvPr/>
          </p:nvCxnSpPr>
          <p:spPr>
            <a:xfrm>
              <a:off x="1614190" y="5381505"/>
              <a:ext cx="6972762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D2E80C31-9CCB-D020-F4AC-2026ED794107}"/>
                </a:ext>
              </a:extLst>
            </p:cNvPr>
            <p:cNvSpPr txBox="1"/>
            <p:nvPr/>
          </p:nvSpPr>
          <p:spPr>
            <a:xfrm>
              <a:off x="420421" y="6029597"/>
              <a:ext cx="999732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dirty="0">
                  <a:latin typeface="Helvetica" panose="020B0604020202020204" pitchFamily="34" charset="0"/>
                  <a:cs typeface="Helvetica" panose="020B0604020202020204" pitchFamily="34" charset="0"/>
                </a:rPr>
                <a:t>5´ UTR:</a:t>
              </a:r>
            </a:p>
          </p:txBody>
        </p: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B7CA496F-1C33-CB13-55F0-8CD51DD95CE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47411" y="5939245"/>
              <a:ext cx="1156338" cy="39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75ADB92-A4C9-7A3D-DFDB-810865BA1FF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515624" y="5939245"/>
              <a:ext cx="1156338" cy="39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D6D27C5-9989-1E92-06E9-AC983D27537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175878" y="5939245"/>
              <a:ext cx="1156338" cy="39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CDF402B-04A2-0699-1012-1580D41F886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772752" y="5939245"/>
              <a:ext cx="1156338" cy="39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2F08B10-AC63-9463-E548-1EBBEF87B6C2}"/>
                </a:ext>
              </a:extLst>
            </p:cNvPr>
            <p:cNvSpPr txBox="1"/>
            <p:nvPr/>
          </p:nvSpPr>
          <p:spPr>
            <a:xfrm>
              <a:off x="420421" y="5503111"/>
              <a:ext cx="999732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dirty="0">
                  <a:latin typeface="Helvetica" panose="020B0604020202020204" pitchFamily="34" charset="0"/>
                  <a:cs typeface="Helvetica" panose="020B0604020202020204" pitchFamily="34" charset="0"/>
                </a:rPr>
                <a:t>bS21-2: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1169710-780B-21C2-14C4-6D2113DE76CC}"/>
                </a:ext>
              </a:extLst>
            </p:cNvPr>
            <p:cNvSpPr txBox="1"/>
            <p:nvPr/>
          </p:nvSpPr>
          <p:spPr>
            <a:xfrm>
              <a:off x="1929444" y="5493499"/>
              <a:ext cx="13182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             -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3D2B91E5-DCDE-71C7-F46A-A2BE12884D2B}"/>
                </a:ext>
              </a:extLst>
            </p:cNvPr>
            <p:cNvSpPr txBox="1"/>
            <p:nvPr/>
          </p:nvSpPr>
          <p:spPr>
            <a:xfrm>
              <a:off x="3573767" y="5497994"/>
              <a:ext cx="13182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             -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79A6EC8-6305-7E46-DD73-13536F6039B0}"/>
                </a:ext>
              </a:extLst>
            </p:cNvPr>
            <p:cNvSpPr txBox="1"/>
            <p:nvPr/>
          </p:nvSpPr>
          <p:spPr>
            <a:xfrm>
              <a:off x="5216978" y="5506330"/>
              <a:ext cx="13182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             -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500C4B0-AA70-2E06-8621-E9E8C894D39A}"/>
                </a:ext>
              </a:extLst>
            </p:cNvPr>
            <p:cNvSpPr txBox="1"/>
            <p:nvPr/>
          </p:nvSpPr>
          <p:spPr>
            <a:xfrm>
              <a:off x="6860189" y="5497785"/>
              <a:ext cx="13182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             -</a:t>
              </a: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717B5465-6EDB-56AD-860F-79C116741834}"/>
              </a:ext>
            </a:extLst>
          </p:cNvPr>
          <p:cNvSpPr txBox="1"/>
          <p:nvPr/>
        </p:nvSpPr>
        <p:spPr>
          <a:xfrm>
            <a:off x="3384950" y="6340213"/>
            <a:ext cx="1507104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FTL_0222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CC5FD59-2346-8509-7AED-7B46B66CDC41}"/>
              </a:ext>
            </a:extLst>
          </p:cNvPr>
          <p:cNvSpPr txBox="1"/>
          <p:nvPr/>
        </p:nvSpPr>
        <p:spPr>
          <a:xfrm>
            <a:off x="6765780" y="6301803"/>
            <a:ext cx="1507104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latin typeface="Helvetica" panose="020B0604020202020204" pitchFamily="34" charset="0"/>
                <a:cs typeface="Helvetica" panose="020B0604020202020204" pitchFamily="34" charset="0"/>
              </a:rPr>
              <a:t>tul4</a:t>
            </a:r>
            <a:endParaRPr lang="en-US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E6AD40-B783-6EB3-FCD6-E013D2F73D5E}"/>
              </a:ext>
            </a:extLst>
          </p:cNvPr>
          <p:cNvSpPr txBox="1"/>
          <p:nvPr/>
        </p:nvSpPr>
        <p:spPr>
          <a:xfrm>
            <a:off x="5100571" y="6340212"/>
            <a:ext cx="1507104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FTL_0881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83A54B6-279C-443E-BC67-512396B7B5A0}"/>
              </a:ext>
            </a:extLst>
          </p:cNvPr>
          <p:cNvSpPr txBox="1"/>
          <p:nvPr/>
        </p:nvSpPr>
        <p:spPr>
          <a:xfrm>
            <a:off x="0" y="-7781"/>
            <a:ext cx="12192000" cy="18928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</a:pPr>
            <a:r>
              <a:rPr lang="en-US" sz="1300" b="1" i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iglA</a:t>
            </a:r>
            <a:r>
              <a:rPr lang="en-US" sz="1300" b="1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UTR:</a:t>
            </a:r>
            <a:endParaRPr lang="en-US" sz="13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3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aagguguugugaaaaaaaggacaauaag</a:t>
            </a:r>
            <a:r>
              <a:rPr lang="en-US" sz="13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</a:t>
            </a:r>
            <a:r>
              <a:rPr lang="en-US" sz="13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aug</a:t>
            </a:r>
            <a:r>
              <a:rPr lang="en-US" sz="13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</a:t>
            </a:r>
            <a:r>
              <a:rPr lang="en-US" sz="13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gcaa</a:t>
            </a:r>
            <a:r>
              <a:rPr lang="en-US" sz="1300" dirty="0" err="1">
                <a:highlight>
                  <a:srgbClr val="00FFFF"/>
                </a:highlight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aaaauaaa</a:t>
            </a:r>
            <a:r>
              <a:rPr lang="en-US" sz="13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auc</a:t>
            </a:r>
            <a:r>
              <a:rPr lang="en-US" sz="13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</a:t>
            </a:r>
          </a:p>
          <a:p>
            <a:pPr marL="0" marR="0">
              <a:spcBef>
                <a:spcPts val="0"/>
              </a:spcBef>
            </a:pPr>
            <a:r>
              <a:rPr lang="en-US" sz="13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FTL_0222 UTR</a:t>
            </a:r>
            <a:r>
              <a:rPr lang="en-US" sz="1300" b="1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3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</a:pPr>
            <a:r>
              <a:rPr lang="en-US" sz="13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</a:t>
            </a:r>
            <a:r>
              <a:rPr lang="en-US" sz="13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</a:t>
            </a:r>
            <a:r>
              <a:rPr lang="en-US" sz="1300" dirty="0">
                <a:effectLst/>
                <a:highlight>
                  <a:srgbClr val="00FFFF"/>
                </a:highlight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aaaauaaa</a:t>
            </a:r>
            <a:r>
              <a:rPr lang="en-US" sz="13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aauuug</a:t>
            </a:r>
            <a:r>
              <a:rPr lang="en-US" sz="1300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uaauuua</a:t>
            </a:r>
            <a:r>
              <a:rPr lang="en-US" sz="13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gucagaccauuuaaguagaauuuugaguaaucauaauguagauuuaaauuacacagaauauuaaauuuuu</a:t>
            </a:r>
            <a:r>
              <a:rPr lang="en-US" sz="1300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uaaucca</a:t>
            </a:r>
            <a:r>
              <a:rPr lang="en-US" sz="13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</a:t>
            </a:r>
            <a:r>
              <a:rPr lang="en-US" sz="13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aug</a:t>
            </a:r>
            <a:r>
              <a:rPr lang="en-US" sz="13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</a:t>
            </a:r>
            <a:r>
              <a:rPr lang="en-US" sz="13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ucagcucaagucuca</a:t>
            </a:r>
            <a:r>
              <a:rPr lang="en-US" sz="13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</a:t>
            </a:r>
            <a:r>
              <a:rPr lang="en-US" sz="13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FTL_0881 UTR</a:t>
            </a:r>
            <a:r>
              <a:rPr lang="en-US" sz="1300" b="1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3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3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</a:t>
            </a:r>
            <a:r>
              <a:rPr lang="en-US" sz="13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aaauuuuuacuggauaaaaaaguuucaugcagauguuu</a:t>
            </a:r>
            <a:r>
              <a:rPr lang="en-US" sz="1300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uuauuua</a:t>
            </a:r>
            <a:r>
              <a:rPr lang="en-US" sz="13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cuauuuagauuuuaaca</a:t>
            </a:r>
            <a:r>
              <a:rPr lang="en-US" sz="1300" dirty="0">
                <a:effectLst/>
                <a:highlight>
                  <a:srgbClr val="00FFFF"/>
                </a:highlight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aacauaaa</a:t>
            </a:r>
            <a:r>
              <a:rPr lang="en-US" sz="13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acaaauaauaguaaauuaaggagaaaaaa </a:t>
            </a:r>
            <a:r>
              <a:rPr lang="en-US" sz="13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aug</a:t>
            </a:r>
            <a:r>
              <a:rPr lang="en-US" sz="13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</a:t>
            </a:r>
            <a:r>
              <a:rPr lang="en-US" sz="13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aaaaagauaauuaca</a:t>
            </a:r>
            <a:endParaRPr lang="en-US" sz="1300" dirty="0"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r>
              <a:rPr lang="en-US" sz="1300" b="1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tul4 UTR:</a:t>
            </a:r>
          </a:p>
          <a:p>
            <a:r>
              <a:rPr lang="en-US" sz="13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gaguauaugugaauauuuaaaaauaggaguaucuau</a:t>
            </a:r>
            <a:r>
              <a:rPr lang="en-US" sz="13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</a:t>
            </a:r>
            <a:r>
              <a:rPr lang="en-US" sz="13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aug</a:t>
            </a:r>
            <a:r>
              <a:rPr lang="en-US" sz="13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</a:t>
            </a:r>
            <a:r>
              <a:rPr lang="en-US" sz="13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aaaaaaa</a:t>
            </a:r>
            <a:r>
              <a:rPr lang="en-US" sz="1300" dirty="0" err="1">
                <a:highlight>
                  <a:srgbClr val="FFFF00"/>
                </a:highlight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uaauuaa</a:t>
            </a:r>
            <a:r>
              <a:rPr lang="en-US" sz="13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g</a:t>
            </a:r>
            <a:endParaRPr lang="en-US" sz="1300" dirty="0"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r>
              <a:rPr lang="en-US" sz="13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5A71D56-1202-DCB3-1E38-12634563457F}"/>
              </a:ext>
            </a:extLst>
          </p:cNvPr>
          <p:cNvCxnSpPr>
            <a:cxnSpLocks/>
          </p:cNvCxnSpPr>
          <p:nvPr/>
        </p:nvCxnSpPr>
        <p:spPr>
          <a:xfrm flipH="1">
            <a:off x="6868395" y="6277437"/>
            <a:ext cx="1156338" cy="34"/>
          </a:xfrm>
          <a:prstGeom prst="lin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12D3F11-B04A-4416-9074-FC9D5142C5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1717324"/>
              </p:ext>
            </p:extLst>
          </p:nvPr>
        </p:nvGraphicFramePr>
        <p:xfrm>
          <a:off x="1280964" y="1898134"/>
          <a:ext cx="7076859" cy="41172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484303F-E443-51EE-199C-BF14B2ABEEB7}"/>
              </a:ext>
            </a:extLst>
          </p:cNvPr>
          <p:cNvSpPr txBox="1"/>
          <p:nvPr/>
        </p:nvSpPr>
        <p:spPr>
          <a:xfrm>
            <a:off x="9943672" y="1461743"/>
            <a:ext cx="1555531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Blue : motif4</a:t>
            </a:r>
          </a:p>
          <a:p>
            <a:r>
              <a:rPr lang="en-US" dirty="0"/>
              <a:t>Yellow: motif5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8521BB-76F5-A3B9-CDF9-0B60B9605F3A}"/>
              </a:ext>
            </a:extLst>
          </p:cNvPr>
          <p:cNvSpPr txBox="1"/>
          <p:nvPr/>
        </p:nvSpPr>
        <p:spPr>
          <a:xfrm>
            <a:off x="8357823" y="2537029"/>
            <a:ext cx="394469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Conclusions: </a:t>
            </a:r>
            <a:r>
              <a:rPr lang="en-US" dirty="0"/>
              <a:t>Differences in translation efficiency are not directly related to presence of motif4 or 5. </a:t>
            </a:r>
          </a:p>
          <a:p>
            <a:endParaRPr lang="en-US" dirty="0"/>
          </a:p>
          <a:p>
            <a:r>
              <a:rPr lang="en-US" dirty="0"/>
              <a:t>The assumed UTR lengths may not be accurate.</a:t>
            </a:r>
          </a:p>
          <a:p>
            <a:endParaRPr lang="en-US" b="1" dirty="0"/>
          </a:p>
          <a:p>
            <a:r>
              <a:rPr lang="en-US" b="1" dirty="0"/>
              <a:t>Next steps: </a:t>
            </a:r>
            <a:r>
              <a:rPr lang="en-US" dirty="0"/>
              <a:t>Truncations of </a:t>
            </a:r>
            <a:r>
              <a:rPr lang="en-US" i="1" dirty="0" err="1"/>
              <a:t>mraY</a:t>
            </a:r>
            <a:r>
              <a:rPr lang="en-US" dirty="0"/>
              <a:t> reporter</a:t>
            </a:r>
          </a:p>
        </p:txBody>
      </p:sp>
    </p:spTree>
    <p:extLst>
      <p:ext uri="{BB962C8B-B14F-4D97-AF65-F5344CB8AC3E}">
        <p14:creationId xmlns:p14="http://schemas.microsoft.com/office/powerpoint/2010/main" val="686214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233</Words>
  <Application>Microsoft Office PowerPoint</Application>
  <PresentationFormat>Widescreen</PresentationFormat>
  <Paragraphs>68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Courier New</vt:lpstr>
      <vt:lpstr>Helvetica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</dc:creator>
  <cp:lastModifiedBy>Hannah</cp:lastModifiedBy>
  <cp:revision>46</cp:revision>
  <dcterms:created xsi:type="dcterms:W3CDTF">2022-09-15T18:24:41Z</dcterms:created>
  <dcterms:modified xsi:type="dcterms:W3CDTF">2022-10-25T14:32:16Z</dcterms:modified>
</cp:coreProperties>
</file>