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2" r:id="rId2"/>
    <p:sldId id="261" r:id="rId3"/>
    <p:sldId id="263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4" autoAdjust="0"/>
    <p:restoredTop sz="93923" autoAdjust="0"/>
  </p:normalViewPr>
  <p:slideViewPr>
    <p:cSldViewPr snapToGrid="0">
      <p:cViewPr varScale="1">
        <p:scale>
          <a:sx n="61" d="100"/>
          <a:sy n="61" d="100"/>
        </p:scale>
        <p:origin x="81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G:\Shared%20drives\KRamsey%20Lab\Hannah%20Trautmann\Data\BCA\220912_HT_BCA_TAP_calc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Sheet1!$L$1</c:f>
              <c:strCache>
                <c:ptCount val="1"/>
                <c:pt idx="0">
                  <c:v>Average Absorbance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1"/>
            <c:dispEq val="1"/>
            <c:trendlineLbl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60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</c:trendlineLbl>
          </c:trendline>
          <c:xVal>
            <c:numRef>
              <c:f>Sheet1!$K$6:$K$9</c:f>
              <c:numCache>
                <c:formatCode>General</c:formatCode>
                <c:ptCount val="4"/>
                <c:pt idx="0">
                  <c:v>500</c:v>
                </c:pt>
                <c:pt idx="1">
                  <c:v>250</c:v>
                </c:pt>
                <c:pt idx="2">
                  <c:v>125</c:v>
                </c:pt>
                <c:pt idx="3">
                  <c:v>25</c:v>
                </c:pt>
              </c:numCache>
            </c:numRef>
          </c:xVal>
          <c:yVal>
            <c:numRef>
              <c:f>Sheet1!$L$6:$L$9</c:f>
              <c:numCache>
                <c:formatCode>General</c:formatCode>
                <c:ptCount val="4"/>
                <c:pt idx="0">
                  <c:v>0.68773333333333342</c:v>
                </c:pt>
                <c:pt idx="1">
                  <c:v>0.37603333333333339</c:v>
                </c:pt>
                <c:pt idx="2">
                  <c:v>0.21036666666666667</c:v>
                </c:pt>
                <c:pt idx="3">
                  <c:v>5.8599999999999992E-2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34B4-4880-A944-E3F1753C15A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930571583"/>
        <c:axId val="2065259855"/>
      </c:scatterChart>
      <c:valAx>
        <c:axId val="1930571583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Protein concentration (ug/mL)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65259855"/>
        <c:crosses val="autoZero"/>
        <c:crossBetween val="midCat"/>
      </c:valAx>
      <c:valAx>
        <c:axId val="206525985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Average absorbance (562 nm)</a:t>
                </a:r>
              </a:p>
            </c:rich>
          </c:tx>
          <c:layout>
            <c:manualLayout>
              <c:xMode val="edge"/>
              <c:yMode val="edge"/>
              <c:x val="1.6666666666666666E-2"/>
              <c:y val="0.1316010498687664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30571583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CA1EFC-BC24-43D8-9AA6-16F71F66E1AD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A59015-BE3B-421D-A13D-5DF568850E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1956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Run 5 </a:t>
            </a:r>
            <a:r>
              <a:rPr lang="en-US" dirty="0" err="1"/>
              <a:t>ul</a:t>
            </a:r>
            <a:r>
              <a:rPr lang="en-US" dirty="0"/>
              <a:t> on a gel without digesting with E. coli miniprepped sample.</a:t>
            </a:r>
          </a:p>
          <a:p>
            <a:r>
              <a:rPr lang="en-US" dirty="0"/>
              <a:t>Order </a:t>
            </a:r>
            <a:r>
              <a:rPr lang="en-US" dirty="0" err="1"/>
              <a:t>tet</a:t>
            </a:r>
            <a:r>
              <a:rPr lang="en-US" dirty="0"/>
              <a:t>-resistant gene primers to confirm presence of plasmid in RN4220</a:t>
            </a:r>
          </a:p>
          <a:p>
            <a:r>
              <a:rPr lang="en-US" dirty="0"/>
              <a:t>Grow to 0.8 after back-diluting to 0.5; chill cuvettes; try electroporating same day; don’t change </a:t>
            </a:r>
            <a:r>
              <a:rPr lang="en-US"/>
              <a:t>media just yet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A59015-BE3B-421D-A13D-5DF568850EB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2237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A59015-BE3B-421D-A13D-5DF568850EB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5863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5782AE-8B27-8E6C-C85A-390D798EBB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156395-3A8E-D63C-7060-0041D35E2E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1B264A-BB06-E01F-A7FF-874B6016F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C603D-8D6D-4B0B-8FEE-50D540615FFF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5CE53C-1C6B-3F55-5342-068952DF7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EA2EAA-3900-0017-064F-4133F8E8CE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2FD-8C18-4B9A-B9EC-CA325FEE2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553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DEC60A-E4B6-174E-3F09-34FB54F3ED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2F08EC-23BD-4280-A6AE-FDBE151E75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825123-BCE3-87A5-42BE-1469C7379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C603D-8D6D-4B0B-8FEE-50D540615FFF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5A938D-E0A8-BBEC-BEFA-FDEC1F0AE6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7DBD40-1B2E-11FA-4D2D-65DE9AEF3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2FD-8C18-4B9A-B9EC-CA325FEE2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747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58FBC83-4263-7E3C-5956-14BBC35CC8F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68F4037-8C5C-1D27-8DAE-67CC310928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1549BF-64E4-4D4E-1145-5B8005770D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C603D-8D6D-4B0B-8FEE-50D540615FFF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FEB1C6-F8BF-3F23-64CD-324380EC7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F4BD1C-4AED-6B0E-AA57-EC6AEE0DD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2FD-8C18-4B9A-B9EC-CA325FEE2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42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86820-0134-492C-8B8A-768D872671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0DA454-6FF3-3FD0-530E-69B048F5AF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E79FC7-B2E2-C488-360E-9907587CA8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C603D-8D6D-4B0B-8FEE-50D540615FFF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D4BD9E-FAAA-388D-7C87-47B0C02F0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901B3A-137A-F4FC-6A34-C438878A2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2FD-8C18-4B9A-B9EC-CA325FEE2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77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7ABD4A-D031-0B5C-7568-0B5105AF7A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95BF50-54C9-A116-2F4C-7D5F319BD3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94BFA8-0D4C-C638-0AF7-F323E7CB11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C603D-8D6D-4B0B-8FEE-50D540615FFF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B1580A-F596-0E37-18A4-58173F54E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4847D6-9152-C213-F5D2-5929C2D9E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2FD-8C18-4B9A-B9EC-CA325FEE2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967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4204E2-0D4B-776B-4FC1-001C6E9719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C8189D-5985-9FBB-D72A-2503BB58D9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F56DB8-22AC-6398-2F38-0E5F6F42D0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AED6D6-47B7-C42F-99DD-3FF37B511C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C603D-8D6D-4B0B-8FEE-50D540615FFF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430709-5552-1E87-65EC-84E49C20D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B612CA-1801-BD12-0AC3-33151763D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2FD-8C18-4B9A-B9EC-CA325FEE2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485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48771A-C4E1-A263-34D9-579ECCA846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74B49F-FB65-6928-D583-6A8AE00427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0F23E1-735B-AC65-2F0A-2381296B67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571D0D-2E70-7765-7270-7BE589295A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69E80B9-3296-8906-465E-FF6FECFBA9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D64EC0-8027-DAB3-7AF7-A83F132BE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C603D-8D6D-4B0B-8FEE-50D540615FFF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306C164-3BAC-BF30-A07D-387A9EE207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900547-6EC2-9C24-E9CF-CBE2EF23D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2FD-8C18-4B9A-B9EC-CA325FEE2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174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C83209-8BE6-536D-7446-3F92E14B2B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1D00AA-3EC8-E421-9975-60DAD5A8B5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C603D-8D6D-4B0B-8FEE-50D540615FFF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09A7D3-7374-3E5C-562A-A1E3804851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381C37-A44C-2685-F10A-4EB5727B1B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2FD-8C18-4B9A-B9EC-CA325FEE2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49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AD02AB-C806-4970-4913-5A237314FF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C603D-8D6D-4B0B-8FEE-50D540615FFF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920ED85-4564-DC73-DB56-93ACC7441F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820183-D505-D33F-3BF3-3DDD733A00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2FD-8C18-4B9A-B9EC-CA325FEE2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985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883324-5FC7-B7ED-538D-326D4D127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7CEDA1-AA81-2FD1-5738-995521040B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76CD43-0C5E-17B2-51E3-725C15B6D3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398C73-AB08-0699-4B5C-C8E49728FF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C603D-8D6D-4B0B-8FEE-50D540615FFF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3F8BA3-80A4-9D94-BDED-60D5822F6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FB9FBD-9934-806F-5ED7-D91966AA8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2FD-8C18-4B9A-B9EC-CA325FEE2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200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FB24BC-9D2A-0D4B-B9D0-13D745AF07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63F6EA3-3EC9-E662-71B7-3EF618854F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D66BF4-7B12-BC9B-9C2F-DA2566429F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B71B9E-6088-96B1-BE86-B0B629AC45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C603D-8D6D-4B0B-8FEE-50D540615FFF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743469-2D48-85C1-4700-0166C0743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BD91EE-3787-2A6E-C343-17958AA20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2FD-8C18-4B9A-B9EC-CA325FEE2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572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09F6878-1C66-D6AD-CCFC-F74AE645E8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91DB52-7469-32D1-F672-46141666A4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485764-FEC0-07C6-EFEA-F2DC6707A6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4C603D-8D6D-4B0B-8FEE-50D540615FFF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5E08DB-E667-527E-9C92-AF00B5761B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19C53C-D9F0-FA51-2D22-5104FA9CCB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0E62FD-8C18-4B9A-B9EC-CA325FEE2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133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>
            <a:extLst>
              <a:ext uri="{FF2B5EF4-FFF2-40B4-BE49-F238E27FC236}">
                <a16:creationId xmlns:a16="http://schemas.microsoft.com/office/drawing/2014/main" id="{591D8F37-ECB8-F36D-946A-373A7A56CC3D}"/>
              </a:ext>
            </a:extLst>
          </p:cNvPr>
          <p:cNvSpPr txBox="1">
            <a:spLocks/>
          </p:cNvSpPr>
          <p:nvPr/>
        </p:nvSpPr>
        <p:spPr>
          <a:xfrm>
            <a:off x="338974" y="206225"/>
            <a:ext cx="6017222" cy="18679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800" b="1" dirty="0"/>
              <a:t>Question:</a:t>
            </a:r>
            <a:r>
              <a:rPr lang="en-US" sz="1800" dirty="0"/>
              <a:t> Can we get sufficient ribosomes using TAP purification to send to </a:t>
            </a:r>
            <a:r>
              <a:rPr lang="en-US" sz="1800" dirty="0" err="1"/>
              <a:t>cryoEM</a:t>
            </a:r>
            <a:r>
              <a:rPr lang="en-US" sz="1800" dirty="0"/>
              <a:t> collaborators?</a:t>
            </a:r>
          </a:p>
          <a:p>
            <a:pPr algn="l"/>
            <a:r>
              <a:rPr lang="en-US" sz="1800" b="1" dirty="0"/>
              <a:t>Control: </a:t>
            </a:r>
            <a:r>
              <a:rPr lang="en-US" sz="1800" dirty="0"/>
              <a:t>LVS pF (no TAP tagged proteins)</a:t>
            </a:r>
            <a:endParaRPr lang="en-US" sz="1800" i="1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648A27BB-ABBC-5615-589B-0CD15D087497}"/>
              </a:ext>
            </a:extLst>
          </p:cNvPr>
          <p:cNvSpPr txBox="1">
            <a:spLocks/>
          </p:cNvSpPr>
          <p:nvPr/>
        </p:nvSpPr>
        <p:spPr>
          <a:xfrm>
            <a:off x="80276" y="5633548"/>
            <a:ext cx="10839971" cy="12244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800" b="1" dirty="0"/>
              <a:t>Conclusions: </a:t>
            </a:r>
            <a:r>
              <a:rPr lang="en-US" sz="1800" dirty="0"/>
              <a:t>We need at least 500 ug/mL of ribosomes for </a:t>
            </a:r>
            <a:r>
              <a:rPr lang="en-US" sz="1800" dirty="0" err="1"/>
              <a:t>cryoEM</a:t>
            </a:r>
            <a:r>
              <a:rPr lang="en-US" sz="1800" dirty="0"/>
              <a:t>, so we should start with 4x as many cells (i.e. 2 L) OR concentrate this sample using concentrating columns</a:t>
            </a:r>
          </a:p>
          <a:p>
            <a:pPr algn="l"/>
            <a:r>
              <a:rPr lang="en-US" sz="1800" b="1" dirty="0"/>
              <a:t>Next steps: </a:t>
            </a:r>
            <a:r>
              <a:rPr lang="en-US" sz="1800" dirty="0"/>
              <a:t>Confirm ribosome composition by mass spec</a:t>
            </a:r>
          </a:p>
          <a:p>
            <a:pPr algn="l"/>
            <a:endParaRPr lang="en-US" sz="1800" i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8CB7A3B-06DC-EA3A-5B4E-495133E38CD1}"/>
              </a:ext>
            </a:extLst>
          </p:cNvPr>
          <p:cNvSpPr txBox="1"/>
          <p:nvPr/>
        </p:nvSpPr>
        <p:spPr>
          <a:xfrm>
            <a:off x="675305" y="1671342"/>
            <a:ext cx="23438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Standard curve:</a:t>
            </a:r>
          </a:p>
        </p:txBody>
      </p:sp>
      <p:sp>
        <p:nvSpPr>
          <p:cNvPr id="7" name="Isosceles Triangle 6">
            <a:extLst>
              <a:ext uri="{FF2B5EF4-FFF2-40B4-BE49-F238E27FC236}">
                <a16:creationId xmlns:a16="http://schemas.microsoft.com/office/drawing/2014/main" id="{8FFF4E6E-F5ED-D4D4-97E2-66DEB9DB7CAC}"/>
              </a:ext>
            </a:extLst>
          </p:cNvPr>
          <p:cNvSpPr/>
          <p:nvPr/>
        </p:nvSpPr>
        <p:spPr>
          <a:xfrm>
            <a:off x="6579476" y="2743200"/>
            <a:ext cx="220717" cy="231228"/>
          </a:xfrm>
          <a:prstGeom prst="triangl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6CF5E863-B7A7-39C3-3C43-3567189AB48F}"/>
              </a:ext>
            </a:extLst>
          </p:cNvPr>
          <p:cNvSpPr/>
          <p:nvPr/>
        </p:nvSpPr>
        <p:spPr>
          <a:xfrm>
            <a:off x="6579475" y="3313386"/>
            <a:ext cx="220717" cy="231228"/>
          </a:xfrm>
          <a:prstGeom prst="triangle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9" name="Chart 18">
            <a:extLst>
              <a:ext uri="{FF2B5EF4-FFF2-40B4-BE49-F238E27FC236}">
                <a16:creationId xmlns:a16="http://schemas.microsoft.com/office/drawing/2014/main" id="{A0F9011C-60B4-4B6C-AE9A-71B3F949AAD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9975814"/>
              </p:ext>
            </p:extLst>
          </p:nvPr>
        </p:nvGraphicFramePr>
        <p:xfrm>
          <a:off x="80277" y="2040674"/>
          <a:ext cx="6206359" cy="35471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1" name="TextBox 20">
            <a:extLst>
              <a:ext uri="{FF2B5EF4-FFF2-40B4-BE49-F238E27FC236}">
                <a16:creationId xmlns:a16="http://schemas.microsoft.com/office/drawing/2014/main" id="{2E909E9A-A0B6-4496-70B0-C3E1A9631264}"/>
              </a:ext>
            </a:extLst>
          </p:cNvPr>
          <p:cNvSpPr txBox="1"/>
          <p:nvPr/>
        </p:nvSpPr>
        <p:spPr>
          <a:xfrm>
            <a:off x="6800192" y="2658961"/>
            <a:ext cx="14188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bS21-2-TAP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BB84C59-FD5C-AB65-8C8B-08959FEACE91}"/>
              </a:ext>
            </a:extLst>
          </p:cNvPr>
          <p:cNvSpPr txBox="1"/>
          <p:nvPr/>
        </p:nvSpPr>
        <p:spPr>
          <a:xfrm>
            <a:off x="6900040" y="3244334"/>
            <a:ext cx="14188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LVS pF</a:t>
            </a:r>
          </a:p>
        </p:txBody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1B9838D5-DCFA-F579-7ADC-899C464F539C}"/>
              </a:ext>
            </a:extLst>
          </p:cNvPr>
          <p:cNvSpPr/>
          <p:nvPr/>
        </p:nvSpPr>
        <p:spPr>
          <a:xfrm>
            <a:off x="2793138" y="3505791"/>
            <a:ext cx="220717" cy="231228"/>
          </a:xfrm>
          <a:prstGeom prst="triangl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Isosceles Triangle 28">
            <a:extLst>
              <a:ext uri="{FF2B5EF4-FFF2-40B4-BE49-F238E27FC236}">
                <a16:creationId xmlns:a16="http://schemas.microsoft.com/office/drawing/2014/main" id="{5B01F812-CEB0-631B-390F-9FE0D68B0C01}"/>
              </a:ext>
            </a:extLst>
          </p:cNvPr>
          <p:cNvSpPr/>
          <p:nvPr/>
        </p:nvSpPr>
        <p:spPr>
          <a:xfrm>
            <a:off x="1736849" y="4033344"/>
            <a:ext cx="220717" cy="231228"/>
          </a:xfrm>
          <a:prstGeom prst="triangle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E530718B-F1E2-2833-00AD-303708328379}"/>
              </a:ext>
            </a:extLst>
          </p:cNvPr>
          <p:cNvSpPr txBox="1"/>
          <p:nvPr/>
        </p:nvSpPr>
        <p:spPr>
          <a:xfrm>
            <a:off x="8061447" y="1627611"/>
            <a:ext cx="187609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u="sng" dirty="0"/>
              <a:t>Calculated concentration (ug/mL)</a:t>
            </a:r>
          </a:p>
        </p:txBody>
      </p:sp>
      <p:graphicFrame>
        <p:nvGraphicFramePr>
          <p:cNvPr id="32" name="Table 31">
            <a:extLst>
              <a:ext uri="{FF2B5EF4-FFF2-40B4-BE49-F238E27FC236}">
                <a16:creationId xmlns:a16="http://schemas.microsoft.com/office/drawing/2014/main" id="{B0ACBDB5-E5C9-1835-28A1-8473CFC92C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9924933"/>
              </p:ext>
            </p:extLst>
          </p:nvPr>
        </p:nvGraphicFramePr>
        <p:xfrm>
          <a:off x="8328586" y="2577833"/>
          <a:ext cx="1341821" cy="10475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41821">
                  <a:extLst>
                    <a:ext uri="{9D8B030D-6E8A-4147-A177-3AD203B41FA5}">
                      <a16:colId xmlns:a16="http://schemas.microsoft.com/office/drawing/2014/main" val="3216182609"/>
                    </a:ext>
                  </a:extLst>
                </a:gridCol>
              </a:tblGrid>
              <a:tr h="52377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256.74359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398433392"/>
                  </a:ext>
                </a:extLst>
              </a:tr>
              <a:tr h="52377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111.230769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432835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7525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7" grpId="0" animBg="1"/>
      <p:bldP spid="29" grpId="0" animBg="1"/>
      <p:bldP spid="3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>
            <a:extLst>
              <a:ext uri="{FF2B5EF4-FFF2-40B4-BE49-F238E27FC236}">
                <a16:creationId xmlns:a16="http://schemas.microsoft.com/office/drawing/2014/main" id="{591D8F37-ECB8-F36D-946A-373A7A56CC3D}"/>
              </a:ext>
            </a:extLst>
          </p:cNvPr>
          <p:cNvSpPr txBox="1">
            <a:spLocks/>
          </p:cNvSpPr>
          <p:nvPr/>
        </p:nvSpPr>
        <p:spPr>
          <a:xfrm>
            <a:off x="212850" y="269287"/>
            <a:ext cx="6017222" cy="18679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800" b="1" dirty="0"/>
              <a:t>Question:</a:t>
            </a:r>
            <a:r>
              <a:rPr lang="en-US" sz="1800" dirty="0"/>
              <a:t> Does altering the UTR of </a:t>
            </a:r>
            <a:r>
              <a:rPr lang="en-US" sz="1800" i="1" dirty="0" err="1"/>
              <a:t>mraY</a:t>
            </a:r>
            <a:r>
              <a:rPr lang="en-US" sz="1800" i="1" dirty="0"/>
              <a:t> </a:t>
            </a:r>
            <a:r>
              <a:rPr lang="en-US" sz="1800" dirty="0"/>
              <a:t>or FTL_0144 impact translation? Making new plasmids</a:t>
            </a:r>
          </a:p>
          <a:p>
            <a:pPr algn="l"/>
            <a:r>
              <a:rPr lang="en-US" sz="1800" b="1" dirty="0"/>
              <a:t>Controls: </a:t>
            </a:r>
            <a:r>
              <a:rPr lang="en-US" sz="1800" dirty="0"/>
              <a:t>Backbone only ligation, transform with water and pure plasmid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648A27BB-ABBC-5615-589B-0CD15D087497}"/>
              </a:ext>
            </a:extLst>
          </p:cNvPr>
          <p:cNvSpPr txBox="1">
            <a:spLocks/>
          </p:cNvSpPr>
          <p:nvPr/>
        </p:nvSpPr>
        <p:spPr>
          <a:xfrm>
            <a:off x="212850" y="5649049"/>
            <a:ext cx="5883150" cy="13544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800" b="1" dirty="0"/>
              <a:t>Conclusions: </a:t>
            </a:r>
            <a:r>
              <a:rPr lang="en-US" sz="1800" dirty="0"/>
              <a:t>Plasmids 2 and 4 are confirmed; Plasmids 1, 3, and 5 are promising</a:t>
            </a:r>
          </a:p>
          <a:p>
            <a:pPr algn="l"/>
            <a:r>
              <a:rPr lang="en-US" sz="1800" b="1" dirty="0"/>
              <a:t>Next steps: </a:t>
            </a:r>
            <a:r>
              <a:rPr lang="en-US" sz="1800" dirty="0"/>
              <a:t>Miniprep plasmids 1, 3, and 5 then sequence</a:t>
            </a:r>
            <a:endParaRPr lang="en-US" sz="1800" i="1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C0B2F06-0CAF-6A21-B07E-8C27C98102F6}"/>
              </a:ext>
            </a:extLst>
          </p:cNvPr>
          <p:cNvSpPr txBox="1"/>
          <p:nvPr/>
        </p:nvSpPr>
        <p:spPr>
          <a:xfrm>
            <a:off x="212850" y="1515608"/>
            <a:ext cx="4755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/>
              <a:t>Transformation with XL-1Blue cells:</a:t>
            </a: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63DC40D1-53D8-AA6D-6BB8-13B12D1CAC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8800328"/>
              </p:ext>
            </p:extLst>
          </p:nvPr>
        </p:nvGraphicFramePr>
        <p:xfrm>
          <a:off x="212850" y="1929528"/>
          <a:ext cx="5438008" cy="365760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570202">
                  <a:extLst>
                    <a:ext uri="{9D8B030D-6E8A-4147-A177-3AD203B41FA5}">
                      <a16:colId xmlns:a16="http://schemas.microsoft.com/office/drawing/2014/main" val="3859612515"/>
                    </a:ext>
                  </a:extLst>
                </a:gridCol>
                <a:gridCol w="1148536">
                  <a:extLst>
                    <a:ext uri="{9D8B030D-6E8A-4147-A177-3AD203B41FA5}">
                      <a16:colId xmlns:a16="http://schemas.microsoft.com/office/drawing/2014/main" val="3872013905"/>
                    </a:ext>
                  </a:extLst>
                </a:gridCol>
                <a:gridCol w="1359369">
                  <a:extLst>
                    <a:ext uri="{9D8B030D-6E8A-4147-A177-3AD203B41FA5}">
                      <a16:colId xmlns:a16="http://schemas.microsoft.com/office/drawing/2014/main" val="4004744045"/>
                    </a:ext>
                  </a:extLst>
                </a:gridCol>
                <a:gridCol w="1359901">
                  <a:extLst>
                    <a:ext uri="{9D8B030D-6E8A-4147-A177-3AD203B41FA5}">
                      <a16:colId xmlns:a16="http://schemas.microsoft.com/office/drawing/2014/main" val="57586317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+mn-lt"/>
                        </a:rPr>
                        <a:t>Ligation number</a:t>
                      </a:r>
                      <a:endParaRPr lang="en-US" sz="16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 </a:t>
                      </a:r>
                      <a:r>
                        <a:rPr lang="en-US" sz="16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ul</a:t>
                      </a:r>
                      <a:endParaRPr lang="en-US" sz="16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+mn-lt"/>
                        </a:rPr>
                        <a:t>100 </a:t>
                      </a:r>
                      <a:r>
                        <a:rPr lang="en-US" sz="1600" b="1" dirty="0" err="1">
                          <a:effectLst/>
                          <a:latin typeface="+mn-lt"/>
                        </a:rPr>
                        <a:t>ul</a:t>
                      </a:r>
                      <a:endParaRPr lang="en-US" sz="16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+mn-lt"/>
                        </a:rPr>
                        <a:t>Remaining</a:t>
                      </a:r>
                      <a:endParaRPr lang="en-US" sz="16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312480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1 </a:t>
                      </a:r>
                      <a:r>
                        <a:rPr lang="en-US" sz="1600" i="1" dirty="0">
                          <a:effectLst/>
                          <a:latin typeface="+mn-lt"/>
                        </a:rPr>
                        <a:t>mraY</a:t>
                      </a:r>
                      <a:r>
                        <a:rPr lang="en-US" sz="1600" dirty="0">
                          <a:effectLst/>
                          <a:latin typeface="+mn-lt"/>
                        </a:rPr>
                        <a:t>-mut1</a:t>
                      </a:r>
                      <a:endParaRPr lang="en-US" sz="1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</a:rPr>
                        <a:t>0</a:t>
                      </a:r>
                      <a:endParaRPr lang="en-US" sz="16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0</a:t>
                      </a:r>
                      <a:endParaRPr lang="en-US" sz="1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450017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2 </a:t>
                      </a:r>
                      <a:r>
                        <a:rPr lang="en-US" sz="1600" i="1" dirty="0" err="1">
                          <a:effectLst/>
                          <a:latin typeface="+mn-lt"/>
                        </a:rPr>
                        <a:t>mraY</a:t>
                      </a:r>
                      <a:r>
                        <a:rPr lang="en-US" sz="1600" i="1" dirty="0">
                          <a:effectLst/>
                          <a:latin typeface="+mn-lt"/>
                        </a:rPr>
                        <a:t>- </a:t>
                      </a:r>
                      <a:r>
                        <a:rPr lang="en-US" sz="1600" i="0" dirty="0">
                          <a:effectLst/>
                          <a:latin typeface="+mn-lt"/>
                        </a:rPr>
                        <a:t>mut2</a:t>
                      </a:r>
                      <a:endParaRPr lang="en-US" sz="1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</a:rPr>
                        <a:t>0</a:t>
                      </a:r>
                      <a:endParaRPr lang="en-US" sz="16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</a:rPr>
                        <a:t>2</a:t>
                      </a:r>
                      <a:endParaRPr lang="en-US" sz="16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6060918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3 </a:t>
                      </a:r>
                      <a:r>
                        <a:rPr lang="en-US" sz="1600" i="1" dirty="0" err="1">
                          <a:effectLst/>
                          <a:latin typeface="+mn-lt"/>
                        </a:rPr>
                        <a:t>mraY</a:t>
                      </a:r>
                      <a:r>
                        <a:rPr lang="en-US" sz="1600" i="1" dirty="0">
                          <a:effectLst/>
                          <a:latin typeface="+mn-lt"/>
                        </a:rPr>
                        <a:t>- </a:t>
                      </a:r>
                      <a:r>
                        <a:rPr lang="en-US" sz="1600" i="0" dirty="0">
                          <a:effectLst/>
                          <a:latin typeface="+mn-lt"/>
                        </a:rPr>
                        <a:t>mut3</a:t>
                      </a:r>
                      <a:endParaRPr lang="en-US" sz="1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</a:rPr>
                        <a:t>0</a:t>
                      </a:r>
                      <a:endParaRPr lang="en-US" sz="16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</a:rPr>
                        <a:t>0</a:t>
                      </a:r>
                      <a:endParaRPr lang="en-US" sz="16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6393805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4 </a:t>
                      </a:r>
                      <a:r>
                        <a:rPr lang="en-US" sz="1600" i="1" dirty="0" err="1">
                          <a:effectLst/>
                          <a:latin typeface="+mn-lt"/>
                        </a:rPr>
                        <a:t>hfq</a:t>
                      </a:r>
                      <a:r>
                        <a:rPr lang="en-US" sz="1600" i="1" dirty="0">
                          <a:effectLst/>
                          <a:latin typeface="+mn-lt"/>
                        </a:rPr>
                        <a:t>-</a:t>
                      </a:r>
                      <a:r>
                        <a:rPr lang="en-US" sz="1600" i="0" dirty="0">
                          <a:effectLst/>
                          <a:latin typeface="+mn-lt"/>
                        </a:rPr>
                        <a:t>V</a:t>
                      </a:r>
                      <a:endParaRPr lang="en-US" sz="1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</a:rPr>
                        <a:t>4</a:t>
                      </a:r>
                      <a:endParaRPr lang="en-US" sz="16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</a:rPr>
                        <a:t>110</a:t>
                      </a:r>
                      <a:endParaRPr lang="en-US" sz="16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6857492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5 FTL_0144-short</a:t>
                      </a:r>
                      <a:endParaRPr lang="en-US" sz="1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</a:rPr>
                        <a:t>0</a:t>
                      </a:r>
                      <a:endParaRPr lang="en-US" sz="16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</a:rPr>
                        <a:t>0</a:t>
                      </a:r>
                      <a:endParaRPr lang="en-US" sz="16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2415756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6 (BB control)</a:t>
                      </a:r>
                      <a:endParaRPr lang="en-US" sz="1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</a:rPr>
                        <a:t>0</a:t>
                      </a:r>
                      <a:endParaRPr lang="en-US" sz="16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</a:rPr>
                        <a:t>0</a:t>
                      </a:r>
                      <a:endParaRPr lang="en-US" sz="16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8147103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7 (BB control)</a:t>
                      </a:r>
                      <a:endParaRPr lang="en-US" sz="1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</a:rPr>
                        <a:t>0</a:t>
                      </a:r>
                      <a:endParaRPr lang="en-US" sz="16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</a:rPr>
                        <a:t>0</a:t>
                      </a:r>
                      <a:endParaRPr lang="en-US" sz="16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134712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8 (BB control)</a:t>
                      </a:r>
                      <a:endParaRPr lang="en-US" sz="1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</a:rPr>
                        <a:t>0</a:t>
                      </a:r>
                      <a:endParaRPr lang="en-US" sz="16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</a:rPr>
                        <a:t>4</a:t>
                      </a:r>
                      <a:endParaRPr lang="en-US" sz="16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1189775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control transformation (pF)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420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</a:rPr>
                        <a:t>-</a:t>
                      </a:r>
                      <a:endParaRPr lang="en-US" sz="16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6178603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control transformation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-</a:t>
                      </a:r>
                      <a:endParaRPr lang="en-US" sz="1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83774829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7502FD40-4FC9-BFB6-5B1F-1F931410BE26}"/>
              </a:ext>
            </a:extLst>
          </p:cNvPr>
          <p:cNvSpPr txBox="1"/>
          <p:nvPr/>
        </p:nvSpPr>
        <p:spPr>
          <a:xfrm>
            <a:off x="6122455" y="1515608"/>
            <a:ext cx="4755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/>
              <a:t>Transformation with DH5</a:t>
            </a:r>
            <a:r>
              <a:rPr lang="el-GR" u="sng" dirty="0"/>
              <a:t>α</a:t>
            </a:r>
            <a:r>
              <a:rPr lang="en-US" u="sng" dirty="0"/>
              <a:t> cells: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265B0E14-B6A0-6A22-CBFD-1B7FD9CC40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7808179"/>
              </p:ext>
            </p:extLst>
          </p:nvPr>
        </p:nvGraphicFramePr>
        <p:xfrm>
          <a:off x="6069546" y="1884940"/>
          <a:ext cx="5438008" cy="268224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570202">
                  <a:extLst>
                    <a:ext uri="{9D8B030D-6E8A-4147-A177-3AD203B41FA5}">
                      <a16:colId xmlns:a16="http://schemas.microsoft.com/office/drawing/2014/main" val="3859612515"/>
                    </a:ext>
                  </a:extLst>
                </a:gridCol>
                <a:gridCol w="1148536">
                  <a:extLst>
                    <a:ext uri="{9D8B030D-6E8A-4147-A177-3AD203B41FA5}">
                      <a16:colId xmlns:a16="http://schemas.microsoft.com/office/drawing/2014/main" val="3872013905"/>
                    </a:ext>
                  </a:extLst>
                </a:gridCol>
                <a:gridCol w="1359369">
                  <a:extLst>
                    <a:ext uri="{9D8B030D-6E8A-4147-A177-3AD203B41FA5}">
                      <a16:colId xmlns:a16="http://schemas.microsoft.com/office/drawing/2014/main" val="4004744045"/>
                    </a:ext>
                  </a:extLst>
                </a:gridCol>
                <a:gridCol w="1359901">
                  <a:extLst>
                    <a:ext uri="{9D8B030D-6E8A-4147-A177-3AD203B41FA5}">
                      <a16:colId xmlns:a16="http://schemas.microsoft.com/office/drawing/2014/main" val="57586317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+mn-lt"/>
                        </a:rPr>
                        <a:t>Ligation number</a:t>
                      </a:r>
                      <a:endParaRPr lang="en-US" sz="16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 </a:t>
                      </a:r>
                      <a:r>
                        <a:rPr lang="en-US" sz="16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ul</a:t>
                      </a:r>
                      <a:endParaRPr lang="en-US" sz="16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+mn-lt"/>
                        </a:rPr>
                        <a:t>100 </a:t>
                      </a:r>
                      <a:r>
                        <a:rPr lang="en-US" sz="1600" b="1" dirty="0" err="1">
                          <a:effectLst/>
                          <a:latin typeface="+mn-lt"/>
                        </a:rPr>
                        <a:t>ul</a:t>
                      </a:r>
                      <a:endParaRPr lang="en-US" sz="16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+mn-lt"/>
                        </a:rPr>
                        <a:t>Remaining</a:t>
                      </a:r>
                      <a:endParaRPr lang="en-US" sz="16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312480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</a:rPr>
                        <a:t>1</a:t>
                      </a:r>
                      <a:endParaRPr lang="en-US" sz="16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450017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3</a:t>
                      </a:r>
                      <a:endParaRPr lang="en-US" sz="1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6393805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5</a:t>
                      </a:r>
                      <a:endParaRPr lang="en-US" sz="1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127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2415756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6 (BB control)</a:t>
                      </a:r>
                      <a:endParaRPr lang="en-US" sz="1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0</a:t>
                      </a:r>
                      <a:endParaRPr lang="en-US" sz="1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8147103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7 (BB control)</a:t>
                      </a:r>
                      <a:endParaRPr lang="en-US" sz="1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0</a:t>
                      </a:r>
                      <a:endParaRPr lang="en-US" sz="1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134712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control transformation (pF)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TMTC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-</a:t>
                      </a:r>
                      <a:endParaRPr lang="en-US" sz="1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6178603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control transformation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-</a:t>
                      </a:r>
                      <a:endParaRPr lang="en-US" sz="1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837748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83502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EDB1BFB-4D98-73F2-D75B-130E6CA69BE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72965" y="740218"/>
            <a:ext cx="5135918" cy="5002917"/>
          </a:xfrm>
        </p:spPr>
      </p:pic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726A4244-388D-822B-83D0-60DA779988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9366979"/>
              </p:ext>
            </p:extLst>
          </p:nvPr>
        </p:nvGraphicFramePr>
        <p:xfrm>
          <a:off x="5608883" y="1941266"/>
          <a:ext cx="6485890" cy="182880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572770">
                  <a:extLst>
                    <a:ext uri="{9D8B030D-6E8A-4147-A177-3AD203B41FA5}">
                      <a16:colId xmlns:a16="http://schemas.microsoft.com/office/drawing/2014/main" val="2051014737"/>
                    </a:ext>
                  </a:extLst>
                </a:gridCol>
                <a:gridCol w="1405890">
                  <a:extLst>
                    <a:ext uri="{9D8B030D-6E8A-4147-A177-3AD203B41FA5}">
                      <a16:colId xmlns:a16="http://schemas.microsoft.com/office/drawing/2014/main" val="3604957851"/>
                    </a:ext>
                  </a:extLst>
                </a:gridCol>
                <a:gridCol w="1253490">
                  <a:extLst>
                    <a:ext uri="{9D8B030D-6E8A-4147-A177-3AD203B41FA5}">
                      <a16:colId xmlns:a16="http://schemas.microsoft.com/office/drawing/2014/main" val="2184575941"/>
                    </a:ext>
                  </a:extLst>
                </a:gridCol>
                <a:gridCol w="1092835">
                  <a:extLst>
                    <a:ext uri="{9D8B030D-6E8A-4147-A177-3AD203B41FA5}">
                      <a16:colId xmlns:a16="http://schemas.microsoft.com/office/drawing/2014/main" val="1253626291"/>
                    </a:ext>
                  </a:extLst>
                </a:gridCol>
                <a:gridCol w="1092835">
                  <a:extLst>
                    <a:ext uri="{9D8B030D-6E8A-4147-A177-3AD203B41FA5}">
                      <a16:colId xmlns:a16="http://schemas.microsoft.com/office/drawing/2014/main" val="4149027101"/>
                    </a:ext>
                  </a:extLst>
                </a:gridCol>
                <a:gridCol w="1068070">
                  <a:extLst>
                    <a:ext uri="{9D8B030D-6E8A-4147-A177-3AD203B41FA5}">
                      <a16:colId xmlns:a16="http://schemas.microsoft.com/office/drawing/2014/main" val="364708486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Tube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DNA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Enzyme(s)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DNA Volume (uL)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Water Volume (uL)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Band Size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55028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PCR purf 1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MfeI/PacI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15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645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876644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PCR purf 2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NotI/PacI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15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140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517269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PCR purf 3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NotI/PacI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15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140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9440208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PCR purf 4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KpnI/NotI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15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205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1031953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5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PCR purf 5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MfeI/PacI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15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634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631317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6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pKR145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NotI/PacI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5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7600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6429918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7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pKR145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MfeI/PacI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5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7100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24037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8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pKR124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KpnI/NotI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5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5100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701997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9340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660</TotalTime>
  <Words>440</Words>
  <Application>Microsoft Office PowerPoint</Application>
  <PresentationFormat>Widescreen</PresentationFormat>
  <Paragraphs>153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Hannah</dc:creator>
  <cp:lastModifiedBy>Hannah</cp:lastModifiedBy>
  <cp:revision>100</cp:revision>
  <dcterms:created xsi:type="dcterms:W3CDTF">2022-06-20T19:38:04Z</dcterms:created>
  <dcterms:modified xsi:type="dcterms:W3CDTF">2022-09-13T17:05:20Z</dcterms:modified>
</cp:coreProperties>
</file>