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3" r:id="rId4"/>
    <p:sldId id="5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3923" autoAdjust="0"/>
  </p:normalViewPr>
  <p:slideViewPr>
    <p:cSldViewPr snapToGrid="0">
      <p:cViewPr>
        <p:scale>
          <a:sx n="70" d="100"/>
          <a:sy n="70" d="100"/>
        </p:scale>
        <p:origin x="468" y="-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FP\220823_HT_GFP_assay_newUTR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FP\220823_HT_GFP_assay_newUTR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Analysis!$K$1</c:f>
              <c:strCache>
                <c:ptCount val="1"/>
                <c:pt idx="0">
                  <c:v>Averages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DF-4855-9A33-0C36CCF0CBAB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6DF-4855-9A33-0C36CCF0CBA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6DF-4855-9A33-0C36CCF0CBAB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6DF-4855-9A33-0C36CCF0CBAB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6DF-4855-9A33-0C36CCF0CBAB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6DF-4855-9A33-0C36CCF0CBA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6DF-4855-9A33-0C36CCF0CBA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6DF-4855-9A33-0C36CCF0CBAB}"/>
              </c:ext>
            </c:extLst>
          </c:dPt>
          <c:errBars>
            <c:errBarType val="both"/>
            <c:errValType val="cust"/>
            <c:noEndCap val="0"/>
            <c:plus>
              <c:numRef>
                <c:f>Analysis!$L$2:$L$11</c:f>
                <c:numCache>
                  <c:formatCode>General</c:formatCode>
                  <c:ptCount val="10"/>
                  <c:pt idx="0">
                    <c:v>3.814280856836548E-2</c:v>
                  </c:pt>
                  <c:pt idx="1">
                    <c:v>3.0736338504957637E-2</c:v>
                  </c:pt>
                  <c:pt idx="2">
                    <c:v>3.4097291753205687E-2</c:v>
                  </c:pt>
                  <c:pt idx="3">
                    <c:v>5.6284037172637434E-2</c:v>
                  </c:pt>
                  <c:pt idx="4">
                    <c:v>1.1209052002736038E-2</c:v>
                  </c:pt>
                  <c:pt idx="5">
                    <c:v>3.3193102023995912E-2</c:v>
                  </c:pt>
                  <c:pt idx="6">
                    <c:v>0.14048453710583361</c:v>
                  </c:pt>
                  <c:pt idx="7">
                    <c:v>2.6475511525904775E-2</c:v>
                  </c:pt>
                  <c:pt idx="8">
                    <c:v>7.6653800776024725E-2</c:v>
                  </c:pt>
                  <c:pt idx="9">
                    <c:v>6.5125126154381596E-2</c:v>
                  </c:pt>
                </c:numCache>
              </c:numRef>
            </c:plus>
            <c:minus>
              <c:numRef>
                <c:f>Analysis!$L$2:$L$11</c:f>
                <c:numCache>
                  <c:formatCode>General</c:formatCode>
                  <c:ptCount val="10"/>
                  <c:pt idx="0">
                    <c:v>3.814280856836548E-2</c:v>
                  </c:pt>
                  <c:pt idx="1">
                    <c:v>3.0736338504957637E-2</c:v>
                  </c:pt>
                  <c:pt idx="2">
                    <c:v>3.4097291753205687E-2</c:v>
                  </c:pt>
                  <c:pt idx="3">
                    <c:v>5.6284037172637434E-2</c:v>
                  </c:pt>
                  <c:pt idx="4">
                    <c:v>1.1209052002736038E-2</c:v>
                  </c:pt>
                  <c:pt idx="5">
                    <c:v>3.3193102023995912E-2</c:v>
                  </c:pt>
                  <c:pt idx="6">
                    <c:v>0.14048453710583361</c:v>
                  </c:pt>
                  <c:pt idx="7">
                    <c:v>2.6475511525904775E-2</c:v>
                  </c:pt>
                  <c:pt idx="8">
                    <c:v>7.6653800776024725E-2</c:v>
                  </c:pt>
                  <c:pt idx="9">
                    <c:v>6.5125126154381596E-2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Analysis!$J$2:$J$11</c:f>
              <c:strCache>
                <c:ptCount val="10"/>
                <c:pt idx="0">
                  <c:v>LVS pF-tul4UTR-GFP</c:v>
                </c:pt>
                <c:pt idx="1">
                  <c:v>LVS ΔrpsU2 pF-tul4UTR-GFP</c:v>
                </c:pt>
                <c:pt idx="2">
                  <c:v>LVS pF-hfqUTR-GFP</c:v>
                </c:pt>
                <c:pt idx="3">
                  <c:v>LVS ∆rpsU2 pF-hfqUTR-GFP</c:v>
                </c:pt>
                <c:pt idx="4">
                  <c:v>LVS pF-FTL_0144-UTR-GFP</c:v>
                </c:pt>
                <c:pt idx="5">
                  <c:v>LVS ∆rpsU2  pF-FTL_0144-UTR-GFP</c:v>
                </c:pt>
                <c:pt idx="6">
                  <c:v>LVS pF-mraYUTR-GFP</c:v>
                </c:pt>
                <c:pt idx="7">
                  <c:v>LVS ∆rpsU2 pF-mraYUTR-GFP</c:v>
                </c:pt>
                <c:pt idx="8">
                  <c:v>LVS pF-FTL_0215UTR-GFP</c:v>
                </c:pt>
                <c:pt idx="9">
                  <c:v>LVS ∆rpsU2 pF-FTL_0215UTR-GFP</c:v>
                </c:pt>
              </c:strCache>
            </c:strRef>
          </c:cat>
          <c:val>
            <c:numRef>
              <c:f>Analysis!$K$2:$K$11</c:f>
              <c:numCache>
                <c:formatCode>General</c:formatCode>
                <c:ptCount val="10"/>
                <c:pt idx="0">
                  <c:v>1</c:v>
                </c:pt>
                <c:pt idx="1">
                  <c:v>1.1607461532146075</c:v>
                </c:pt>
                <c:pt idx="2">
                  <c:v>1</c:v>
                </c:pt>
                <c:pt idx="3">
                  <c:v>1.7248697328048366</c:v>
                </c:pt>
                <c:pt idx="4">
                  <c:v>1.0000000000000002</c:v>
                </c:pt>
                <c:pt idx="5">
                  <c:v>0.58520636349556321</c:v>
                </c:pt>
                <c:pt idx="6">
                  <c:v>1</c:v>
                </c:pt>
                <c:pt idx="7">
                  <c:v>0.63122860994972319</c:v>
                </c:pt>
                <c:pt idx="8">
                  <c:v>1</c:v>
                </c:pt>
                <c:pt idx="9">
                  <c:v>0.96671986645678298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6DF-4855-9A33-0C36CCF0CB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3540576"/>
        <c:axId val="1823548896"/>
      </c:barChart>
      <c:catAx>
        <c:axId val="18235405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23548896"/>
        <c:crosses val="autoZero"/>
        <c:auto val="1"/>
        <c:lblAlgn val="ctr"/>
        <c:lblOffset val="100"/>
        <c:noMultiLvlLbl val="0"/>
      </c:catAx>
      <c:valAx>
        <c:axId val="182354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354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74290068190911E-2"/>
          <c:y val="3.0706842211211553E-2"/>
          <c:w val="0.92416841424205365"/>
          <c:h val="0.938586315577576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Analysis!$K$1</c:f>
              <c:strCache>
                <c:ptCount val="1"/>
                <c:pt idx="0">
                  <c:v>Averages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91-498E-9876-2E392CEBDCD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791-498E-9876-2E392CEBDCD6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791-498E-9876-2E392CEBDCD6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791-498E-9876-2E392CEBDCD6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791-498E-9876-2E392CEBDCD6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791-498E-9876-2E392CEBDCD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791-498E-9876-2E392CEBDCD6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791-498E-9876-2E392CEBDCD6}"/>
              </c:ext>
            </c:extLst>
          </c:dPt>
          <c:errBars>
            <c:errBarType val="both"/>
            <c:errValType val="cust"/>
            <c:noEndCap val="0"/>
            <c:plus>
              <c:numRef>
                <c:f>Analysis!$L$2:$L$11</c:f>
                <c:numCache>
                  <c:formatCode>General</c:formatCode>
                  <c:ptCount val="10"/>
                  <c:pt idx="0">
                    <c:v>3.814280856836548E-2</c:v>
                  </c:pt>
                  <c:pt idx="1">
                    <c:v>3.0736338504957637E-2</c:v>
                  </c:pt>
                  <c:pt idx="2">
                    <c:v>3.4097291753205687E-2</c:v>
                  </c:pt>
                  <c:pt idx="3">
                    <c:v>5.6284037172637434E-2</c:v>
                  </c:pt>
                  <c:pt idx="4">
                    <c:v>1.1209052002736038E-2</c:v>
                  </c:pt>
                  <c:pt idx="5">
                    <c:v>3.3193102023995912E-2</c:v>
                  </c:pt>
                  <c:pt idx="6">
                    <c:v>0.14048453710583361</c:v>
                  </c:pt>
                  <c:pt idx="7">
                    <c:v>2.6475511525904775E-2</c:v>
                  </c:pt>
                  <c:pt idx="8">
                    <c:v>7.6653800776024725E-2</c:v>
                  </c:pt>
                  <c:pt idx="9">
                    <c:v>6.5125126154381596E-2</c:v>
                  </c:pt>
                </c:numCache>
              </c:numRef>
            </c:plus>
            <c:minus>
              <c:numRef>
                <c:f>Analysis!$L$2:$L$11</c:f>
                <c:numCache>
                  <c:formatCode>General</c:formatCode>
                  <c:ptCount val="10"/>
                  <c:pt idx="0">
                    <c:v>3.814280856836548E-2</c:v>
                  </c:pt>
                  <c:pt idx="1">
                    <c:v>3.0736338504957637E-2</c:v>
                  </c:pt>
                  <c:pt idx="2">
                    <c:v>3.4097291753205687E-2</c:v>
                  </c:pt>
                  <c:pt idx="3">
                    <c:v>5.6284037172637434E-2</c:v>
                  </c:pt>
                  <c:pt idx="4">
                    <c:v>1.1209052002736038E-2</c:v>
                  </c:pt>
                  <c:pt idx="5">
                    <c:v>3.3193102023995912E-2</c:v>
                  </c:pt>
                  <c:pt idx="6">
                    <c:v>0.14048453710583361</c:v>
                  </c:pt>
                  <c:pt idx="7">
                    <c:v>2.6475511525904775E-2</c:v>
                  </c:pt>
                  <c:pt idx="8">
                    <c:v>7.6653800776024725E-2</c:v>
                  </c:pt>
                  <c:pt idx="9">
                    <c:v>6.5125126154381596E-2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Analysis!$J$2:$J$11</c:f>
              <c:strCache>
                <c:ptCount val="10"/>
                <c:pt idx="0">
                  <c:v>LVS pF-tul4UTR-GFP</c:v>
                </c:pt>
                <c:pt idx="1">
                  <c:v>LVS ΔrpsU2 pF-tul4UTR-GFP</c:v>
                </c:pt>
                <c:pt idx="2">
                  <c:v>LVS pF-hfqUTR-GFP</c:v>
                </c:pt>
                <c:pt idx="3">
                  <c:v>LVS ∆rpsU2 pF-hfqUTR-GFP</c:v>
                </c:pt>
                <c:pt idx="4">
                  <c:v>LVS pF-FTL_0144-UTR-GFP</c:v>
                </c:pt>
                <c:pt idx="5">
                  <c:v>LVS ∆rpsU2  pF-FTL_0144-UTR-GFP</c:v>
                </c:pt>
                <c:pt idx="6">
                  <c:v>LVS pF-mraYUTR-GFP</c:v>
                </c:pt>
                <c:pt idx="7">
                  <c:v>LVS ∆rpsU2 pF-mraYUTR-GFP</c:v>
                </c:pt>
                <c:pt idx="8">
                  <c:v>LVS pF-FTL_0215UTR-GFP</c:v>
                </c:pt>
                <c:pt idx="9">
                  <c:v>LVS ∆rpsU2 pF-FTL_0215UTR-GFP</c:v>
                </c:pt>
              </c:strCache>
            </c:strRef>
          </c:cat>
          <c:val>
            <c:numRef>
              <c:f>Analysis!$K$2:$K$11</c:f>
              <c:numCache>
                <c:formatCode>General</c:formatCode>
                <c:ptCount val="10"/>
                <c:pt idx="0">
                  <c:v>1</c:v>
                </c:pt>
                <c:pt idx="1">
                  <c:v>1.1607461532146075</c:v>
                </c:pt>
                <c:pt idx="2">
                  <c:v>1</c:v>
                </c:pt>
                <c:pt idx="3">
                  <c:v>1.7248697328048366</c:v>
                </c:pt>
                <c:pt idx="4">
                  <c:v>1.0000000000000002</c:v>
                </c:pt>
                <c:pt idx="5">
                  <c:v>0.58520636349556321</c:v>
                </c:pt>
                <c:pt idx="6">
                  <c:v>1</c:v>
                </c:pt>
                <c:pt idx="7">
                  <c:v>0.63122860994972319</c:v>
                </c:pt>
                <c:pt idx="8">
                  <c:v>1</c:v>
                </c:pt>
                <c:pt idx="9">
                  <c:v>0.96671986645678298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791-498E-9876-2E392CEBDC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3540576"/>
        <c:axId val="1823548896"/>
      </c:barChart>
      <c:catAx>
        <c:axId val="18235405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23548896"/>
        <c:crosses val="autoZero"/>
        <c:auto val="1"/>
        <c:lblAlgn val="ctr"/>
        <c:lblOffset val="100"/>
        <c:noMultiLvlLbl val="0"/>
      </c:catAx>
      <c:valAx>
        <c:axId val="1823548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354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EFC-BC24-43D8-9AA6-16F71F66E1AD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59015-BE3B-421D-A13D-5DF568850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86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5 </a:t>
            </a:r>
            <a:r>
              <a:rPr lang="en-US" dirty="0" err="1"/>
              <a:t>ul</a:t>
            </a:r>
            <a:r>
              <a:rPr lang="en-US" dirty="0"/>
              <a:t> on a gel without digesting with E. coli miniprepped sample.</a:t>
            </a:r>
          </a:p>
          <a:p>
            <a:r>
              <a:rPr lang="en-US" dirty="0"/>
              <a:t>Order </a:t>
            </a:r>
            <a:r>
              <a:rPr lang="en-US" dirty="0" err="1"/>
              <a:t>tet</a:t>
            </a:r>
            <a:r>
              <a:rPr lang="en-US" dirty="0"/>
              <a:t>-resistant gene primers to confirm presence of plasmid in RN4220</a:t>
            </a:r>
          </a:p>
          <a:p>
            <a:r>
              <a:rPr lang="en-US" dirty="0"/>
              <a:t>Grow to 0.8 after back-diluting to 0.5; chill cuvettes; try electroporating same day; don’t change </a:t>
            </a:r>
            <a:r>
              <a:rPr lang="en-US"/>
              <a:t>media just yet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23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assess this, we tried taking the tul4SD and mutating incremental pieces to become more like the </a:t>
            </a:r>
            <a:r>
              <a:rPr lang="en-US" dirty="0" err="1"/>
              <a:t>idealSD</a:t>
            </a:r>
            <a:r>
              <a:rPr lang="en-US" dirty="0"/>
              <a:t>, to see if this impacted regulation. We started with just the last nucleotide in the SD, from a U to a G, and then with the 3 nucleotides after it. </a:t>
            </a:r>
          </a:p>
          <a:p>
            <a:endParaRPr lang="en-US" dirty="0"/>
          </a:p>
          <a:p>
            <a:r>
              <a:rPr lang="en-US" dirty="0"/>
              <a:t>We found that there was no significant difference between our wild-type and mutant if we changed that last </a:t>
            </a:r>
            <a:r>
              <a:rPr lang="en-US" dirty="0" err="1"/>
              <a:t>nt</a:t>
            </a:r>
            <a:r>
              <a:rPr lang="en-US" dirty="0"/>
              <a:t> in the SD to make it perfect, but there was still regulation when we mutated the following three nucleotides.</a:t>
            </a:r>
          </a:p>
          <a:p>
            <a:endParaRPr lang="en-US" dirty="0"/>
          </a:p>
          <a:p>
            <a:r>
              <a:rPr lang="en-US" dirty="0"/>
              <a:t>So we found out that if there are perfect SD sequences, we don’t see control of translation by bS21-2. We still don’t know what part of the UTRs are regulated by bS21-2 because not all unregulated genes have perfect SDs so it’s not just the SD.</a:t>
            </a:r>
          </a:p>
          <a:p>
            <a:endParaRPr lang="en-US" dirty="0"/>
          </a:p>
          <a:p>
            <a:r>
              <a:rPr lang="en-US" dirty="0"/>
              <a:t> Ex. Tul4 doesn’t have a perfect SD and it’s not regulated.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96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2AE-8B27-8E6C-C85A-390D798E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56395-3A8E-D63C-7060-0041D35E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B264A-BB06-E01F-A7FF-874B6016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E53C-1C6B-3F55-5342-068952DF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EAA-3900-0017-064F-4133F8E8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60A-E4B6-174E-3F09-34FB54F3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F08EC-23BD-4280-A6AE-FDBE151E7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5123-BCE3-87A5-42BE-1469C73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938D-E0A8-BBEC-BEFA-FDEC1F0A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DBD40-1B2E-11FA-4D2D-65DE9AEF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FBC83-4263-7E3C-5956-14BBC35CC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F4037-8C5C-1D27-8DAE-67CC31092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9BF-64E4-4D4E-1145-5B800577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EB1C6-F8BF-3F23-64CD-324380EC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BD1C-4AED-6B0E-AA57-EC6AEE0D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6820-0134-492C-8B8A-768D872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A454-6FF3-3FD0-530E-69B048F5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79FC7-B2E2-C488-360E-9907587C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4BD9E-FAAA-388D-7C87-47B0C02F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1B3A-137A-F4FC-6A34-C438878A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BD4A-D031-0B5C-7568-0B5105AF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BF50-54C9-A116-2F4C-7D5F319BD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BFA8-0D4C-C638-0AF7-F323E7CB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1580A-F596-0E37-18A4-58173F54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47D6-9152-C213-F5D2-5929C2D9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04E2-0D4B-776B-4FC1-001C6E97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189D-5985-9FBB-D72A-2503BB58D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56DB8-22AC-6398-2F38-0E5F6F42D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ED6D6-47B7-C42F-99DD-3FF37B5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709-5552-1E87-65EC-84E49C20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612CA-1801-BD12-0AC3-3315176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771A-C4E1-A263-34D9-579ECCA8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4B49F-FB65-6928-D583-6A8AE0042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F23E1-735B-AC65-2F0A-2381296B6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71D0D-2E70-7765-7270-7BE589295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E80B9-3296-8906-465E-FF6FECFBA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64EC0-8027-DAB3-7AF7-A83F132B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6C164-3BAC-BF30-A07D-387A9EE2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00547-6EC2-9C24-E9CF-CBE2EF23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209-8BE6-536D-7446-3F92E14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D00AA-3EC8-E421-9975-60DAD5A8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9A7D3-7374-3E5C-562A-A1E3804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81C37-A44C-2685-F10A-4EB5727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02AB-C806-4970-4913-5A237314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0ED85-4564-DC73-DB56-93ACC74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0183-D505-D33F-3BF3-3DDD733A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3324-5FC7-B7ED-538D-326D4D1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EDA1-AA81-2FD1-5738-99552104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CD43-0C5E-17B2-51E3-725C15B6D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98C73-AB08-0699-4B5C-C8E49728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8BA3-80A4-9D94-BDED-60D5822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B9FBD-9934-806F-5ED7-D91966AA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24BC-9D2A-0D4B-B9D0-13D745AF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F6EA3-3EC9-E662-71B7-3EF618854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66BF4-7B12-BC9B-9C2F-DA256642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B9E-6088-96B1-BE86-B0B629A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43469-2D48-85C1-4700-0166C07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D91EE-3787-2A6E-C343-17958AA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F6878-1C66-D6AD-CCFC-F74AE64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DB52-7469-32D1-F672-46141666A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5764-FEC0-07C6-EFEA-F2DC6707A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603D-8D6D-4B0B-8FEE-50D540615FF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08DB-E667-527E-9C92-AF00B5761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C53C-D9F0-FA51-2D22-5104FA9CC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Can we get sufficient DNA for electroporating into</a:t>
            </a:r>
            <a:r>
              <a:rPr lang="en-US" sz="1800" i="1" dirty="0"/>
              <a:t> S. aureus </a:t>
            </a:r>
            <a:r>
              <a:rPr lang="en-US" sz="1800" dirty="0"/>
              <a:t>by miniprepping four clonal replicates?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180638" y="3429000"/>
            <a:ext cx="5661855" cy="149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Yes – can get up to 1.8 ug per electroporation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Electroporate into HG003</a:t>
            </a:r>
            <a:endParaRPr lang="en-US" sz="18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468883-C256-1628-984E-0CF2BBD4167D}"/>
              </a:ext>
            </a:extLst>
          </p:cNvPr>
          <p:cNvSpPr txBox="1"/>
          <p:nvPr/>
        </p:nvSpPr>
        <p:spPr>
          <a:xfrm>
            <a:off x="245326" y="1338146"/>
            <a:ext cx="364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Miniprepping just 1x5 mL culture: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AA276B-229F-6044-CE18-425D8BDC0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520862"/>
              </p:ext>
            </p:extLst>
          </p:nvPr>
        </p:nvGraphicFramePr>
        <p:xfrm>
          <a:off x="338974" y="1855465"/>
          <a:ext cx="4572000" cy="9839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40253564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7985329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14489672"/>
                    </a:ext>
                  </a:extLst>
                </a:gridCol>
              </a:tblGrid>
              <a:tr h="292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Sample ID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Nucleic Acid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Unit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35982446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sa 148-1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71.2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ng/µl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2280485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sa 148-2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98.8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ng/µl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0888625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907B55-5E59-1C87-F7A3-6C6B1AC308A5}"/>
              </a:ext>
            </a:extLst>
          </p:cNvPr>
          <p:cNvSpPr txBox="1"/>
          <p:nvPr/>
        </p:nvSpPr>
        <p:spPr>
          <a:xfrm>
            <a:off x="6132408" y="1338146"/>
            <a:ext cx="364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Miniprepping 4x5 mL culture: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F22854A-2A95-5F65-BD9B-DF1BCF8C0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014486"/>
              </p:ext>
            </p:extLst>
          </p:nvPr>
        </p:nvGraphicFramePr>
        <p:xfrm>
          <a:off x="6218663" y="1855465"/>
          <a:ext cx="4572000" cy="9839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31747184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1977668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86925132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Sample ID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Nucleic Acid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Unit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74495761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sa 148-3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265.8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ng/µl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1297431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sa</a:t>
                      </a:r>
                      <a:r>
                        <a:rPr lang="en-US" sz="2000" dirty="0">
                          <a:effectLst/>
                        </a:rPr>
                        <a:t> 148-4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367.6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ng/µl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4020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35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Am I really miniprepping pKR148 from </a:t>
            </a:r>
            <a:r>
              <a:rPr lang="en-US" sz="1800" i="1" dirty="0"/>
              <a:t>S. aureus </a:t>
            </a:r>
            <a:r>
              <a:rPr lang="en-US" sz="1800" dirty="0"/>
              <a:t>RN4220?</a:t>
            </a:r>
          </a:p>
          <a:p>
            <a:pPr algn="l"/>
            <a:r>
              <a:rPr lang="en-US" sz="1800" b="1" dirty="0"/>
              <a:t>Control: </a:t>
            </a:r>
            <a:r>
              <a:rPr lang="en-US" sz="1800" dirty="0"/>
              <a:t>pKR148 miniprepped from </a:t>
            </a:r>
            <a:r>
              <a:rPr lang="en-US" sz="1800" i="1" dirty="0"/>
              <a:t>E. coli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80277" y="5633547"/>
            <a:ext cx="10390718" cy="1224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No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Modify electroporation conditions for </a:t>
            </a:r>
            <a:r>
              <a:rPr lang="en-US" sz="1800" i="1" dirty="0"/>
              <a:t>S. aureus</a:t>
            </a:r>
            <a:r>
              <a:rPr lang="en-US" sz="1800" dirty="0"/>
              <a:t> RN4220</a:t>
            </a:r>
          </a:p>
          <a:p>
            <a:pPr algn="l"/>
            <a:r>
              <a:rPr lang="en-US" sz="1800" dirty="0"/>
              <a:t>	-2 mm cuvettes (contested), chill cuvettes, use B2 media, make EC cells fresh, grow EC cells longer</a:t>
            </a:r>
          </a:p>
          <a:p>
            <a:pPr algn="l"/>
            <a:endParaRPr lang="en-US" sz="1800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10DB68-E60F-36C8-7FDC-34D5B228382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6" r="23773" b="10826"/>
          <a:stretch/>
        </p:blipFill>
        <p:spPr bwMode="auto">
          <a:xfrm>
            <a:off x="2195649" y="1995752"/>
            <a:ext cx="3363231" cy="35434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2DF59B6-5FFC-0266-8A9C-873415B3F611}"/>
              </a:ext>
            </a:extLst>
          </p:cNvPr>
          <p:cNvSpPr txBox="1"/>
          <p:nvPr/>
        </p:nvSpPr>
        <p:spPr>
          <a:xfrm>
            <a:off x="2288218" y="1240395"/>
            <a:ext cx="3189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Minprepped</a:t>
            </a:r>
            <a:r>
              <a:rPr lang="en-US" dirty="0"/>
              <a:t> from </a:t>
            </a:r>
            <a:r>
              <a:rPr lang="en-US" i="1" dirty="0"/>
              <a:t>S. aureus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88689FD4-4B00-E0B2-392E-1FB8F6CD3EF4}"/>
              </a:ext>
            </a:extLst>
          </p:cNvPr>
          <p:cNvSpPr/>
          <p:nvPr/>
        </p:nvSpPr>
        <p:spPr>
          <a:xfrm rot="16200000">
            <a:off x="3687025" y="743638"/>
            <a:ext cx="369332" cy="205026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2C87C5-A1F7-4EA4-DE66-0AC67C764CD0}"/>
              </a:ext>
            </a:extLst>
          </p:cNvPr>
          <p:cNvSpPr txBox="1"/>
          <p:nvPr/>
        </p:nvSpPr>
        <p:spPr>
          <a:xfrm>
            <a:off x="3017514" y="1995752"/>
            <a:ext cx="613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466771-5FCC-FC24-148C-DC65C40FAD4A}"/>
              </a:ext>
            </a:extLst>
          </p:cNvPr>
          <p:cNvSpPr txBox="1"/>
          <p:nvPr/>
        </p:nvSpPr>
        <p:spPr>
          <a:xfrm>
            <a:off x="3570607" y="1981281"/>
            <a:ext cx="613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519670-B3D5-223D-228F-9334554F9420}"/>
              </a:ext>
            </a:extLst>
          </p:cNvPr>
          <p:cNvSpPr txBox="1"/>
          <p:nvPr/>
        </p:nvSpPr>
        <p:spPr>
          <a:xfrm>
            <a:off x="3984327" y="1981281"/>
            <a:ext cx="613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76F140-835F-27BF-BC92-3E95C0E165D4}"/>
              </a:ext>
            </a:extLst>
          </p:cNvPr>
          <p:cNvSpPr txBox="1"/>
          <p:nvPr/>
        </p:nvSpPr>
        <p:spPr>
          <a:xfrm>
            <a:off x="4488921" y="1995752"/>
            <a:ext cx="613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1AB54A-0FE5-6A4A-77A1-E7FB49CBCBE5}"/>
              </a:ext>
            </a:extLst>
          </p:cNvPr>
          <p:cNvSpPr txBox="1"/>
          <p:nvPr/>
        </p:nvSpPr>
        <p:spPr>
          <a:xfrm>
            <a:off x="5715375" y="1457762"/>
            <a:ext cx="3189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Minprepped</a:t>
            </a:r>
            <a:r>
              <a:rPr lang="en-US" dirty="0"/>
              <a:t> from </a:t>
            </a:r>
            <a:r>
              <a:rPr lang="en-US" i="1" dirty="0"/>
              <a:t>E. coli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5D9629A-3C6D-97A7-1D33-210A838FC14F}"/>
              </a:ext>
            </a:extLst>
          </p:cNvPr>
          <p:cNvGrpSpPr/>
          <p:nvPr/>
        </p:nvGrpSpPr>
        <p:grpSpPr>
          <a:xfrm>
            <a:off x="5165802" y="1642428"/>
            <a:ext cx="527824" cy="368737"/>
            <a:chOff x="6356196" y="3140926"/>
            <a:chExt cx="527824" cy="368737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A2C1E03-1513-704A-BD11-96FB81EE8289}"/>
                </a:ext>
              </a:extLst>
            </p:cNvPr>
            <p:cNvCxnSpPr/>
            <p:nvPr/>
          </p:nvCxnSpPr>
          <p:spPr>
            <a:xfrm>
              <a:off x="6356196" y="3144644"/>
              <a:ext cx="0" cy="36501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97BCD27-F8BF-65CA-7B84-79819A72820D}"/>
                </a:ext>
              </a:extLst>
            </p:cNvPr>
            <p:cNvCxnSpPr>
              <a:cxnSpLocks/>
            </p:cNvCxnSpPr>
            <p:nvPr/>
          </p:nvCxnSpPr>
          <p:spPr>
            <a:xfrm>
              <a:off x="6356196" y="3140926"/>
              <a:ext cx="5278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306CCED-DF63-C764-77D1-A274612A2F88}"/>
              </a:ext>
            </a:extLst>
          </p:cNvPr>
          <p:cNvSpPr txBox="1"/>
          <p:nvPr/>
        </p:nvSpPr>
        <p:spPr>
          <a:xfrm>
            <a:off x="6356196" y="3002498"/>
            <a:ext cx="389177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Enzymes: </a:t>
            </a:r>
            <a:r>
              <a:rPr lang="en-US" dirty="0" err="1"/>
              <a:t>BamHI</a:t>
            </a:r>
            <a:r>
              <a:rPr lang="en-US" dirty="0"/>
              <a:t>, </a:t>
            </a:r>
            <a:r>
              <a:rPr lang="en-US" dirty="0" err="1"/>
              <a:t>KpnI</a:t>
            </a:r>
            <a:endParaRPr lang="en-US" dirty="0"/>
          </a:p>
          <a:p>
            <a:r>
              <a:rPr lang="en-US" dirty="0"/>
              <a:t>Expected sizes: ~2000 and ~7000 bps</a:t>
            </a:r>
          </a:p>
        </p:txBody>
      </p:sp>
      <p:pic>
        <p:nvPicPr>
          <p:cNvPr id="23" name="Picture 2" descr="TrackIt™ 1 Kb Plus DNA Ladder">
            <a:extLst>
              <a:ext uri="{FF2B5EF4-FFF2-40B4-BE49-F238E27FC236}">
                <a16:creationId xmlns:a16="http://schemas.microsoft.com/office/drawing/2014/main" id="{FDD2BD44-61C6-EB6F-3579-01B963B52F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4" t="26800" r="45069" b="7968"/>
          <a:stretch/>
        </p:blipFill>
        <p:spPr bwMode="auto">
          <a:xfrm>
            <a:off x="653939" y="2116443"/>
            <a:ext cx="1566259" cy="3189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752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65EFB98-6085-41D0-8E74-239C9009DE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698479"/>
              </p:ext>
            </p:extLst>
          </p:nvPr>
        </p:nvGraphicFramePr>
        <p:xfrm>
          <a:off x="1995790" y="839208"/>
          <a:ext cx="8200419" cy="4653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688D197-C067-D3C8-C03F-91D5FD09892E}"/>
              </a:ext>
            </a:extLst>
          </p:cNvPr>
          <p:cNvSpPr txBox="1"/>
          <p:nvPr/>
        </p:nvSpPr>
        <p:spPr>
          <a:xfrm>
            <a:off x="3306871" y="6018792"/>
            <a:ext cx="1290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tul4</a:t>
            </a:r>
          </a:p>
        </p:txBody>
      </p:sp>
    </p:spTree>
    <p:extLst>
      <p:ext uri="{BB962C8B-B14F-4D97-AF65-F5344CB8AC3E}">
        <p14:creationId xmlns:p14="http://schemas.microsoft.com/office/powerpoint/2010/main" val="1960614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80B726E-4243-48D4-B1C9-89C3CAEC1C20}"/>
              </a:ext>
            </a:extLst>
          </p:cNvPr>
          <p:cNvGrpSpPr/>
          <p:nvPr/>
        </p:nvGrpSpPr>
        <p:grpSpPr>
          <a:xfrm>
            <a:off x="632286" y="2248239"/>
            <a:ext cx="9599266" cy="4422349"/>
            <a:chOff x="239704" y="663164"/>
            <a:chExt cx="9599266" cy="4422349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6937DD3-5C9B-4530-A37A-AE4FDFDCFEF0}"/>
                </a:ext>
              </a:extLst>
            </p:cNvPr>
            <p:cNvSpPr txBox="1"/>
            <p:nvPr/>
          </p:nvSpPr>
          <p:spPr>
            <a:xfrm>
              <a:off x="7913918" y="4746957"/>
              <a:ext cx="1925052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FTL_0215 UTR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041A181-4D22-4101-B5A4-F4F9B7938B44}"/>
                </a:ext>
              </a:extLst>
            </p:cNvPr>
            <p:cNvGrpSpPr/>
            <p:nvPr/>
          </p:nvGrpSpPr>
          <p:grpSpPr>
            <a:xfrm>
              <a:off x="239704" y="663164"/>
              <a:ext cx="9387519" cy="4422349"/>
              <a:chOff x="307317" y="663164"/>
              <a:chExt cx="9387519" cy="4422349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DEC8C32-68E4-4DBD-8303-64B12B1B9131}"/>
                  </a:ext>
                </a:extLst>
              </p:cNvPr>
              <p:cNvSpPr txBox="1"/>
              <p:nvPr/>
            </p:nvSpPr>
            <p:spPr>
              <a:xfrm rot="19201086">
                <a:off x="5213342" y="4007168"/>
                <a:ext cx="11932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dirty="0"/>
                  <a:t>Δ</a:t>
                </a:r>
                <a:r>
                  <a:rPr lang="en-US" sz="1600" dirty="0"/>
                  <a:t>bS21-2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1E45FB4-5897-4892-BE91-49C71E2882EA}"/>
                  </a:ext>
                </a:extLst>
              </p:cNvPr>
              <p:cNvSpPr txBox="1"/>
              <p:nvPr/>
            </p:nvSpPr>
            <p:spPr>
              <a:xfrm rot="19050354">
                <a:off x="4273675" y="4047223"/>
                <a:ext cx="11932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Wild-type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2A83BE5A-CD7D-49EB-8E2B-4ECA125D406F}"/>
                  </a:ext>
                </a:extLst>
              </p:cNvPr>
              <p:cNvSpPr txBox="1"/>
              <p:nvPr/>
            </p:nvSpPr>
            <p:spPr>
              <a:xfrm rot="19201086">
                <a:off x="6950184" y="3973161"/>
                <a:ext cx="11932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dirty="0"/>
                  <a:t>Δ</a:t>
                </a:r>
                <a:r>
                  <a:rPr lang="en-US" sz="1600" dirty="0"/>
                  <a:t>bS21-2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BCB5393-880F-4918-90F5-ADF2BF3034B3}"/>
                  </a:ext>
                </a:extLst>
              </p:cNvPr>
              <p:cNvSpPr txBox="1"/>
              <p:nvPr/>
            </p:nvSpPr>
            <p:spPr>
              <a:xfrm rot="19050354">
                <a:off x="6010517" y="4013216"/>
                <a:ext cx="11932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Wild-type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BACF9417-DD87-427F-9BC0-5817F62B464C}"/>
                  </a:ext>
                </a:extLst>
              </p:cNvPr>
              <p:cNvSpPr txBox="1"/>
              <p:nvPr/>
            </p:nvSpPr>
            <p:spPr>
              <a:xfrm rot="19201086">
                <a:off x="8501595" y="4028438"/>
                <a:ext cx="11932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dirty="0"/>
                  <a:t>Δ</a:t>
                </a:r>
                <a:r>
                  <a:rPr lang="en-US" sz="1600" dirty="0"/>
                  <a:t>bS21-2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75440E0-03C1-4A6F-8189-EC093EC4F83A}"/>
                  </a:ext>
                </a:extLst>
              </p:cNvPr>
              <p:cNvSpPr txBox="1"/>
              <p:nvPr/>
            </p:nvSpPr>
            <p:spPr>
              <a:xfrm rot="19050354">
                <a:off x="7561928" y="4068493"/>
                <a:ext cx="11932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Wild-type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8BCB0CE-B394-4D58-82FA-C66BD6FC0E07}"/>
                  </a:ext>
                </a:extLst>
              </p:cNvPr>
              <p:cNvGrpSpPr/>
              <p:nvPr/>
            </p:nvGrpSpPr>
            <p:grpSpPr>
              <a:xfrm>
                <a:off x="307317" y="663164"/>
                <a:ext cx="6135749" cy="4422349"/>
                <a:chOff x="307317" y="663164"/>
                <a:chExt cx="6135749" cy="4422349"/>
              </a:xfrm>
            </p:grpSpPr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7DC1E38A-A7F4-4505-82F8-87EC51B52F63}"/>
                    </a:ext>
                  </a:extLst>
                </p:cNvPr>
                <p:cNvSpPr txBox="1"/>
                <p:nvPr/>
              </p:nvSpPr>
              <p:spPr>
                <a:xfrm rot="19201086">
                  <a:off x="3568000" y="4010163"/>
                  <a:ext cx="119324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1600" dirty="0"/>
                    <a:t>Δ</a:t>
                  </a:r>
                  <a:r>
                    <a:rPr lang="en-US" sz="1600" dirty="0"/>
                    <a:t>bS21-2</a:t>
                  </a: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232626B7-2928-4CFC-A458-40D6A3CFF541}"/>
                    </a:ext>
                  </a:extLst>
                </p:cNvPr>
                <p:cNvSpPr txBox="1"/>
                <p:nvPr/>
              </p:nvSpPr>
              <p:spPr>
                <a:xfrm rot="19050354">
                  <a:off x="2628333" y="4050218"/>
                  <a:ext cx="119324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Wild-type</a:t>
                  </a:r>
                </a:p>
              </p:txBody>
            </p:sp>
            <p:grpSp>
              <p:nvGrpSpPr>
                <p:cNvPr id="6" name="Group 5">
                  <a:extLst>
                    <a:ext uri="{FF2B5EF4-FFF2-40B4-BE49-F238E27FC236}">
                      <a16:creationId xmlns:a16="http://schemas.microsoft.com/office/drawing/2014/main" id="{7C973588-2315-415E-ADAB-15764A03F797}"/>
                    </a:ext>
                  </a:extLst>
                </p:cNvPr>
                <p:cNvGrpSpPr/>
                <p:nvPr/>
              </p:nvGrpSpPr>
              <p:grpSpPr>
                <a:xfrm>
                  <a:off x="307317" y="663164"/>
                  <a:ext cx="6135749" cy="4422349"/>
                  <a:chOff x="930941" y="1585824"/>
                  <a:chExt cx="6135749" cy="4422349"/>
                </a:xfrm>
              </p:grpSpPr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12CE89FA-3856-4482-9393-1C6C6F04D52C}"/>
                      </a:ext>
                    </a:extLst>
                  </p:cNvPr>
                  <p:cNvSpPr txBox="1"/>
                  <p:nvPr/>
                </p:nvSpPr>
                <p:spPr>
                  <a:xfrm>
                    <a:off x="1912845" y="5649547"/>
                    <a:ext cx="1925052" cy="338554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i="1" dirty="0"/>
                      <a:t>tul4</a:t>
                    </a:r>
                    <a:r>
                      <a:rPr lang="en-US" sz="1600" dirty="0"/>
                      <a:t> UTR</a:t>
                    </a:r>
                  </a:p>
                </p:txBody>
              </p:sp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C3F0204B-F44B-426D-91E8-B6C66833A480}"/>
                      </a:ext>
                    </a:extLst>
                  </p:cNvPr>
                  <p:cNvGrpSpPr/>
                  <p:nvPr/>
                </p:nvGrpSpPr>
                <p:grpSpPr>
                  <a:xfrm>
                    <a:off x="930941" y="1585824"/>
                    <a:ext cx="2878601" cy="3679370"/>
                    <a:chOff x="1026888" y="2821128"/>
                    <a:chExt cx="2842655" cy="3679370"/>
                  </a:xfrm>
                </p:grpSpPr>
                <p:sp>
                  <p:nvSpPr>
                    <p:cNvPr id="19" name="TextBox 18">
                      <a:extLst>
                        <a:ext uri="{FF2B5EF4-FFF2-40B4-BE49-F238E27FC236}">
                          <a16:creationId xmlns:a16="http://schemas.microsoft.com/office/drawing/2014/main" id="{0827CA60-02CA-46F5-B742-50E161D936EA}"/>
                        </a:ext>
                      </a:extLst>
                    </p:cNvPr>
                    <p:cNvSpPr txBox="1"/>
                    <p:nvPr/>
                  </p:nvSpPr>
                  <p:spPr>
                    <a:xfrm rot="16200000">
                      <a:off x="-125349" y="3973365"/>
                      <a:ext cx="2638800" cy="33432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600" i="1" dirty="0"/>
                        <a:t> </a:t>
                      </a:r>
                      <a:r>
                        <a:rPr lang="en-US" sz="1600" dirty="0"/>
                        <a:t>Normalized</a:t>
                      </a:r>
                      <a:r>
                        <a:rPr lang="en-US" sz="1600" i="1" dirty="0"/>
                        <a:t> </a:t>
                      </a:r>
                      <a:r>
                        <a:rPr lang="en-US" sz="1600" dirty="0"/>
                        <a:t>Fluorescence</a:t>
                      </a:r>
                    </a:p>
                  </p:txBody>
                </p:sp>
                <p:sp>
                  <p:nvSpPr>
                    <p:cNvPr id="20" name="TextBox 19">
                      <a:extLst>
                        <a:ext uri="{FF2B5EF4-FFF2-40B4-BE49-F238E27FC236}">
                          <a16:creationId xmlns:a16="http://schemas.microsoft.com/office/drawing/2014/main" id="{14F2142B-9ACB-4222-924F-4CBAA7A9CD87}"/>
                        </a:ext>
                      </a:extLst>
                    </p:cNvPr>
                    <p:cNvSpPr txBox="1"/>
                    <p:nvPr/>
                  </p:nvSpPr>
                  <p:spPr>
                    <a:xfrm rot="19201086">
                      <a:off x="2691203" y="6121889"/>
                      <a:ext cx="1178340" cy="33855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l-GR" sz="1600" dirty="0"/>
                        <a:t>Δ</a:t>
                      </a:r>
                      <a:r>
                        <a:rPr lang="en-US" sz="1600" dirty="0"/>
                        <a:t>bS21-2</a:t>
                      </a:r>
                    </a:p>
                  </p:txBody>
                </p:sp>
                <p:sp>
                  <p:nvSpPr>
                    <p:cNvPr id="21" name="TextBox 20">
                      <a:extLst>
                        <a:ext uri="{FF2B5EF4-FFF2-40B4-BE49-F238E27FC236}">
                          <a16:creationId xmlns:a16="http://schemas.microsoft.com/office/drawing/2014/main" id="{98016470-46F1-4E3A-9AD6-363B261D429C}"/>
                        </a:ext>
                      </a:extLst>
                    </p:cNvPr>
                    <p:cNvSpPr txBox="1"/>
                    <p:nvPr/>
                  </p:nvSpPr>
                  <p:spPr>
                    <a:xfrm rot="19050354">
                      <a:off x="1763271" y="6161944"/>
                      <a:ext cx="1178340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600" dirty="0"/>
                        <a:t>Wild-type</a:t>
                      </a:r>
                    </a:p>
                  </p:txBody>
                </p:sp>
              </p:grp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FEE8410-2181-4883-9A45-23B5AEA0F2DA}"/>
                      </a:ext>
                    </a:extLst>
                  </p:cNvPr>
                  <p:cNvSpPr txBox="1"/>
                  <p:nvPr/>
                </p:nvSpPr>
                <p:spPr>
                  <a:xfrm>
                    <a:off x="5141638" y="5638515"/>
                    <a:ext cx="1925052" cy="338554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FTL_0144 UTR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C62527CA-96B8-49C5-B94A-1C87C2320057}"/>
                      </a:ext>
                    </a:extLst>
                  </p:cNvPr>
                  <p:cNvSpPr txBox="1"/>
                  <p:nvPr/>
                </p:nvSpPr>
                <p:spPr>
                  <a:xfrm>
                    <a:off x="3672295" y="5669619"/>
                    <a:ext cx="1193883" cy="338554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i="1" dirty="0"/>
                      <a:t>hfq UTR</a:t>
                    </a:r>
                    <a:endParaRPr lang="en-US" sz="1600" dirty="0"/>
                  </a:p>
                </p:txBody>
              </p:sp>
            </p:grpSp>
          </p:grp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6964813-EC58-4272-9522-90E03F65ED1D}"/>
                </a:ext>
              </a:extLst>
            </p:cNvPr>
            <p:cNvSpPr txBox="1"/>
            <p:nvPr/>
          </p:nvSpPr>
          <p:spPr>
            <a:xfrm>
              <a:off x="6197219" y="4734009"/>
              <a:ext cx="150710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mraY </a:t>
              </a:r>
              <a:r>
                <a:rPr lang="en-US" sz="1600" dirty="0"/>
                <a:t>UTR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74B1C00-6F26-4213-AEFE-B5FC3C5A0C4B}"/>
              </a:ext>
            </a:extLst>
          </p:cNvPr>
          <p:cNvGrpSpPr/>
          <p:nvPr/>
        </p:nvGrpSpPr>
        <p:grpSpPr>
          <a:xfrm>
            <a:off x="1216981" y="1114256"/>
            <a:ext cx="2617198" cy="830997"/>
            <a:chOff x="2200785" y="3860931"/>
            <a:chExt cx="2617198" cy="830997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379825C-B8D0-4308-AB99-12E716F67BC4}"/>
                </a:ext>
              </a:extLst>
            </p:cNvPr>
            <p:cNvSpPr txBox="1"/>
            <p:nvPr/>
          </p:nvSpPr>
          <p:spPr>
            <a:xfrm>
              <a:off x="2200785" y="3860931"/>
              <a:ext cx="26171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1.16-fold</a:t>
              </a:r>
            </a:p>
            <a:p>
              <a:pPr algn="ctr"/>
              <a:r>
                <a:rPr lang="en-US" sz="1600" dirty="0"/>
                <a:t>*</a:t>
              </a:r>
            </a:p>
            <a:p>
              <a:endParaRPr lang="en-US" sz="1600" dirty="0"/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BD3F21F-ACC0-40ED-A217-798EBC7A9CE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13643" y="4127779"/>
              <a:ext cx="95183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F26FDB4D-593E-4B9B-93B1-0B1BF909EE33}"/>
              </a:ext>
            </a:extLst>
          </p:cNvPr>
          <p:cNvGrpSpPr/>
          <p:nvPr/>
        </p:nvGrpSpPr>
        <p:grpSpPr>
          <a:xfrm>
            <a:off x="4567523" y="1103288"/>
            <a:ext cx="2617198" cy="830997"/>
            <a:chOff x="2200785" y="3860931"/>
            <a:chExt cx="2617198" cy="830997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39063DF-B5BE-4442-BD2D-DCAB9F745420}"/>
                </a:ext>
              </a:extLst>
            </p:cNvPr>
            <p:cNvSpPr txBox="1"/>
            <p:nvPr/>
          </p:nvSpPr>
          <p:spPr>
            <a:xfrm>
              <a:off x="2200785" y="3860931"/>
              <a:ext cx="26171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0.58-fold</a:t>
              </a:r>
            </a:p>
            <a:p>
              <a:pPr algn="ctr"/>
              <a:r>
                <a:rPr lang="en-US" sz="1600" dirty="0"/>
                <a:t>*</a:t>
              </a:r>
            </a:p>
            <a:p>
              <a:endParaRPr lang="en-US" sz="1600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8029A5B-B019-4832-8332-283A3F9EF0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13643" y="4127779"/>
              <a:ext cx="95183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21AE778-D623-4A2C-9702-649161AC5FE2}"/>
              </a:ext>
            </a:extLst>
          </p:cNvPr>
          <p:cNvGrpSpPr/>
          <p:nvPr/>
        </p:nvGrpSpPr>
        <p:grpSpPr>
          <a:xfrm>
            <a:off x="6128378" y="1066236"/>
            <a:ext cx="2617198" cy="830997"/>
            <a:chOff x="2164766" y="3833800"/>
            <a:chExt cx="2617198" cy="830997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1C04632-4B42-4E20-A296-F5EDBCCBC0D8}"/>
                </a:ext>
              </a:extLst>
            </p:cNvPr>
            <p:cNvSpPr txBox="1"/>
            <p:nvPr/>
          </p:nvSpPr>
          <p:spPr>
            <a:xfrm>
              <a:off x="2164766" y="3833800"/>
              <a:ext cx="26171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0.63-fold</a:t>
              </a:r>
            </a:p>
            <a:p>
              <a:pPr algn="ctr"/>
              <a:r>
                <a:rPr lang="en-US" sz="1600" dirty="0"/>
                <a:t>*</a:t>
              </a:r>
            </a:p>
            <a:p>
              <a:endParaRPr lang="en-US" sz="1600" dirty="0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036B6A1-C769-4D4E-88FF-C4818FB1205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13643" y="4127779"/>
              <a:ext cx="95183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55D5C9D-3A95-441B-AB61-3B70D1A19312}"/>
              </a:ext>
            </a:extLst>
          </p:cNvPr>
          <p:cNvGrpSpPr/>
          <p:nvPr/>
        </p:nvGrpSpPr>
        <p:grpSpPr>
          <a:xfrm>
            <a:off x="7788279" y="1103288"/>
            <a:ext cx="2617198" cy="830997"/>
            <a:chOff x="2200785" y="3860931"/>
            <a:chExt cx="2617198" cy="830997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C3EB7F03-9B0F-4A37-A51E-5A7606027276}"/>
                </a:ext>
              </a:extLst>
            </p:cNvPr>
            <p:cNvSpPr txBox="1"/>
            <p:nvPr/>
          </p:nvSpPr>
          <p:spPr>
            <a:xfrm>
              <a:off x="2200785" y="3860931"/>
              <a:ext cx="26171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0.96-fold</a:t>
              </a:r>
            </a:p>
            <a:p>
              <a:pPr algn="ctr"/>
              <a:endParaRPr lang="en-US" sz="1600" dirty="0"/>
            </a:p>
            <a:p>
              <a:endParaRPr lang="en-US" sz="1600" dirty="0"/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398CC82A-FC2F-4B11-9010-A2D8D029F9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13643" y="4127779"/>
              <a:ext cx="95183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3D0BBD-2A91-4753-8E1F-E20945B200E2}"/>
              </a:ext>
            </a:extLst>
          </p:cNvPr>
          <p:cNvGrpSpPr/>
          <p:nvPr/>
        </p:nvGrpSpPr>
        <p:grpSpPr>
          <a:xfrm>
            <a:off x="2785194" y="1103288"/>
            <a:ext cx="2617198" cy="830997"/>
            <a:chOff x="2200785" y="3860931"/>
            <a:chExt cx="2617198" cy="830997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7232B83-FB3B-4E4B-8710-B2489EAC697F}"/>
                </a:ext>
              </a:extLst>
            </p:cNvPr>
            <p:cNvSpPr txBox="1"/>
            <p:nvPr/>
          </p:nvSpPr>
          <p:spPr>
            <a:xfrm>
              <a:off x="2200785" y="3860931"/>
              <a:ext cx="26171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1.72-fold</a:t>
              </a:r>
            </a:p>
            <a:p>
              <a:pPr algn="ctr"/>
              <a:r>
                <a:rPr lang="en-US" sz="1600" dirty="0"/>
                <a:t>*</a:t>
              </a:r>
            </a:p>
            <a:p>
              <a:endParaRPr lang="en-US" sz="1600" dirty="0"/>
            </a:p>
          </p:txBody>
        </p: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774ECC1B-4449-4D52-885A-524115CF7C6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13643" y="4127779"/>
              <a:ext cx="95183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2D38A98-262C-BA45-FFEF-149DC1C6F9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185291"/>
              </p:ext>
            </p:extLst>
          </p:nvPr>
        </p:nvGraphicFramePr>
        <p:xfrm>
          <a:off x="1169399" y="1023940"/>
          <a:ext cx="8809825" cy="449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87095C-6455-06B9-BF3A-F36A6EB15065}"/>
              </a:ext>
            </a:extLst>
          </p:cNvPr>
          <p:cNvCxnSpPr/>
          <p:nvPr/>
        </p:nvCxnSpPr>
        <p:spPr>
          <a:xfrm flipV="1">
            <a:off x="1614190" y="5356672"/>
            <a:ext cx="8365034" cy="2483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505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418</Words>
  <Application>Microsoft Office PowerPoint</Application>
  <PresentationFormat>Widescreen</PresentationFormat>
  <Paragraphs>75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88</cp:revision>
  <dcterms:created xsi:type="dcterms:W3CDTF">2022-06-20T19:38:04Z</dcterms:created>
  <dcterms:modified xsi:type="dcterms:W3CDTF">2022-08-24T14:43:38Z</dcterms:modified>
</cp:coreProperties>
</file>