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88163" autoAdjust="0"/>
  </p:normalViewPr>
  <p:slideViewPr>
    <p:cSldViewPr snapToGrid="0">
      <p:cViewPr varScale="1">
        <p:scale>
          <a:sx n="57" d="100"/>
          <a:sy n="57" d="100"/>
        </p:scale>
        <p:origin x="9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CA1EFC-BC24-43D8-9AA6-16F71F66E1AD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59015-BE3B-421D-A13D-5DF568850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195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A59015-BE3B-421D-A13D-5DF568850E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06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A59015-BE3B-421D-A13D-5DF568850EB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586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782AE-8B27-8E6C-C85A-390D798EB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156395-3A8E-D63C-7060-0041D35E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B264A-BB06-E01F-A7FF-874B6016F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CE53C-1C6B-3F55-5342-068952DF7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A2EAA-3900-0017-064F-4133F8E8C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EC60A-E4B6-174E-3F09-34FB54F3E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2F08EC-23BD-4280-A6AE-FDBE151E75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25123-BCE3-87A5-42BE-1469C7379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A938D-E0A8-BBEC-BEFA-FDEC1F0AE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DBD40-1B2E-11FA-4D2D-65DE9AEF3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747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8FBC83-4263-7E3C-5956-14BBC35CC8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8F4037-8C5C-1D27-8DAE-67CC31092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549BF-64E4-4D4E-1145-5B8005770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EB1C6-F8BF-3F23-64CD-324380EC7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4BD1C-4AED-6B0E-AA57-EC6AEE0DD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42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86820-0134-492C-8B8A-768D87267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DA454-6FF3-3FD0-530E-69B048F5A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E79FC7-B2E2-C488-360E-9907587CA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4BD9E-FAAA-388D-7C87-47B0C02F0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01B3A-137A-F4FC-6A34-C438878A2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77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ABD4A-D031-0B5C-7568-0B5105AF7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5BF50-54C9-A116-2F4C-7D5F319BD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4BFA8-0D4C-C638-0AF7-F323E7CB1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1580A-F596-0E37-18A4-58173F54E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847D6-9152-C213-F5D2-5929C2D9E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67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204E2-0D4B-776B-4FC1-001C6E971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8189D-5985-9FBB-D72A-2503BB58D9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F56DB8-22AC-6398-2F38-0E5F6F42D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AED6D6-47B7-C42F-99DD-3FF37B511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430709-5552-1E87-65EC-84E49C20D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B612CA-1801-BD12-0AC3-33151763D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485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8771A-C4E1-A263-34D9-579ECCA84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74B49F-FB65-6928-D583-6A8AE00427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0F23E1-735B-AC65-2F0A-2381296B67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571D0D-2E70-7765-7270-7BE589295A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9E80B9-3296-8906-465E-FF6FECFBA9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D64EC0-8027-DAB3-7AF7-A83F132BE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06C164-3BAC-BF30-A07D-387A9EE20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900547-6EC2-9C24-E9CF-CBE2EF23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174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83209-8BE6-536D-7446-3F92E14B2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1D00AA-3EC8-E421-9975-60DAD5A8B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09A7D3-7374-3E5C-562A-A1E380485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381C37-A44C-2685-F10A-4EB5727B1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49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AD02AB-C806-4970-4913-5A237314F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20ED85-4564-DC73-DB56-93ACC7441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820183-D505-D33F-3BF3-3DDD733A0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85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83324-5FC7-B7ED-538D-326D4D1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CEDA1-AA81-2FD1-5738-995521040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76CD43-0C5E-17B2-51E3-725C15B6D3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398C73-AB08-0699-4B5C-C8E49728F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3F8BA3-80A4-9D94-BDED-60D5822F6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FB9FBD-9934-806F-5ED7-D91966AA8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200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B24BC-9D2A-0D4B-B9D0-13D745AF0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3F6EA3-3EC9-E662-71B7-3EF618854F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D66BF4-7B12-BC9B-9C2F-DA2566429F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B71B9E-6088-96B1-BE86-B0B629AC4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743469-2D48-85C1-4700-0166C0743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BD91EE-3787-2A6E-C343-17958AA20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572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9F6878-1C66-D6AD-CCFC-F74AE645E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91DB52-7469-32D1-F672-46141666A4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85764-FEC0-07C6-EFEA-F2DC6707A6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C603D-8D6D-4B0B-8FEE-50D540615FFF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E08DB-E667-527E-9C92-AF00B5761B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9C53C-D9F0-FA51-2D22-5104FA9CC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133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591D8F37-ECB8-F36D-946A-373A7A56CC3D}"/>
              </a:ext>
            </a:extLst>
          </p:cNvPr>
          <p:cNvSpPr txBox="1">
            <a:spLocks/>
          </p:cNvSpPr>
          <p:nvPr/>
        </p:nvSpPr>
        <p:spPr>
          <a:xfrm>
            <a:off x="338974" y="206225"/>
            <a:ext cx="6017222" cy="18679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/>
              <a:t>Question:</a:t>
            </a:r>
            <a:r>
              <a:rPr lang="en-US" sz="1800" dirty="0"/>
              <a:t> Do we see similar results using the GFP UTR reporter as we do with the </a:t>
            </a:r>
            <a:r>
              <a:rPr lang="en-US" sz="1800" i="1" dirty="0"/>
              <a:t>lacZ</a:t>
            </a:r>
            <a:r>
              <a:rPr lang="en-US" sz="1800" dirty="0"/>
              <a:t> UTR reporter?</a:t>
            </a:r>
          </a:p>
          <a:p>
            <a:pPr algn="l"/>
            <a:r>
              <a:rPr lang="en-US" sz="1800" b="1" dirty="0"/>
              <a:t>Controls:</a:t>
            </a:r>
            <a:r>
              <a:rPr lang="en-US" sz="1800" dirty="0"/>
              <a:t> tul4 UTR; media/buffer only; LVS only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48A27BB-ABBC-5615-589B-0CD15D087497}"/>
              </a:ext>
            </a:extLst>
          </p:cNvPr>
          <p:cNvSpPr txBox="1">
            <a:spLocks/>
          </p:cNvSpPr>
          <p:nvPr/>
        </p:nvSpPr>
        <p:spPr>
          <a:xfrm>
            <a:off x="338974" y="5174166"/>
            <a:ext cx="5661855" cy="149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/>
              <a:t>Conclusions: </a:t>
            </a:r>
            <a:r>
              <a:rPr lang="en-US" sz="1800" dirty="0"/>
              <a:t>Doesn’t seem to be more sensitive than the B-gal assay assay on a consistent basis</a:t>
            </a:r>
            <a:endParaRPr lang="en-US" sz="1800" b="1" dirty="0"/>
          </a:p>
          <a:p>
            <a:pPr algn="l"/>
            <a:r>
              <a:rPr lang="en-US" sz="1800" b="1" dirty="0"/>
              <a:t>Next steps: </a:t>
            </a:r>
            <a:r>
              <a:rPr lang="en-US" sz="1800" dirty="0"/>
              <a:t>Test other UTRs of differentially expressed genes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005662-E5BD-1882-C50A-4B5BF15D96DD}"/>
              </a:ext>
            </a:extLst>
          </p:cNvPr>
          <p:cNvSpPr txBox="1"/>
          <p:nvPr/>
        </p:nvSpPr>
        <p:spPr>
          <a:xfrm>
            <a:off x="338974" y="1326996"/>
            <a:ext cx="1862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B-gal assay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18DBD1-099C-DD94-899B-68D7415A2274}"/>
              </a:ext>
            </a:extLst>
          </p:cNvPr>
          <p:cNvSpPr txBox="1"/>
          <p:nvPr/>
        </p:nvSpPr>
        <p:spPr>
          <a:xfrm>
            <a:off x="4493942" y="1275667"/>
            <a:ext cx="1862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GFP from plates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A57062-D080-000E-1301-4CFD453CCEC7}"/>
              </a:ext>
            </a:extLst>
          </p:cNvPr>
          <p:cNvSpPr txBox="1"/>
          <p:nvPr/>
        </p:nvSpPr>
        <p:spPr>
          <a:xfrm>
            <a:off x="8648910" y="1275667"/>
            <a:ext cx="1862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GFP from cultures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23CBC3A-5611-C4AB-2C7B-04A626649485}"/>
              </a:ext>
            </a:extLst>
          </p:cNvPr>
          <p:cNvCxnSpPr/>
          <p:nvPr/>
        </p:nvCxnSpPr>
        <p:spPr>
          <a:xfrm>
            <a:off x="6356196" y="2190290"/>
            <a:ext cx="88094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BE00E6A-CE55-1DE7-C231-A08284C8E694}"/>
              </a:ext>
            </a:extLst>
          </p:cNvPr>
          <p:cNvSpPr txBox="1"/>
          <p:nvPr/>
        </p:nvSpPr>
        <p:spPr>
          <a:xfrm>
            <a:off x="6556918" y="1820959"/>
            <a:ext cx="680225" cy="369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0.39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098568F-C9FB-74FA-D4F1-3FA1F0A4B0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5717" y="2208437"/>
            <a:ext cx="3857009" cy="2251278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6A3A0AC-A854-8658-4729-AEAABC3DB79D}"/>
              </a:ext>
            </a:extLst>
          </p:cNvPr>
          <p:cNvCxnSpPr/>
          <p:nvPr/>
        </p:nvCxnSpPr>
        <p:spPr>
          <a:xfrm>
            <a:off x="10041256" y="2074127"/>
            <a:ext cx="88094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2B02FE2D-9BF9-36D3-573F-2EB7024F2CA5}"/>
              </a:ext>
            </a:extLst>
          </p:cNvPr>
          <p:cNvSpPr txBox="1"/>
          <p:nvPr/>
        </p:nvSpPr>
        <p:spPr>
          <a:xfrm>
            <a:off x="10171051" y="1674897"/>
            <a:ext cx="680225" cy="369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0.82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37D603A-1540-EBB1-399A-96A12EAFE6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7636" y="2190290"/>
            <a:ext cx="4464279" cy="271158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2D6779F-CD53-5EC2-09B5-D39D1160B85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2064"/>
          <a:stretch/>
        </p:blipFill>
        <p:spPr>
          <a:xfrm>
            <a:off x="0" y="2237012"/>
            <a:ext cx="3700807" cy="1867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210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591D8F37-ECB8-F36D-946A-373A7A56CC3D}"/>
              </a:ext>
            </a:extLst>
          </p:cNvPr>
          <p:cNvSpPr txBox="1">
            <a:spLocks/>
          </p:cNvSpPr>
          <p:nvPr/>
        </p:nvSpPr>
        <p:spPr>
          <a:xfrm>
            <a:off x="338974" y="206225"/>
            <a:ext cx="6017222" cy="18679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/>
              <a:t>Question:</a:t>
            </a:r>
            <a:r>
              <a:rPr lang="en-US" sz="1800" dirty="0"/>
              <a:t> Do other UTRs lead to differences in GFP expression in cells lacking bS21-2?</a:t>
            </a:r>
          </a:p>
          <a:p>
            <a:pPr algn="l"/>
            <a:r>
              <a:rPr lang="en-US" sz="1800" b="1" dirty="0"/>
              <a:t>Controls: </a:t>
            </a:r>
            <a:r>
              <a:rPr lang="en-US" sz="1800" dirty="0"/>
              <a:t>Negative control (water); positive control (</a:t>
            </a:r>
            <a:r>
              <a:rPr lang="en-US" sz="1800" dirty="0" err="1"/>
              <a:t>pKFT</a:t>
            </a:r>
            <a:r>
              <a:rPr lang="en-US" sz="1800" dirty="0"/>
              <a:t>)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48A27BB-ABBC-5615-589B-0CD15D087497}"/>
              </a:ext>
            </a:extLst>
          </p:cNvPr>
          <p:cNvSpPr txBox="1">
            <a:spLocks/>
          </p:cNvSpPr>
          <p:nvPr/>
        </p:nvSpPr>
        <p:spPr>
          <a:xfrm>
            <a:off x="338974" y="5174166"/>
            <a:ext cx="5661855" cy="149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/>
              <a:t>Conclusions: </a:t>
            </a:r>
            <a:r>
              <a:rPr lang="en-US" sz="1800" dirty="0"/>
              <a:t>Looks promising! </a:t>
            </a:r>
          </a:p>
          <a:p>
            <a:pPr algn="l"/>
            <a:r>
              <a:rPr lang="en-US" sz="1800" b="1" dirty="0"/>
              <a:t>Next steps: </a:t>
            </a:r>
            <a:r>
              <a:rPr lang="en-US" sz="1800" dirty="0"/>
              <a:t>Confirm by sequencing; electroporate into LVS and </a:t>
            </a:r>
            <a:r>
              <a:rPr lang="el-GR" sz="1800" dirty="0"/>
              <a:t>Δ</a:t>
            </a:r>
            <a:r>
              <a:rPr lang="en-US" sz="1800" i="1" dirty="0"/>
              <a:t>rpsU2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83698A9-B279-0086-ED4A-0B59CC1F04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917762"/>
              </p:ext>
            </p:extLst>
          </p:nvPr>
        </p:nvGraphicFramePr>
        <p:xfrm>
          <a:off x="535259" y="1393902"/>
          <a:ext cx="8803686" cy="333891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200490">
                  <a:extLst>
                    <a:ext uri="{9D8B030D-6E8A-4147-A177-3AD203B41FA5}">
                      <a16:colId xmlns:a16="http://schemas.microsoft.com/office/drawing/2014/main" val="3102747924"/>
                    </a:ext>
                  </a:extLst>
                </a:gridCol>
                <a:gridCol w="2200490">
                  <a:extLst>
                    <a:ext uri="{9D8B030D-6E8A-4147-A177-3AD203B41FA5}">
                      <a16:colId xmlns:a16="http://schemas.microsoft.com/office/drawing/2014/main" val="1095079191"/>
                    </a:ext>
                  </a:extLst>
                </a:gridCol>
                <a:gridCol w="2201353">
                  <a:extLst>
                    <a:ext uri="{9D8B030D-6E8A-4147-A177-3AD203B41FA5}">
                      <a16:colId xmlns:a16="http://schemas.microsoft.com/office/drawing/2014/main" val="3590963707"/>
                    </a:ext>
                  </a:extLst>
                </a:gridCol>
                <a:gridCol w="2201353">
                  <a:extLst>
                    <a:ext uri="{9D8B030D-6E8A-4147-A177-3AD203B41FA5}">
                      <a16:colId xmlns:a16="http://schemas.microsoft.com/office/drawing/2014/main" val="867238897"/>
                    </a:ext>
                  </a:extLst>
                </a:gridCol>
              </a:tblGrid>
              <a:tr h="417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Reaction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20 ul</a:t>
                      </a:r>
                      <a:endParaRPr lang="en-US" sz="20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100 ul</a:t>
                      </a:r>
                      <a:endParaRPr lang="en-US" sz="20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Remaining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4501295"/>
                  </a:ext>
                </a:extLst>
              </a:tr>
              <a:tr h="417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Ligation 1 (pKR149)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7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48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2876363"/>
                  </a:ext>
                </a:extLst>
              </a:tr>
              <a:tr h="417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Ligation 2 (pKR150)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28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8644495"/>
                  </a:ext>
                </a:extLst>
              </a:tr>
              <a:tr h="417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Ligation 3 (pKR151)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27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9577650"/>
                  </a:ext>
                </a:extLst>
              </a:tr>
              <a:tr h="417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Ligation 4 (pKR152)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24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097731"/>
                  </a:ext>
                </a:extLst>
              </a:tr>
              <a:tr h="417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Ligation 5 (BB)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58161130"/>
                  </a:ext>
                </a:extLst>
              </a:tr>
              <a:tr h="417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+ control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1867386"/>
                  </a:ext>
                </a:extLst>
              </a:tr>
              <a:tr h="417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 control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2930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8350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174</Words>
  <Application>Microsoft Office PowerPoint</Application>
  <PresentationFormat>Widescreen</PresentationFormat>
  <Paragraphs>47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71</cp:revision>
  <dcterms:created xsi:type="dcterms:W3CDTF">2022-06-20T19:38:04Z</dcterms:created>
  <dcterms:modified xsi:type="dcterms:W3CDTF">2022-08-16T14:29:27Z</dcterms:modified>
</cp:coreProperties>
</file>