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8163" autoAdjust="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A1EFC-BC24-43D8-9AA6-16F71F66E1AD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59015-BE3B-421D-A13D-5DF568850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9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06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67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86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82AE-8B27-8E6C-C85A-390D798EB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56395-3A8E-D63C-7060-0041D35E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B264A-BB06-E01F-A7FF-874B6016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E53C-1C6B-3F55-5342-068952DF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2EAA-3900-0017-064F-4133F8E8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C60A-E4B6-174E-3F09-34FB54F3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F08EC-23BD-4280-A6AE-FDBE151E7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25123-BCE3-87A5-42BE-1469C737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A938D-E0A8-BBEC-BEFA-FDEC1F0AE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DBD40-1B2E-11FA-4D2D-65DE9AEF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4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8FBC83-4263-7E3C-5956-14BBC35CC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F4037-8C5C-1D27-8DAE-67CC31092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549BF-64E4-4D4E-1145-5B800577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EB1C6-F8BF-3F23-64CD-324380EC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4BD1C-4AED-6B0E-AA57-EC6AEE0D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6820-0134-492C-8B8A-768D8726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DA454-6FF3-3FD0-530E-69B048F5A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79FC7-B2E2-C488-360E-9907587C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4BD9E-FAAA-388D-7C87-47B0C02F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01B3A-137A-F4FC-6A34-C438878A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ABD4A-D031-0B5C-7568-0B5105AF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5BF50-54C9-A116-2F4C-7D5F319BD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4BFA8-0D4C-C638-0AF7-F323E7CB1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1580A-F596-0E37-18A4-58173F54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847D6-9152-C213-F5D2-5929C2D9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6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04E2-0D4B-776B-4FC1-001C6E97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8189D-5985-9FBB-D72A-2503BB58D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56DB8-22AC-6398-2F38-0E5F6F42D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ED6D6-47B7-C42F-99DD-3FF37B51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30709-5552-1E87-65EC-84E49C20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612CA-1801-BD12-0AC3-3315176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8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8771A-C4E1-A263-34D9-579ECCA8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4B49F-FB65-6928-D583-6A8AE0042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F23E1-735B-AC65-2F0A-2381296B6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571D0D-2E70-7765-7270-7BE589295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9E80B9-3296-8906-465E-FF6FECFBA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64EC0-8027-DAB3-7AF7-A83F132B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06C164-3BAC-BF30-A07D-387A9EE2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00547-6EC2-9C24-E9CF-CBE2EF23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7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3209-8BE6-536D-7446-3F92E14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D00AA-3EC8-E421-9975-60DAD5A8B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9A7D3-7374-3E5C-562A-A1E38048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81C37-A44C-2685-F10A-4EB5727B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02AB-C806-4970-4913-5A237314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20ED85-4564-DC73-DB56-93ACC74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20183-D505-D33F-3BF3-3DDD733A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8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3324-5FC7-B7ED-538D-326D4D1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CEDA1-AA81-2FD1-5738-995521040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6CD43-0C5E-17B2-51E3-725C15B6D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98C73-AB08-0699-4B5C-C8E49728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F8BA3-80A4-9D94-BDED-60D5822F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B9FBD-9934-806F-5ED7-D91966AA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0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B24BC-9D2A-0D4B-B9D0-13D745AF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3F6EA3-3EC9-E662-71B7-3EF618854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D66BF4-7B12-BC9B-9C2F-DA2566429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71B9E-6088-96B1-BE86-B0B629AC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43469-2D48-85C1-4700-0166C074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D91EE-3787-2A6E-C343-17958AA2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7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F6878-1C66-D6AD-CCFC-F74AE645E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1DB52-7469-32D1-F672-46141666A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85764-FEC0-07C6-EFEA-F2DC6707A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603D-8D6D-4B0B-8FEE-50D540615FF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08DB-E667-527E-9C92-AF00B5761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9C53C-D9F0-FA51-2D22-5104FA9CC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3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4" y="206225"/>
            <a:ext cx="6017222" cy="186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Do we see similar results using the GFP UTR reporter as we do with the </a:t>
            </a:r>
            <a:r>
              <a:rPr lang="en-US" sz="1800" i="1" dirty="0"/>
              <a:t>lacZ</a:t>
            </a:r>
            <a:r>
              <a:rPr lang="en-US" sz="1800" dirty="0"/>
              <a:t> UTR reporter?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tul4 UTR; media/buffer only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48A27BB-ABBC-5615-589B-0CD15D087497}"/>
              </a:ext>
            </a:extLst>
          </p:cNvPr>
          <p:cNvSpPr txBox="1">
            <a:spLocks/>
          </p:cNvSpPr>
          <p:nvPr/>
        </p:nvSpPr>
        <p:spPr>
          <a:xfrm>
            <a:off x="338974" y="5174166"/>
            <a:ext cx="5661855" cy="149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Conclusions: </a:t>
            </a:r>
            <a:r>
              <a:rPr lang="en-US" sz="1800" dirty="0"/>
              <a:t>Small dynamic range between pdpA reporters; may be because of MHB absorbance</a:t>
            </a:r>
          </a:p>
          <a:p>
            <a:pPr algn="l"/>
            <a:r>
              <a:rPr lang="en-US" sz="1800" b="1" dirty="0"/>
              <a:t>Next steps: </a:t>
            </a:r>
            <a:r>
              <a:rPr lang="en-US" sz="1800" dirty="0"/>
              <a:t>Try resuspending in PBS instead of MHB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F77A15-F9E2-CB08-DEFA-F47B8EB82507}"/>
              </a:ext>
            </a:extLst>
          </p:cNvPr>
          <p:cNvSpPr txBox="1"/>
          <p:nvPr/>
        </p:nvSpPr>
        <p:spPr>
          <a:xfrm>
            <a:off x="338974" y="1683834"/>
            <a:ext cx="246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Attempt 1: in MHB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BC6ADDD-3380-0E4A-150C-2B627421FC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74" y="2208475"/>
            <a:ext cx="4244177" cy="272501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4FEBA4B-0C33-29C7-FC79-D70E7A93E99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481"/>
          <a:stretch/>
        </p:blipFill>
        <p:spPr>
          <a:xfrm>
            <a:off x="6000829" y="2575932"/>
            <a:ext cx="4191215" cy="220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21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4" y="206225"/>
            <a:ext cx="6017222" cy="186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Do we see similar results using the GFP UTR reporter as we do with the </a:t>
            </a:r>
            <a:r>
              <a:rPr lang="en-US" sz="1800" i="1" dirty="0"/>
              <a:t>lacZ</a:t>
            </a:r>
            <a:r>
              <a:rPr lang="en-US" sz="1800" dirty="0"/>
              <a:t> UTR reporter?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tul4 UTR; media/buffer only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48A27BB-ABBC-5615-589B-0CD15D087497}"/>
              </a:ext>
            </a:extLst>
          </p:cNvPr>
          <p:cNvSpPr txBox="1">
            <a:spLocks/>
          </p:cNvSpPr>
          <p:nvPr/>
        </p:nvSpPr>
        <p:spPr>
          <a:xfrm>
            <a:off x="338974" y="5174166"/>
            <a:ext cx="5661855" cy="149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Conclusions: </a:t>
            </a:r>
            <a:r>
              <a:rPr lang="en-US" sz="1800" dirty="0"/>
              <a:t>Better! We see little absorbance of PBS and significant differences between pdpA reporters</a:t>
            </a:r>
          </a:p>
          <a:p>
            <a:pPr algn="l"/>
            <a:r>
              <a:rPr lang="en-US" sz="1800" b="1" dirty="0"/>
              <a:t>Next steps: </a:t>
            </a:r>
            <a:r>
              <a:rPr lang="en-US" sz="1800" dirty="0"/>
              <a:t>Repeat in triplicate; include LVS as control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F77A15-F9E2-CB08-DEFA-F47B8EB82507}"/>
              </a:ext>
            </a:extLst>
          </p:cNvPr>
          <p:cNvSpPr txBox="1"/>
          <p:nvPr/>
        </p:nvSpPr>
        <p:spPr>
          <a:xfrm>
            <a:off x="338974" y="1683834"/>
            <a:ext cx="246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Attempt 2: in PBS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341412-9A77-F329-83C1-B72165DF84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74" y="2149388"/>
            <a:ext cx="5082904" cy="29252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5C763B-BDD0-E890-AA4E-0DAD65AE9EA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05" t="11809" b="2951"/>
          <a:stretch/>
        </p:blipFill>
        <p:spPr>
          <a:xfrm>
            <a:off x="6000829" y="2348948"/>
            <a:ext cx="4350584" cy="243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831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4" y="206225"/>
            <a:ext cx="6017222" cy="186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Can we delete </a:t>
            </a:r>
            <a:r>
              <a:rPr lang="en-US" sz="1800" i="1" dirty="0" err="1"/>
              <a:t>rpsU</a:t>
            </a:r>
            <a:r>
              <a:rPr lang="en-US" sz="1800" dirty="0"/>
              <a:t> in </a:t>
            </a:r>
            <a:r>
              <a:rPr lang="en-US" sz="1800" i="1" dirty="0"/>
              <a:t>S. aureus </a:t>
            </a:r>
            <a:r>
              <a:rPr lang="en-US" sz="1800" dirty="0"/>
              <a:t>using new plasmid? Build new plasmid using different temperature-sensitive backbone</a:t>
            </a:r>
          </a:p>
          <a:p>
            <a:pPr algn="l"/>
            <a:r>
              <a:rPr lang="en-US" sz="1800" b="1" dirty="0"/>
              <a:t>Controls: </a:t>
            </a:r>
            <a:r>
              <a:rPr lang="en-US" sz="1800" dirty="0"/>
              <a:t>Negative control (water); positive control (</a:t>
            </a:r>
            <a:r>
              <a:rPr lang="en-US" sz="1800" dirty="0" err="1"/>
              <a:t>pKFT</a:t>
            </a:r>
            <a:r>
              <a:rPr lang="en-US" sz="1800" dirty="0"/>
              <a:t>)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48A27BB-ABBC-5615-589B-0CD15D087497}"/>
              </a:ext>
            </a:extLst>
          </p:cNvPr>
          <p:cNvSpPr txBox="1">
            <a:spLocks/>
          </p:cNvSpPr>
          <p:nvPr/>
        </p:nvSpPr>
        <p:spPr>
          <a:xfrm>
            <a:off x="338974" y="5174166"/>
            <a:ext cx="5661855" cy="149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Conclusions: </a:t>
            </a:r>
            <a:r>
              <a:rPr lang="en-US" sz="1800" dirty="0"/>
              <a:t>Looks promising! </a:t>
            </a:r>
          </a:p>
          <a:p>
            <a:pPr algn="l"/>
            <a:r>
              <a:rPr lang="en-US" sz="1800" b="1" dirty="0"/>
              <a:t>Next steps: </a:t>
            </a:r>
            <a:r>
              <a:rPr lang="en-US" sz="1800" dirty="0"/>
              <a:t>Propagate in restriction-deficient </a:t>
            </a:r>
            <a:r>
              <a:rPr lang="en-US" sz="1800" i="1" dirty="0"/>
              <a:t>S. aureus</a:t>
            </a:r>
          </a:p>
          <a:p>
            <a:pPr algn="l"/>
            <a:r>
              <a:rPr lang="en-US" sz="1800" dirty="0"/>
              <a:t>Sequence only after </a:t>
            </a:r>
            <a:r>
              <a:rPr lang="en-US" sz="1800" dirty="0" err="1"/>
              <a:t>propogation</a:t>
            </a:r>
            <a:r>
              <a:rPr lang="en-US" sz="1800" dirty="0"/>
              <a:t>?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FC52E62-7BEF-35BE-7349-8DD7E1C434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619172"/>
              </p:ext>
            </p:extLst>
          </p:nvPr>
        </p:nvGraphicFramePr>
        <p:xfrm>
          <a:off x="524106" y="1828799"/>
          <a:ext cx="9043640" cy="276550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60467">
                  <a:extLst>
                    <a:ext uri="{9D8B030D-6E8A-4147-A177-3AD203B41FA5}">
                      <a16:colId xmlns:a16="http://schemas.microsoft.com/office/drawing/2014/main" val="2313943378"/>
                    </a:ext>
                  </a:extLst>
                </a:gridCol>
                <a:gridCol w="2260467">
                  <a:extLst>
                    <a:ext uri="{9D8B030D-6E8A-4147-A177-3AD203B41FA5}">
                      <a16:colId xmlns:a16="http://schemas.microsoft.com/office/drawing/2014/main" val="1667861020"/>
                    </a:ext>
                  </a:extLst>
                </a:gridCol>
                <a:gridCol w="2261353">
                  <a:extLst>
                    <a:ext uri="{9D8B030D-6E8A-4147-A177-3AD203B41FA5}">
                      <a16:colId xmlns:a16="http://schemas.microsoft.com/office/drawing/2014/main" val="1315684779"/>
                    </a:ext>
                  </a:extLst>
                </a:gridCol>
                <a:gridCol w="2261353">
                  <a:extLst>
                    <a:ext uri="{9D8B030D-6E8A-4147-A177-3AD203B41FA5}">
                      <a16:colId xmlns:a16="http://schemas.microsoft.com/office/drawing/2014/main" val="4083706981"/>
                    </a:ext>
                  </a:extLst>
                </a:gridCol>
              </a:tblGrid>
              <a:tr h="4438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Reaction</a:t>
                      </a:r>
                      <a:endParaRPr lang="en-US" sz="20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20 ul plate</a:t>
                      </a:r>
                      <a:endParaRPr lang="en-US" sz="20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 ul plate</a:t>
                      </a:r>
                      <a:endParaRPr lang="en-US" sz="20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Remaining plate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448957"/>
                  </a:ext>
                </a:extLst>
              </a:tr>
              <a:tr h="625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Ligation 1 (pKR148)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Too many to count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Too many to count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317261"/>
                  </a:ext>
                </a:extLst>
              </a:tr>
              <a:tr h="625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Ligation 2 (BB only)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~750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159162"/>
                  </a:ext>
                </a:extLst>
              </a:tr>
              <a:tr h="625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pKFT (+ con)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Too many to count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94180"/>
                  </a:ext>
                </a:extLst>
              </a:tr>
              <a:tr h="4438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 control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32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350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225</Words>
  <Application>Microsoft Office PowerPoint</Application>
  <PresentationFormat>Widescreen</PresentationFormat>
  <Paragraphs>38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63</cp:revision>
  <dcterms:created xsi:type="dcterms:W3CDTF">2022-06-20T19:38:04Z</dcterms:created>
  <dcterms:modified xsi:type="dcterms:W3CDTF">2022-08-08T19:53:52Z</dcterms:modified>
</cp:coreProperties>
</file>