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8163" autoAdjust="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CA1EFC-BC24-43D8-9AA6-16F71F66E1AD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59015-BE3B-421D-A13D-5DF568850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95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A59015-BE3B-421D-A13D-5DF568850E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0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782AE-8B27-8E6C-C85A-390D798EB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56395-3A8E-D63C-7060-0041D35E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B264A-BB06-E01F-A7FF-874B6016F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E53C-1C6B-3F55-5342-068952DF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2EAA-3900-0017-064F-4133F8E8C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EC60A-E4B6-174E-3F09-34FB54F3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F08EC-23BD-4280-A6AE-FDBE151E7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25123-BCE3-87A5-42BE-1469C7379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A938D-E0A8-BBEC-BEFA-FDEC1F0AE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DBD40-1B2E-11FA-4D2D-65DE9AEF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4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8FBC83-4263-7E3C-5956-14BBC35CC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8F4037-8C5C-1D27-8DAE-67CC31092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549BF-64E4-4D4E-1145-5B8005770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EB1C6-F8BF-3F23-64CD-324380EC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4BD1C-4AED-6B0E-AA57-EC6AEE0D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86820-0134-492C-8B8A-768D87267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DA454-6FF3-3FD0-530E-69B048F5AF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79FC7-B2E2-C488-360E-9907587CA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4BD9E-FAAA-388D-7C87-47B0C02F0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01B3A-137A-F4FC-6A34-C438878A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ABD4A-D031-0B5C-7568-0B5105AF7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5BF50-54C9-A116-2F4C-7D5F319BD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4BFA8-0D4C-C638-0AF7-F323E7CB1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1580A-F596-0E37-18A4-58173F54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847D6-9152-C213-F5D2-5929C2D9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6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04E2-0D4B-776B-4FC1-001C6E971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8189D-5985-9FBB-D72A-2503BB58D9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F56DB8-22AC-6398-2F38-0E5F6F42D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ED6D6-47B7-C42F-99DD-3FF37B51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30709-5552-1E87-65EC-84E49C20D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612CA-1801-BD12-0AC3-33151763D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8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8771A-C4E1-A263-34D9-579ECCA84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4B49F-FB65-6928-D583-6A8AE0042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0F23E1-735B-AC65-2F0A-2381296B6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571D0D-2E70-7765-7270-7BE589295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9E80B9-3296-8906-465E-FF6FECFBA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D64EC0-8027-DAB3-7AF7-A83F132B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06C164-3BAC-BF30-A07D-387A9EE2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900547-6EC2-9C24-E9CF-CBE2EF23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7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3209-8BE6-536D-7446-3F92E14B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D00AA-3EC8-E421-9975-60DAD5A8B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9A7D3-7374-3E5C-562A-A1E38048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381C37-A44C-2685-F10A-4EB5727B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D02AB-C806-4970-4913-5A237314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20ED85-4564-DC73-DB56-93ACC74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20183-D505-D33F-3BF3-3DDD733A0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8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3324-5FC7-B7ED-538D-326D4D1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CEDA1-AA81-2FD1-5738-995521040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6CD43-0C5E-17B2-51E3-725C15B6D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98C73-AB08-0699-4B5C-C8E49728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F8BA3-80A4-9D94-BDED-60D5822F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FB9FBD-9934-806F-5ED7-D91966AA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0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B24BC-9D2A-0D4B-B9D0-13D745AF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3F6EA3-3EC9-E662-71B7-3EF618854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D66BF4-7B12-BC9B-9C2F-DA2566429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B71B9E-6088-96B1-BE86-B0B629AC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43469-2D48-85C1-4700-0166C0743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D91EE-3787-2A6E-C343-17958AA2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7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F6878-1C66-D6AD-CCFC-F74AE645E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1DB52-7469-32D1-F672-46141666A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85764-FEC0-07C6-EFEA-F2DC6707A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C603D-8D6D-4B0B-8FEE-50D540615FF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08DB-E667-527E-9C92-AF00B5761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9C53C-D9F0-FA51-2D22-5104FA9CC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2FD-8C18-4B9A-B9EC-CA325FEE2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3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93B2473-8C73-6AC6-E732-07EB6EB59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310" y="229573"/>
            <a:ext cx="6429817" cy="1498865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/>
              <a:t>Question:</a:t>
            </a:r>
            <a:r>
              <a:rPr lang="en-US" sz="1800" dirty="0"/>
              <a:t> Is pKR95 </a:t>
            </a:r>
            <a:r>
              <a:rPr lang="en-US" sz="1800" u="sng" dirty="0"/>
              <a:t>in</a:t>
            </a:r>
            <a:r>
              <a:rPr lang="en-US" sz="1800" dirty="0"/>
              <a:t> the electroporated </a:t>
            </a:r>
            <a:r>
              <a:rPr lang="en-US" sz="1800" i="1" dirty="0"/>
              <a:t>S. aureus </a:t>
            </a:r>
            <a:r>
              <a:rPr lang="en-US" sz="1800" dirty="0"/>
              <a:t>cells?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Water, </a:t>
            </a:r>
            <a:r>
              <a:rPr lang="en-US" sz="1800" i="1" dirty="0"/>
              <a:t>S. aureus </a:t>
            </a:r>
            <a:r>
              <a:rPr lang="en-US" sz="1800" dirty="0"/>
              <a:t>gDNA, pKR95</a:t>
            </a:r>
          </a:p>
          <a:p>
            <a:pPr algn="l"/>
            <a:r>
              <a:rPr lang="en-US" sz="1800" b="1" dirty="0"/>
              <a:t>Conclusions: </a:t>
            </a:r>
            <a:r>
              <a:rPr lang="en-US" sz="1800" dirty="0"/>
              <a:t>Yes, in some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968745F-1B63-FE36-67E3-FD0759C39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480243"/>
              </p:ext>
            </p:extLst>
          </p:nvPr>
        </p:nvGraphicFramePr>
        <p:xfrm>
          <a:off x="7811086" y="2064062"/>
          <a:ext cx="4348974" cy="27329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45534">
                  <a:extLst>
                    <a:ext uri="{9D8B030D-6E8A-4147-A177-3AD203B41FA5}">
                      <a16:colId xmlns:a16="http://schemas.microsoft.com/office/drawing/2014/main" val="1174242721"/>
                    </a:ext>
                  </a:extLst>
                </a:gridCol>
                <a:gridCol w="1102931">
                  <a:extLst>
                    <a:ext uri="{9D8B030D-6E8A-4147-A177-3AD203B41FA5}">
                      <a16:colId xmlns:a16="http://schemas.microsoft.com/office/drawing/2014/main" val="566880576"/>
                    </a:ext>
                  </a:extLst>
                </a:gridCol>
                <a:gridCol w="2100509">
                  <a:extLst>
                    <a:ext uri="{9D8B030D-6E8A-4147-A177-3AD203B41FA5}">
                      <a16:colId xmlns:a16="http://schemas.microsoft.com/office/drawing/2014/main" val="51600233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Sample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Expected size (bps)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6827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-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0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26389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effectLst/>
                        </a:rPr>
                        <a:t>S. aureus </a:t>
                      </a:r>
                      <a:r>
                        <a:rPr lang="en-US" sz="1800" dirty="0">
                          <a:effectLst/>
                        </a:rPr>
                        <a:t>gDNA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2600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pKR95 1:10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30444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4-16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Electroporation colonies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 if plasmid is not in the cells, 2200 if plasmid is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4129478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9A7DE1E-E1AD-863C-9C20-721293FE3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760" y="1494266"/>
            <a:ext cx="7058326" cy="4483241"/>
          </a:xfrm>
          <a:prstGeom prst="rect">
            <a:avLst/>
          </a:prstGeom>
        </p:spPr>
      </p:pic>
      <p:pic>
        <p:nvPicPr>
          <p:cNvPr id="10" name="Picture 2" descr="TrackIt™ 1 Kb Plus DNA Ladder">
            <a:extLst>
              <a:ext uri="{FF2B5EF4-FFF2-40B4-BE49-F238E27FC236}">
                <a16:creationId xmlns:a16="http://schemas.microsoft.com/office/drawing/2014/main" id="{BD2EC083-73B4-58BB-00C9-FF88C0B7D2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4" t="7479" r="45069" b="7968"/>
          <a:stretch/>
        </p:blipFill>
        <p:spPr bwMode="auto">
          <a:xfrm>
            <a:off x="92286" y="2180988"/>
            <a:ext cx="1266681" cy="3343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7779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3" y="206225"/>
            <a:ext cx="6429817" cy="149886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Is pKR95 </a:t>
            </a:r>
            <a:r>
              <a:rPr lang="en-US" sz="1800" u="sng" dirty="0"/>
              <a:t>integrated into the genome </a:t>
            </a:r>
            <a:r>
              <a:rPr lang="en-US" sz="1800" dirty="0"/>
              <a:t>of the electroporated </a:t>
            </a:r>
            <a:r>
              <a:rPr lang="en-US" sz="1800" i="1" dirty="0"/>
              <a:t>S. aureus </a:t>
            </a:r>
            <a:r>
              <a:rPr lang="en-US" sz="1800" dirty="0"/>
              <a:t>cells?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Water, </a:t>
            </a:r>
            <a:r>
              <a:rPr lang="en-US" sz="1800" i="1" dirty="0"/>
              <a:t>S. aureus </a:t>
            </a:r>
            <a:r>
              <a:rPr lang="en-US" sz="1800" dirty="0"/>
              <a:t>gDNA, pKR95</a:t>
            </a:r>
          </a:p>
          <a:p>
            <a:pPr algn="l"/>
            <a:r>
              <a:rPr lang="en-US" sz="1800" b="1" dirty="0"/>
              <a:t>Conclusions: </a:t>
            </a:r>
            <a:r>
              <a:rPr lang="en-US" sz="1800" dirty="0"/>
              <a:t>No. Need to streak to single colony at 37C and re-test, looking at the side of integration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122F138-205D-BA42-D416-3394471F82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477010"/>
              </p:ext>
            </p:extLst>
          </p:nvPr>
        </p:nvGraphicFramePr>
        <p:xfrm>
          <a:off x="7176112" y="206225"/>
          <a:ext cx="4783874" cy="271684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60088">
                  <a:extLst>
                    <a:ext uri="{9D8B030D-6E8A-4147-A177-3AD203B41FA5}">
                      <a16:colId xmlns:a16="http://schemas.microsoft.com/office/drawing/2014/main" val="1174242721"/>
                    </a:ext>
                  </a:extLst>
                </a:gridCol>
                <a:gridCol w="1213225">
                  <a:extLst>
                    <a:ext uri="{9D8B030D-6E8A-4147-A177-3AD203B41FA5}">
                      <a16:colId xmlns:a16="http://schemas.microsoft.com/office/drawing/2014/main" val="566880576"/>
                    </a:ext>
                  </a:extLst>
                </a:gridCol>
                <a:gridCol w="2310561">
                  <a:extLst>
                    <a:ext uri="{9D8B030D-6E8A-4147-A177-3AD203B41FA5}">
                      <a16:colId xmlns:a16="http://schemas.microsoft.com/office/drawing/2014/main" val="51600233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Reaction numbers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Sample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Expected size (bps)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6827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26389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 aureus gDNA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2159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2600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pKR95 1:10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Plasmid backbone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30444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4-7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EPs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2159 if wild-type </a:t>
                      </a:r>
                      <a:r>
                        <a:rPr lang="en-US" sz="1600" i="1" dirty="0" err="1">
                          <a:effectLst/>
                        </a:rPr>
                        <a:t>rpsU</a:t>
                      </a:r>
                      <a:r>
                        <a:rPr lang="en-US" sz="1600" dirty="0">
                          <a:effectLst/>
                        </a:rPr>
                        <a:t> is present;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&gt;10 kb if whole plasmid integrated (no band)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4129478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FD2B69B0-D459-1482-1AFE-A3D186189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344" y="1722535"/>
            <a:ext cx="5405240" cy="4929240"/>
          </a:xfrm>
          <a:prstGeom prst="rect">
            <a:avLst/>
          </a:prstGeom>
        </p:spPr>
      </p:pic>
      <p:pic>
        <p:nvPicPr>
          <p:cNvPr id="5" name="Picture 2" descr="TrackIt™ 1 Kb Plus DNA Ladder">
            <a:extLst>
              <a:ext uri="{FF2B5EF4-FFF2-40B4-BE49-F238E27FC236}">
                <a16:creationId xmlns:a16="http://schemas.microsoft.com/office/drawing/2014/main" id="{4679CCAD-299D-824F-617C-CAC7C22811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4" t="7479" r="45069" b="7968"/>
          <a:stretch/>
        </p:blipFill>
        <p:spPr bwMode="auto">
          <a:xfrm>
            <a:off x="83740" y="2404013"/>
            <a:ext cx="1266681" cy="3343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105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591D8F37-ECB8-F36D-946A-373A7A56CC3D}"/>
              </a:ext>
            </a:extLst>
          </p:cNvPr>
          <p:cNvSpPr txBox="1">
            <a:spLocks/>
          </p:cNvSpPr>
          <p:nvPr/>
        </p:nvSpPr>
        <p:spPr>
          <a:xfrm>
            <a:off x="338974" y="206225"/>
            <a:ext cx="6017222" cy="149886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/>
              <a:t>Question:</a:t>
            </a:r>
            <a:r>
              <a:rPr lang="en-US" sz="1800" dirty="0"/>
              <a:t> Can we make a multi-copy plasmid (pF backbone) that expresses GFP with different UTRs?</a:t>
            </a:r>
          </a:p>
          <a:p>
            <a:pPr algn="l"/>
            <a:r>
              <a:rPr lang="en-US" sz="1800" b="1" dirty="0"/>
              <a:t>Controls:</a:t>
            </a:r>
            <a:r>
              <a:rPr lang="en-US" sz="1800" dirty="0"/>
              <a:t> No DNA (- control), pF (+ control)</a:t>
            </a:r>
          </a:p>
          <a:p>
            <a:pPr algn="l"/>
            <a:r>
              <a:rPr lang="en-US" sz="1800" b="1" dirty="0"/>
              <a:t>Conclusions: </a:t>
            </a:r>
            <a:r>
              <a:rPr lang="en-US" sz="1800" dirty="0"/>
              <a:t>Not promising but will confirm with diagnostic digest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230113F-1340-636F-0699-BFAE727DD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467010"/>
              </p:ext>
            </p:extLst>
          </p:nvPr>
        </p:nvGraphicFramePr>
        <p:xfrm>
          <a:off x="285975" y="4355902"/>
          <a:ext cx="6485890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897364">
                  <a:extLst>
                    <a:ext uri="{9D8B030D-6E8A-4147-A177-3AD203B41FA5}">
                      <a16:colId xmlns:a16="http://schemas.microsoft.com/office/drawing/2014/main" val="862284756"/>
                    </a:ext>
                  </a:extLst>
                </a:gridCol>
                <a:gridCol w="1344946">
                  <a:extLst>
                    <a:ext uri="{9D8B030D-6E8A-4147-A177-3AD203B41FA5}">
                      <a16:colId xmlns:a16="http://schemas.microsoft.com/office/drawing/2014/main" val="1578247278"/>
                    </a:ext>
                  </a:extLst>
                </a:gridCol>
                <a:gridCol w="1621790">
                  <a:extLst>
                    <a:ext uri="{9D8B030D-6E8A-4147-A177-3AD203B41FA5}">
                      <a16:colId xmlns:a16="http://schemas.microsoft.com/office/drawing/2014/main" val="3795379296"/>
                    </a:ext>
                  </a:extLst>
                </a:gridCol>
                <a:gridCol w="1621790">
                  <a:extLst>
                    <a:ext uri="{9D8B030D-6E8A-4147-A177-3AD203B41FA5}">
                      <a16:colId xmlns:a16="http://schemas.microsoft.com/office/drawing/2014/main" val="26687231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Reaction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20 </a:t>
                      </a:r>
                      <a:r>
                        <a:rPr lang="en-US" sz="1600" b="1" dirty="0" err="1">
                          <a:effectLst/>
                        </a:rPr>
                        <a:t>ul</a:t>
                      </a:r>
                      <a:r>
                        <a:rPr lang="en-US" sz="1600" b="1" dirty="0">
                          <a:effectLst/>
                        </a:rPr>
                        <a:t> plate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100 </a:t>
                      </a:r>
                      <a:r>
                        <a:rPr lang="en-US" sz="1600" b="1" dirty="0" err="1">
                          <a:effectLst/>
                        </a:rPr>
                        <a:t>ul</a:t>
                      </a:r>
                      <a:r>
                        <a:rPr lang="en-US" sz="1600" b="1" dirty="0">
                          <a:effectLst/>
                        </a:rPr>
                        <a:t> plate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Remaining plate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68642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Ligation 1 (pKR145 </a:t>
                      </a:r>
                      <a:r>
                        <a:rPr lang="en-US" sz="1600" i="1" dirty="0">
                          <a:effectLst/>
                        </a:rPr>
                        <a:t>tul4</a:t>
                      </a:r>
                      <a:r>
                        <a:rPr lang="en-US" sz="1600" dirty="0">
                          <a:effectLst/>
                        </a:rPr>
                        <a:t> UTR)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1673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Ligation 2 (pKR146 </a:t>
                      </a:r>
                      <a:r>
                        <a:rPr lang="en-US" sz="1600" i="1" dirty="0">
                          <a:effectLst/>
                        </a:rPr>
                        <a:t>pdpA</a:t>
                      </a:r>
                      <a:r>
                        <a:rPr lang="en-US" sz="1600" dirty="0">
                          <a:effectLst/>
                        </a:rPr>
                        <a:t> UTR)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26489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Ligation 3 (backbone only)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7745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+ control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34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8151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 control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-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3394569"/>
                  </a:ext>
                </a:extLst>
              </a:tr>
            </a:tbl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6F324933-5525-5643-896C-07725FD4D02D}"/>
              </a:ext>
            </a:extLst>
          </p:cNvPr>
          <p:cNvGrpSpPr/>
          <p:nvPr/>
        </p:nvGrpSpPr>
        <p:grpSpPr>
          <a:xfrm>
            <a:off x="7660887" y="3478126"/>
            <a:ext cx="5965903" cy="3211121"/>
            <a:chOff x="7460165" y="217879"/>
            <a:chExt cx="5965903" cy="3211121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1009CED8-A537-CAA8-CE9C-1F20066852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1067"/>
            <a:stretch/>
          </p:blipFill>
          <p:spPr>
            <a:xfrm>
              <a:off x="7460165" y="645937"/>
              <a:ext cx="3799301" cy="2783063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D3CA83B-B75B-7F6E-A87A-8B03AEB9D38A}"/>
                </a:ext>
              </a:extLst>
            </p:cNvPr>
            <p:cNvSpPr txBox="1"/>
            <p:nvPr/>
          </p:nvSpPr>
          <p:spPr>
            <a:xfrm>
              <a:off x="8296507" y="217879"/>
              <a:ext cx="51295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                tul4 UTR    pdpA UTR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DB09348-6CC0-D8E5-2109-A94C534F9362}"/>
              </a:ext>
            </a:extLst>
          </p:cNvPr>
          <p:cNvGrpSpPr/>
          <p:nvPr/>
        </p:nvGrpSpPr>
        <p:grpSpPr>
          <a:xfrm>
            <a:off x="7275966" y="171952"/>
            <a:ext cx="5867600" cy="3306174"/>
            <a:chOff x="7119853" y="3551826"/>
            <a:chExt cx="5867600" cy="3306174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526F51A-B74D-E965-4B69-6145AB4BC73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7440"/>
            <a:stretch/>
          </p:blipFill>
          <p:spPr>
            <a:xfrm>
              <a:off x="7119853" y="3736492"/>
              <a:ext cx="4786172" cy="3121508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F0C2CFE-489C-8001-B177-8FA35330B1B4}"/>
                </a:ext>
              </a:extLst>
            </p:cNvPr>
            <p:cNvSpPr txBox="1"/>
            <p:nvPr/>
          </p:nvSpPr>
          <p:spPr>
            <a:xfrm>
              <a:off x="7857892" y="3551826"/>
              <a:ext cx="512956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              GFP   tul4 UTR    pdpA UTR  pF</a:t>
              </a: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79854E0-A27E-5DD4-5978-3BF60545E7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623391"/>
              </p:ext>
            </p:extLst>
          </p:nvPr>
        </p:nvGraphicFramePr>
        <p:xfrm>
          <a:off x="553468" y="1797294"/>
          <a:ext cx="5129561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95936">
                  <a:extLst>
                    <a:ext uri="{9D8B030D-6E8A-4147-A177-3AD203B41FA5}">
                      <a16:colId xmlns:a16="http://schemas.microsoft.com/office/drawing/2014/main" val="3240305474"/>
                    </a:ext>
                  </a:extLst>
                </a:gridCol>
                <a:gridCol w="1739457">
                  <a:extLst>
                    <a:ext uri="{9D8B030D-6E8A-4147-A177-3AD203B41FA5}">
                      <a16:colId xmlns:a16="http://schemas.microsoft.com/office/drawing/2014/main" val="280563247"/>
                    </a:ext>
                  </a:extLst>
                </a:gridCol>
                <a:gridCol w="1535806">
                  <a:extLst>
                    <a:ext uri="{9D8B030D-6E8A-4147-A177-3AD203B41FA5}">
                      <a16:colId xmlns:a16="http://schemas.microsoft.com/office/drawing/2014/main" val="153798505"/>
                    </a:ext>
                  </a:extLst>
                </a:gridCol>
                <a:gridCol w="1158362">
                  <a:extLst>
                    <a:ext uri="{9D8B030D-6E8A-4147-A177-3AD203B41FA5}">
                      <a16:colId xmlns:a16="http://schemas.microsoft.com/office/drawing/2014/main" val="3694089607"/>
                    </a:ext>
                  </a:extLst>
                </a:gridCol>
              </a:tblGrid>
              <a:tr h="43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Tube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Sample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Enzyme(s)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Size Band to keep (bps)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9645236"/>
                  </a:ext>
                </a:extLst>
              </a:tr>
              <a:tr h="43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GFP (from PCR of </a:t>
                      </a:r>
                      <a:r>
                        <a:rPr lang="en-US" sz="1600" dirty="0" err="1">
                          <a:effectLst/>
                          <a:latin typeface="+mn-lt"/>
                        </a:rPr>
                        <a:t>gBlock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)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NotI/BamHI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730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5002972"/>
                  </a:ext>
                </a:extLst>
              </a:tr>
              <a:tr h="43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2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tul4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UTR (PCR of pKR89)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NotI/KpnI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207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6219142"/>
                  </a:ext>
                </a:extLst>
              </a:tr>
              <a:tr h="4309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3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pdpA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UTR (PCR of pKR74)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NotI/KpnI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195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3142228"/>
                  </a:ext>
                </a:extLst>
              </a:tr>
              <a:tr h="2154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4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pF (backbone)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KpnI/BamHI</a:t>
                      </a:r>
                      <a:endParaRPr lang="en-US" sz="16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6900</a:t>
                      </a:r>
                      <a:endParaRPr lang="en-US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398190"/>
                  </a:ext>
                </a:extLst>
              </a:tr>
            </a:tbl>
          </a:graphicData>
        </a:graphic>
      </p:graphicFrame>
      <p:pic>
        <p:nvPicPr>
          <p:cNvPr id="16" name="Picture 2" descr="TrackIt™ 1 Kb Plus DNA Ladder">
            <a:extLst>
              <a:ext uri="{FF2B5EF4-FFF2-40B4-BE49-F238E27FC236}">
                <a16:creationId xmlns:a16="http://schemas.microsoft.com/office/drawing/2014/main" id="{CA21E6C9-13AB-5522-BEAD-0724F9BA7D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4" t="24338" r="45069" b="7968"/>
          <a:stretch/>
        </p:blipFill>
        <p:spPr bwMode="auto">
          <a:xfrm>
            <a:off x="6493957" y="903249"/>
            <a:ext cx="1084540" cy="2291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21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6B19CC8-64EF-6749-4B8C-D84FCCF9CF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57" y="159018"/>
            <a:ext cx="9225291" cy="6698981"/>
          </a:xfrm>
        </p:spPr>
      </p:pic>
      <p:sp>
        <p:nvSpPr>
          <p:cNvPr id="7" name="Star: 5 Points 6">
            <a:extLst>
              <a:ext uri="{FF2B5EF4-FFF2-40B4-BE49-F238E27FC236}">
                <a16:creationId xmlns:a16="http://schemas.microsoft.com/office/drawing/2014/main" id="{722755E4-4237-F4AC-1AF8-5A8C0B6DD120}"/>
              </a:ext>
            </a:extLst>
          </p:cNvPr>
          <p:cNvSpPr/>
          <p:nvPr/>
        </p:nvSpPr>
        <p:spPr>
          <a:xfrm>
            <a:off x="535257" y="5988206"/>
            <a:ext cx="156118" cy="178419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084AFDC0-9F1A-11F8-6ED4-552DDA3E002C}"/>
              </a:ext>
            </a:extLst>
          </p:cNvPr>
          <p:cNvSpPr/>
          <p:nvPr/>
        </p:nvSpPr>
        <p:spPr>
          <a:xfrm>
            <a:off x="542693" y="5560744"/>
            <a:ext cx="156118" cy="178419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EE2BE868-D970-8D86-724F-13EDF09D1244}"/>
              </a:ext>
            </a:extLst>
          </p:cNvPr>
          <p:cNvSpPr/>
          <p:nvPr/>
        </p:nvSpPr>
        <p:spPr>
          <a:xfrm>
            <a:off x="531542" y="4869370"/>
            <a:ext cx="156118" cy="178419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6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311</Words>
  <Application>Microsoft Office PowerPoint</Application>
  <PresentationFormat>Widescreen</PresentationFormat>
  <Paragraphs>87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48</cp:revision>
  <dcterms:created xsi:type="dcterms:W3CDTF">2022-06-20T19:38:04Z</dcterms:created>
  <dcterms:modified xsi:type="dcterms:W3CDTF">2022-07-12T13:54:35Z</dcterms:modified>
</cp:coreProperties>
</file>