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8163" autoAdjust="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Growth%20Curves\220628_HT_pF2-rpsU3_growth_curv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Growth%20Curves\220628_HT_pF2-rpsU3_growth_curv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Hannah%20Trautmann\Data\Westerns\Quantification\220630_%20western%20calcs_pF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Generation time 0-2 hr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pFs!$B$46</c:f>
              <c:strCache>
                <c:ptCount val="1"/>
                <c:pt idx="0">
                  <c:v>Avg 0-2 hr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pFs!$C$47:$C$49</c:f>
                <c:numCache>
                  <c:formatCode>General</c:formatCode>
                  <c:ptCount val="3"/>
                  <c:pt idx="0">
                    <c:v>7.96853360458576</c:v>
                  </c:pt>
                  <c:pt idx="1">
                    <c:v>12.240197411830595</c:v>
                  </c:pt>
                  <c:pt idx="2">
                    <c:v>7.9384476055762416</c:v>
                  </c:pt>
                </c:numCache>
              </c:numRef>
            </c:plus>
            <c:minus>
              <c:numRef>
                <c:f>pFs!$C$47:$C$49</c:f>
                <c:numCache>
                  <c:formatCode>General</c:formatCode>
                  <c:ptCount val="3"/>
                  <c:pt idx="0">
                    <c:v>7.96853360458576</c:v>
                  </c:pt>
                  <c:pt idx="1">
                    <c:v>12.240197411830595</c:v>
                  </c:pt>
                  <c:pt idx="2">
                    <c:v>7.9384476055762416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pFs!$A$47:$A$49</c:f>
              <c:strCache>
                <c:ptCount val="3"/>
                <c:pt idx="0">
                  <c:v>LVS + pF</c:v>
                </c:pt>
                <c:pt idx="1">
                  <c:v>ΔrpsU2 + pF-rpsU2-V</c:v>
                </c:pt>
                <c:pt idx="2">
                  <c:v>ΔrpsU2 + pF2-rpsU3-V</c:v>
                </c:pt>
              </c:strCache>
            </c:strRef>
          </c:cat>
          <c:val>
            <c:numRef>
              <c:f>pFs!$B$47:$B$49</c:f>
              <c:numCache>
                <c:formatCode>General</c:formatCode>
                <c:ptCount val="3"/>
                <c:pt idx="0">
                  <c:v>108.61489782651138</c:v>
                </c:pt>
                <c:pt idx="1">
                  <c:v>122.04107687091221</c:v>
                </c:pt>
                <c:pt idx="2">
                  <c:v>115.87179989842279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57-46F0-8B71-055B283C76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2162224"/>
        <c:axId val="1642161392"/>
      </c:barChart>
      <c:catAx>
        <c:axId val="164216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2161392"/>
        <c:crosses val="autoZero"/>
        <c:auto val="1"/>
        <c:lblAlgn val="ctr"/>
        <c:lblOffset val="100"/>
        <c:noMultiLvlLbl val="0"/>
      </c:catAx>
      <c:valAx>
        <c:axId val="1642161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(mins)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2162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pFs!$M$2</c:f>
              <c:strCache>
                <c:ptCount val="1"/>
                <c:pt idx="0">
                  <c:v>LVS + pF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pFs!$N$1:$S$1</c:f>
              <c:numCache>
                <c:formatCode>General</c:formatCode>
                <c:ptCount val="6"/>
                <c:pt idx="0" formatCode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 formatCode="0">
                  <c:v>24</c:v>
                </c:pt>
              </c:numCache>
            </c:numRef>
          </c:xVal>
          <c:yVal>
            <c:numRef>
              <c:f>pFs!$N$2:$S$2</c:f>
              <c:numCache>
                <c:formatCode>0.000</c:formatCode>
                <c:ptCount val="6"/>
                <c:pt idx="0">
                  <c:v>8.8333333333333333E-2</c:v>
                </c:pt>
                <c:pt idx="1">
                  <c:v>0.19133333333333336</c:v>
                </c:pt>
                <c:pt idx="2">
                  <c:v>0.33333333333333331</c:v>
                </c:pt>
                <c:pt idx="3">
                  <c:v>0.39433333333333337</c:v>
                </c:pt>
                <c:pt idx="4">
                  <c:v>0.58333333333333337</c:v>
                </c:pt>
                <c:pt idx="5">
                  <c:v>1.9053333333333331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BC2-4E1C-AB10-9555C20A8038}"/>
            </c:ext>
          </c:extLst>
        </c:ser>
        <c:ser>
          <c:idx val="1"/>
          <c:order val="1"/>
          <c:tx>
            <c:strRef>
              <c:f>pFs!$M$3</c:f>
              <c:strCache>
                <c:ptCount val="1"/>
                <c:pt idx="0">
                  <c:v>ΔrpsU2 + pF-rpsU2-V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pFs!$N$1:$S$1</c:f>
              <c:numCache>
                <c:formatCode>General</c:formatCode>
                <c:ptCount val="6"/>
                <c:pt idx="0" formatCode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 formatCode="0">
                  <c:v>24</c:v>
                </c:pt>
              </c:numCache>
            </c:numRef>
          </c:xVal>
          <c:yVal>
            <c:numRef>
              <c:f>pFs!$N$3:$S$3</c:f>
              <c:numCache>
                <c:formatCode>0.000</c:formatCode>
                <c:ptCount val="6"/>
                <c:pt idx="0">
                  <c:v>8.533333333333333E-2</c:v>
                </c:pt>
                <c:pt idx="1">
                  <c:v>0.17</c:v>
                </c:pt>
                <c:pt idx="2">
                  <c:v>0.28100000000000003</c:v>
                </c:pt>
                <c:pt idx="3">
                  <c:v>0.33466666666666667</c:v>
                </c:pt>
                <c:pt idx="4">
                  <c:v>0.48500000000000004</c:v>
                </c:pt>
                <c:pt idx="5">
                  <c:v>1.4866666666666666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EBC2-4E1C-AB10-9555C20A8038}"/>
            </c:ext>
          </c:extLst>
        </c:ser>
        <c:ser>
          <c:idx val="2"/>
          <c:order val="2"/>
          <c:tx>
            <c:strRef>
              <c:f>pFs!$M$4</c:f>
              <c:strCache>
                <c:ptCount val="1"/>
                <c:pt idx="0">
                  <c:v>ΔrpsU2 + pF2-rpsU3-V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pFs!$N$1:$S$1</c:f>
              <c:numCache>
                <c:formatCode>General</c:formatCode>
                <c:ptCount val="6"/>
                <c:pt idx="0" formatCode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7</c:v>
                </c:pt>
                <c:pt idx="5" formatCode="0">
                  <c:v>24</c:v>
                </c:pt>
              </c:numCache>
            </c:numRef>
          </c:xVal>
          <c:yVal>
            <c:numRef>
              <c:f>pFs!$N$4:$S$4</c:f>
              <c:numCache>
                <c:formatCode>0.000</c:formatCode>
                <c:ptCount val="6"/>
                <c:pt idx="0">
                  <c:v>8.7000000000000008E-2</c:v>
                </c:pt>
                <c:pt idx="1">
                  <c:v>0.17966666666666664</c:v>
                </c:pt>
                <c:pt idx="2">
                  <c:v>0.30733333333333329</c:v>
                </c:pt>
                <c:pt idx="3">
                  <c:v>0.36466666666666664</c:v>
                </c:pt>
                <c:pt idx="4">
                  <c:v>0.54300000000000004</c:v>
                </c:pt>
                <c:pt idx="5">
                  <c:v>1.452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EBC2-4E1C-AB10-9555C20A80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4399919"/>
        <c:axId val="304332815"/>
      </c:scatterChart>
      <c:valAx>
        <c:axId val="30439991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(hours)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332815"/>
        <c:crossesAt val="1.0000000000000002E-2"/>
        <c:crossBetween val="midCat"/>
        <c:majorUnit val="1"/>
      </c:valAx>
      <c:valAx>
        <c:axId val="304332815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OD600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39991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'Gel1'!$A$23</c:f>
              <c:strCache>
                <c:ptCount val="1"/>
                <c:pt idx="0">
                  <c:v>LVS pF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'Gel1'!$B$31:$E$31</c:f>
                <c:numCache>
                  <c:formatCode>General</c:formatCode>
                  <c:ptCount val="4"/>
                  <c:pt idx="0">
                    <c:v>6.3154405622919241E-2</c:v>
                  </c:pt>
                  <c:pt idx="1">
                    <c:v>0</c:v>
                  </c:pt>
                </c:numCache>
              </c:numRef>
            </c:plus>
            <c:minus>
              <c:numRef>
                <c:f>'Gel1'!$B$31:$E$31</c:f>
                <c:numCache>
                  <c:formatCode>General</c:formatCode>
                  <c:ptCount val="4"/>
                  <c:pt idx="0">
                    <c:v>6.3154405622919241E-2</c:v>
                  </c:pt>
                  <c:pt idx="1">
                    <c:v>0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'Gel1'!$B$22:$C$22</c:f>
              <c:strCache>
                <c:ptCount val="2"/>
                <c:pt idx="0">
                  <c:v>PdpB</c:v>
                </c:pt>
                <c:pt idx="1">
                  <c:v>bS21-V</c:v>
                </c:pt>
              </c:strCache>
            </c:strRef>
          </c:cat>
          <c:val>
            <c:numRef>
              <c:f>'Gel1'!$B$23:$C$23</c:f>
              <c:numCache>
                <c:formatCode>General</c:formatCode>
                <c:ptCount val="2"/>
                <c:pt idx="0">
                  <c:v>1.0005126345961424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5E-40DC-988F-43691B15EC01}"/>
            </c:ext>
          </c:extLst>
        </c:ser>
        <c:ser>
          <c:idx val="1"/>
          <c:order val="1"/>
          <c:tx>
            <c:strRef>
              <c:f>'Gel1'!$A$24</c:f>
              <c:strCache>
                <c:ptCount val="1"/>
                <c:pt idx="0">
                  <c:v>ΔrpsU2 pF-rpsU2-V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'Gel1'!$B$32:$E$32</c:f>
                <c:numCache>
                  <c:formatCode>General</c:formatCode>
                  <c:ptCount val="4"/>
                  <c:pt idx="0">
                    <c:v>0.2355951514583261</c:v>
                  </c:pt>
                  <c:pt idx="1">
                    <c:v>6.3118350159823797E-2</c:v>
                  </c:pt>
                </c:numCache>
              </c:numRef>
            </c:plus>
            <c:minus>
              <c:numRef>
                <c:f>'Gel1'!$B$32:$E$32</c:f>
                <c:numCache>
                  <c:formatCode>General</c:formatCode>
                  <c:ptCount val="4"/>
                  <c:pt idx="0">
                    <c:v>0.2355951514583261</c:v>
                  </c:pt>
                  <c:pt idx="1">
                    <c:v>6.3118350159823797E-2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'Gel1'!$B$22:$C$22</c:f>
              <c:strCache>
                <c:ptCount val="2"/>
                <c:pt idx="0">
                  <c:v>PdpB</c:v>
                </c:pt>
                <c:pt idx="1">
                  <c:v>bS21-V</c:v>
                </c:pt>
              </c:strCache>
            </c:strRef>
          </c:cat>
          <c:val>
            <c:numRef>
              <c:f>'Gel1'!$B$24:$C$24</c:f>
              <c:numCache>
                <c:formatCode>General</c:formatCode>
                <c:ptCount val="2"/>
                <c:pt idx="0">
                  <c:v>1.3466739453775716</c:v>
                </c:pt>
                <c:pt idx="1">
                  <c:v>0.91994336142418298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5E-40DC-988F-43691B15EC01}"/>
            </c:ext>
          </c:extLst>
        </c:ser>
        <c:ser>
          <c:idx val="2"/>
          <c:order val="2"/>
          <c:tx>
            <c:strRef>
              <c:f>'Gel1'!$A$25</c:f>
              <c:strCache>
                <c:ptCount val="1"/>
                <c:pt idx="0">
                  <c:v>ΔrpsU2 pF2-rpsU3-V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'Gel1'!$B$33:$E$33</c:f>
                <c:numCache>
                  <c:formatCode>General</c:formatCode>
                  <c:ptCount val="4"/>
                  <c:pt idx="0">
                    <c:v>3.4202456379514502E-2</c:v>
                  </c:pt>
                  <c:pt idx="1">
                    <c:v>1.0916103003415721E-2</c:v>
                  </c:pt>
                </c:numCache>
              </c:numRef>
            </c:plus>
            <c:minus>
              <c:numRef>
                <c:f>'Gel1'!$B$33:$E$33</c:f>
                <c:numCache>
                  <c:formatCode>General</c:formatCode>
                  <c:ptCount val="4"/>
                  <c:pt idx="0">
                    <c:v>3.4202456379514502E-2</c:v>
                  </c:pt>
                  <c:pt idx="1">
                    <c:v>1.0916103003415721E-2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'Gel1'!$B$22:$C$22</c:f>
              <c:strCache>
                <c:ptCount val="2"/>
                <c:pt idx="0">
                  <c:v>PdpB</c:v>
                </c:pt>
                <c:pt idx="1">
                  <c:v>bS21-V</c:v>
                </c:pt>
              </c:strCache>
            </c:strRef>
          </c:cat>
          <c:val>
            <c:numRef>
              <c:f>'Gel1'!$B$25:$C$25</c:f>
              <c:numCache>
                <c:formatCode>General</c:formatCode>
                <c:ptCount val="2"/>
                <c:pt idx="0">
                  <c:v>0.5617745463521312</c:v>
                </c:pt>
                <c:pt idx="1">
                  <c:v>0.56356387975172861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5E-40DC-988F-43691B15EC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6136559"/>
        <c:axId val="366127807"/>
      </c:barChart>
      <c:catAx>
        <c:axId val="366136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6127807"/>
        <c:crosses val="autoZero"/>
        <c:auto val="1"/>
        <c:lblAlgn val="ctr"/>
        <c:lblOffset val="100"/>
        <c:noMultiLvlLbl val="0"/>
      </c:catAx>
      <c:valAx>
        <c:axId val="366127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Relative protein abundance</a:t>
                </a:r>
              </a:p>
            </c:rich>
          </c:tx>
          <c:layout>
            <c:manualLayout>
              <c:xMode val="edge"/>
              <c:yMode val="edge"/>
              <c:x val="9.1599645357908488E-3"/>
              <c:y val="8.682931365862731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61365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A1EFC-BC24-43D8-9AA6-16F71F66E1AD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59015-BE3B-421D-A13D-5DF568850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9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 coli is 5-6 amino acids longer, with extra in C terminus based on multiple </a:t>
            </a:r>
            <a:r>
              <a:rPr lang="en-US"/>
              <a:t>sequence alignment</a:t>
            </a:r>
            <a:endParaRPr lang="en-US" dirty="0"/>
          </a:p>
          <a:p>
            <a:r>
              <a:rPr lang="en-US" dirty="0"/>
              <a:t>Around amino acid 28 in e coli it is VLA, in F </a:t>
            </a:r>
            <a:r>
              <a:rPr lang="en-US" dirty="0" err="1"/>
              <a:t>tul</a:t>
            </a:r>
            <a:r>
              <a:rPr lang="en-US" dirty="0"/>
              <a:t> it is IKQ or IVS</a:t>
            </a:r>
          </a:p>
          <a:p>
            <a:endParaRPr lang="en-US" dirty="0"/>
          </a:p>
          <a:p>
            <a:r>
              <a:rPr lang="en-US" dirty="0"/>
              <a:t>-make an image with whole E coli ribosome with francisella to look for clashes/neighboring interactions that might impact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19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82AE-8B27-8E6C-C85A-390D798EB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56395-3A8E-D63C-7060-0041D35E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B264A-BB06-E01F-A7FF-874B6016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E53C-1C6B-3F55-5342-068952DF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2EAA-3900-0017-064F-4133F8E8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C60A-E4B6-174E-3F09-34FB54F3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F08EC-23BD-4280-A6AE-FDBE151E7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25123-BCE3-87A5-42BE-1469C737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A938D-E0A8-BBEC-BEFA-FDEC1F0AE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DBD40-1B2E-11FA-4D2D-65DE9AEF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4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8FBC83-4263-7E3C-5956-14BBC35CC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F4037-8C5C-1D27-8DAE-67CC31092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549BF-64E4-4D4E-1145-5B800577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EB1C6-F8BF-3F23-64CD-324380EC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4BD1C-4AED-6B0E-AA57-EC6AEE0D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6820-0134-492C-8B8A-768D8726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DA454-6FF3-3FD0-530E-69B048F5A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79FC7-B2E2-C488-360E-9907587C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4BD9E-FAAA-388D-7C87-47B0C02F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01B3A-137A-F4FC-6A34-C438878A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ABD4A-D031-0B5C-7568-0B5105AF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5BF50-54C9-A116-2F4C-7D5F319BD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4BFA8-0D4C-C638-0AF7-F323E7CB1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1580A-F596-0E37-18A4-58173F54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847D6-9152-C213-F5D2-5929C2D9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6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04E2-0D4B-776B-4FC1-001C6E97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8189D-5985-9FBB-D72A-2503BB58D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56DB8-22AC-6398-2F38-0E5F6F42D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ED6D6-47B7-C42F-99DD-3FF37B51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30709-5552-1E87-65EC-84E49C20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612CA-1801-BD12-0AC3-3315176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8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8771A-C4E1-A263-34D9-579ECCA8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4B49F-FB65-6928-D583-6A8AE0042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F23E1-735B-AC65-2F0A-2381296B6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571D0D-2E70-7765-7270-7BE589295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9E80B9-3296-8906-465E-FF6FECFBA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64EC0-8027-DAB3-7AF7-A83F132B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06C164-3BAC-BF30-A07D-387A9EE2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00547-6EC2-9C24-E9CF-CBE2EF23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7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3209-8BE6-536D-7446-3F92E14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D00AA-3EC8-E421-9975-60DAD5A8B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9A7D3-7374-3E5C-562A-A1E38048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81C37-A44C-2685-F10A-4EB5727B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02AB-C806-4970-4913-5A237314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20ED85-4564-DC73-DB56-93ACC74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20183-D505-D33F-3BF3-3DDD733A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8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3324-5FC7-B7ED-538D-326D4D1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CEDA1-AA81-2FD1-5738-995521040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6CD43-0C5E-17B2-51E3-725C15B6D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98C73-AB08-0699-4B5C-C8E49728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F8BA3-80A4-9D94-BDED-60D5822F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B9FBD-9934-806F-5ED7-D91966AA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0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B24BC-9D2A-0D4B-B9D0-13D745AF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3F6EA3-3EC9-E662-71B7-3EF618854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D66BF4-7B12-BC9B-9C2F-DA2566429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71B9E-6088-96B1-BE86-B0B629AC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43469-2D48-85C1-4700-0166C074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D91EE-3787-2A6E-C343-17958AA2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7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F6878-1C66-D6AD-CCFC-F74AE645E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1DB52-7469-32D1-F672-46141666A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85764-FEC0-07C6-EFEA-F2DC6707A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603D-8D6D-4B0B-8FEE-50D540615FFF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08DB-E667-527E-9C92-AF00B5761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9C53C-D9F0-FA51-2D22-5104FA9CC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3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93B2473-8C73-6AC6-E732-07EB6EB59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10" y="229573"/>
            <a:ext cx="6429817" cy="1498865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Question:</a:t>
            </a:r>
            <a:r>
              <a:rPr lang="en-US" sz="1800" dirty="0"/>
              <a:t> Does the pF2 promoter in front of </a:t>
            </a:r>
            <a:r>
              <a:rPr lang="en-US" sz="1800" i="1" dirty="0"/>
              <a:t>rpsU3</a:t>
            </a:r>
            <a:r>
              <a:rPr lang="en-US" sz="1800" dirty="0"/>
              <a:t> lead to complementation of T6SS proteins with normal growth?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LVS with empty vector, </a:t>
            </a:r>
            <a:r>
              <a:rPr lang="el-GR" sz="1800" dirty="0"/>
              <a:t>Δ</a:t>
            </a:r>
            <a:r>
              <a:rPr lang="en-US" sz="1800" i="1" dirty="0"/>
              <a:t>rpsU2</a:t>
            </a:r>
            <a:r>
              <a:rPr lang="en-US" sz="1800" dirty="0"/>
              <a:t> pF-</a:t>
            </a:r>
            <a:r>
              <a:rPr lang="en-US" sz="1800" i="1" dirty="0"/>
              <a:t>rpsU2</a:t>
            </a:r>
            <a:r>
              <a:rPr lang="en-US" sz="1800" dirty="0"/>
              <a:t>-V</a:t>
            </a:r>
          </a:p>
          <a:p>
            <a:pPr algn="l"/>
            <a:r>
              <a:rPr lang="en-US" sz="1800" b="1" dirty="0"/>
              <a:t>Conclusions: </a:t>
            </a:r>
            <a:r>
              <a:rPr lang="en-US" sz="1800" dirty="0"/>
              <a:t>Growth is like wild-type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5566670-2C7D-FC54-F4CA-ABA621C5BE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7599895"/>
              </p:ext>
            </p:extLst>
          </p:nvPr>
        </p:nvGraphicFramePr>
        <p:xfrm>
          <a:off x="7354752" y="2637262"/>
          <a:ext cx="4837247" cy="3072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30F405B-449B-0A4F-8698-B845B5FBE1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092955"/>
              </p:ext>
            </p:extLst>
          </p:nvPr>
        </p:nvGraphicFramePr>
        <p:xfrm>
          <a:off x="0" y="2081983"/>
          <a:ext cx="7000345" cy="4591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7779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93B2473-8C73-6AC6-E732-07EB6EB59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10" y="229573"/>
            <a:ext cx="6429817" cy="1872359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Question:</a:t>
            </a:r>
            <a:r>
              <a:rPr lang="en-US" sz="1800" dirty="0"/>
              <a:t> Does the pF2 promoter in front of </a:t>
            </a:r>
            <a:r>
              <a:rPr lang="en-US" sz="1800" i="1" dirty="0"/>
              <a:t>rpsU3</a:t>
            </a:r>
            <a:r>
              <a:rPr lang="en-US" sz="1800" dirty="0"/>
              <a:t> lead to complementation of T6SS proteins with normal growth?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LVS with empty vector, </a:t>
            </a:r>
            <a:r>
              <a:rPr lang="el-GR" sz="1800" dirty="0"/>
              <a:t>Δ</a:t>
            </a:r>
            <a:r>
              <a:rPr lang="en-US" sz="1800" i="1" dirty="0"/>
              <a:t>rpsU2</a:t>
            </a:r>
            <a:r>
              <a:rPr lang="en-US" sz="1800" dirty="0"/>
              <a:t> pF-</a:t>
            </a:r>
            <a:r>
              <a:rPr lang="en-US" sz="1800" i="1" dirty="0"/>
              <a:t>rpsU2</a:t>
            </a:r>
            <a:r>
              <a:rPr lang="en-US" sz="1800" dirty="0"/>
              <a:t>-V</a:t>
            </a:r>
          </a:p>
          <a:p>
            <a:pPr algn="l"/>
            <a:r>
              <a:rPr lang="en-US" sz="1800" b="1" dirty="0"/>
              <a:t>Conclusions: </a:t>
            </a:r>
            <a:r>
              <a:rPr lang="en-US" sz="1800" dirty="0"/>
              <a:t>T6SS protein abundance is not completely restored</a:t>
            </a:r>
          </a:p>
          <a:p>
            <a:pPr algn="l"/>
            <a:r>
              <a:rPr lang="en-US" sz="1800" dirty="0"/>
              <a:t>Possible post-translational modification of bS21-3?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E0794F-C1BC-7A01-15D4-35F45F40DF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813" y="1954070"/>
            <a:ext cx="5990314" cy="5131635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9985D0B-23F6-8A40-AA21-F38A9CAC3E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1461691"/>
              </p:ext>
            </p:extLst>
          </p:nvPr>
        </p:nvGraphicFramePr>
        <p:xfrm>
          <a:off x="6646127" y="3210002"/>
          <a:ext cx="5545873" cy="322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5105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93B2473-8C73-6AC6-E732-07EB6EB59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10" y="229573"/>
            <a:ext cx="6429817" cy="1976434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Question:</a:t>
            </a:r>
            <a:r>
              <a:rPr lang="en-US" sz="1800" dirty="0"/>
              <a:t> Does known structure of bS21 from </a:t>
            </a:r>
            <a:r>
              <a:rPr lang="en-US" sz="1800" i="1" dirty="0"/>
              <a:t>E. coli </a:t>
            </a:r>
            <a:r>
              <a:rPr lang="en-US" sz="1800" dirty="0"/>
              <a:t>align with predicted structures of bS21-1, 2, and 3 from </a:t>
            </a:r>
            <a:r>
              <a:rPr lang="en-US" sz="1800" i="1" dirty="0"/>
              <a:t>F. tularensis</a:t>
            </a:r>
            <a:r>
              <a:rPr lang="en-US" sz="1800" dirty="0"/>
              <a:t>?</a:t>
            </a:r>
          </a:p>
          <a:p>
            <a:pPr algn="l"/>
            <a:r>
              <a:rPr lang="en-US" sz="1800" b="1" dirty="0"/>
              <a:t>Conclusions: </a:t>
            </a:r>
            <a:r>
              <a:rPr lang="en-US" sz="1800" dirty="0"/>
              <a:t>All bS21s from </a:t>
            </a:r>
            <a:r>
              <a:rPr lang="en-US" sz="1800" i="1" dirty="0"/>
              <a:t>F. tularensis </a:t>
            </a:r>
            <a:r>
              <a:rPr lang="en-US" sz="1800" dirty="0"/>
              <a:t>seem to be identical</a:t>
            </a:r>
          </a:p>
          <a:p>
            <a:pPr algn="l"/>
            <a:r>
              <a:rPr lang="en-US" sz="1800" dirty="0"/>
              <a:t>Similar to </a:t>
            </a:r>
            <a:r>
              <a:rPr lang="en-US" sz="1800" i="1" dirty="0"/>
              <a:t>E. coli </a:t>
            </a:r>
            <a:r>
              <a:rPr lang="en-US" sz="1800" dirty="0"/>
              <a:t>with differences in C terminal helix and indicated region, around amino acid 28</a:t>
            </a:r>
          </a:p>
        </p:txBody>
      </p:sp>
      <p:pic>
        <p:nvPicPr>
          <p:cNvPr id="6" name="Picture 5" descr="A picture containing cable, opener, connector&#10;&#10;Description automatically generated">
            <a:extLst>
              <a:ext uri="{FF2B5EF4-FFF2-40B4-BE49-F238E27FC236}">
                <a16:creationId xmlns:a16="http://schemas.microsoft.com/office/drawing/2014/main" id="{7C6E6301-C798-9F5A-989B-6752F0AC2C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79" y="2570205"/>
            <a:ext cx="3805475" cy="32723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834A884-1D61-DC2D-A3F0-3146B14B08E0}"/>
              </a:ext>
            </a:extLst>
          </p:cNvPr>
          <p:cNvSpPr txBox="1"/>
          <p:nvPr/>
        </p:nvSpPr>
        <p:spPr>
          <a:xfrm>
            <a:off x="3145165" y="5845173"/>
            <a:ext cx="1285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C-terminal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879A59-B291-6622-E393-2CBA2C2AD6D5}"/>
              </a:ext>
            </a:extLst>
          </p:cNvPr>
          <p:cNvSpPr txBox="1"/>
          <p:nvPr/>
        </p:nvSpPr>
        <p:spPr>
          <a:xfrm>
            <a:off x="948444" y="5837380"/>
            <a:ext cx="1285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N-terminal</a:t>
            </a:r>
          </a:p>
        </p:txBody>
      </p:sp>
      <p:pic>
        <p:nvPicPr>
          <p:cNvPr id="16" name="Picture 15" descr="A picture containing connector&#10;&#10;Description automatically generated">
            <a:extLst>
              <a:ext uri="{FF2B5EF4-FFF2-40B4-BE49-F238E27FC236}">
                <a16:creationId xmlns:a16="http://schemas.microsoft.com/office/drawing/2014/main" id="{A43DD869-304A-1CEA-92DF-6BBD162E0D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323" y="2472849"/>
            <a:ext cx="3619515" cy="355699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2DA7465-0E05-8B21-4C41-9268E89E4198}"/>
              </a:ext>
            </a:extLst>
          </p:cNvPr>
          <p:cNvSpPr txBox="1"/>
          <p:nvPr/>
        </p:nvSpPr>
        <p:spPr>
          <a:xfrm>
            <a:off x="4110144" y="3555740"/>
            <a:ext cx="2305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bS21 from </a:t>
            </a:r>
            <a:r>
              <a:rPr lang="en-US" i="1" dirty="0"/>
              <a:t>E. coli </a:t>
            </a:r>
            <a:r>
              <a:rPr lang="en-US" dirty="0"/>
              <a:t>red</a:t>
            </a:r>
          </a:p>
          <a:p>
            <a:r>
              <a:rPr lang="en-US" dirty="0"/>
              <a:t>bS21-1 blue</a:t>
            </a:r>
          </a:p>
          <a:p>
            <a:r>
              <a:rPr lang="en-US" dirty="0"/>
              <a:t>bS21-2 purple</a:t>
            </a:r>
          </a:p>
          <a:p>
            <a:r>
              <a:rPr lang="en-US" dirty="0"/>
              <a:t>bS21-3 green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EDE301F-6D96-0DF1-A2E2-EC65D1511B79}"/>
              </a:ext>
            </a:extLst>
          </p:cNvPr>
          <p:cNvSpPr txBox="1"/>
          <p:nvPr/>
        </p:nvSpPr>
        <p:spPr>
          <a:xfrm>
            <a:off x="8544457" y="6029839"/>
            <a:ext cx="1285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C-terminal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7A78093-E2CA-AE45-C76E-245898EF65CB}"/>
              </a:ext>
            </a:extLst>
          </p:cNvPr>
          <p:cNvSpPr txBox="1"/>
          <p:nvPr/>
        </p:nvSpPr>
        <p:spPr>
          <a:xfrm>
            <a:off x="6347736" y="6022046"/>
            <a:ext cx="1285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N-terminal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381F3D-E772-3177-AE84-2C596FA0A985}"/>
              </a:ext>
            </a:extLst>
          </p:cNvPr>
          <p:cNvCxnSpPr/>
          <p:nvPr/>
        </p:nvCxnSpPr>
        <p:spPr>
          <a:xfrm>
            <a:off x="1060355" y="3604826"/>
            <a:ext cx="756570" cy="32063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766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231</Words>
  <Application>Microsoft Office PowerPoint</Application>
  <PresentationFormat>Widescreen</PresentationFormat>
  <Paragraphs>28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34</cp:revision>
  <dcterms:created xsi:type="dcterms:W3CDTF">2022-06-20T19:38:04Z</dcterms:created>
  <dcterms:modified xsi:type="dcterms:W3CDTF">2022-07-05T14:30:11Z</dcterms:modified>
</cp:coreProperties>
</file>