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11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498865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Can we get pKR95 into </a:t>
            </a:r>
            <a:r>
              <a:rPr lang="en-US" sz="1800" i="1" dirty="0"/>
              <a:t>S. aureus</a:t>
            </a:r>
            <a:r>
              <a:rPr lang="en-US" sz="1800" dirty="0"/>
              <a:t> SA113?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Water, SA gDNA, pure plasmid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Yes, pKR95 is getting into cells under certain electroporation conditions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9F8416-D942-F8D4-8F59-6C6136734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695655"/>
              </p:ext>
            </p:extLst>
          </p:nvPr>
        </p:nvGraphicFramePr>
        <p:xfrm>
          <a:off x="6947209" y="793213"/>
          <a:ext cx="4783874" cy="56432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88">
                  <a:extLst>
                    <a:ext uri="{9D8B030D-6E8A-4147-A177-3AD203B41FA5}">
                      <a16:colId xmlns:a16="http://schemas.microsoft.com/office/drawing/2014/main" val="1174242721"/>
                    </a:ext>
                  </a:extLst>
                </a:gridCol>
                <a:gridCol w="1213225">
                  <a:extLst>
                    <a:ext uri="{9D8B030D-6E8A-4147-A177-3AD203B41FA5}">
                      <a16:colId xmlns:a16="http://schemas.microsoft.com/office/drawing/2014/main" val="566880576"/>
                    </a:ext>
                  </a:extLst>
                </a:gridCol>
                <a:gridCol w="2310561">
                  <a:extLst>
                    <a:ext uri="{9D8B030D-6E8A-4147-A177-3AD203B41FA5}">
                      <a16:colId xmlns:a16="http://schemas.microsoft.com/office/drawing/2014/main" val="5160023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Reaction numbers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Sample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Expected size (bps)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827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2263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pKR95 1:10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2200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32600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 aureus gDNA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330444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E1-1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10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 if plasmid is not in the cells, 2200 if plasmid is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41294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E1-2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0161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E2-1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9802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E2-2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3927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E3-1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1548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E3-2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534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E5-1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143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E5-2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39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E6-1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6497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E6-2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50240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8CA7086-44CC-B537-4DE4-F80D3294E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409" y="1563125"/>
            <a:ext cx="5533816" cy="4103428"/>
          </a:xfrm>
          <a:prstGeom prst="rect">
            <a:avLst/>
          </a:prstGeom>
        </p:spPr>
      </p:pic>
      <p:pic>
        <p:nvPicPr>
          <p:cNvPr id="1026" name="Picture 2" descr="TrackIt™ 1 Kb Plus DNA Ladder">
            <a:extLst>
              <a:ext uri="{FF2B5EF4-FFF2-40B4-BE49-F238E27FC236}">
                <a16:creationId xmlns:a16="http://schemas.microsoft.com/office/drawing/2014/main" id="{AF9D1CC4-ABE2-999E-5F93-B6582BF3C2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7479" r="45069" b="7968"/>
          <a:stretch/>
        </p:blipFill>
        <p:spPr bwMode="auto">
          <a:xfrm>
            <a:off x="0" y="1507258"/>
            <a:ext cx="1596898" cy="421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77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498865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Is pKR95 integrating into the genome of </a:t>
            </a:r>
            <a:r>
              <a:rPr lang="en-US" sz="1800" i="1" dirty="0"/>
              <a:t>S. aureus</a:t>
            </a:r>
            <a:r>
              <a:rPr lang="en-US" sz="1800" dirty="0"/>
              <a:t>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Water, SA gDNA, pure plasmid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None of the tested samples had pKR95 integrated nor replicating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9F8416-D942-F8D4-8F59-6C6136734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003680"/>
              </p:ext>
            </p:extLst>
          </p:nvPr>
        </p:nvGraphicFramePr>
        <p:xfrm>
          <a:off x="6863878" y="418231"/>
          <a:ext cx="4783874" cy="27152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88">
                  <a:extLst>
                    <a:ext uri="{9D8B030D-6E8A-4147-A177-3AD203B41FA5}">
                      <a16:colId xmlns:a16="http://schemas.microsoft.com/office/drawing/2014/main" val="1174242721"/>
                    </a:ext>
                  </a:extLst>
                </a:gridCol>
                <a:gridCol w="1213225">
                  <a:extLst>
                    <a:ext uri="{9D8B030D-6E8A-4147-A177-3AD203B41FA5}">
                      <a16:colId xmlns:a16="http://schemas.microsoft.com/office/drawing/2014/main" val="566880576"/>
                    </a:ext>
                  </a:extLst>
                </a:gridCol>
                <a:gridCol w="2310561">
                  <a:extLst>
                    <a:ext uri="{9D8B030D-6E8A-4147-A177-3AD203B41FA5}">
                      <a16:colId xmlns:a16="http://schemas.microsoft.com/office/drawing/2014/main" val="5160023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Reaction numbers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Sample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Expected size (bps)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827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263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pKR95 1:10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Plasmid backbone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2600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 aureus gDNA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2159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30444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4-9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2159 if </a:t>
                      </a:r>
                      <a:r>
                        <a:rPr lang="en-US" sz="1600" dirty="0" err="1">
                          <a:effectLst/>
                        </a:rPr>
                        <a:t>rpsU</a:t>
                      </a:r>
                      <a:r>
                        <a:rPr lang="en-US" sz="1600" dirty="0">
                          <a:effectLst/>
                        </a:rPr>
                        <a:t> is present;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1982 if </a:t>
                      </a:r>
                      <a:r>
                        <a:rPr lang="en-US" sz="1600" dirty="0" err="1">
                          <a:effectLst/>
                        </a:rPr>
                        <a:t>rpsU</a:t>
                      </a:r>
                      <a:r>
                        <a:rPr lang="en-US" sz="1600" dirty="0">
                          <a:effectLst/>
                        </a:rPr>
                        <a:t> is deleted;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&gt;10 kb if whole plasmid integrated (no band)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4129478"/>
                  </a:ext>
                </a:extLst>
              </a:tr>
            </a:tbl>
          </a:graphicData>
        </a:graphic>
      </p:graphicFrame>
      <p:pic>
        <p:nvPicPr>
          <p:cNvPr id="1026" name="Picture 2" descr="TrackIt™ 1 Kb Plus DNA Ladder">
            <a:extLst>
              <a:ext uri="{FF2B5EF4-FFF2-40B4-BE49-F238E27FC236}">
                <a16:creationId xmlns:a16="http://schemas.microsoft.com/office/drawing/2014/main" id="{AF9D1CC4-ABE2-999E-5F93-B6582BF3C2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7479" r="45069" b="7968"/>
          <a:stretch/>
        </p:blipFill>
        <p:spPr bwMode="auto">
          <a:xfrm>
            <a:off x="0" y="1507258"/>
            <a:ext cx="1596898" cy="421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95FA5C-73DD-8E98-D3E4-C45C5471A902}"/>
              </a:ext>
            </a:extLst>
          </p:cNvPr>
          <p:cNvSpPr txBox="1"/>
          <p:nvPr/>
        </p:nvSpPr>
        <p:spPr>
          <a:xfrm>
            <a:off x="6892174" y="62808"/>
            <a:ext cx="46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Primer set 1: Is plasmid integrating?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CE436E-9F9D-461F-32D6-BC9D837A7561}"/>
              </a:ext>
            </a:extLst>
          </p:cNvPr>
          <p:cNvSpPr txBox="1"/>
          <p:nvPr/>
        </p:nvSpPr>
        <p:spPr>
          <a:xfrm>
            <a:off x="6892174" y="3694555"/>
            <a:ext cx="3679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Primer set 2: Is plasmid present?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D982F9B-F979-8E71-475F-BC92033EB8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229974"/>
              </p:ext>
            </p:extLst>
          </p:nvPr>
        </p:nvGraphicFramePr>
        <p:xfrm>
          <a:off x="6892174" y="4063887"/>
          <a:ext cx="4783874" cy="21544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88">
                  <a:extLst>
                    <a:ext uri="{9D8B030D-6E8A-4147-A177-3AD203B41FA5}">
                      <a16:colId xmlns:a16="http://schemas.microsoft.com/office/drawing/2014/main" val="1174242721"/>
                    </a:ext>
                  </a:extLst>
                </a:gridCol>
                <a:gridCol w="1213225">
                  <a:extLst>
                    <a:ext uri="{9D8B030D-6E8A-4147-A177-3AD203B41FA5}">
                      <a16:colId xmlns:a16="http://schemas.microsoft.com/office/drawing/2014/main" val="566880576"/>
                    </a:ext>
                  </a:extLst>
                </a:gridCol>
                <a:gridCol w="2310561">
                  <a:extLst>
                    <a:ext uri="{9D8B030D-6E8A-4147-A177-3AD203B41FA5}">
                      <a16:colId xmlns:a16="http://schemas.microsoft.com/office/drawing/2014/main" val="5160023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Reaction numbers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Sample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Expected size (bps)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827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263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pKR95 1:10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2200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2600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 aureus gDNA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30444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4-9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 if plasmid is not in the cells, 2200 if plasmid is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412947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4BC8C4FE-6145-112F-5067-8E2D3F650A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435"/>
          <a:stretch/>
        </p:blipFill>
        <p:spPr>
          <a:xfrm>
            <a:off x="1483312" y="1873405"/>
            <a:ext cx="5162815" cy="363067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11FA64E-3576-F716-76CC-A15A40EBBEE9}"/>
              </a:ext>
            </a:extLst>
          </p:cNvPr>
          <p:cNvSpPr txBox="1"/>
          <p:nvPr/>
        </p:nvSpPr>
        <p:spPr>
          <a:xfrm>
            <a:off x="2539481" y="1504073"/>
            <a:ext cx="139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Primer set 1: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D8FF2E-088E-68C0-066A-036C0697D522}"/>
              </a:ext>
            </a:extLst>
          </p:cNvPr>
          <p:cNvSpPr txBox="1"/>
          <p:nvPr/>
        </p:nvSpPr>
        <p:spPr>
          <a:xfrm>
            <a:off x="4813249" y="1504073"/>
            <a:ext cx="2892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Primer set 2: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5EBFA4-3252-2E67-23CD-B63C344AAD76}"/>
              </a:ext>
            </a:extLst>
          </p:cNvPr>
          <p:cNvSpPr txBox="1"/>
          <p:nvPr/>
        </p:nvSpPr>
        <p:spPr>
          <a:xfrm>
            <a:off x="216310" y="5895151"/>
            <a:ext cx="60941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dirty="0"/>
              <a:t>Next steps: </a:t>
            </a:r>
            <a:r>
              <a:rPr lang="en-US" sz="1800" dirty="0"/>
              <a:t>Repeat electroporations for two conditions with plasmid detected; eliminate X-gal from plates and screen only with colony PCR</a:t>
            </a:r>
          </a:p>
        </p:txBody>
      </p:sp>
    </p:spTree>
    <p:extLst>
      <p:ext uri="{BB962C8B-B14F-4D97-AF65-F5344CB8AC3E}">
        <p14:creationId xmlns:p14="http://schemas.microsoft.com/office/powerpoint/2010/main" val="320276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E5A54E-28EF-0978-F7B0-0DA5DB0A60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200" y="536671"/>
            <a:ext cx="1051560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latin typeface="+mn-lt"/>
              </a:rPr>
              <a:t>Question:</a:t>
            </a:r>
            <a:r>
              <a:rPr lang="en-US" sz="1800" dirty="0">
                <a:latin typeface="+mn-lt"/>
              </a:rPr>
              <a:t> Does overexpression of </a:t>
            </a:r>
            <a:r>
              <a:rPr lang="en-US" sz="1800" i="1" dirty="0">
                <a:latin typeface="+mn-lt"/>
              </a:rPr>
              <a:t>rpsU3</a:t>
            </a:r>
            <a:r>
              <a:rPr lang="en-US" sz="1800" dirty="0">
                <a:latin typeface="+mn-lt"/>
              </a:rPr>
              <a:t> lead to defective sigma32 activity?</a:t>
            </a:r>
          </a:p>
          <a:p>
            <a:r>
              <a:rPr lang="en-US" sz="1800" b="1" dirty="0">
                <a:latin typeface="+mn-lt"/>
              </a:rPr>
              <a:t>Controls: </a:t>
            </a:r>
            <a:r>
              <a:rPr lang="en-US" sz="1800" dirty="0">
                <a:latin typeface="+mn-lt"/>
              </a:rPr>
              <a:t>0 minutes (pre-heat shock)</a:t>
            </a:r>
          </a:p>
          <a:p>
            <a:endParaRPr lang="en-US" sz="180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649CD8-1FEC-D267-50D9-1E3F0E20A882}"/>
              </a:ext>
            </a:extLst>
          </p:cNvPr>
          <p:cNvSpPr txBox="1"/>
          <p:nvPr/>
        </p:nvSpPr>
        <p:spPr>
          <a:xfrm>
            <a:off x="330200" y="5700313"/>
            <a:ext cx="82092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Conclusions</a:t>
            </a:r>
            <a:r>
              <a:rPr lang="en-US" sz="1800" dirty="0"/>
              <a:t>: No significant difference in sigma-32 activity between wild-type (KRLVS170) and overexpression of </a:t>
            </a:r>
            <a:r>
              <a:rPr lang="en-US" sz="1800" i="1" dirty="0"/>
              <a:t>rpsU3</a:t>
            </a:r>
            <a:r>
              <a:rPr lang="en-US" sz="1800" dirty="0"/>
              <a:t> (KRLVS173). Still variability </a:t>
            </a:r>
            <a:r>
              <a:rPr lang="en-US" dirty="0"/>
              <a:t>among samples after heat shock.</a:t>
            </a:r>
            <a:r>
              <a:rPr lang="en-US" sz="1800" dirty="0"/>
              <a:t> 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34F4EF7-B0E3-122B-97DF-88DF03689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27552"/>
              </p:ext>
            </p:extLst>
          </p:nvPr>
        </p:nvGraphicFramePr>
        <p:xfrm>
          <a:off x="8165016" y="2308553"/>
          <a:ext cx="2896994" cy="21407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71897">
                  <a:extLst>
                    <a:ext uri="{9D8B030D-6E8A-4147-A177-3AD203B41FA5}">
                      <a16:colId xmlns:a16="http://schemas.microsoft.com/office/drawing/2014/main" val="2108192663"/>
                    </a:ext>
                  </a:extLst>
                </a:gridCol>
                <a:gridCol w="1225097">
                  <a:extLst>
                    <a:ext uri="{9D8B030D-6E8A-4147-A177-3AD203B41FA5}">
                      <a16:colId xmlns:a16="http://schemas.microsoft.com/office/drawing/2014/main" val="3116785116"/>
                    </a:ext>
                  </a:extLst>
                </a:gridCol>
              </a:tblGrid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Sample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CFU/mL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31452870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170-1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1271894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170-2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41290936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170-3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23502784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173-1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14000000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06336474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173-2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7183079"/>
                  </a:ext>
                </a:extLst>
              </a:tr>
              <a:tr h="3058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173-3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3261452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5228AFA-DF1E-5A4B-48DD-C2970FDF8A2C}"/>
              </a:ext>
            </a:extLst>
          </p:cNvPr>
          <p:cNvSpPr txBox="1"/>
          <p:nvPr/>
        </p:nvSpPr>
        <p:spPr>
          <a:xfrm>
            <a:off x="8085355" y="1939221"/>
            <a:ext cx="3679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Individual counts </a:t>
            </a:r>
            <a:r>
              <a:rPr lang="en-US" b="1" dirty="0"/>
              <a:t>after</a:t>
            </a:r>
            <a:r>
              <a:rPr lang="en-US" dirty="0"/>
              <a:t> heat shock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ACA21A-1816-E8A5-D30B-02B40AB31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31" y="1376901"/>
            <a:ext cx="7608508" cy="393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6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320</Words>
  <Application>Microsoft Office PowerPoint</Application>
  <PresentationFormat>Widescreen</PresentationFormat>
  <Paragraphs>97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Question: Does overexpression of rpsU3 lead to defective sigma32 activity? Controls: 0 minutes (pre-heat shock)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17</cp:revision>
  <dcterms:created xsi:type="dcterms:W3CDTF">2022-06-20T19:38:04Z</dcterms:created>
  <dcterms:modified xsi:type="dcterms:W3CDTF">2022-06-28T13:22:10Z</dcterms:modified>
</cp:coreProperties>
</file>