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6"/>
  </p:notesMasterIdLst>
  <p:sldIdLst>
    <p:sldId id="256" r:id="rId2"/>
    <p:sldId id="474" r:id="rId3"/>
    <p:sldId id="545" r:id="rId4"/>
    <p:sldId id="501" r:id="rId5"/>
    <p:sldId id="544" r:id="rId6"/>
    <p:sldId id="504" r:id="rId7"/>
    <p:sldId id="480" r:id="rId8"/>
    <p:sldId id="527" r:id="rId9"/>
    <p:sldId id="551" r:id="rId10"/>
    <p:sldId id="523" r:id="rId11"/>
    <p:sldId id="556" r:id="rId12"/>
    <p:sldId id="557" r:id="rId13"/>
    <p:sldId id="558" r:id="rId14"/>
    <p:sldId id="554" r:id="rId15"/>
    <p:sldId id="277" r:id="rId16"/>
    <p:sldId id="481" r:id="rId17"/>
    <p:sldId id="553" r:id="rId18"/>
    <p:sldId id="488" r:id="rId19"/>
    <p:sldId id="561" r:id="rId20"/>
    <p:sldId id="520" r:id="rId21"/>
    <p:sldId id="503" r:id="rId22"/>
    <p:sldId id="539" r:id="rId23"/>
    <p:sldId id="555" r:id="rId24"/>
    <p:sldId id="537"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initials="H" lastIdx="1" clrIdx="0">
    <p:extLst>
      <p:ext uri="{19B8F6BF-5375-455C-9EA6-DF929625EA0E}">
        <p15:presenceInfo xmlns:p15="http://schemas.microsoft.com/office/powerpoint/2012/main" userId="87be738432606c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60093"/>
    <a:srgbClr val="0000FF"/>
    <a:srgbClr val="AE78D6"/>
    <a:srgbClr val="FFFFFF"/>
    <a:srgbClr val="F2F7FC"/>
    <a:srgbClr val="9999FF"/>
    <a:srgbClr val="FFCC00"/>
    <a:srgbClr val="C40C08"/>
    <a:srgbClr val="00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1" autoAdjust="0"/>
    <p:restoredTop sz="93923" autoAdjust="0"/>
  </p:normalViewPr>
  <p:slideViewPr>
    <p:cSldViewPr snapToGrid="0">
      <p:cViewPr>
        <p:scale>
          <a:sx n="50" d="100"/>
          <a:sy n="50" d="100"/>
        </p:scale>
        <p:origin x="1220" y="2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608"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Hannah%20Trautmann\Data\Westerns\Quantification\Combined_d2_and_complemen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ared%20drives\KRamsey%20Lab\Hannah%20Trautmann\Data\B-galactosidase%20assays\220316_compiled_for_semin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Shared%20drives\KRamsey%20Lab\Hannah%20Trautmann\Data\B-galactosidase%20assays\220316_compiled_for_semin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ared%20drives\KRamsey%20Lab\Hannah%20Trautmann\Data\B-galactosidase%20assays\220316_compiled_for_semina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Shared%20drives\KRamsey%20Lab\Hannah%20Trautmann\Data\B-galactosidase%20assays\220316_compiled_for_semina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Shared%20drives\KRamsey%20Lab\Hannah%20Trautmann\Data\B-galactosidase%20assays\220316_compiled_for_seminar.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'drpsU2 and pigR'!$N$14</c:f>
              <c:strCache>
                <c:ptCount val="1"/>
                <c:pt idx="0">
                  <c:v>LVS</c:v>
                </c:pt>
              </c:strCache>
            </c:strRef>
          </c:tx>
          <c:spPr>
            <a:solidFill>
              <a:schemeClr val="bg1">
                <a:lumMod val="50000"/>
              </a:schemeClr>
            </a:solidFill>
            <a:ln>
              <a:solidFill>
                <a:schemeClr val="tx1"/>
              </a:solidFill>
            </a:ln>
            <a:effectLst/>
          </c:spPr>
          <c:invertIfNegative val="0"/>
          <c:errBars>
            <c:errBarType val="both"/>
            <c:errValType val="cust"/>
            <c:noEndCap val="0"/>
            <c:plus>
              <c:numRef>
                <c:f>'drpsU2 and pigR'!$U$14:$X$14</c:f>
                <c:numCache>
                  <c:formatCode>General</c:formatCode>
                  <c:ptCount val="4"/>
                  <c:pt idx="0">
                    <c:v>0.3392267694931595</c:v>
                  </c:pt>
                  <c:pt idx="1">
                    <c:v>6.7723133026437649E-2</c:v>
                  </c:pt>
                  <c:pt idx="2">
                    <c:v>7.9585575125520322E-2</c:v>
                  </c:pt>
                  <c:pt idx="3">
                    <c:v>0.12857620701914624</c:v>
                  </c:pt>
                </c:numCache>
              </c:numRef>
            </c:plus>
            <c:minus>
              <c:numRef>
                <c:f>'drpsU2 and pigR'!$U$14:$X$14</c:f>
                <c:numCache>
                  <c:formatCode>General</c:formatCode>
                  <c:ptCount val="4"/>
                  <c:pt idx="0">
                    <c:v>0.3392267694931595</c:v>
                  </c:pt>
                  <c:pt idx="1">
                    <c:v>6.7723133026437649E-2</c:v>
                  </c:pt>
                  <c:pt idx="2">
                    <c:v>7.9585575125520322E-2</c:v>
                  </c:pt>
                  <c:pt idx="3">
                    <c:v>0.12857620701914624</c:v>
                  </c:pt>
                </c:numCache>
              </c:numRef>
            </c:minus>
            <c:spPr>
              <a:noFill/>
              <a:ln w="9525" cap="flat" cmpd="sng" algn="ctr">
                <a:solidFill>
                  <a:schemeClr val="tx1">
                    <a:lumMod val="65000"/>
                    <a:lumOff val="35000"/>
                  </a:schemeClr>
                </a:solidFill>
                <a:round/>
              </a:ln>
              <a:effectLst/>
            </c:spPr>
          </c:errBars>
          <c:cat>
            <c:strRef>
              <c:f>'drpsU2 and pigR'!$O$13:$R$13</c:f>
              <c:strCache>
                <c:ptCount val="4"/>
                <c:pt idx="0">
                  <c:v>PdpB</c:v>
                </c:pt>
                <c:pt idx="1">
                  <c:v>IglB</c:v>
                </c:pt>
                <c:pt idx="2">
                  <c:v>IglD</c:v>
                </c:pt>
                <c:pt idx="3">
                  <c:v>IglC</c:v>
                </c:pt>
              </c:strCache>
            </c:strRef>
          </c:cat>
          <c:val>
            <c:numRef>
              <c:f>'drpsU2 and pigR'!$O$14:$R$14</c:f>
              <c:numCache>
                <c:formatCode>General</c:formatCode>
                <c:ptCount val="4"/>
                <c:pt idx="0" formatCode="0.00">
                  <c:v>0.99999999999999967</c:v>
                </c:pt>
                <c:pt idx="1">
                  <c:v>1</c:v>
                </c:pt>
                <c:pt idx="2">
                  <c:v>1</c:v>
                </c:pt>
                <c:pt idx="3">
                  <c:v>1</c:v>
                </c:pt>
              </c:numCache>
            </c:numRef>
          </c:val>
          <c:extLst>
            <c:ext xmlns:c16="http://schemas.microsoft.com/office/drawing/2014/chart" uri="{C3380CC4-5D6E-409C-BE32-E72D297353CC}">
              <c16:uniqueId val="{00000000-A253-4861-8BFA-EFF0AF0208D1}"/>
            </c:ext>
          </c:extLst>
        </c:ser>
        <c:ser>
          <c:idx val="1"/>
          <c:order val="1"/>
          <c:tx>
            <c:strRef>
              <c:f>'drpsU2 and pigR'!$N$15</c:f>
              <c:strCache>
                <c:ptCount val="1"/>
                <c:pt idx="0">
                  <c:v>∆rpsU2</c:v>
                </c:pt>
              </c:strCache>
            </c:strRef>
          </c:tx>
          <c:spPr>
            <a:solidFill>
              <a:srgbClr val="FF8181"/>
            </a:solidFill>
            <a:ln>
              <a:solidFill>
                <a:schemeClr val="tx1"/>
              </a:solidFill>
            </a:ln>
            <a:effectLst/>
          </c:spPr>
          <c:invertIfNegative val="0"/>
          <c:errBars>
            <c:errBarType val="both"/>
            <c:errValType val="cust"/>
            <c:noEndCap val="0"/>
            <c:plus>
              <c:numRef>
                <c:f>'drpsU2 and pigR'!$U$15:$X$15</c:f>
                <c:numCache>
                  <c:formatCode>General</c:formatCode>
                  <c:ptCount val="4"/>
                  <c:pt idx="0">
                    <c:v>5.1119123516000439E-2</c:v>
                  </c:pt>
                  <c:pt idx="1">
                    <c:v>0.10542619782502503</c:v>
                  </c:pt>
                  <c:pt idx="2">
                    <c:v>7.6652101022091024E-2</c:v>
                  </c:pt>
                  <c:pt idx="3">
                    <c:v>0.15185168290695839</c:v>
                  </c:pt>
                </c:numCache>
              </c:numRef>
            </c:plus>
            <c:minus>
              <c:numRef>
                <c:f>'drpsU2 and pigR'!$U$15:$X$15</c:f>
                <c:numCache>
                  <c:formatCode>General</c:formatCode>
                  <c:ptCount val="4"/>
                  <c:pt idx="0">
                    <c:v>5.1119123516000439E-2</c:v>
                  </c:pt>
                  <c:pt idx="1">
                    <c:v>0.10542619782502503</c:v>
                  </c:pt>
                  <c:pt idx="2">
                    <c:v>7.6652101022091024E-2</c:v>
                  </c:pt>
                  <c:pt idx="3">
                    <c:v>0.15185168290695839</c:v>
                  </c:pt>
                </c:numCache>
              </c:numRef>
            </c:minus>
            <c:spPr>
              <a:noFill/>
              <a:ln w="9525" cap="flat" cmpd="sng" algn="ctr">
                <a:solidFill>
                  <a:schemeClr val="tx1">
                    <a:lumMod val="65000"/>
                    <a:lumOff val="35000"/>
                  </a:schemeClr>
                </a:solidFill>
                <a:round/>
              </a:ln>
              <a:effectLst/>
            </c:spPr>
          </c:errBars>
          <c:cat>
            <c:strRef>
              <c:f>'drpsU2 and pigR'!$O$13:$R$13</c:f>
              <c:strCache>
                <c:ptCount val="4"/>
                <c:pt idx="0">
                  <c:v>PdpB</c:v>
                </c:pt>
                <c:pt idx="1">
                  <c:v>IglB</c:v>
                </c:pt>
                <c:pt idx="2">
                  <c:v>IglD</c:v>
                </c:pt>
                <c:pt idx="3">
                  <c:v>IglC</c:v>
                </c:pt>
              </c:strCache>
            </c:strRef>
          </c:cat>
          <c:val>
            <c:numRef>
              <c:f>'drpsU2 and pigR'!$O$15:$R$15</c:f>
              <c:numCache>
                <c:formatCode>General</c:formatCode>
                <c:ptCount val="4"/>
                <c:pt idx="0" formatCode="0.00">
                  <c:v>0.17234584305612191</c:v>
                </c:pt>
                <c:pt idx="1">
                  <c:v>0.471778785127978</c:v>
                </c:pt>
                <c:pt idx="2">
                  <c:v>1.3320516093144048</c:v>
                </c:pt>
                <c:pt idx="3">
                  <c:v>0.45577715705140548</c:v>
                </c:pt>
              </c:numCache>
            </c:numRef>
          </c:val>
          <c:extLst>
            <c:ext xmlns:c16="http://schemas.microsoft.com/office/drawing/2014/chart" uri="{C3380CC4-5D6E-409C-BE32-E72D297353CC}">
              <c16:uniqueId val="{00000001-A253-4861-8BFA-EFF0AF0208D1}"/>
            </c:ext>
          </c:extLst>
        </c:ser>
        <c:dLbls>
          <c:showLegendKey val="0"/>
          <c:showVal val="0"/>
          <c:showCatName val="0"/>
          <c:showSerName val="0"/>
          <c:showPercent val="0"/>
          <c:showBubbleSize val="0"/>
        </c:dLbls>
        <c:gapWidth val="219"/>
        <c:overlap val="-27"/>
        <c:axId val="1191884863"/>
        <c:axId val="1191875295"/>
      </c:barChart>
      <c:catAx>
        <c:axId val="1191884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91875295"/>
        <c:crosses val="autoZero"/>
        <c:auto val="1"/>
        <c:lblAlgn val="ctr"/>
        <c:lblOffset val="100"/>
        <c:noMultiLvlLbl val="0"/>
      </c:catAx>
      <c:valAx>
        <c:axId val="11918752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Relative Protein Abundance</a:t>
                </a:r>
              </a:p>
            </c:rich>
          </c:tx>
          <c:layout>
            <c:manualLayout>
              <c:xMode val="edge"/>
              <c:yMode val="edge"/>
              <c:x val="8.1466395112016286E-3"/>
              <c:y val="0.1375032410376779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91884863"/>
        <c:crosses val="autoZero"/>
        <c:crossBetween val="between"/>
        <c:minorUnit val="0.1"/>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Sheet1!$BC$2</c:f>
              <c:strCache>
                <c:ptCount val="1"/>
                <c:pt idx="0">
                  <c:v>Miller Units</c:v>
                </c:pt>
              </c:strCache>
            </c:strRef>
          </c:tx>
          <c:spPr>
            <a:solidFill>
              <a:schemeClr val="accent1"/>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1-5DEA-4D96-BC9E-B207CAA62DBE}"/>
              </c:ext>
            </c:extLst>
          </c:dPt>
          <c:dPt>
            <c:idx val="3"/>
            <c:invertIfNegative val="0"/>
            <c:bubble3D val="0"/>
            <c:spPr>
              <a:solidFill>
                <a:srgbClr val="C00000"/>
              </a:solidFill>
              <a:ln>
                <a:noFill/>
              </a:ln>
              <a:effectLst/>
            </c:spPr>
            <c:extLst>
              <c:ext xmlns:c16="http://schemas.microsoft.com/office/drawing/2014/chart" uri="{C3380CC4-5D6E-409C-BE32-E72D297353CC}">
                <c16:uniqueId val="{00000003-5DEA-4D96-BC9E-B207CAA62DBE}"/>
              </c:ext>
            </c:extLst>
          </c:dPt>
          <c:errBars>
            <c:errBarType val="both"/>
            <c:errValType val="cust"/>
            <c:noEndCap val="0"/>
            <c:plus>
              <c:numRef>
                <c:f>Sheet1!$BD$3:$BD$6</c:f>
                <c:numCache>
                  <c:formatCode>General</c:formatCode>
                  <c:ptCount val="4"/>
                  <c:pt idx="0">
                    <c:v>5.6109575334206463E-2</c:v>
                  </c:pt>
                  <c:pt idx="1">
                    <c:v>3.2835909433518586E-2</c:v>
                  </c:pt>
                  <c:pt idx="2">
                    <c:v>6.8837003411899161E-2</c:v>
                  </c:pt>
                  <c:pt idx="3">
                    <c:v>6.3156409633698396E-2</c:v>
                  </c:pt>
                </c:numCache>
              </c:numRef>
            </c:plus>
            <c:minus>
              <c:numRef>
                <c:f>Sheet1!$BD$3:$BD$6</c:f>
                <c:numCache>
                  <c:formatCode>General</c:formatCode>
                  <c:ptCount val="4"/>
                  <c:pt idx="0">
                    <c:v>5.6109575334206463E-2</c:v>
                  </c:pt>
                  <c:pt idx="1">
                    <c:v>3.2835909433518586E-2</c:v>
                  </c:pt>
                  <c:pt idx="2">
                    <c:v>6.8837003411899161E-2</c:v>
                  </c:pt>
                  <c:pt idx="3">
                    <c:v>6.3156409633698396E-2</c:v>
                  </c:pt>
                </c:numCache>
              </c:numRef>
            </c:minus>
            <c:spPr>
              <a:noFill/>
              <a:ln w="9525" cap="flat" cmpd="sng" algn="ctr">
                <a:solidFill>
                  <a:schemeClr val="tx1">
                    <a:lumMod val="65000"/>
                    <a:lumOff val="35000"/>
                  </a:schemeClr>
                </a:solidFill>
                <a:round/>
              </a:ln>
              <a:effectLst/>
            </c:spPr>
          </c:errBars>
          <c:cat>
            <c:strRef>
              <c:f>Sheet1!$BB$3:$BB$6</c:f>
              <c:strCache>
                <c:ptCount val="4"/>
                <c:pt idx="0">
                  <c:v>WT pdpA LVS</c:v>
                </c:pt>
                <c:pt idx="1">
                  <c:v>WT pdpA drpsU2</c:v>
                </c:pt>
                <c:pt idx="2">
                  <c:v>tul4 LVS</c:v>
                </c:pt>
                <c:pt idx="3">
                  <c:v>tul4 drpsU2</c:v>
                </c:pt>
              </c:strCache>
            </c:strRef>
          </c:cat>
          <c:val>
            <c:numRef>
              <c:f>Sheet1!$BC$3:$BC$6</c:f>
              <c:numCache>
                <c:formatCode>0.000</c:formatCode>
                <c:ptCount val="4"/>
                <c:pt idx="0">
                  <c:v>1</c:v>
                </c:pt>
                <c:pt idx="1">
                  <c:v>0.70540058140903961</c:v>
                </c:pt>
                <c:pt idx="2">
                  <c:v>1</c:v>
                </c:pt>
                <c:pt idx="3">
                  <c:v>1.0204235745639501</c:v>
                </c:pt>
              </c:numCache>
            </c:numRef>
          </c:val>
          <c:extLst>
            <c:ext xmlns:c16="http://schemas.microsoft.com/office/drawing/2014/chart" uri="{C3380CC4-5D6E-409C-BE32-E72D297353CC}">
              <c16:uniqueId val="{00000004-5DEA-4D96-BC9E-B207CAA62DBE}"/>
            </c:ext>
          </c:extLst>
        </c:ser>
        <c:dLbls>
          <c:showLegendKey val="0"/>
          <c:showVal val="0"/>
          <c:showCatName val="0"/>
          <c:showSerName val="0"/>
          <c:showPercent val="0"/>
          <c:showBubbleSize val="0"/>
        </c:dLbls>
        <c:gapWidth val="219"/>
        <c:overlap val="-27"/>
        <c:axId val="560949392"/>
        <c:axId val="560950640"/>
      </c:barChart>
      <c:catAx>
        <c:axId val="560949392"/>
        <c:scaling>
          <c:orientation val="minMax"/>
        </c:scaling>
        <c:delete val="1"/>
        <c:axPos val="b"/>
        <c:numFmt formatCode="General" sourceLinked="1"/>
        <c:majorTickMark val="none"/>
        <c:minorTickMark val="none"/>
        <c:tickLblPos val="nextTo"/>
        <c:crossAx val="560950640"/>
        <c:crosses val="autoZero"/>
        <c:auto val="1"/>
        <c:lblAlgn val="ctr"/>
        <c:lblOffset val="100"/>
        <c:noMultiLvlLbl val="0"/>
      </c:catAx>
      <c:valAx>
        <c:axId val="560950640"/>
        <c:scaling>
          <c:orientation val="minMax"/>
          <c:max val="1.3"/>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094939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Sheet1!$Y$2</c:f>
              <c:strCache>
                <c:ptCount val="1"/>
                <c:pt idx="0">
                  <c:v>Miller Units</c:v>
                </c:pt>
              </c:strCache>
            </c:strRef>
          </c:tx>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1-74E6-447D-A517-C2175A6527B7}"/>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74E6-447D-A517-C2175A6527B7}"/>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74E6-447D-A517-C2175A6527B7}"/>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74E6-447D-A517-C2175A6527B7}"/>
              </c:ext>
            </c:extLst>
          </c:dPt>
          <c:errBars>
            <c:errBarType val="both"/>
            <c:errValType val="cust"/>
            <c:noEndCap val="0"/>
            <c:plus>
              <c:numRef>
                <c:f>Sheet1!$Z$3:$Z$8</c:f>
                <c:numCache>
                  <c:formatCode>General</c:formatCode>
                  <c:ptCount val="6"/>
                  <c:pt idx="0">
                    <c:v>3.2963184263176279E-2</c:v>
                  </c:pt>
                  <c:pt idx="1">
                    <c:v>3.2285076904878189E-2</c:v>
                  </c:pt>
                  <c:pt idx="2">
                    <c:v>3.0824117468884669E-2</c:v>
                  </c:pt>
                  <c:pt idx="3">
                    <c:v>1.6436371470801892E-2</c:v>
                  </c:pt>
                  <c:pt idx="4">
                    <c:v>1.4556029383535932E-2</c:v>
                  </c:pt>
                  <c:pt idx="5">
                    <c:v>3.517561913035623E-3</c:v>
                  </c:pt>
                </c:numCache>
              </c:numRef>
            </c:plus>
            <c:minus>
              <c:numRef>
                <c:f>Sheet1!$Z$3:$Z$8</c:f>
                <c:numCache>
                  <c:formatCode>General</c:formatCode>
                  <c:ptCount val="6"/>
                  <c:pt idx="0">
                    <c:v>3.2963184263176279E-2</c:v>
                  </c:pt>
                  <c:pt idx="1">
                    <c:v>3.2285076904878189E-2</c:v>
                  </c:pt>
                  <c:pt idx="2">
                    <c:v>3.0824117468884669E-2</c:v>
                  </c:pt>
                  <c:pt idx="3">
                    <c:v>1.6436371470801892E-2</c:v>
                  </c:pt>
                  <c:pt idx="4">
                    <c:v>1.4556029383535932E-2</c:v>
                  </c:pt>
                  <c:pt idx="5">
                    <c:v>3.517561913035623E-3</c:v>
                  </c:pt>
                </c:numCache>
              </c:numRef>
            </c:minus>
            <c:spPr>
              <a:noFill/>
              <a:ln w="9525" cap="flat" cmpd="sng" algn="ctr">
                <a:solidFill>
                  <a:schemeClr val="tx1">
                    <a:lumMod val="65000"/>
                    <a:lumOff val="35000"/>
                  </a:schemeClr>
                </a:solidFill>
                <a:round/>
              </a:ln>
              <a:effectLst/>
            </c:spPr>
          </c:errBars>
          <c:cat>
            <c:strRef>
              <c:f>Sheet1!$X$3:$X$8</c:f>
              <c:strCache>
                <c:ptCount val="6"/>
                <c:pt idx="0">
                  <c:v>WT pdpa, LVS</c:v>
                </c:pt>
                <c:pt idx="1">
                  <c:v>WT pdpa, drpsU2</c:v>
                </c:pt>
                <c:pt idx="2">
                  <c:v>mut 1 v1 lvs</c:v>
                </c:pt>
                <c:pt idx="3">
                  <c:v>mut 1v1 drpsU2</c:v>
                </c:pt>
                <c:pt idx="4">
                  <c:v>mut 2v1 lvs</c:v>
                </c:pt>
                <c:pt idx="5">
                  <c:v>mut 2v1 drpsU2</c:v>
                </c:pt>
              </c:strCache>
            </c:strRef>
          </c:cat>
          <c:val>
            <c:numRef>
              <c:f>Sheet1!$Y$3:$Y$8</c:f>
              <c:numCache>
                <c:formatCode>General</c:formatCode>
                <c:ptCount val="6"/>
                <c:pt idx="0">
                  <c:v>1</c:v>
                </c:pt>
                <c:pt idx="1">
                  <c:v>0.71119209813655082</c:v>
                </c:pt>
                <c:pt idx="2">
                  <c:v>1.0000000000000002</c:v>
                </c:pt>
                <c:pt idx="3">
                  <c:v>0.63046221672045855</c:v>
                </c:pt>
                <c:pt idx="4">
                  <c:v>1.0000000000000002</c:v>
                </c:pt>
                <c:pt idx="5">
                  <c:v>0.67115811763676803</c:v>
                </c:pt>
              </c:numCache>
            </c:numRef>
          </c:val>
          <c:extLst>
            <c:ext xmlns:c16="http://schemas.microsoft.com/office/drawing/2014/chart" uri="{C3380CC4-5D6E-409C-BE32-E72D297353CC}">
              <c16:uniqueId val="{00000008-74E6-447D-A517-C2175A6527B7}"/>
            </c:ext>
          </c:extLst>
        </c:ser>
        <c:dLbls>
          <c:showLegendKey val="0"/>
          <c:showVal val="0"/>
          <c:showCatName val="0"/>
          <c:showSerName val="0"/>
          <c:showPercent val="0"/>
          <c:showBubbleSize val="0"/>
        </c:dLbls>
        <c:gapWidth val="219"/>
        <c:overlap val="-27"/>
        <c:axId val="559831952"/>
        <c:axId val="559832368"/>
      </c:barChart>
      <c:catAx>
        <c:axId val="559831952"/>
        <c:scaling>
          <c:orientation val="minMax"/>
        </c:scaling>
        <c:delete val="1"/>
        <c:axPos val="b"/>
        <c:numFmt formatCode="General" sourceLinked="1"/>
        <c:majorTickMark val="none"/>
        <c:minorTickMark val="none"/>
        <c:tickLblPos val="nextTo"/>
        <c:crossAx val="559832368"/>
        <c:crosses val="autoZero"/>
        <c:auto val="1"/>
        <c:lblAlgn val="ctr"/>
        <c:lblOffset val="100"/>
        <c:noMultiLvlLbl val="0"/>
      </c:catAx>
      <c:valAx>
        <c:axId val="559832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9831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Pt>
            <c:idx val="2"/>
            <c:invertIfNegative val="0"/>
            <c:bubble3D val="0"/>
            <c:spPr>
              <a:solidFill>
                <a:srgbClr val="C00000"/>
              </a:solidFill>
              <a:ln>
                <a:solidFill>
                  <a:schemeClr val="tx1"/>
                </a:solidFill>
              </a:ln>
              <a:effectLst/>
            </c:spPr>
            <c:extLst>
              <c:ext xmlns:c16="http://schemas.microsoft.com/office/drawing/2014/chart" uri="{C3380CC4-5D6E-409C-BE32-E72D297353CC}">
                <c16:uniqueId val="{00000001-8DA3-43C0-B599-F980832B64FE}"/>
              </c:ext>
            </c:extLst>
          </c:dPt>
          <c:dPt>
            <c:idx val="3"/>
            <c:invertIfNegative val="0"/>
            <c:bubble3D val="0"/>
            <c:spPr>
              <a:solidFill>
                <a:srgbClr val="C00000"/>
              </a:solidFill>
              <a:ln>
                <a:solidFill>
                  <a:schemeClr val="tx1"/>
                </a:solidFill>
              </a:ln>
              <a:effectLst/>
            </c:spPr>
            <c:extLst>
              <c:ext xmlns:c16="http://schemas.microsoft.com/office/drawing/2014/chart" uri="{C3380CC4-5D6E-409C-BE32-E72D297353CC}">
                <c16:uniqueId val="{00000003-8DA3-43C0-B599-F980832B64FE}"/>
              </c:ext>
            </c:extLst>
          </c:dPt>
          <c:dPt>
            <c:idx val="4"/>
            <c:invertIfNegative val="0"/>
            <c:bubble3D val="0"/>
            <c:spPr>
              <a:solidFill>
                <a:srgbClr val="7030A0"/>
              </a:solidFill>
              <a:ln>
                <a:solidFill>
                  <a:schemeClr val="tx1"/>
                </a:solidFill>
              </a:ln>
              <a:effectLst/>
            </c:spPr>
            <c:extLst>
              <c:ext xmlns:c16="http://schemas.microsoft.com/office/drawing/2014/chart" uri="{C3380CC4-5D6E-409C-BE32-E72D297353CC}">
                <c16:uniqueId val="{00000005-8DA3-43C0-B599-F980832B64FE}"/>
              </c:ext>
            </c:extLst>
          </c:dPt>
          <c:dPt>
            <c:idx val="5"/>
            <c:invertIfNegative val="0"/>
            <c:bubble3D val="0"/>
            <c:spPr>
              <a:solidFill>
                <a:srgbClr val="7030A0"/>
              </a:solidFill>
              <a:ln>
                <a:solidFill>
                  <a:schemeClr val="tx1"/>
                </a:solidFill>
              </a:ln>
              <a:effectLst/>
            </c:spPr>
            <c:extLst>
              <c:ext xmlns:c16="http://schemas.microsoft.com/office/drawing/2014/chart" uri="{C3380CC4-5D6E-409C-BE32-E72D297353CC}">
                <c16:uniqueId val="{00000007-8DA3-43C0-B599-F980832B64FE}"/>
              </c:ext>
            </c:extLst>
          </c:dPt>
          <c:errBars>
            <c:errBarType val="both"/>
            <c:errValType val="cust"/>
            <c:noEndCap val="0"/>
            <c:plus>
              <c:numRef>
                <c:f>'G:\Shared drives\KRamsey Lab\Hannah Trautmann\Data\B-galactosidase assays\[210817_B-gal_worksheet_badandmovedSD.xlsx]For Seminar'!$D$3:$D$14</c:f>
                <c:numCache>
                  <c:formatCode>General</c:formatCode>
                  <c:ptCount val="12"/>
                  <c:pt idx="0">
                    <c:v>2.2531507819325339E-2</c:v>
                  </c:pt>
                  <c:pt idx="1">
                    <c:v>2.0361640383986995E-2</c:v>
                  </c:pt>
                  <c:pt idx="2">
                    <c:v>5.447533648898524E-2</c:v>
                  </c:pt>
                  <c:pt idx="3">
                    <c:v>1.5323590568060656E-2</c:v>
                  </c:pt>
                  <c:pt idx="4">
                    <c:v>6.8629580120091821E-2</c:v>
                  </c:pt>
                  <c:pt idx="5">
                    <c:v>6.6406179954422134E-2</c:v>
                  </c:pt>
                  <c:pt idx="6">
                    <c:v>0.13895397361108877</c:v>
                  </c:pt>
                  <c:pt idx="7">
                    <c:v>6.1734957381037465E-2</c:v>
                  </c:pt>
                  <c:pt idx="8">
                    <c:v>4.3537343357600122E-2</c:v>
                  </c:pt>
                  <c:pt idx="9">
                    <c:v>0.16584827174885547</c:v>
                  </c:pt>
                </c:numCache>
              </c:numRef>
            </c:plus>
            <c:minus>
              <c:numRef>
                <c:f>'G:\Shared drives\KRamsey Lab\Hannah Trautmann\Data\B-galactosidase assays\[210817_B-gal_worksheet_badandmovedSD.xlsx]For Seminar'!$D$3:$D$14</c:f>
                <c:numCache>
                  <c:formatCode>General</c:formatCode>
                  <c:ptCount val="12"/>
                  <c:pt idx="0">
                    <c:v>2.2531507819325339E-2</c:v>
                  </c:pt>
                  <c:pt idx="1">
                    <c:v>2.0361640383986995E-2</c:v>
                  </c:pt>
                  <c:pt idx="2">
                    <c:v>5.447533648898524E-2</c:v>
                  </c:pt>
                  <c:pt idx="3">
                    <c:v>1.5323590568060656E-2</c:v>
                  </c:pt>
                  <c:pt idx="4">
                    <c:v>6.8629580120091821E-2</c:v>
                  </c:pt>
                  <c:pt idx="5">
                    <c:v>6.6406179954422134E-2</c:v>
                  </c:pt>
                  <c:pt idx="6">
                    <c:v>0.13895397361108877</c:v>
                  </c:pt>
                  <c:pt idx="7">
                    <c:v>6.1734957381037465E-2</c:v>
                  </c:pt>
                  <c:pt idx="8">
                    <c:v>4.3537343357600122E-2</c:v>
                  </c:pt>
                  <c:pt idx="9">
                    <c:v>0.16584827174885547</c:v>
                  </c:pt>
                </c:numCache>
              </c:numRef>
            </c:minus>
            <c:spPr>
              <a:noFill/>
              <a:ln w="9525" cap="flat" cmpd="sng" algn="ctr">
                <a:solidFill>
                  <a:schemeClr val="tx1">
                    <a:lumMod val="65000"/>
                    <a:lumOff val="35000"/>
                  </a:schemeClr>
                </a:solidFill>
                <a:round/>
              </a:ln>
              <a:effectLst/>
            </c:spPr>
          </c:errBars>
          <c:cat>
            <c:strRef>
              <c:f>'G:\Shared drives\KRamsey Lab\Hannah Trautmann\Data\B-galactosidase assays\[210817_B-gal_worksheet_badandmovedSD.xlsx]For Seminar'!$B$3:$B$8</c:f>
              <c:strCache>
                <c:ptCount val="6"/>
                <c:pt idx="0">
                  <c:v>WT PdpA LVS</c:v>
                </c:pt>
                <c:pt idx="1">
                  <c:v>WT PdpA drpsU2</c:v>
                </c:pt>
                <c:pt idx="2">
                  <c:v>badSD LVS</c:v>
                </c:pt>
                <c:pt idx="3">
                  <c:v>badSD drpsU2</c:v>
                </c:pt>
                <c:pt idx="4">
                  <c:v>movedSD LVS</c:v>
                </c:pt>
                <c:pt idx="5">
                  <c:v>movedSD drpsU2</c:v>
                </c:pt>
              </c:strCache>
            </c:strRef>
          </c:cat>
          <c:val>
            <c:numRef>
              <c:f>'G:\Shared drives\KRamsey Lab\Hannah Trautmann\Data\B-galactosidase assays\[210817_B-gal_worksheet_badandmovedSD.xlsx]For Seminar'!$C$3:$C$8</c:f>
              <c:numCache>
                <c:formatCode>General</c:formatCode>
                <c:ptCount val="6"/>
                <c:pt idx="0">
                  <c:v>1</c:v>
                </c:pt>
                <c:pt idx="1">
                  <c:v>0.59472081965580503</c:v>
                </c:pt>
                <c:pt idx="2">
                  <c:v>1</c:v>
                </c:pt>
                <c:pt idx="3">
                  <c:v>0.70015314976124987</c:v>
                </c:pt>
                <c:pt idx="4">
                  <c:v>1</c:v>
                </c:pt>
                <c:pt idx="5">
                  <c:v>1.2018970878742483</c:v>
                </c:pt>
              </c:numCache>
            </c:numRef>
          </c:val>
          <c:extLst>
            <c:ext xmlns:c16="http://schemas.microsoft.com/office/drawing/2014/chart" uri="{C3380CC4-5D6E-409C-BE32-E72D297353CC}">
              <c16:uniqueId val="{00000008-8DA3-43C0-B599-F980832B64FE}"/>
            </c:ext>
          </c:extLst>
        </c:ser>
        <c:dLbls>
          <c:showLegendKey val="0"/>
          <c:showVal val="0"/>
          <c:showCatName val="0"/>
          <c:showSerName val="0"/>
          <c:showPercent val="0"/>
          <c:showBubbleSize val="0"/>
        </c:dLbls>
        <c:gapWidth val="219"/>
        <c:overlap val="-27"/>
        <c:axId val="1015585008"/>
        <c:axId val="1015585392"/>
      </c:barChart>
      <c:catAx>
        <c:axId val="1015585008"/>
        <c:scaling>
          <c:orientation val="minMax"/>
        </c:scaling>
        <c:delete val="1"/>
        <c:axPos val="b"/>
        <c:numFmt formatCode="General" sourceLinked="1"/>
        <c:majorTickMark val="none"/>
        <c:minorTickMark val="none"/>
        <c:tickLblPos val="nextTo"/>
        <c:crossAx val="1015585392"/>
        <c:crosses val="autoZero"/>
        <c:auto val="1"/>
        <c:lblAlgn val="ctr"/>
        <c:lblOffset val="100"/>
        <c:noMultiLvlLbl val="0"/>
      </c:catAx>
      <c:valAx>
        <c:axId val="1015585392"/>
        <c:scaling>
          <c:orientation val="minMax"/>
          <c:max val="1.3"/>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558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Sheet1!$N$2</c:f>
              <c:strCache>
                <c:ptCount val="1"/>
                <c:pt idx="0">
                  <c:v>Miller Units</c:v>
                </c:pt>
              </c:strCache>
            </c:strRef>
          </c:tx>
          <c:spPr>
            <a:solidFill>
              <a:schemeClr val="accent1"/>
            </a:solidFill>
            <a:ln>
              <a:noFill/>
            </a:ln>
            <a:effectLst/>
          </c:spPr>
          <c:invertIfNegative val="0"/>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1-4FDC-4DD9-A4F3-9569A71AADD1}"/>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3-4FDC-4DD9-A4F3-9569A71AADD1}"/>
              </c:ext>
            </c:extLst>
          </c:dPt>
          <c:dPt>
            <c:idx val="4"/>
            <c:invertIfNegative val="0"/>
            <c:bubble3D val="0"/>
            <c:spPr>
              <a:solidFill>
                <a:srgbClr val="FF8F8F"/>
              </a:solidFill>
              <a:ln>
                <a:noFill/>
              </a:ln>
              <a:effectLst/>
            </c:spPr>
            <c:extLst>
              <c:ext xmlns:c16="http://schemas.microsoft.com/office/drawing/2014/chart" uri="{C3380CC4-5D6E-409C-BE32-E72D297353CC}">
                <c16:uniqueId val="{00000005-4FDC-4DD9-A4F3-9569A71AADD1}"/>
              </c:ext>
            </c:extLst>
          </c:dPt>
          <c:dPt>
            <c:idx val="5"/>
            <c:invertIfNegative val="0"/>
            <c:bubble3D val="0"/>
            <c:spPr>
              <a:solidFill>
                <a:srgbClr val="FF8F8F"/>
              </a:solidFill>
              <a:ln>
                <a:noFill/>
              </a:ln>
              <a:effectLst/>
            </c:spPr>
            <c:extLst>
              <c:ext xmlns:c16="http://schemas.microsoft.com/office/drawing/2014/chart" uri="{C3380CC4-5D6E-409C-BE32-E72D297353CC}">
                <c16:uniqueId val="{00000007-4FDC-4DD9-A4F3-9569A71AADD1}"/>
              </c:ext>
            </c:extLst>
          </c:dPt>
          <c:errBars>
            <c:errBarType val="both"/>
            <c:errValType val="cust"/>
            <c:noEndCap val="0"/>
            <c:plus>
              <c:numRef>
                <c:f>Sheet1!$O$3:$O$8</c:f>
                <c:numCache>
                  <c:formatCode>General</c:formatCode>
                  <c:ptCount val="6"/>
                  <c:pt idx="0">
                    <c:v>3.6405825193801346E-2</c:v>
                  </c:pt>
                  <c:pt idx="1">
                    <c:v>4.394597943556889E-2</c:v>
                  </c:pt>
                  <c:pt idx="2">
                    <c:v>2.6554234705852321E-2</c:v>
                  </c:pt>
                  <c:pt idx="3">
                    <c:v>5.288540320243445E-3</c:v>
                  </c:pt>
                  <c:pt idx="4">
                    <c:v>7.9715660322416514E-3</c:v>
                  </c:pt>
                  <c:pt idx="5">
                    <c:v>1.6462160675736075E-2</c:v>
                  </c:pt>
                </c:numCache>
              </c:numRef>
            </c:plus>
            <c:minus>
              <c:numRef>
                <c:f>Sheet1!$O$3:$O$8</c:f>
                <c:numCache>
                  <c:formatCode>General</c:formatCode>
                  <c:ptCount val="6"/>
                  <c:pt idx="0">
                    <c:v>3.6405825193801346E-2</c:v>
                  </c:pt>
                  <c:pt idx="1">
                    <c:v>4.394597943556889E-2</c:v>
                  </c:pt>
                  <c:pt idx="2">
                    <c:v>2.6554234705852321E-2</c:v>
                  </c:pt>
                  <c:pt idx="3">
                    <c:v>5.288540320243445E-3</c:v>
                  </c:pt>
                  <c:pt idx="4">
                    <c:v>7.9715660322416514E-3</c:v>
                  </c:pt>
                  <c:pt idx="5">
                    <c:v>1.6462160675736075E-2</c:v>
                  </c:pt>
                </c:numCache>
              </c:numRef>
            </c:minus>
            <c:spPr>
              <a:noFill/>
              <a:ln w="9525" cap="flat" cmpd="sng" algn="ctr">
                <a:solidFill>
                  <a:schemeClr val="tx1">
                    <a:lumMod val="65000"/>
                    <a:lumOff val="35000"/>
                  </a:schemeClr>
                </a:solidFill>
                <a:round/>
              </a:ln>
              <a:effectLst/>
            </c:spPr>
          </c:errBars>
          <c:cat>
            <c:strRef>
              <c:f>Sheet1!$M$3:$M$8</c:f>
              <c:strCache>
                <c:ptCount val="6"/>
                <c:pt idx="0">
                  <c:v>LVS PdpA WT</c:v>
                </c:pt>
                <c:pt idx="1">
                  <c:v>drspU2 PdpA WT</c:v>
                </c:pt>
                <c:pt idx="2">
                  <c:v>LVS tul4SD</c:v>
                </c:pt>
                <c:pt idx="3">
                  <c:v>dprsU2 tul4SD</c:v>
                </c:pt>
                <c:pt idx="4">
                  <c:v>LVS idealSD</c:v>
                </c:pt>
                <c:pt idx="5">
                  <c:v>drpsU2 idealSD</c:v>
                </c:pt>
              </c:strCache>
            </c:strRef>
          </c:cat>
          <c:val>
            <c:numRef>
              <c:f>Sheet1!$N$3:$N$8</c:f>
              <c:numCache>
                <c:formatCode>0.000</c:formatCode>
                <c:ptCount val="6"/>
                <c:pt idx="0">
                  <c:v>1</c:v>
                </c:pt>
                <c:pt idx="1">
                  <c:v>0.72395983681156151</c:v>
                </c:pt>
                <c:pt idx="2">
                  <c:v>1</c:v>
                </c:pt>
                <c:pt idx="3">
                  <c:v>0.6749268999692305</c:v>
                </c:pt>
                <c:pt idx="4">
                  <c:v>0.99999999999999989</c:v>
                </c:pt>
                <c:pt idx="5">
                  <c:v>1.1113995238134029</c:v>
                </c:pt>
              </c:numCache>
            </c:numRef>
          </c:val>
          <c:extLst>
            <c:ext xmlns:c16="http://schemas.microsoft.com/office/drawing/2014/chart" uri="{C3380CC4-5D6E-409C-BE32-E72D297353CC}">
              <c16:uniqueId val="{00000008-4FDC-4DD9-A4F3-9569A71AADD1}"/>
            </c:ext>
          </c:extLst>
        </c:ser>
        <c:dLbls>
          <c:showLegendKey val="0"/>
          <c:showVal val="0"/>
          <c:showCatName val="0"/>
          <c:showSerName val="0"/>
          <c:showPercent val="0"/>
          <c:showBubbleSize val="0"/>
        </c:dLbls>
        <c:gapWidth val="219"/>
        <c:overlap val="-27"/>
        <c:axId val="636429312"/>
        <c:axId val="636430144"/>
      </c:barChart>
      <c:catAx>
        <c:axId val="636429312"/>
        <c:scaling>
          <c:orientation val="minMax"/>
        </c:scaling>
        <c:delete val="1"/>
        <c:axPos val="b"/>
        <c:numFmt formatCode="General" sourceLinked="1"/>
        <c:majorTickMark val="none"/>
        <c:minorTickMark val="none"/>
        <c:tickLblPos val="nextTo"/>
        <c:crossAx val="636430144"/>
        <c:crosses val="autoZero"/>
        <c:auto val="1"/>
        <c:lblAlgn val="ctr"/>
        <c:lblOffset val="100"/>
        <c:noMultiLvlLbl val="0"/>
      </c:catAx>
      <c:valAx>
        <c:axId val="6364301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642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Pt>
            <c:idx val="2"/>
            <c:invertIfNegative val="0"/>
            <c:bubble3D val="0"/>
            <c:spPr>
              <a:solidFill>
                <a:schemeClr val="accent1">
                  <a:lumMod val="50000"/>
                </a:schemeClr>
              </a:solidFill>
              <a:ln>
                <a:solidFill>
                  <a:schemeClr val="tx1"/>
                </a:solidFill>
              </a:ln>
              <a:effectLst/>
            </c:spPr>
            <c:extLst>
              <c:ext xmlns:c16="http://schemas.microsoft.com/office/drawing/2014/chart" uri="{C3380CC4-5D6E-409C-BE32-E72D297353CC}">
                <c16:uniqueId val="{00000001-0F26-4127-AAAE-51782C9B067D}"/>
              </c:ext>
            </c:extLst>
          </c:dPt>
          <c:dPt>
            <c:idx val="3"/>
            <c:invertIfNegative val="0"/>
            <c:bubble3D val="0"/>
            <c:spPr>
              <a:solidFill>
                <a:schemeClr val="accent1">
                  <a:lumMod val="50000"/>
                </a:schemeClr>
              </a:solidFill>
              <a:ln>
                <a:solidFill>
                  <a:schemeClr val="tx1"/>
                </a:solidFill>
              </a:ln>
              <a:effectLst/>
            </c:spPr>
            <c:extLst>
              <c:ext xmlns:c16="http://schemas.microsoft.com/office/drawing/2014/chart" uri="{C3380CC4-5D6E-409C-BE32-E72D297353CC}">
                <c16:uniqueId val="{00000003-0F26-4127-AAAE-51782C9B067D}"/>
              </c:ext>
            </c:extLst>
          </c:dPt>
          <c:dPt>
            <c:idx val="4"/>
            <c:invertIfNegative val="0"/>
            <c:bubble3D val="0"/>
            <c:spPr>
              <a:solidFill>
                <a:srgbClr val="FF5050"/>
              </a:solidFill>
              <a:ln>
                <a:solidFill>
                  <a:schemeClr val="tx1"/>
                </a:solidFill>
              </a:ln>
              <a:effectLst/>
            </c:spPr>
            <c:extLst>
              <c:ext xmlns:c16="http://schemas.microsoft.com/office/drawing/2014/chart" uri="{C3380CC4-5D6E-409C-BE32-E72D297353CC}">
                <c16:uniqueId val="{00000005-0F26-4127-AAAE-51782C9B067D}"/>
              </c:ext>
            </c:extLst>
          </c:dPt>
          <c:dPt>
            <c:idx val="5"/>
            <c:invertIfNegative val="0"/>
            <c:bubble3D val="0"/>
            <c:spPr>
              <a:solidFill>
                <a:srgbClr val="FF5050"/>
              </a:solidFill>
              <a:ln>
                <a:solidFill>
                  <a:schemeClr val="tx1"/>
                </a:solidFill>
              </a:ln>
              <a:effectLst/>
            </c:spPr>
            <c:extLst>
              <c:ext xmlns:c16="http://schemas.microsoft.com/office/drawing/2014/chart" uri="{C3380CC4-5D6E-409C-BE32-E72D297353CC}">
                <c16:uniqueId val="{00000007-0F26-4127-AAAE-51782C9B067D}"/>
              </c:ext>
            </c:extLst>
          </c:dPt>
          <c:dPt>
            <c:idx val="6"/>
            <c:invertIfNegative val="0"/>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9-0F26-4127-AAAE-51782C9B067D}"/>
              </c:ext>
            </c:extLst>
          </c:dPt>
          <c:dPt>
            <c:idx val="7"/>
            <c:invertIfNegative val="0"/>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B-0F26-4127-AAAE-51782C9B067D}"/>
              </c:ext>
            </c:extLst>
          </c:dPt>
          <c:dPt>
            <c:idx val="8"/>
            <c:invertIfNegative val="0"/>
            <c:bubble3D val="0"/>
            <c:spPr>
              <a:solidFill>
                <a:schemeClr val="accent1">
                  <a:lumMod val="20000"/>
                  <a:lumOff val="80000"/>
                </a:schemeClr>
              </a:solidFill>
              <a:ln>
                <a:solidFill>
                  <a:schemeClr val="tx1"/>
                </a:solidFill>
              </a:ln>
              <a:effectLst/>
            </c:spPr>
            <c:extLst>
              <c:ext xmlns:c16="http://schemas.microsoft.com/office/drawing/2014/chart" uri="{C3380CC4-5D6E-409C-BE32-E72D297353CC}">
                <c16:uniqueId val="{0000000D-0F26-4127-AAAE-51782C9B067D}"/>
              </c:ext>
            </c:extLst>
          </c:dPt>
          <c:dPt>
            <c:idx val="9"/>
            <c:invertIfNegative val="0"/>
            <c:bubble3D val="0"/>
            <c:spPr>
              <a:solidFill>
                <a:schemeClr val="accent1">
                  <a:lumMod val="20000"/>
                  <a:lumOff val="80000"/>
                </a:schemeClr>
              </a:solidFill>
              <a:ln>
                <a:solidFill>
                  <a:schemeClr val="tx1"/>
                </a:solidFill>
              </a:ln>
              <a:effectLst/>
            </c:spPr>
            <c:extLst>
              <c:ext xmlns:c16="http://schemas.microsoft.com/office/drawing/2014/chart" uri="{C3380CC4-5D6E-409C-BE32-E72D297353CC}">
                <c16:uniqueId val="{0000000F-0F26-4127-AAAE-51782C9B067D}"/>
              </c:ext>
            </c:extLst>
          </c:dPt>
          <c:errBars>
            <c:errBarType val="both"/>
            <c:errValType val="cust"/>
            <c:noEndCap val="0"/>
            <c:plus>
              <c:numRef>
                <c:f>'[2]Normalized to WT'!$D$3:$D$14</c:f>
                <c:numCache>
                  <c:formatCode>General</c:formatCode>
                  <c:ptCount val="12"/>
                  <c:pt idx="0">
                    <c:v>3.6405825193801346E-2</c:v>
                  </c:pt>
                  <c:pt idx="1">
                    <c:v>4.394597943556889E-2</c:v>
                  </c:pt>
                  <c:pt idx="2">
                    <c:v>2.6554234705852321E-2</c:v>
                  </c:pt>
                  <c:pt idx="3">
                    <c:v>5.288540320243445E-3</c:v>
                  </c:pt>
                  <c:pt idx="4">
                    <c:v>7.9715660322416514E-3</c:v>
                  </c:pt>
                  <c:pt idx="5">
                    <c:v>1.6462160675736075E-2</c:v>
                  </c:pt>
                  <c:pt idx="6">
                    <c:v>5.2987333059686482E-2</c:v>
                  </c:pt>
                  <c:pt idx="7">
                    <c:v>5.9493287943924021E-2</c:v>
                  </c:pt>
                  <c:pt idx="8">
                    <c:v>4.0966805238818231E-2</c:v>
                  </c:pt>
                  <c:pt idx="9">
                    <c:v>6.8311630659820786E-3</c:v>
                  </c:pt>
                </c:numCache>
              </c:numRef>
            </c:plus>
            <c:minus>
              <c:numRef>
                <c:f>'[2]Normalized to WT'!$D$3:$D$14</c:f>
                <c:numCache>
                  <c:formatCode>General</c:formatCode>
                  <c:ptCount val="12"/>
                  <c:pt idx="0">
                    <c:v>3.6405825193801346E-2</c:v>
                  </c:pt>
                  <c:pt idx="1">
                    <c:v>4.394597943556889E-2</c:v>
                  </c:pt>
                  <c:pt idx="2">
                    <c:v>2.6554234705852321E-2</c:v>
                  </c:pt>
                  <c:pt idx="3">
                    <c:v>5.288540320243445E-3</c:v>
                  </c:pt>
                  <c:pt idx="4">
                    <c:v>7.9715660322416514E-3</c:v>
                  </c:pt>
                  <c:pt idx="5">
                    <c:v>1.6462160675736075E-2</c:v>
                  </c:pt>
                  <c:pt idx="6">
                    <c:v>5.2987333059686482E-2</c:v>
                  </c:pt>
                  <c:pt idx="7">
                    <c:v>5.9493287943924021E-2</c:v>
                  </c:pt>
                  <c:pt idx="8">
                    <c:v>4.0966805238818231E-2</c:v>
                  </c:pt>
                  <c:pt idx="9">
                    <c:v>6.8311630659820786E-3</c:v>
                  </c:pt>
                </c:numCache>
              </c:numRef>
            </c:minus>
            <c:spPr>
              <a:noFill/>
              <a:ln w="9525" cap="flat" cmpd="sng" algn="ctr">
                <a:solidFill>
                  <a:schemeClr val="tx1">
                    <a:lumMod val="65000"/>
                    <a:lumOff val="35000"/>
                  </a:schemeClr>
                </a:solidFill>
                <a:round/>
              </a:ln>
              <a:effectLst/>
            </c:spPr>
          </c:errBars>
          <c:cat>
            <c:strRef>
              <c:f>'[2]Normalized to WT'!$B$3:$B$12</c:f>
              <c:strCache>
                <c:ptCount val="10"/>
                <c:pt idx="0">
                  <c:v>LVS PdpA WT</c:v>
                </c:pt>
                <c:pt idx="1">
                  <c:v>drspU2 PdpA WT</c:v>
                </c:pt>
                <c:pt idx="2">
                  <c:v>LVS tul4SD</c:v>
                </c:pt>
                <c:pt idx="3">
                  <c:v>dprsU2 tul4SD</c:v>
                </c:pt>
                <c:pt idx="4">
                  <c:v>LVS idealSD</c:v>
                </c:pt>
                <c:pt idx="5">
                  <c:v>drpsU2 idealSD</c:v>
                </c:pt>
                <c:pt idx="6">
                  <c:v>LVS tul4SDmod1</c:v>
                </c:pt>
                <c:pt idx="7">
                  <c:v>drpsU2 tul4SDmod1</c:v>
                </c:pt>
                <c:pt idx="8">
                  <c:v>LVS tul4SDmod2</c:v>
                </c:pt>
                <c:pt idx="9">
                  <c:v>drpsU2 tul4SDmod2</c:v>
                </c:pt>
              </c:strCache>
            </c:strRef>
          </c:cat>
          <c:val>
            <c:numRef>
              <c:f>'[2]Normalized to WT'!$C$3:$C$12</c:f>
              <c:numCache>
                <c:formatCode>General</c:formatCode>
                <c:ptCount val="10"/>
                <c:pt idx="0">
                  <c:v>1</c:v>
                </c:pt>
                <c:pt idx="1">
                  <c:v>0.72395983681156151</c:v>
                </c:pt>
                <c:pt idx="2">
                  <c:v>1</c:v>
                </c:pt>
                <c:pt idx="3">
                  <c:v>0.6749268999692305</c:v>
                </c:pt>
                <c:pt idx="4">
                  <c:v>0.99999999999999989</c:v>
                </c:pt>
                <c:pt idx="5">
                  <c:v>1.1113995238134029</c:v>
                </c:pt>
                <c:pt idx="6">
                  <c:v>1</c:v>
                </c:pt>
                <c:pt idx="7">
                  <c:v>0.90244943869293248</c:v>
                </c:pt>
                <c:pt idx="8">
                  <c:v>1</c:v>
                </c:pt>
                <c:pt idx="9">
                  <c:v>0.85365002746285745</c:v>
                </c:pt>
              </c:numCache>
            </c:numRef>
          </c:val>
          <c:extLst>
            <c:ext xmlns:c16="http://schemas.microsoft.com/office/drawing/2014/chart" uri="{C3380CC4-5D6E-409C-BE32-E72D297353CC}">
              <c16:uniqueId val="{00000010-0F26-4127-AAAE-51782C9B067D}"/>
            </c:ext>
          </c:extLst>
        </c:ser>
        <c:dLbls>
          <c:showLegendKey val="0"/>
          <c:showVal val="0"/>
          <c:showCatName val="0"/>
          <c:showSerName val="0"/>
          <c:showPercent val="0"/>
          <c:showBubbleSize val="0"/>
        </c:dLbls>
        <c:gapWidth val="219"/>
        <c:overlap val="-27"/>
        <c:axId val="1015585008"/>
        <c:axId val="1015585392"/>
      </c:barChart>
      <c:catAx>
        <c:axId val="1015585008"/>
        <c:scaling>
          <c:orientation val="minMax"/>
        </c:scaling>
        <c:delete val="1"/>
        <c:axPos val="b"/>
        <c:numFmt formatCode="General" sourceLinked="1"/>
        <c:majorTickMark val="none"/>
        <c:minorTickMark val="none"/>
        <c:tickLblPos val="nextTo"/>
        <c:crossAx val="1015585392"/>
        <c:crosses val="autoZero"/>
        <c:auto val="1"/>
        <c:lblAlgn val="ctr"/>
        <c:lblOffset val="100"/>
        <c:noMultiLvlLbl val="0"/>
      </c:catAx>
      <c:valAx>
        <c:axId val="10155853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55850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2CD945FB-B811-4FDB-A1A0-1E97A6133C90}" type="datetimeFigureOut">
              <a:rPr lang="en-US" smtClean="0"/>
              <a:t>3/23/2022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5DC35E36-44CF-41A2-B0A4-F6B5CD6E87AA}" type="slidenum">
              <a:rPr lang="en-US" smtClean="0"/>
              <a:t>‹#›</a:t>
            </a:fld>
            <a:endParaRPr lang="en-US"/>
          </a:p>
        </p:txBody>
      </p:sp>
    </p:spTree>
    <p:extLst>
      <p:ext uri="{BB962C8B-B14F-4D97-AF65-F5344CB8AC3E}">
        <p14:creationId xmlns:p14="http://schemas.microsoft.com/office/powerpoint/2010/main" val="314460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 everyone. I’m Hannah, and I will be presenting on my research into a small ribosomal protein, bs21 and its role regulating genes</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a:t>
            </a:fld>
            <a:endParaRPr lang="en-US"/>
          </a:p>
        </p:txBody>
      </p:sp>
    </p:spTree>
    <p:extLst>
      <p:ext uri="{BB962C8B-B14F-4D97-AF65-F5344CB8AC3E}">
        <p14:creationId xmlns:p14="http://schemas.microsoft.com/office/powerpoint/2010/main" val="194844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thing we want to look at is the Shine-Dalgarno, and we are particularly interested in this because Dr. Gregory found a possible interaction between bS21 in the E coli ribosome with the anti-shine Dalgarno on the 16S rRNA, so potentially the presence of bS21 may be playing an indirect role regulating the interaction between the 16S and mRNA, the critical step of translation initiation.</a:t>
            </a:r>
          </a:p>
          <a:p>
            <a:endParaRPr lang="en-US" dirty="0"/>
          </a:p>
          <a:p>
            <a:r>
              <a:rPr lang="en-US" dirty="0"/>
              <a:t>I want to remind you all here that an ideal Shine Dalgarno on the mRNA strand is a reverse complement of the anti-shine Dalgarno on the 16S rRNA. For E. coli and Francisella it is the same – AGGAGG – and is generally located about 6 nucleotides upstream of the start codon.</a:t>
            </a:r>
          </a:p>
        </p:txBody>
      </p:sp>
      <p:sp>
        <p:nvSpPr>
          <p:cNvPr id="4" name="Slide Number Placeholder 3"/>
          <p:cNvSpPr>
            <a:spLocks noGrp="1"/>
          </p:cNvSpPr>
          <p:nvPr>
            <p:ph type="sldNum" sz="quarter" idx="5"/>
          </p:nvPr>
        </p:nvSpPr>
        <p:spPr/>
        <p:txBody>
          <a:bodyPr/>
          <a:lstStyle/>
          <a:p>
            <a:fld id="{5DC35E36-44CF-41A2-B0A4-F6B5CD6E87AA}" type="slidenum">
              <a:rPr lang="en-US" smtClean="0"/>
              <a:t>10</a:t>
            </a:fld>
            <a:endParaRPr lang="en-US"/>
          </a:p>
        </p:txBody>
      </p:sp>
    </p:spTree>
    <p:extLst>
      <p:ext uri="{BB962C8B-B14F-4D97-AF65-F5344CB8AC3E}">
        <p14:creationId xmlns:p14="http://schemas.microsoft.com/office/powerpoint/2010/main" val="239765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predicted the </a:t>
            </a:r>
            <a:r>
              <a:rPr lang="en-US" dirty="0" err="1"/>
              <a:t>Shind</a:t>
            </a:r>
            <a:r>
              <a:rPr lang="en-US" dirty="0"/>
              <a:t> </a:t>
            </a:r>
            <a:r>
              <a:rPr lang="en-US" dirty="0" err="1"/>
              <a:t>ealgarno</a:t>
            </a:r>
            <a:r>
              <a:rPr lang="en-US" dirty="0"/>
              <a:t> in the pdpA UTR based on the closest sequence to </a:t>
            </a:r>
            <a:r>
              <a:rPr lang="en-US" dirty="0" err="1"/>
              <a:t>AGGagg</a:t>
            </a:r>
            <a:r>
              <a:rPr lang="en-US" dirty="0"/>
              <a:t>, and have it underlined here. I then made a few alterations to see how it impacted the B-gal activity. First I made a really BAD shine Dalgarno, changing it to all Cs and Us, and found that there is still a difference in B-gal activity.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then tried moving the SD upstream because the WT one is closer to the start codon that would be expected, and we did actually see the regulation changed. But upon making this mutation we had also made an ideal SD, so we wanted to tease apart if it was the ideal SD of the positioning that led to this alteration.</a:t>
            </a:r>
          </a:p>
          <a:p>
            <a:endParaRPr lang="en-US" dirty="0"/>
          </a:p>
          <a:p>
            <a:r>
              <a:rPr lang="en-US" dirty="0"/>
              <a:t>I next made a construct with an ideal SD in the ideal location AND one using the tul4 SD because as I showed you previously, there is no regulation in the tul4SD.</a:t>
            </a:r>
          </a:p>
          <a:p>
            <a:endParaRPr lang="en-US" dirty="0"/>
          </a:p>
          <a:p>
            <a:r>
              <a:rPr lang="en-US" dirty="0"/>
              <a:t>We also know the SD in the tul4 UTR is pretty close to ideal, so we wondered if that was sufficient that there is no longer regulation by bS21-2.</a:t>
            </a:r>
          </a:p>
          <a:p>
            <a:endParaRPr lang="en-US" dirty="0"/>
          </a:p>
          <a:p>
            <a:r>
              <a:rPr lang="en-US" dirty="0"/>
              <a:t>What I found was that the tul4SD, which isn’t a perfect SD, we still see regulation., but the ideal SD doesn’t. And this was exciting because these constructs are so similar, there are only 4 nucleotides different. So now I tried to really hone in on these 4 nucleotides to see if we could narrow down even further.</a:t>
            </a:r>
          </a:p>
          <a:p>
            <a:r>
              <a:rPr lang="en-US" dirty="0"/>
              <a:t>e apart if it was the ideal SD of the positioning that led to this alteration.</a:t>
            </a:r>
          </a:p>
        </p:txBody>
      </p:sp>
      <p:sp>
        <p:nvSpPr>
          <p:cNvPr id="4" name="Slide Number Placeholder 3"/>
          <p:cNvSpPr>
            <a:spLocks noGrp="1"/>
          </p:cNvSpPr>
          <p:nvPr>
            <p:ph type="sldNum" sz="quarter" idx="5"/>
          </p:nvPr>
        </p:nvSpPr>
        <p:spPr/>
        <p:txBody>
          <a:bodyPr/>
          <a:lstStyle/>
          <a:p>
            <a:fld id="{5DC35E36-44CF-41A2-B0A4-F6B5CD6E87AA}" type="slidenum">
              <a:rPr lang="en-US" smtClean="0"/>
              <a:t>11</a:t>
            </a:fld>
            <a:endParaRPr lang="en-US"/>
          </a:p>
        </p:txBody>
      </p:sp>
    </p:spTree>
    <p:extLst>
      <p:ext uri="{BB962C8B-B14F-4D97-AF65-F5344CB8AC3E}">
        <p14:creationId xmlns:p14="http://schemas.microsoft.com/office/powerpoint/2010/main" val="177900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next made a construct with an ideal SD in the ideal location AND one using the tul4 SD because as I showed you previously, there is no regulation in the tul4SD.</a:t>
            </a:r>
          </a:p>
          <a:p>
            <a:endParaRPr lang="en-US" dirty="0"/>
          </a:p>
          <a:p>
            <a:r>
              <a:rPr lang="en-US" dirty="0"/>
              <a:t>We also know the SD in the tul4 UTR is pretty close to ideal, so we wondered if that was sufficient that there is no longer regulation by bS21-2.</a:t>
            </a:r>
          </a:p>
          <a:p>
            <a:endParaRPr lang="en-US" dirty="0"/>
          </a:p>
          <a:p>
            <a:r>
              <a:rPr lang="en-US" dirty="0"/>
              <a:t>What I found was that the tul4SD, which isn’t a perfect SD, we still see regulation., but the ideal SD doesn’t. And this was exciting because these constructs are so similar, there are only 4 nucleotides different. So now I tried to really hone in on these 4 nucleotides to see if we could narrow down even further.</a:t>
            </a:r>
          </a:p>
        </p:txBody>
      </p:sp>
      <p:sp>
        <p:nvSpPr>
          <p:cNvPr id="4" name="Slide Number Placeholder 3"/>
          <p:cNvSpPr>
            <a:spLocks noGrp="1"/>
          </p:cNvSpPr>
          <p:nvPr>
            <p:ph type="sldNum" sz="quarter" idx="5"/>
          </p:nvPr>
        </p:nvSpPr>
        <p:spPr/>
        <p:txBody>
          <a:bodyPr/>
          <a:lstStyle/>
          <a:p>
            <a:fld id="{5DC35E36-44CF-41A2-B0A4-F6B5CD6E87AA}" type="slidenum">
              <a:rPr lang="en-US" smtClean="0"/>
              <a:t>12</a:t>
            </a:fld>
            <a:endParaRPr lang="en-US"/>
          </a:p>
        </p:txBody>
      </p:sp>
    </p:spTree>
    <p:extLst>
      <p:ext uri="{BB962C8B-B14F-4D97-AF65-F5344CB8AC3E}">
        <p14:creationId xmlns:p14="http://schemas.microsoft.com/office/powerpoint/2010/main" val="195353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assess this, we tried taking the tul4SD and mutating incremental pieces to become more like the </a:t>
            </a:r>
            <a:r>
              <a:rPr lang="en-US" dirty="0" err="1"/>
              <a:t>idealSD</a:t>
            </a:r>
            <a:r>
              <a:rPr lang="en-US" dirty="0"/>
              <a:t>, to see if this impacted regulation. We started with just the last nucleotide in the SD, from a U to a G, and then with the 3 nucleotides after it. Interestingly, what we found is that neither was restored to the what we see with </a:t>
            </a:r>
            <a:r>
              <a:rPr lang="en-US" dirty="0" err="1"/>
              <a:t>idealSD</a:t>
            </a:r>
            <a:r>
              <a:rPr lang="en-US" dirty="0"/>
              <a:t>, but they were somewhat closer. This might mean that the impact of these four nucleotides is additive, but it merits further investigation.</a:t>
            </a:r>
          </a:p>
        </p:txBody>
      </p:sp>
      <p:sp>
        <p:nvSpPr>
          <p:cNvPr id="4" name="Slide Number Placeholder 3"/>
          <p:cNvSpPr>
            <a:spLocks noGrp="1"/>
          </p:cNvSpPr>
          <p:nvPr>
            <p:ph type="sldNum" sz="quarter" idx="5"/>
          </p:nvPr>
        </p:nvSpPr>
        <p:spPr/>
        <p:txBody>
          <a:bodyPr/>
          <a:lstStyle/>
          <a:p>
            <a:fld id="{5DC35E36-44CF-41A2-B0A4-F6B5CD6E87AA}" type="slidenum">
              <a:rPr lang="en-US" smtClean="0"/>
              <a:t>13</a:t>
            </a:fld>
            <a:endParaRPr lang="en-US"/>
          </a:p>
        </p:txBody>
      </p:sp>
    </p:spTree>
    <p:extLst>
      <p:ext uri="{BB962C8B-B14F-4D97-AF65-F5344CB8AC3E}">
        <p14:creationId xmlns:p14="http://schemas.microsoft.com/office/powerpoint/2010/main" val="2707296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know what component breaks the regulation in this UTR, we can try to ADD regulation to a different UTR that is the same in wild-type and our mutant to see if this small change is both necessary and sufficient.</a:t>
            </a:r>
          </a:p>
          <a:p>
            <a:endParaRPr lang="en-US" dirty="0"/>
          </a:p>
          <a:p>
            <a:r>
              <a:rPr lang="en-US" dirty="0"/>
              <a:t>We also are working with some collaborators to get a </a:t>
            </a:r>
            <a:r>
              <a:rPr lang="en-US" dirty="0" err="1"/>
              <a:t>cryoEM</a:t>
            </a:r>
            <a:r>
              <a:rPr lang="en-US" dirty="0"/>
              <a:t> structure of the francisella ribosome because all we have to work with right now are structures from E coli, but it’s proving to be somewhat difficult so I think it would be really interesting to see if we can use chemical probing like the Gregory lab is using to see where </a:t>
            </a:r>
            <a:r>
              <a:rPr lang="en-US" dirty="0" err="1"/>
              <a:t>Francisella’s</a:t>
            </a:r>
            <a:r>
              <a:rPr lang="en-US" dirty="0"/>
              <a:t> bS21 is interacting with 16S.</a:t>
            </a:r>
          </a:p>
          <a:p>
            <a:endParaRPr lang="en-US" dirty="0"/>
          </a:p>
          <a:p>
            <a:r>
              <a:rPr lang="en-US" dirty="0"/>
              <a:t>And then Dan’s project that I’m advising him on is to see if this regulation by bS21 is occurring in other </a:t>
            </a:r>
            <a:r>
              <a:rPr lang="en-US" dirty="0" err="1"/>
              <a:t>orgnasims</a:t>
            </a:r>
            <a:r>
              <a:rPr lang="en-US" dirty="0"/>
              <a:t>, specifically staphylococcus aureus, so we are working on making that </a:t>
            </a:r>
            <a:r>
              <a:rPr lang="en-US"/>
              <a:t>deletion now.</a:t>
            </a:r>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14</a:t>
            </a:fld>
            <a:endParaRPr lang="en-US"/>
          </a:p>
        </p:txBody>
      </p:sp>
    </p:spTree>
    <p:extLst>
      <p:ext uri="{BB962C8B-B14F-4D97-AF65-F5344CB8AC3E}">
        <p14:creationId xmlns:p14="http://schemas.microsoft.com/office/powerpoint/2010/main" val="2765213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I said the bS21 proteins are important in initiation of translation. So perhaps we have </a:t>
            </a:r>
            <a:r>
              <a:rPr lang="en-US" sz="1200" b="1" kern="1200" dirty="0">
                <a:solidFill>
                  <a:schemeClr val="tx1"/>
                </a:solidFill>
                <a:effectLst/>
                <a:latin typeface="+mn-lt"/>
                <a:ea typeface="+mn-ea"/>
                <a:cs typeface="+mn-cs"/>
              </a:rPr>
              <a:t>RNA polymerase actively transcribing a gene.</a:t>
            </a:r>
            <a:r>
              <a:rPr lang="en-US" sz="1200" kern="1200" dirty="0">
                <a:solidFill>
                  <a:schemeClr val="tx1"/>
                </a:solidFill>
                <a:effectLst/>
                <a:latin typeface="+mn-lt"/>
                <a:ea typeface="+mn-ea"/>
                <a:cs typeface="+mn-cs"/>
              </a:rPr>
              <a:t> The 30S subunit that contains paralog 1 </a:t>
            </a:r>
            <a:r>
              <a:rPr lang="en-US" sz="1200" b="1" kern="1200" dirty="0">
                <a:solidFill>
                  <a:schemeClr val="tx1"/>
                </a:solidFill>
                <a:effectLst/>
                <a:latin typeface="+mn-lt"/>
                <a:ea typeface="+mn-ea"/>
                <a:cs typeface="+mn-cs"/>
              </a:rPr>
              <a:t>may interact with </a:t>
            </a:r>
            <a:r>
              <a:rPr lang="en-US" sz="1200" kern="12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e leader sequence </a:t>
            </a:r>
            <a:r>
              <a:rPr lang="en-US" sz="1200" kern="1200" dirty="0">
                <a:solidFill>
                  <a:schemeClr val="tx1"/>
                </a:solidFill>
                <a:effectLst/>
                <a:latin typeface="+mn-lt"/>
                <a:ea typeface="+mn-ea"/>
                <a:cs typeface="+mn-cs"/>
              </a:rPr>
              <a:t>of this mRNA – but perhaps there </a:t>
            </a:r>
            <a:r>
              <a:rPr lang="en-US" sz="1200" b="1" i="0" kern="1200" dirty="0">
                <a:solidFill>
                  <a:schemeClr val="tx1"/>
                </a:solidFill>
                <a:effectLst/>
                <a:latin typeface="+mn-lt"/>
                <a:ea typeface="+mn-ea"/>
                <a:cs typeface="+mn-cs"/>
              </a:rPr>
              <a:t>isn’t strong affinity</a:t>
            </a:r>
            <a:r>
              <a:rPr lang="en-US" sz="1200" kern="1200" dirty="0">
                <a:solidFill>
                  <a:schemeClr val="tx1"/>
                </a:solidFill>
                <a:effectLst/>
                <a:latin typeface="+mn-lt"/>
                <a:ea typeface="+mn-ea"/>
                <a:cs typeface="+mn-cs"/>
              </a:rPr>
              <a:t>, so translation doesn’t initiate.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a 30S with a different bS21 comes in. There could be a stronger affinity, so the 30S interacts with the mRNA long enough for the 50S subunit to come in, </a:t>
            </a:r>
            <a:r>
              <a:rPr lang="en-US" sz="1200" b="1" kern="1200" dirty="0">
                <a:solidFill>
                  <a:schemeClr val="tx1"/>
                </a:solidFill>
                <a:effectLst/>
                <a:latin typeface="+mn-lt"/>
                <a:ea typeface="+mn-ea"/>
                <a:cs typeface="+mn-cs"/>
              </a:rPr>
              <a:t>translation is initi</a:t>
            </a:r>
            <a:r>
              <a:rPr lang="en-US" sz="1200" kern="1200" dirty="0">
                <a:solidFill>
                  <a:schemeClr val="tx1"/>
                </a:solidFill>
                <a:effectLst/>
                <a:latin typeface="+mn-lt"/>
                <a:ea typeface="+mn-ea"/>
                <a:cs typeface="+mn-cs"/>
              </a:rPr>
              <a:t>ated, and we see the protein being expressed.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 simple model, but it shows our hypothesis: that each bS21 paralog possibly </a:t>
            </a:r>
            <a:r>
              <a:rPr lang="en-US" sz="1200" dirty="0"/>
              <a:t>has a greater affinity for distinct mRNA species, leading to preferential translation which results in differences in protein abundance.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I’ve told you why we are interested in this, I’ll show you some of our preliminary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started by individually deleting each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and looking to see a phenotype.</a:t>
            </a:r>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15</a:t>
            </a:fld>
            <a:endParaRPr lang="en-US"/>
          </a:p>
        </p:txBody>
      </p:sp>
    </p:spTree>
    <p:extLst>
      <p:ext uri="{BB962C8B-B14F-4D97-AF65-F5344CB8AC3E}">
        <p14:creationId xmlns:p14="http://schemas.microsoft.com/office/powerpoint/2010/main" val="192522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couples transcription and translation? </a:t>
            </a:r>
            <a:r>
              <a:rPr lang="en-US" sz="1200" b="1" kern="1200" dirty="0" err="1">
                <a:solidFill>
                  <a:schemeClr val="tx1"/>
                </a:solidFill>
                <a:effectLst/>
                <a:latin typeface="+mn-lt"/>
                <a:ea typeface="+mn-ea"/>
                <a:cs typeface="+mn-cs"/>
              </a:rPr>
              <a:t>NusG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-important that at exit channel because initiation occurs at exit channel when 16s rRNA recognizes </a:t>
            </a:r>
            <a:r>
              <a:rPr lang="en-US" sz="1200" b="1" kern="1200" dirty="0">
                <a:solidFill>
                  <a:schemeClr val="tx1"/>
                </a:solidFill>
                <a:effectLst/>
                <a:latin typeface="+mn-lt"/>
                <a:ea typeface="+mn-ea"/>
                <a:cs typeface="+mn-cs"/>
              </a:rPr>
              <a:t>shine </a:t>
            </a:r>
            <a:r>
              <a:rPr lang="en-US" sz="1200" b="1" kern="1200" dirty="0" err="1">
                <a:solidFill>
                  <a:schemeClr val="tx1"/>
                </a:solidFill>
                <a:effectLst/>
                <a:latin typeface="+mn-lt"/>
                <a:ea typeface="+mn-ea"/>
                <a:cs typeface="+mn-cs"/>
              </a:rPr>
              <a:t>delgarno</a:t>
            </a:r>
            <a:r>
              <a:rPr lang="en-US" sz="1200" kern="1200" dirty="0">
                <a:solidFill>
                  <a:schemeClr val="tx1"/>
                </a:solidFill>
                <a:effectLst/>
                <a:latin typeface="+mn-lt"/>
                <a:ea typeface="+mn-ea"/>
                <a:cs typeface="+mn-cs"/>
              </a:rPr>
              <a:t> on mRNA</a:t>
            </a:r>
          </a:p>
          <a:p>
            <a:r>
              <a:rPr lang="en-US" sz="1200" kern="1200" dirty="0">
                <a:solidFill>
                  <a:schemeClr val="tx1"/>
                </a:solidFill>
                <a:effectLst/>
                <a:latin typeface="+mn-lt"/>
                <a:ea typeface="+mn-ea"/>
                <a:cs typeface="+mn-cs"/>
              </a:rPr>
              <a:t>-bS21 interacts with </a:t>
            </a:r>
            <a:r>
              <a:rPr lang="en-US" sz="1200" b="1" kern="1200" dirty="0">
                <a:solidFill>
                  <a:schemeClr val="tx1"/>
                </a:solidFill>
                <a:effectLst/>
                <a:latin typeface="+mn-lt"/>
                <a:ea typeface="+mn-ea"/>
                <a:cs typeface="+mn-cs"/>
              </a:rPr>
              <a:t>bs18, uS11, and 16s rRNA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
            </a:r>
            <a:r>
              <a:rPr lang="en-US" sz="1200" b="1" kern="1200" dirty="0">
                <a:solidFill>
                  <a:schemeClr val="tx1"/>
                </a:solidFill>
                <a:effectLst/>
                <a:latin typeface="+mn-lt"/>
                <a:ea typeface="+mn-ea"/>
                <a:cs typeface="+mn-cs"/>
              </a:rPr>
              <a:t>bacillus subtilis</a:t>
            </a:r>
            <a:r>
              <a:rPr lang="en-US" sz="1200" kern="1200" dirty="0">
                <a:solidFill>
                  <a:schemeClr val="tx1"/>
                </a:solidFill>
                <a:effectLst/>
                <a:latin typeface="+mn-lt"/>
                <a:ea typeface="+mn-ea"/>
                <a:cs typeface="+mn-cs"/>
              </a:rPr>
              <a:t>, this results in defects in motility and biofilm formation, and in </a:t>
            </a:r>
            <a:r>
              <a:rPr lang="en-US" sz="1200" b="1" kern="1200" dirty="0">
                <a:solidFill>
                  <a:schemeClr val="tx1"/>
                </a:solidFill>
                <a:effectLst/>
                <a:latin typeface="+mn-lt"/>
                <a:ea typeface="+mn-ea"/>
                <a:cs typeface="+mn-cs"/>
              </a:rPr>
              <a:t>listeria monocytogenes</a:t>
            </a:r>
            <a:r>
              <a:rPr lang="en-US" sz="1200" kern="1200" dirty="0">
                <a:solidFill>
                  <a:schemeClr val="tx1"/>
                </a:solidFill>
                <a:effectLst/>
                <a:latin typeface="+mn-lt"/>
                <a:ea typeface="+mn-ea"/>
                <a:cs typeface="+mn-cs"/>
              </a:rPr>
              <a:t>, null mutants have increased acid stress resistance and changes in transcription of stress resistance genes.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-Percent identities:</a:t>
            </a:r>
          </a:p>
          <a:p>
            <a:r>
              <a:rPr lang="en-US" sz="1200" kern="1200" dirty="0">
                <a:solidFill>
                  <a:schemeClr val="tx1"/>
                </a:solidFill>
                <a:effectLst/>
                <a:latin typeface="+mn-lt"/>
                <a:ea typeface="+mn-ea"/>
                <a:cs typeface="+mn-cs"/>
              </a:rPr>
              <a:t>1 and 3 – 72%</a:t>
            </a:r>
          </a:p>
          <a:p>
            <a:r>
              <a:rPr lang="en-US" sz="1200" kern="1200" dirty="0">
                <a:solidFill>
                  <a:schemeClr val="tx1"/>
                </a:solidFill>
                <a:effectLst/>
                <a:latin typeface="+mn-lt"/>
                <a:ea typeface="+mn-ea"/>
                <a:cs typeface="+mn-cs"/>
              </a:rPr>
              <a:t>1 and 2 57%</a:t>
            </a:r>
          </a:p>
          <a:p>
            <a:r>
              <a:rPr lang="en-US" sz="1200" kern="1200" dirty="0">
                <a:solidFill>
                  <a:schemeClr val="tx1"/>
                </a:solidFill>
                <a:effectLst/>
                <a:latin typeface="+mn-lt"/>
                <a:ea typeface="+mn-ea"/>
                <a:cs typeface="+mn-cs"/>
              </a:rPr>
              <a:t>1 and </a:t>
            </a:r>
            <a:r>
              <a:rPr lang="en-US" sz="1200" kern="1200" dirty="0" err="1">
                <a:solidFill>
                  <a:schemeClr val="tx1"/>
                </a:solidFill>
                <a:effectLst/>
                <a:latin typeface="+mn-lt"/>
                <a:ea typeface="+mn-ea"/>
                <a:cs typeface="+mn-cs"/>
              </a:rPr>
              <a:t>ecoli</a:t>
            </a:r>
            <a:r>
              <a:rPr lang="en-US" sz="1200" kern="1200" dirty="0">
                <a:solidFill>
                  <a:schemeClr val="tx1"/>
                </a:solidFill>
                <a:effectLst/>
                <a:latin typeface="+mn-lt"/>
                <a:ea typeface="+mn-ea"/>
                <a:cs typeface="+mn-cs"/>
              </a:rPr>
              <a:t> – 52%</a:t>
            </a:r>
          </a:p>
          <a:p>
            <a:r>
              <a:rPr lang="en-US" sz="1200" kern="1200" dirty="0">
                <a:solidFill>
                  <a:schemeClr val="tx1"/>
                </a:solidFill>
                <a:effectLst/>
                <a:latin typeface="+mn-lt"/>
                <a:ea typeface="+mn-ea"/>
                <a:cs typeface="+mn-cs"/>
              </a:rPr>
              <a:t>2 and 3 – 50%</a:t>
            </a:r>
          </a:p>
          <a:p>
            <a:r>
              <a:rPr lang="en-US" sz="1200" kern="1200" dirty="0">
                <a:solidFill>
                  <a:schemeClr val="tx1"/>
                </a:solidFill>
                <a:effectLst/>
                <a:latin typeface="+mn-lt"/>
                <a:ea typeface="+mn-ea"/>
                <a:cs typeface="+mn-cs"/>
              </a:rPr>
              <a:t>2 and e coli – 60%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E.Coli</a:t>
            </a:r>
            <a:r>
              <a:rPr lang="en-US" sz="1200" kern="1200" dirty="0">
                <a:solidFill>
                  <a:schemeClr val="tx1"/>
                </a:solidFill>
                <a:effectLst/>
                <a:latin typeface="+mn-lt"/>
                <a:ea typeface="+mn-ea"/>
                <a:cs typeface="+mn-cs"/>
              </a:rPr>
              <a:t> bS21 is in same operon </a:t>
            </a:r>
            <a:r>
              <a:rPr lang="en-US" sz="1200" b="1" kern="1200" dirty="0" err="1">
                <a:solidFill>
                  <a:schemeClr val="tx1"/>
                </a:solidFill>
                <a:effectLst/>
                <a:latin typeface="+mn-lt"/>
                <a:ea typeface="+mn-ea"/>
                <a:cs typeface="+mn-cs"/>
              </a:rPr>
              <a:t>rpoC</a:t>
            </a:r>
            <a:r>
              <a:rPr lang="en-US" sz="1200" b="1" kern="1200" dirty="0">
                <a:solidFill>
                  <a:schemeClr val="tx1"/>
                </a:solidFill>
                <a:effectLst/>
                <a:latin typeface="+mn-lt"/>
                <a:ea typeface="+mn-ea"/>
                <a:cs typeface="+mn-cs"/>
              </a:rPr>
              <a:t> and primase</a:t>
            </a:r>
            <a:r>
              <a:rPr lang="en-US" sz="1200" kern="1200" dirty="0">
                <a:solidFill>
                  <a:schemeClr val="tx1"/>
                </a:solidFill>
                <a:effectLst/>
                <a:latin typeface="+mn-lt"/>
                <a:ea typeface="+mn-ea"/>
                <a:cs typeface="+mn-cs"/>
              </a:rPr>
              <a:t>, so most similar to #2. Others are more similar to #3, like listeria and bacillus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paralogs</a:t>
            </a:r>
            <a:r>
              <a:rPr lang="en-US" sz="1200" kern="1200" dirty="0">
                <a:solidFill>
                  <a:schemeClr val="tx1"/>
                </a:solidFill>
                <a:effectLst/>
                <a:latin typeface="+mn-lt"/>
                <a:ea typeface="+mn-ea"/>
                <a:cs typeface="+mn-cs"/>
              </a:rPr>
              <a:t> = gene duplication, </a:t>
            </a:r>
            <a:r>
              <a:rPr lang="en-US" sz="1200" b="1" kern="1200" dirty="0">
                <a:solidFill>
                  <a:schemeClr val="tx1"/>
                </a:solidFill>
                <a:effectLst/>
                <a:latin typeface="+mn-lt"/>
                <a:ea typeface="+mn-ea"/>
                <a:cs typeface="+mn-cs"/>
              </a:rPr>
              <a:t>orthologs</a:t>
            </a:r>
            <a:r>
              <a:rPr lang="en-US" sz="1200" kern="1200" dirty="0">
                <a:solidFill>
                  <a:schemeClr val="tx1"/>
                </a:solidFill>
                <a:effectLst/>
                <a:latin typeface="+mn-lt"/>
                <a:ea typeface="+mn-ea"/>
                <a:cs typeface="+mn-cs"/>
              </a:rPr>
              <a:t> = from different species. Likely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are paralogs because we built a tree and they all clustered very close together and were only surrounded by other francisella proteins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yqeY</a:t>
            </a:r>
            <a:r>
              <a:rPr lang="en-US" sz="1200" kern="1200" dirty="0">
                <a:solidFill>
                  <a:schemeClr val="tx1"/>
                </a:solidFill>
                <a:effectLst/>
                <a:latin typeface="+mn-lt"/>
                <a:ea typeface="+mn-ea"/>
                <a:cs typeface="+mn-cs"/>
              </a:rPr>
              <a:t> = hypothetical protein, uncharacterized</a:t>
            </a:r>
          </a:p>
          <a:p>
            <a:endParaRPr lang="en-US" sz="1200" kern="1200" dirty="0">
              <a:solidFill>
                <a:schemeClr val="tx1"/>
              </a:solidFill>
              <a:effectLst/>
              <a:latin typeface="+mn-lt"/>
              <a:ea typeface="+mn-ea"/>
              <a:cs typeface="+mn-cs"/>
            </a:endParaRPr>
          </a:p>
          <a:p>
            <a:endParaRPr lang="en-US" dirty="0"/>
          </a:p>
          <a:p>
            <a:r>
              <a:rPr lang="it-IT" sz="1200" b="0" i="0" u="none" strike="noStrike" kern="1200" dirty="0">
                <a:solidFill>
                  <a:schemeClr val="tx1"/>
                </a:solidFill>
                <a:effectLst/>
                <a:latin typeface="+mn-lt"/>
                <a:ea typeface="+mn-ea"/>
                <a:cs typeface="+mn-cs"/>
              </a:rPr>
              <a:t>		GT in Vivo</a:t>
            </a:r>
            <a:r>
              <a:rPr lang="it-IT" dirty="0"/>
              <a:t> 	</a:t>
            </a:r>
            <a:r>
              <a:rPr lang="it-IT" sz="1200" b="0" i="0" u="none" strike="noStrike" kern="1200" dirty="0">
                <a:solidFill>
                  <a:schemeClr val="tx1"/>
                </a:solidFill>
                <a:effectLst/>
                <a:latin typeface="+mn-lt"/>
                <a:ea typeface="+mn-ea"/>
                <a:cs typeface="+mn-cs"/>
              </a:rPr>
              <a:t>Generation Time in Vitro</a:t>
            </a:r>
          </a:p>
          <a:p>
            <a:r>
              <a:rPr lang="it-IT" dirty="0"/>
              <a:t> </a:t>
            </a:r>
            <a:r>
              <a:rPr lang="it-IT" sz="1200" b="0" i="0" u="none" strike="noStrike" kern="1200" dirty="0">
                <a:solidFill>
                  <a:schemeClr val="tx1"/>
                </a:solidFill>
                <a:effectLst/>
                <a:latin typeface="+mn-lt"/>
                <a:ea typeface="+mn-ea"/>
                <a:cs typeface="+mn-cs"/>
              </a:rPr>
              <a:t>LVS + pF</a:t>
            </a:r>
            <a:r>
              <a:rPr lang="it-IT" dirty="0"/>
              <a:t> 		</a:t>
            </a:r>
            <a:r>
              <a:rPr lang="it-IT" sz="1200" b="0" i="0" u="none" strike="noStrike" kern="1200" dirty="0">
                <a:solidFill>
                  <a:schemeClr val="tx1"/>
                </a:solidFill>
                <a:effectLst/>
                <a:latin typeface="+mn-lt"/>
                <a:ea typeface="+mn-ea"/>
                <a:cs typeface="+mn-cs"/>
              </a:rPr>
              <a:t>156.3858</a:t>
            </a:r>
            <a:r>
              <a:rPr lang="it-IT" dirty="0"/>
              <a:t> 	</a:t>
            </a:r>
            <a:r>
              <a:rPr lang="it-IT" sz="1200" b="0" i="0" u="none" strike="noStrike" kern="1200" dirty="0">
                <a:solidFill>
                  <a:schemeClr val="tx1"/>
                </a:solidFill>
                <a:effectLst/>
                <a:latin typeface="+mn-lt"/>
                <a:ea typeface="+mn-ea"/>
                <a:cs typeface="+mn-cs"/>
              </a:rPr>
              <a:t>131.5391</a:t>
            </a:r>
            <a:r>
              <a:rPr lang="it-IT" dirty="0"/>
              <a:t> </a:t>
            </a:r>
          </a:p>
          <a:p>
            <a:r>
              <a:rPr lang="it-IT" sz="1200" b="0" i="1" u="none" strike="noStrike" kern="1200" dirty="0">
                <a:solidFill>
                  <a:schemeClr val="tx1"/>
                </a:solidFill>
                <a:effectLst/>
                <a:latin typeface="+mn-lt"/>
                <a:ea typeface="+mn-ea"/>
                <a:cs typeface="+mn-cs"/>
              </a:rPr>
              <a:t>∆rpsU2 + pF</a:t>
            </a:r>
            <a:r>
              <a:rPr lang="it-IT" dirty="0"/>
              <a:t> 		</a:t>
            </a:r>
            <a:r>
              <a:rPr lang="it-IT" sz="1200" b="0" i="0" u="none" strike="noStrike" kern="1200" dirty="0">
                <a:solidFill>
                  <a:schemeClr val="tx1"/>
                </a:solidFill>
                <a:effectLst/>
                <a:latin typeface="+mn-lt"/>
                <a:ea typeface="+mn-ea"/>
                <a:cs typeface="+mn-cs"/>
              </a:rPr>
              <a:t>233.5667</a:t>
            </a:r>
            <a:r>
              <a:rPr lang="it-IT" dirty="0"/>
              <a:t> 	</a:t>
            </a:r>
            <a:r>
              <a:rPr lang="it-IT" sz="1200" b="0" i="0" u="none" strike="noStrike" kern="1200" dirty="0">
                <a:solidFill>
                  <a:schemeClr val="tx1"/>
                </a:solidFill>
                <a:effectLst/>
                <a:latin typeface="+mn-lt"/>
                <a:ea typeface="+mn-ea"/>
                <a:cs typeface="+mn-cs"/>
              </a:rPr>
              <a:t>169.1624</a:t>
            </a:r>
            <a:r>
              <a:rPr lang="it-IT" dirty="0"/>
              <a:t> </a:t>
            </a:r>
          </a:p>
          <a:p>
            <a:r>
              <a:rPr lang="it-IT" sz="1200" b="0" i="1" u="none" strike="noStrike" kern="1200" dirty="0">
                <a:solidFill>
                  <a:schemeClr val="tx1"/>
                </a:solidFill>
                <a:effectLst/>
                <a:latin typeface="+mn-lt"/>
                <a:ea typeface="+mn-ea"/>
                <a:cs typeface="+mn-cs"/>
              </a:rPr>
              <a:t>∆rpsU2 + pF-rpsU2	</a:t>
            </a:r>
            <a:r>
              <a:rPr lang="it-IT" dirty="0"/>
              <a:t> </a:t>
            </a:r>
            <a:r>
              <a:rPr lang="it-IT" sz="1200" b="0" i="0" u="none" strike="noStrike" kern="1200" dirty="0">
                <a:solidFill>
                  <a:schemeClr val="tx1"/>
                </a:solidFill>
                <a:effectLst/>
                <a:latin typeface="+mn-lt"/>
                <a:ea typeface="+mn-ea"/>
                <a:cs typeface="+mn-cs"/>
              </a:rPr>
              <a:t>119.5633</a:t>
            </a:r>
            <a:r>
              <a:rPr lang="it-IT" dirty="0"/>
              <a:t> 	</a:t>
            </a:r>
            <a:r>
              <a:rPr lang="it-IT" sz="1200" b="0" i="0" u="none" strike="noStrike" kern="1200" dirty="0">
                <a:solidFill>
                  <a:schemeClr val="tx1"/>
                </a:solidFill>
                <a:effectLst/>
                <a:latin typeface="+mn-lt"/>
                <a:ea typeface="+mn-ea"/>
                <a:cs typeface="+mn-cs"/>
              </a:rPr>
              <a:t>147.0962</a:t>
            </a:r>
            <a:r>
              <a:rPr lang="it-IT" dirty="0"/>
              <a:t> </a:t>
            </a:r>
          </a:p>
          <a:p>
            <a:endParaRPr lang="it-IT" dirty="0"/>
          </a:p>
          <a:p>
            <a:r>
              <a:rPr lang="it-IT" dirty="0"/>
              <a:t>*Faster in Vivo for WT and complement, slower in vivo for drpsU2*</a:t>
            </a:r>
          </a:p>
          <a:p>
            <a:r>
              <a:rPr lang="it-IT" dirty="0"/>
              <a:t>Complement is fasted in vivo, drpsU2 is slowest</a:t>
            </a:r>
            <a:endParaRPr lang="en-US" dirty="0"/>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16</a:t>
            </a:fld>
            <a:endParaRPr lang="en-US"/>
          </a:p>
        </p:txBody>
      </p:sp>
    </p:spTree>
    <p:extLst>
      <p:ext uri="{BB962C8B-B14F-4D97-AF65-F5344CB8AC3E}">
        <p14:creationId xmlns:p14="http://schemas.microsoft.com/office/powerpoint/2010/main" val="4038556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mutant we want to make is just changing the one nucleotide after the </a:t>
            </a:r>
            <a:r>
              <a:rPr lang="en-US" dirty="0" err="1"/>
              <a:t>ShineDalgarno</a:t>
            </a:r>
            <a:r>
              <a:rPr lang="en-US" dirty="0"/>
              <a:t> because we noticed that in the first two constructs that show regulation it is an A in the </a:t>
            </a:r>
            <a:r>
              <a:rPr lang="en-US" dirty="0" err="1"/>
              <a:t>idealSD</a:t>
            </a:r>
            <a:r>
              <a:rPr lang="en-US" dirty="0"/>
              <a:t> it is a U, so we will try only mutating just that one. And then finally, all of these constructs have the SD in a position slightly upstream of where the wild type one is, so we are going to try to make another “ideal” SD, AGGAGG, but NOT move it upstream, as you can see here.</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17</a:t>
            </a:fld>
            <a:endParaRPr lang="en-US"/>
          </a:p>
        </p:txBody>
      </p:sp>
    </p:spTree>
    <p:extLst>
      <p:ext uri="{BB962C8B-B14F-4D97-AF65-F5344CB8AC3E}">
        <p14:creationId xmlns:p14="http://schemas.microsoft.com/office/powerpoint/2010/main" val="2463936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Percent identities: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18</a:t>
            </a:fld>
            <a:endParaRPr lang="en-US"/>
          </a:p>
        </p:txBody>
      </p:sp>
    </p:spTree>
    <p:extLst>
      <p:ext uri="{BB962C8B-B14F-4D97-AF65-F5344CB8AC3E}">
        <p14:creationId xmlns:p14="http://schemas.microsoft.com/office/powerpoint/2010/main" val="1989604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with more up-to-date Western data if possible. Hannah- include boxes or arrows showing the ones that are significant.</a:t>
            </a:r>
          </a:p>
          <a:p>
            <a:endParaRPr lang="en-US" dirty="0"/>
          </a:p>
          <a:p>
            <a:r>
              <a:rPr lang="en-US" dirty="0"/>
              <a:t>So here we have antibodies for 5 of the FPI proteins and VSVG which is a tag we have on bS21 in complement strains. Looking first at Wild-type vs. our mutant, we see a significant decrease in PdpB, IglA, and IglC, and an increase in </a:t>
            </a:r>
            <a:r>
              <a:rPr lang="en-US" dirty="0" err="1"/>
              <a:t>IglD</a:t>
            </a:r>
            <a:r>
              <a:rPr lang="en-US" dirty="0"/>
              <a:t>. This is consistent with the mass spec data. </a:t>
            </a:r>
          </a:p>
          <a:p>
            <a:endParaRPr lang="en-US" dirty="0"/>
          </a:p>
          <a:p>
            <a:r>
              <a:rPr lang="en-US" dirty="0"/>
              <a:t>We also looked to see if these changes could be complemented with bS21-2 but also with overexpression of the other two bS21 homologs, and indeed we see restoration to wild-type level or beyond wild-type level with all of these complements. I do want to point out here that even though these overexpression plasmids have the same promoter, there are differences in expression of the bS21 proteins themselves.</a:t>
            </a:r>
          </a:p>
          <a:p>
            <a:endParaRPr lang="en-US" dirty="0"/>
          </a:p>
          <a:p>
            <a:r>
              <a:rPr lang="en-US" dirty="0"/>
              <a:t>Now in the interest of time I won’t show you this but we did confirm the RNA-seq for these genes via qPCR and found there are not significant differences in transcript abundance. Additionally, we see changes in virulence associated with loss of bS21-2, so we really want to understand the mechanism of how this happens. Before I jump into those experiments, I want to backtrack a little…</a:t>
            </a:r>
          </a:p>
        </p:txBody>
      </p:sp>
      <p:sp>
        <p:nvSpPr>
          <p:cNvPr id="4" name="Slide Number Placeholder 3"/>
          <p:cNvSpPr>
            <a:spLocks noGrp="1"/>
          </p:cNvSpPr>
          <p:nvPr>
            <p:ph type="sldNum" sz="quarter" idx="5"/>
          </p:nvPr>
        </p:nvSpPr>
        <p:spPr/>
        <p:txBody>
          <a:bodyPr/>
          <a:lstStyle/>
          <a:p>
            <a:fld id="{5DC35E36-44CF-41A2-B0A4-F6B5CD6E87AA}" type="slidenum">
              <a:rPr lang="en-US" smtClean="0"/>
              <a:t>19</a:t>
            </a:fld>
            <a:endParaRPr lang="en-US"/>
          </a:p>
        </p:txBody>
      </p:sp>
    </p:spTree>
    <p:extLst>
      <p:ext uri="{BB962C8B-B14F-4D97-AF65-F5344CB8AC3E}">
        <p14:creationId xmlns:p14="http://schemas.microsoft.com/office/powerpoint/2010/main" val="55751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though francisella has a very small genome, it </a:t>
            </a:r>
            <a:r>
              <a:rPr lang="en-US" sz="1200" b="1" kern="1200" dirty="0">
                <a:solidFill>
                  <a:schemeClr val="tx1"/>
                </a:solidFill>
                <a:effectLst/>
                <a:latin typeface="+mn-lt"/>
                <a:ea typeface="+mn-ea"/>
                <a:cs typeface="+mn-cs"/>
              </a:rPr>
              <a:t>encodes </a:t>
            </a:r>
            <a:r>
              <a:rPr lang="en-US" sz="1200" kern="1200" dirty="0">
                <a:solidFill>
                  <a:schemeClr val="tx1"/>
                </a:solidFill>
                <a:effectLst/>
                <a:latin typeface="+mn-lt"/>
                <a:ea typeface="+mn-ea"/>
                <a:cs typeface="+mn-cs"/>
              </a:rPr>
              <a:t>three copies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which encode bS21. This is especially noteworthy because most bacteria have 0 or 1 of this gene. </a:t>
            </a:r>
          </a:p>
          <a:p>
            <a:r>
              <a:rPr lang="en-US" sz="1200" kern="1200" dirty="0">
                <a:solidFill>
                  <a:schemeClr val="tx1"/>
                </a:solidFill>
                <a:effectLst/>
                <a:latin typeface="+mn-lt"/>
                <a:ea typeface="+mn-ea"/>
                <a:cs typeface="+mn-cs"/>
              </a:rPr>
              <a:t>We originally hypothesized, and have since shown, that these three proteins are produced and incorporated into ribosomes. I purified ribosomes from wild-type cells as well as cells ectopically expressing each of the bS21 proteins with a VSVG tag. We then ran these on a gel and immunoblotted. This, along with some mass spec data we have of purified ribosomes, indicates that F. tularensis can incorporate each paralog into ribosomes, so Francisella is producing heterogeneous ribosomes.</a:t>
            </a:r>
          </a:p>
          <a:p>
            <a:r>
              <a:rPr lang="en-US" dirty="0"/>
              <a:t>Now that we have seen that structurally heterogeneous ribosomes exist, the question is why Francisella may have these and if they affect translation? We have developed a model for our hypothesis about this, which I will show you now.</a:t>
            </a:r>
          </a:p>
        </p:txBody>
      </p:sp>
      <p:sp>
        <p:nvSpPr>
          <p:cNvPr id="4" name="Slide Number Placeholder 3"/>
          <p:cNvSpPr>
            <a:spLocks noGrp="1"/>
          </p:cNvSpPr>
          <p:nvPr>
            <p:ph type="sldNum" sz="quarter" idx="5"/>
          </p:nvPr>
        </p:nvSpPr>
        <p:spPr/>
        <p:txBody>
          <a:bodyPr/>
          <a:lstStyle/>
          <a:p>
            <a:fld id="{5DC35E36-44CF-41A2-B0A4-F6B5CD6E87AA}" type="slidenum">
              <a:rPr lang="en-US" smtClean="0"/>
              <a:t>2</a:t>
            </a:fld>
            <a:endParaRPr lang="en-US"/>
          </a:p>
        </p:txBody>
      </p:sp>
    </p:spTree>
    <p:extLst>
      <p:ext uri="{BB962C8B-B14F-4D97-AF65-F5344CB8AC3E}">
        <p14:creationId xmlns:p14="http://schemas.microsoft.com/office/powerpoint/2010/main" val="294946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Percent identities: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20</a:t>
            </a:fld>
            <a:endParaRPr lang="en-US"/>
          </a:p>
        </p:txBody>
      </p:sp>
    </p:spTree>
    <p:extLst>
      <p:ext uri="{BB962C8B-B14F-4D97-AF65-F5344CB8AC3E}">
        <p14:creationId xmlns:p14="http://schemas.microsoft.com/office/powerpoint/2010/main" val="341016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Aureus bS21 is VERY far away from this, definitely farther away than E. </a:t>
            </a:r>
            <a:r>
              <a:rPr lang="en-US"/>
              <a:t>coli.</a:t>
            </a:r>
          </a:p>
        </p:txBody>
      </p:sp>
      <p:sp>
        <p:nvSpPr>
          <p:cNvPr id="4" name="Slide Number Placeholder 3"/>
          <p:cNvSpPr>
            <a:spLocks noGrp="1"/>
          </p:cNvSpPr>
          <p:nvPr>
            <p:ph type="sldNum" sz="quarter" idx="5"/>
          </p:nvPr>
        </p:nvSpPr>
        <p:spPr/>
        <p:txBody>
          <a:bodyPr/>
          <a:lstStyle/>
          <a:p>
            <a:fld id="{5DC35E36-44CF-41A2-B0A4-F6B5CD6E87AA}" type="slidenum">
              <a:rPr lang="en-US" smtClean="0"/>
              <a:t>24</a:t>
            </a:fld>
            <a:endParaRPr lang="en-US"/>
          </a:p>
        </p:txBody>
      </p:sp>
    </p:spTree>
    <p:extLst>
      <p:ext uri="{BB962C8B-B14F-4D97-AF65-F5344CB8AC3E}">
        <p14:creationId xmlns:p14="http://schemas.microsoft.com/office/powerpoint/2010/main" val="67933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delete one of the bS21 genes, we see genome-wide changes in protein abundance. On the y-axis here is log2-fold-change differences in protein abundance from mass spec on whole cell lysates, comparing the bS21-2 mutant to wild-type. Now an obvious explanation for this would be changes in transcript abundance, but when we did RNA-seq on the mutant vs. wild-type strain, we see some changes in transcript abundance but they do not directly correlate with those in protein abundance. In fact there are 161 proteins that are different at the protein level but NOT at the transcript level.</a:t>
            </a:r>
          </a:p>
          <a:p>
            <a:endParaRPr lang="en-US" dirty="0"/>
          </a:p>
          <a:p>
            <a:r>
              <a:rPr lang="en-US" dirty="0"/>
              <a:t>Of particular note in this set, are a number of Francisella pathogenicity island genes that are primarily down-regulated in the mutant line at the protein level but not at the transcript level.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C6B9A-508C-1542-B829-2575F648D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44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FPI is a set of 16 genes that encodes the Type VI secretion system in Francisella. Now a lot of research has shown that these genes are regulated at the level of transcription, but we don’t know of any published research that investigates regulation post-transcriptionally. </a:t>
            </a:r>
          </a:p>
          <a:p>
            <a:r>
              <a:rPr lang="en-US" dirty="0"/>
              <a:t>Of these 16 genes, 11 are down-regulated in delta bS21-2 at the protein level based on the mass spec data, and 1 is up-regulated. </a:t>
            </a:r>
          </a:p>
          <a:p>
            <a:r>
              <a:rPr lang="en-US" dirty="0"/>
              <a:t>WE don’t see coordinated </a:t>
            </a:r>
            <a:r>
              <a:rPr lang="en-US" dirty="0" err="1"/>
              <a:t>Fpi</a:t>
            </a:r>
            <a:r>
              <a:rPr lang="en-US" dirty="0"/>
              <a:t> transcript changes across the island.</a:t>
            </a:r>
          </a:p>
          <a:p>
            <a:r>
              <a:rPr lang="en-US" dirty="0"/>
              <a:t>Now this genome-wide proteomics stuff is kind of new to us, so we wanted to verify these findings using immunoblotting, and luckily there are antibodies for a number of these FPI genes….</a:t>
            </a:r>
          </a:p>
        </p:txBody>
      </p:sp>
      <p:sp>
        <p:nvSpPr>
          <p:cNvPr id="4" name="Slide Number Placeholder 3"/>
          <p:cNvSpPr>
            <a:spLocks noGrp="1"/>
          </p:cNvSpPr>
          <p:nvPr>
            <p:ph type="sldNum" sz="quarter" idx="5"/>
          </p:nvPr>
        </p:nvSpPr>
        <p:spPr/>
        <p:txBody>
          <a:bodyPr/>
          <a:lstStyle/>
          <a:p>
            <a:fld id="{5DC35E36-44CF-41A2-B0A4-F6B5CD6E87AA}" type="slidenum">
              <a:rPr lang="en-US" smtClean="0"/>
              <a:t>4</a:t>
            </a:fld>
            <a:endParaRPr lang="en-US"/>
          </a:p>
        </p:txBody>
      </p:sp>
    </p:spTree>
    <p:extLst>
      <p:ext uri="{BB962C8B-B14F-4D97-AF65-F5344CB8AC3E}">
        <p14:creationId xmlns:p14="http://schemas.microsoft.com/office/powerpoint/2010/main" val="3248486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antibodies for four of the FPI proteins and we have our wild-type francisella in triplicate. </a:t>
            </a:r>
          </a:p>
          <a:p>
            <a:endParaRPr lang="en-US" dirty="0"/>
          </a:p>
          <a:p>
            <a:r>
              <a:rPr lang="en-US" dirty="0"/>
              <a:t>We were able to quantify these Westerns, normalizing to total protein, as you can see on this graph.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look at drpsU2, we see a significant decrease in abundance of some, most notably PdpB, which we have seen consistently to be about 3- to 5-fold less than in wild-type cells. Interestingly we do see that some proteins are unaffected by loss of rpsU2 and one protein, </a:t>
            </a:r>
            <a:r>
              <a:rPr lang="en-US" dirty="0" err="1"/>
              <a:t>iglD</a:t>
            </a:r>
            <a:r>
              <a:rPr lang="en-US" dirty="0"/>
              <a:t>, is actually MORE expressed.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Okay so we have confirmed that we see differences in the protein level, but if you think back to that first central dogma slide I showed you, this could be because of transcription or translation. So we next looked at whether these genes were different at the transcript level.</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5</a:t>
            </a:fld>
            <a:endParaRPr lang="en-US"/>
          </a:p>
        </p:txBody>
      </p:sp>
    </p:spTree>
    <p:extLst>
      <p:ext uri="{BB962C8B-B14F-4D97-AF65-F5344CB8AC3E}">
        <p14:creationId xmlns:p14="http://schemas.microsoft.com/office/powerpoint/2010/main" val="2584214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images of the 30S subunit of the E. coli ribosome. On the right we have a view of only the 16s rRNA with bS21 which is colored in red. On the left is a closer view, and to orient yourself in yellow is the p-site tRNA and an mRNA in blue, so you can imagine a longer mRNA would be exiting here, very close to the position of bS21.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Early research into the functions of ribosomal proteins identified that bS21 is involved in translation initiation, perhaps moderating the interaction between the ribosome and the mRNA molecule. </a:t>
            </a:r>
          </a:p>
          <a:p>
            <a:endPar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**remind them that this is where the 5’UTR interacts during initiation</a:t>
            </a:r>
          </a:p>
          <a:p>
            <a:endParaRPr lang="en-US" sz="1800" kern="1200" dirty="0">
              <a:solidFill>
                <a:srgbClr val="000000"/>
              </a:solidFill>
              <a:effectLst/>
              <a:latin typeface="Calibri" panose="020F0502020204030204" pitchFamily="34" charset="0"/>
              <a:cs typeface="Times New Roman" panose="02020603050405020304" pitchFamily="18" charset="0"/>
            </a:endParaRPr>
          </a:p>
          <a:p>
            <a:r>
              <a:rPr lang="en-US" sz="1800" kern="1200" dirty="0">
                <a:solidFill>
                  <a:srgbClr val="000000"/>
                </a:solidFill>
                <a:effectLst/>
                <a:latin typeface="Calibri" panose="020F0502020204030204" pitchFamily="34" charset="0"/>
                <a:cs typeface="Times New Roman" panose="02020603050405020304" pitchFamily="18" charset="0"/>
              </a:rPr>
              <a:t>Now this positioning led us to hypothesize that bS21 is interacting, directly or indirectly, with the 5’ UTR of mRNA molecules. In order to assess this, we’ve come up with reporter strains where we fuse a 5’UTR that we believe is differentially regulated in our wild-type vs. mutant cells, to a reporter – lacZ. For this </a:t>
            </a:r>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6</a:t>
            </a:fld>
            <a:endParaRPr lang="en-US"/>
          </a:p>
        </p:txBody>
      </p:sp>
    </p:spTree>
    <p:extLst>
      <p:ext uri="{BB962C8B-B14F-4D97-AF65-F5344CB8AC3E}">
        <p14:creationId xmlns:p14="http://schemas.microsoft.com/office/powerpoint/2010/main" val="3035117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Calibri" panose="020F0502020204030204" pitchFamily="34" charset="0"/>
                <a:cs typeface="Times New Roman" panose="02020603050405020304" pitchFamily="18" charset="0"/>
              </a:rPr>
              <a:t>In order to assess this, we’ve come up with reporter strains where we fuse a 5’UTR that we believe is differentially regulated in our to a reporter – lacZ. Our hypothesis is that if we put this construct in wild-type cells and our delta bS21-2 cells, we will see differences in B galactosidase production.</a:t>
            </a:r>
          </a:p>
          <a:p>
            <a:endParaRPr lang="en-US" sz="1200" kern="1200" dirty="0">
              <a:solidFill>
                <a:srgbClr val="000000"/>
              </a:solidFill>
              <a:effectLst/>
              <a:latin typeface="Calibri" panose="020F0502020204030204" pitchFamily="34" charset="0"/>
              <a:cs typeface="Times New Roman" panose="02020603050405020304" pitchFamily="18" charset="0"/>
            </a:endParaRPr>
          </a:p>
          <a:p>
            <a:r>
              <a:rPr lang="en-US" sz="1200" kern="1200" dirty="0">
                <a:solidFill>
                  <a:srgbClr val="000000"/>
                </a:solidFill>
                <a:effectLst/>
                <a:latin typeface="Calibri" panose="020F0502020204030204" pitchFamily="34" charset="0"/>
                <a:cs typeface="Times New Roman" panose="02020603050405020304" pitchFamily="18" charset="0"/>
              </a:rPr>
              <a:t>For this experiment, we decided to use the 5’UTR from PdpA, because we know the transcription start site and we see differential regulation in the mass-spec data.</a:t>
            </a:r>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7</a:t>
            </a:fld>
            <a:endParaRPr lang="en-US"/>
          </a:p>
        </p:txBody>
      </p:sp>
    </p:spTree>
    <p:extLst>
      <p:ext uri="{BB962C8B-B14F-4D97-AF65-F5344CB8AC3E}">
        <p14:creationId xmlns:p14="http://schemas.microsoft.com/office/powerpoint/2010/main" val="360525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we see here is a normalized activity of B-galactosidase in our pdpA UTR in both strains, and we see a significant difference that’s about 1.42-fold in this experiment. We wanted to confirm that this wasn’t a generalized effect on translation of every protein, so we have a control. We did the same thing with the UTR of another gene, tul4. We know that the protein encoded by tul4 is not different in the bS21-2 mutant cells, and we don’t see a significant change in the B-gal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do want to point out that these are all normalized values so there are significant differences in the amount of B-gal produced between different UTR constructs, but our question is whether there is a difference in the delta strain relative to wild-type.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What’s cool about this data, it shows that this 5’UTR is sufficient to cause changes in protein abundance in cells lacking bS21-2. Alright so we see a difference attributable to the pdpA UTR, but we are still wondering what PART of the UTR makes the difference. To assess this, we tried making a bunch of mutations in the pdpA UTR that would break this regulation and lead to a graph more similar to what we see on the right.</a:t>
            </a:r>
          </a:p>
          <a:p>
            <a:endParaRPr lang="en-US" dirty="0"/>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8</a:t>
            </a:fld>
            <a:endParaRPr lang="en-US"/>
          </a:p>
        </p:txBody>
      </p:sp>
    </p:spTree>
    <p:extLst>
      <p:ext uri="{BB962C8B-B14F-4D97-AF65-F5344CB8AC3E}">
        <p14:creationId xmlns:p14="http://schemas.microsoft.com/office/powerpoint/2010/main" val="10258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possibility that could be causing this regulation that we see in the pdpA UTR but not in other UTRs is the secondary structure of the mRNA. The PdpA 5’UTR and first few codons are predicted to form a really pretty stem-loop like you can see here, so we tried disrupting this stem loop with different mutations which </a:t>
            </a:r>
            <a:r>
              <a:rPr lang="en-US" dirty="0" err="1"/>
              <a:t>RNAfold</a:t>
            </a:r>
            <a:r>
              <a:rPr lang="en-US" dirty="0"/>
              <a:t> predicted would lead to this structure instead, and then we tried making complementary mutations to restore the stem-loop. What I found when I did the b-gal assay is actually we still see 1.5 to 2-fold more protein expression in wild-type compared to our mutant, and we tried a different set of mutations that I’m not showing here with the same results, so we don’t think the secondary structure plays a significant role in this regulation we see here.</a:t>
            </a:r>
          </a:p>
          <a:p>
            <a:endParaRPr lang="en-US" dirty="0"/>
          </a:p>
          <a:p>
            <a:r>
              <a:rPr lang="en-US" dirty="0"/>
              <a:t>Another important aspect of control of translation is the physical interaction between the UTR and the ribosome, and the most well-characterized is between the shine Dalgarno and anti-shine Dalgarno.</a:t>
            </a:r>
          </a:p>
        </p:txBody>
      </p:sp>
      <p:sp>
        <p:nvSpPr>
          <p:cNvPr id="4" name="Slide Number Placeholder 3"/>
          <p:cNvSpPr>
            <a:spLocks noGrp="1"/>
          </p:cNvSpPr>
          <p:nvPr>
            <p:ph type="sldNum" sz="quarter" idx="5"/>
          </p:nvPr>
        </p:nvSpPr>
        <p:spPr/>
        <p:txBody>
          <a:bodyPr/>
          <a:lstStyle/>
          <a:p>
            <a:fld id="{5DC35E36-44CF-41A2-B0A4-F6B5CD6E87AA}" type="slidenum">
              <a:rPr lang="en-US" smtClean="0"/>
              <a:t>9</a:t>
            </a:fld>
            <a:endParaRPr lang="en-US"/>
          </a:p>
        </p:txBody>
      </p:sp>
    </p:spTree>
    <p:extLst>
      <p:ext uri="{BB962C8B-B14F-4D97-AF65-F5344CB8AC3E}">
        <p14:creationId xmlns:p14="http://schemas.microsoft.com/office/powerpoint/2010/main" val="37397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11EF9-1635-4389-A111-1490D35172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193E82-35CD-4A84-9281-733989BC7A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BBCCA0-38D7-4AE8-B0A3-49DC040C85AE}"/>
              </a:ext>
            </a:extLst>
          </p:cNvPr>
          <p:cNvSpPr>
            <a:spLocks noGrp="1"/>
          </p:cNvSpPr>
          <p:nvPr>
            <p:ph type="dt" sz="half" idx="10"/>
          </p:nvPr>
        </p:nvSpPr>
        <p:spPr/>
        <p:txBody>
          <a:bodyPr/>
          <a:lstStyle/>
          <a:p>
            <a:fld id="{CF7F58DF-609A-42F9-B8CB-6B3B9E341C15}" type="datetime1">
              <a:rPr lang="en-US" smtClean="0"/>
              <a:t>3/23/2022</a:t>
            </a:fld>
            <a:endParaRPr lang="en-US"/>
          </a:p>
        </p:txBody>
      </p:sp>
      <p:sp>
        <p:nvSpPr>
          <p:cNvPr id="5" name="Footer Placeholder 4">
            <a:extLst>
              <a:ext uri="{FF2B5EF4-FFF2-40B4-BE49-F238E27FC236}">
                <a16:creationId xmlns:a16="http://schemas.microsoft.com/office/drawing/2014/main" id="{EDC11499-4E91-4E49-9EEB-80130BD4E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F48DB-8E60-4AEB-B3B5-8153F8E6FC29}"/>
              </a:ext>
            </a:extLst>
          </p:cNvPr>
          <p:cNvSpPr>
            <a:spLocks noGrp="1"/>
          </p:cNvSpPr>
          <p:nvPr>
            <p:ph type="sldNum" sz="quarter" idx="12"/>
          </p:nvPr>
        </p:nvSpPr>
        <p:spPr>
          <a:xfrm>
            <a:off x="8610600" y="6356350"/>
            <a:ext cx="2743200" cy="365125"/>
          </a:xfrm>
          <a:prstGeom prst="rect">
            <a:avLst/>
          </a:prstGeom>
        </p:spPr>
        <p:txBody>
          <a:bodyPr/>
          <a:lstStyle>
            <a:lvl1pPr>
              <a:defRPr sz="1800"/>
            </a:lvl1pPr>
          </a:lstStyle>
          <a:p>
            <a:fld id="{111F27A7-E2FF-4A5C-89A3-CB0344BFB9F2}" type="slidenum">
              <a:rPr lang="en-US" smtClean="0"/>
              <a:pPr/>
              <a:t>‹#›</a:t>
            </a:fld>
            <a:endParaRPr lang="en-US"/>
          </a:p>
        </p:txBody>
      </p:sp>
    </p:spTree>
    <p:extLst>
      <p:ext uri="{BB962C8B-B14F-4D97-AF65-F5344CB8AC3E}">
        <p14:creationId xmlns:p14="http://schemas.microsoft.com/office/powerpoint/2010/main" val="290407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3A46-DC65-47E1-9AA5-14B3B023A1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17E767-DED1-4994-95A5-24AF450F7B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7636F-E0BD-4707-AFBD-799AFFF37C14}"/>
              </a:ext>
            </a:extLst>
          </p:cNvPr>
          <p:cNvSpPr>
            <a:spLocks noGrp="1"/>
          </p:cNvSpPr>
          <p:nvPr>
            <p:ph type="dt" sz="half" idx="10"/>
          </p:nvPr>
        </p:nvSpPr>
        <p:spPr/>
        <p:txBody>
          <a:bodyPr/>
          <a:lstStyle/>
          <a:p>
            <a:fld id="{BA27B619-D6DD-4A47-945B-7B188CE69362}" type="datetime1">
              <a:rPr lang="en-US" smtClean="0"/>
              <a:t>3/23/2022</a:t>
            </a:fld>
            <a:endParaRPr lang="en-US"/>
          </a:p>
        </p:txBody>
      </p:sp>
      <p:sp>
        <p:nvSpPr>
          <p:cNvPr id="5" name="Footer Placeholder 4">
            <a:extLst>
              <a:ext uri="{FF2B5EF4-FFF2-40B4-BE49-F238E27FC236}">
                <a16:creationId xmlns:a16="http://schemas.microsoft.com/office/drawing/2014/main" id="{90B92689-0C68-4AE5-BB07-82D01FC43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418E0-E602-4299-9003-D278D1DE143B}"/>
              </a:ext>
            </a:extLst>
          </p:cNvPr>
          <p:cNvSpPr>
            <a:spLocks noGrp="1"/>
          </p:cNvSpPr>
          <p:nvPr>
            <p:ph type="sldNum" sz="quarter" idx="12"/>
          </p:nvPr>
        </p:nvSpPr>
        <p:spPr>
          <a:xfrm>
            <a:off x="8610600" y="6356350"/>
            <a:ext cx="2743200" cy="365125"/>
          </a:xfrm>
          <a:prstGeom prst="rect">
            <a:avLst/>
          </a:prstGeom>
        </p:spPr>
        <p:txBody>
          <a:bodyPr/>
          <a:lstStyle/>
          <a:p>
            <a:fld id="{111F27A7-E2FF-4A5C-89A3-CB0344BFB9F2}" type="slidenum">
              <a:rPr lang="en-US" smtClean="0"/>
              <a:t>‹#›</a:t>
            </a:fld>
            <a:endParaRPr lang="en-US"/>
          </a:p>
        </p:txBody>
      </p:sp>
    </p:spTree>
    <p:extLst>
      <p:ext uri="{BB962C8B-B14F-4D97-AF65-F5344CB8AC3E}">
        <p14:creationId xmlns:p14="http://schemas.microsoft.com/office/powerpoint/2010/main" val="230246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E7C7A8-EC0C-4212-A29E-2B658CDD09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703B99-1AE2-4BA6-BD71-409A0EB08B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5E069-B5F7-46BB-846D-4C40DE5492A6}"/>
              </a:ext>
            </a:extLst>
          </p:cNvPr>
          <p:cNvSpPr>
            <a:spLocks noGrp="1"/>
          </p:cNvSpPr>
          <p:nvPr>
            <p:ph type="dt" sz="half" idx="10"/>
          </p:nvPr>
        </p:nvSpPr>
        <p:spPr/>
        <p:txBody>
          <a:bodyPr/>
          <a:lstStyle/>
          <a:p>
            <a:fld id="{DDE60B5A-5AD4-4157-B8CC-A25A8EF92FFF}" type="datetime1">
              <a:rPr lang="en-US" smtClean="0"/>
              <a:t>3/23/2022</a:t>
            </a:fld>
            <a:endParaRPr lang="en-US"/>
          </a:p>
        </p:txBody>
      </p:sp>
      <p:sp>
        <p:nvSpPr>
          <p:cNvPr id="5" name="Footer Placeholder 4">
            <a:extLst>
              <a:ext uri="{FF2B5EF4-FFF2-40B4-BE49-F238E27FC236}">
                <a16:creationId xmlns:a16="http://schemas.microsoft.com/office/drawing/2014/main" id="{73F9D362-8EAD-4E95-BF6B-EB57F6088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27F58-1605-416A-9BB1-F2F63221E49E}"/>
              </a:ext>
            </a:extLst>
          </p:cNvPr>
          <p:cNvSpPr>
            <a:spLocks noGrp="1"/>
          </p:cNvSpPr>
          <p:nvPr>
            <p:ph type="sldNum" sz="quarter" idx="12"/>
          </p:nvPr>
        </p:nvSpPr>
        <p:spPr>
          <a:xfrm>
            <a:off x="8610600" y="6356350"/>
            <a:ext cx="2743200" cy="365125"/>
          </a:xfrm>
          <a:prstGeom prst="rect">
            <a:avLst/>
          </a:prstGeom>
        </p:spPr>
        <p:txBody>
          <a:bodyPr/>
          <a:lstStyle/>
          <a:p>
            <a:fld id="{111F27A7-E2FF-4A5C-89A3-CB0344BFB9F2}" type="slidenum">
              <a:rPr lang="en-US" smtClean="0"/>
              <a:t>‹#›</a:t>
            </a:fld>
            <a:endParaRPr lang="en-US"/>
          </a:p>
        </p:txBody>
      </p:sp>
    </p:spTree>
    <p:extLst>
      <p:ext uri="{BB962C8B-B14F-4D97-AF65-F5344CB8AC3E}">
        <p14:creationId xmlns:p14="http://schemas.microsoft.com/office/powerpoint/2010/main" val="400685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AF4F-81D2-45E3-8407-578F3C6AF3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6949C-AB03-4D95-9E62-D6B5416506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55615-3184-4F2A-AB6E-165996959882}"/>
              </a:ext>
            </a:extLst>
          </p:cNvPr>
          <p:cNvSpPr>
            <a:spLocks noGrp="1"/>
          </p:cNvSpPr>
          <p:nvPr>
            <p:ph type="dt" sz="half" idx="10"/>
          </p:nvPr>
        </p:nvSpPr>
        <p:spPr/>
        <p:txBody>
          <a:bodyPr/>
          <a:lstStyle/>
          <a:p>
            <a:fld id="{9A38A22A-491F-4E2F-B47C-D3CF726DEDAF}" type="datetime1">
              <a:rPr lang="en-US" smtClean="0"/>
              <a:t>3/23/2022</a:t>
            </a:fld>
            <a:endParaRPr lang="en-US"/>
          </a:p>
        </p:txBody>
      </p:sp>
      <p:sp>
        <p:nvSpPr>
          <p:cNvPr id="5" name="Footer Placeholder 4">
            <a:extLst>
              <a:ext uri="{FF2B5EF4-FFF2-40B4-BE49-F238E27FC236}">
                <a16:creationId xmlns:a16="http://schemas.microsoft.com/office/drawing/2014/main" id="{295F99FD-80AF-499C-8D62-BC91ADC34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92A04-116D-4B1A-B763-214D4E38D3A9}"/>
              </a:ext>
            </a:extLst>
          </p:cNvPr>
          <p:cNvSpPr>
            <a:spLocks noGrp="1"/>
          </p:cNvSpPr>
          <p:nvPr>
            <p:ph type="sldNum" sz="quarter" idx="12"/>
          </p:nvPr>
        </p:nvSpPr>
        <p:spPr>
          <a:xfrm>
            <a:off x="8610600" y="6356350"/>
            <a:ext cx="2743200" cy="365125"/>
          </a:xfrm>
          <a:prstGeom prst="rect">
            <a:avLst/>
          </a:prstGeom>
        </p:spPr>
        <p:txBody>
          <a:bodyPr/>
          <a:lstStyle/>
          <a:p>
            <a:fld id="{111F27A7-E2FF-4A5C-89A3-CB0344BFB9F2}" type="slidenum">
              <a:rPr lang="en-US" smtClean="0"/>
              <a:t>‹#›</a:t>
            </a:fld>
            <a:endParaRPr lang="en-US" dirty="0"/>
          </a:p>
        </p:txBody>
      </p:sp>
    </p:spTree>
    <p:extLst>
      <p:ext uri="{BB962C8B-B14F-4D97-AF65-F5344CB8AC3E}">
        <p14:creationId xmlns:p14="http://schemas.microsoft.com/office/powerpoint/2010/main" val="314393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C2D25-5471-4AC0-A688-BCEBB26B8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0306FE-D41A-48DB-8053-FBC36211B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7AA9CA-5381-44FC-ADA4-8792A26AEC18}"/>
              </a:ext>
            </a:extLst>
          </p:cNvPr>
          <p:cNvSpPr>
            <a:spLocks noGrp="1"/>
          </p:cNvSpPr>
          <p:nvPr>
            <p:ph type="dt" sz="half" idx="10"/>
          </p:nvPr>
        </p:nvSpPr>
        <p:spPr/>
        <p:txBody>
          <a:bodyPr/>
          <a:lstStyle/>
          <a:p>
            <a:fld id="{20611A03-28C7-47EE-AAB2-D4CC716773CD}" type="datetime1">
              <a:rPr lang="en-US" smtClean="0"/>
              <a:t>3/23/2022</a:t>
            </a:fld>
            <a:endParaRPr lang="en-US"/>
          </a:p>
        </p:txBody>
      </p:sp>
      <p:sp>
        <p:nvSpPr>
          <p:cNvPr id="5" name="Footer Placeholder 4">
            <a:extLst>
              <a:ext uri="{FF2B5EF4-FFF2-40B4-BE49-F238E27FC236}">
                <a16:creationId xmlns:a16="http://schemas.microsoft.com/office/drawing/2014/main" id="{B876A256-D897-414E-A282-0E855AC2D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11908-602A-4A8C-9B7D-4C4476F96830}"/>
              </a:ext>
            </a:extLst>
          </p:cNvPr>
          <p:cNvSpPr>
            <a:spLocks noGrp="1"/>
          </p:cNvSpPr>
          <p:nvPr>
            <p:ph type="sldNum" sz="quarter" idx="12"/>
          </p:nvPr>
        </p:nvSpPr>
        <p:spPr>
          <a:xfrm>
            <a:off x="8610600" y="6356350"/>
            <a:ext cx="2743200" cy="365125"/>
          </a:xfrm>
          <a:prstGeom prst="rect">
            <a:avLst/>
          </a:prstGeom>
        </p:spPr>
        <p:txBody>
          <a:bodyPr/>
          <a:lstStyle/>
          <a:p>
            <a:fld id="{111F27A7-E2FF-4A5C-89A3-CB0344BFB9F2}" type="slidenum">
              <a:rPr lang="en-US" smtClean="0"/>
              <a:t>‹#›</a:t>
            </a:fld>
            <a:endParaRPr lang="en-US"/>
          </a:p>
        </p:txBody>
      </p:sp>
    </p:spTree>
    <p:extLst>
      <p:ext uri="{BB962C8B-B14F-4D97-AF65-F5344CB8AC3E}">
        <p14:creationId xmlns:p14="http://schemas.microsoft.com/office/powerpoint/2010/main" val="409253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B0EAF-CBD4-48AB-A046-53E05D86A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70CD31-6C41-4D9B-BA12-19822BD82F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8874E-48A6-4E64-851A-696D33C112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367001-D6FD-4B41-8F11-50EDC97D1375}"/>
              </a:ext>
            </a:extLst>
          </p:cNvPr>
          <p:cNvSpPr>
            <a:spLocks noGrp="1"/>
          </p:cNvSpPr>
          <p:nvPr>
            <p:ph type="dt" sz="half" idx="10"/>
          </p:nvPr>
        </p:nvSpPr>
        <p:spPr/>
        <p:txBody>
          <a:bodyPr/>
          <a:lstStyle/>
          <a:p>
            <a:fld id="{920B2F6A-6938-4C7A-9506-B98466C609D7}" type="datetime1">
              <a:rPr lang="en-US" smtClean="0"/>
              <a:t>3/23/2022</a:t>
            </a:fld>
            <a:endParaRPr lang="en-US"/>
          </a:p>
        </p:txBody>
      </p:sp>
      <p:sp>
        <p:nvSpPr>
          <p:cNvPr id="6" name="Footer Placeholder 5">
            <a:extLst>
              <a:ext uri="{FF2B5EF4-FFF2-40B4-BE49-F238E27FC236}">
                <a16:creationId xmlns:a16="http://schemas.microsoft.com/office/drawing/2014/main" id="{7E4E0B0C-3E8D-4A77-85D9-67E3B2D97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6546D-9CB0-4A1D-8C4F-B99C08D1337F}"/>
              </a:ext>
            </a:extLst>
          </p:cNvPr>
          <p:cNvSpPr>
            <a:spLocks noGrp="1"/>
          </p:cNvSpPr>
          <p:nvPr>
            <p:ph type="sldNum" sz="quarter" idx="12"/>
          </p:nvPr>
        </p:nvSpPr>
        <p:spPr>
          <a:xfrm>
            <a:off x="8610600" y="6356350"/>
            <a:ext cx="2743200" cy="365125"/>
          </a:xfrm>
          <a:prstGeom prst="rect">
            <a:avLst/>
          </a:prstGeom>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220392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712F-BEF5-4590-B00D-39AA1BAC3D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9CB1BE-A1C2-419A-9B7E-EE6CA43D5D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0D0780-FED1-44A8-AF0A-A98A82CF5F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AFFDD1-CCD8-454B-9E37-EA9B57823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C36AD1-65CD-4631-88EB-85103939BE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A5E483-773E-40F4-91FA-56342AA196DE}"/>
              </a:ext>
            </a:extLst>
          </p:cNvPr>
          <p:cNvSpPr>
            <a:spLocks noGrp="1"/>
          </p:cNvSpPr>
          <p:nvPr>
            <p:ph type="dt" sz="half" idx="10"/>
          </p:nvPr>
        </p:nvSpPr>
        <p:spPr/>
        <p:txBody>
          <a:bodyPr/>
          <a:lstStyle/>
          <a:p>
            <a:fld id="{9221199B-BE59-4D8C-98C7-B4CA6628A806}" type="datetime1">
              <a:rPr lang="en-US" smtClean="0"/>
              <a:t>3/23/2022</a:t>
            </a:fld>
            <a:endParaRPr lang="en-US"/>
          </a:p>
        </p:txBody>
      </p:sp>
      <p:sp>
        <p:nvSpPr>
          <p:cNvPr id="8" name="Footer Placeholder 7">
            <a:extLst>
              <a:ext uri="{FF2B5EF4-FFF2-40B4-BE49-F238E27FC236}">
                <a16:creationId xmlns:a16="http://schemas.microsoft.com/office/drawing/2014/main" id="{3CD09B5C-BB04-431D-B275-0B74AD002F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661004-7D66-4AFC-8755-976A5E29AA35}"/>
              </a:ext>
            </a:extLst>
          </p:cNvPr>
          <p:cNvSpPr>
            <a:spLocks noGrp="1"/>
          </p:cNvSpPr>
          <p:nvPr>
            <p:ph type="sldNum" sz="quarter" idx="12"/>
          </p:nvPr>
        </p:nvSpPr>
        <p:spPr>
          <a:xfrm>
            <a:off x="8610600" y="6356350"/>
            <a:ext cx="2743200" cy="365125"/>
          </a:xfrm>
          <a:prstGeom prst="rect">
            <a:avLst/>
          </a:prstGeom>
        </p:spPr>
        <p:txBody>
          <a:bodyPr/>
          <a:lstStyle/>
          <a:p>
            <a:fld id="{111F27A7-E2FF-4A5C-89A3-CB0344BFB9F2}" type="slidenum">
              <a:rPr lang="en-US" smtClean="0"/>
              <a:t>‹#›</a:t>
            </a:fld>
            <a:endParaRPr lang="en-US"/>
          </a:p>
        </p:txBody>
      </p:sp>
    </p:spTree>
    <p:extLst>
      <p:ext uri="{BB962C8B-B14F-4D97-AF65-F5344CB8AC3E}">
        <p14:creationId xmlns:p14="http://schemas.microsoft.com/office/powerpoint/2010/main" val="161189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A0F1-D111-4F2F-B7A1-9866B398F8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3996EB-C25E-458F-B6B3-81EF37DDD52A}"/>
              </a:ext>
            </a:extLst>
          </p:cNvPr>
          <p:cNvSpPr>
            <a:spLocks noGrp="1"/>
          </p:cNvSpPr>
          <p:nvPr>
            <p:ph type="dt" sz="half" idx="10"/>
          </p:nvPr>
        </p:nvSpPr>
        <p:spPr/>
        <p:txBody>
          <a:bodyPr/>
          <a:lstStyle/>
          <a:p>
            <a:fld id="{3C40AE64-7463-47EE-9841-E279ABE3375F}" type="datetime1">
              <a:rPr lang="en-US" smtClean="0"/>
              <a:t>3/23/2022</a:t>
            </a:fld>
            <a:endParaRPr lang="en-US"/>
          </a:p>
        </p:txBody>
      </p:sp>
      <p:sp>
        <p:nvSpPr>
          <p:cNvPr id="4" name="Footer Placeholder 3">
            <a:extLst>
              <a:ext uri="{FF2B5EF4-FFF2-40B4-BE49-F238E27FC236}">
                <a16:creationId xmlns:a16="http://schemas.microsoft.com/office/drawing/2014/main" id="{D7E36A2C-877E-4A86-899E-7F65AB37C6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F4B616-A1E5-409C-874B-B73703B830D2}"/>
              </a:ext>
            </a:extLst>
          </p:cNvPr>
          <p:cNvSpPr>
            <a:spLocks noGrp="1"/>
          </p:cNvSpPr>
          <p:nvPr>
            <p:ph type="sldNum" sz="quarter" idx="12"/>
          </p:nvPr>
        </p:nvSpPr>
        <p:spPr>
          <a:xfrm>
            <a:off x="8610600" y="6356350"/>
            <a:ext cx="2743200" cy="365125"/>
          </a:xfrm>
          <a:prstGeom prst="rect">
            <a:avLst/>
          </a:prstGeom>
        </p:spPr>
        <p:txBody>
          <a:bodyPr/>
          <a:lstStyle/>
          <a:p>
            <a:fld id="{111F27A7-E2FF-4A5C-89A3-CB0344BFB9F2}" type="slidenum">
              <a:rPr lang="en-US" smtClean="0"/>
              <a:t>‹#›</a:t>
            </a:fld>
            <a:endParaRPr lang="en-US"/>
          </a:p>
        </p:txBody>
      </p:sp>
    </p:spTree>
    <p:extLst>
      <p:ext uri="{BB962C8B-B14F-4D97-AF65-F5344CB8AC3E}">
        <p14:creationId xmlns:p14="http://schemas.microsoft.com/office/powerpoint/2010/main" val="409966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77CEF4-DF19-41CC-B735-7CC084593EBA}"/>
              </a:ext>
            </a:extLst>
          </p:cNvPr>
          <p:cNvSpPr>
            <a:spLocks noGrp="1"/>
          </p:cNvSpPr>
          <p:nvPr>
            <p:ph type="dt" sz="half" idx="10"/>
          </p:nvPr>
        </p:nvSpPr>
        <p:spPr/>
        <p:txBody>
          <a:bodyPr/>
          <a:lstStyle/>
          <a:p>
            <a:fld id="{F68C0827-CCEA-4FE8-9FF9-F7215F71D8A4}" type="datetime1">
              <a:rPr lang="en-US" smtClean="0"/>
              <a:t>3/23/2022</a:t>
            </a:fld>
            <a:endParaRPr lang="en-US"/>
          </a:p>
        </p:txBody>
      </p:sp>
      <p:sp>
        <p:nvSpPr>
          <p:cNvPr id="3" name="Footer Placeholder 2">
            <a:extLst>
              <a:ext uri="{FF2B5EF4-FFF2-40B4-BE49-F238E27FC236}">
                <a16:creationId xmlns:a16="http://schemas.microsoft.com/office/drawing/2014/main" id="{4D279B17-47BA-480C-9A06-0A32DA5F88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A9C10F-EC94-4CBC-A3AE-76781937A2D2}"/>
              </a:ext>
            </a:extLst>
          </p:cNvPr>
          <p:cNvSpPr>
            <a:spLocks noGrp="1"/>
          </p:cNvSpPr>
          <p:nvPr>
            <p:ph type="sldNum" sz="quarter" idx="12"/>
          </p:nvPr>
        </p:nvSpPr>
        <p:spPr>
          <a:xfrm>
            <a:off x="8610600" y="6356350"/>
            <a:ext cx="2743200" cy="365125"/>
          </a:xfrm>
          <a:prstGeom prst="rect">
            <a:avLst/>
          </a:prstGeom>
        </p:spPr>
        <p:txBody>
          <a:bodyPr/>
          <a:lstStyle/>
          <a:p>
            <a:fld id="{111F27A7-E2FF-4A5C-89A3-CB0344BFB9F2}" type="slidenum">
              <a:rPr lang="en-US" smtClean="0"/>
              <a:t>‹#›</a:t>
            </a:fld>
            <a:endParaRPr lang="en-US"/>
          </a:p>
        </p:txBody>
      </p:sp>
    </p:spTree>
    <p:extLst>
      <p:ext uri="{BB962C8B-B14F-4D97-AF65-F5344CB8AC3E}">
        <p14:creationId xmlns:p14="http://schemas.microsoft.com/office/powerpoint/2010/main" val="398506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F7D0-1343-4FAE-BC56-8B3D2C67B9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ED8827-4E07-47A0-B06C-218086C7F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EF5911-7448-4D0A-B229-34E6E8CDB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B82628-EC13-4847-9D4A-84EF7D1487CC}"/>
              </a:ext>
            </a:extLst>
          </p:cNvPr>
          <p:cNvSpPr>
            <a:spLocks noGrp="1"/>
          </p:cNvSpPr>
          <p:nvPr>
            <p:ph type="dt" sz="half" idx="10"/>
          </p:nvPr>
        </p:nvSpPr>
        <p:spPr/>
        <p:txBody>
          <a:bodyPr/>
          <a:lstStyle/>
          <a:p>
            <a:fld id="{94F0BC2F-88FB-4E3D-BE5F-F08EFF777435}" type="datetime1">
              <a:rPr lang="en-US" smtClean="0"/>
              <a:t>3/23/2022</a:t>
            </a:fld>
            <a:endParaRPr lang="en-US"/>
          </a:p>
        </p:txBody>
      </p:sp>
      <p:sp>
        <p:nvSpPr>
          <p:cNvPr id="6" name="Footer Placeholder 5">
            <a:extLst>
              <a:ext uri="{FF2B5EF4-FFF2-40B4-BE49-F238E27FC236}">
                <a16:creationId xmlns:a16="http://schemas.microsoft.com/office/drawing/2014/main" id="{C16687DE-2838-473A-B7CB-49DBD95AC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0B272-2C1D-47BE-8F32-C8D593D01B2C}"/>
              </a:ext>
            </a:extLst>
          </p:cNvPr>
          <p:cNvSpPr>
            <a:spLocks noGrp="1"/>
          </p:cNvSpPr>
          <p:nvPr>
            <p:ph type="sldNum" sz="quarter" idx="12"/>
          </p:nvPr>
        </p:nvSpPr>
        <p:spPr>
          <a:xfrm>
            <a:off x="8610600" y="6356350"/>
            <a:ext cx="2743200" cy="365125"/>
          </a:xfrm>
          <a:prstGeom prst="rect">
            <a:avLst/>
          </a:prstGeom>
        </p:spPr>
        <p:txBody>
          <a:bodyPr/>
          <a:lstStyle/>
          <a:p>
            <a:fld id="{111F27A7-E2FF-4A5C-89A3-CB0344BFB9F2}" type="slidenum">
              <a:rPr lang="en-US" smtClean="0"/>
              <a:t>‹#›</a:t>
            </a:fld>
            <a:endParaRPr lang="en-US"/>
          </a:p>
        </p:txBody>
      </p:sp>
    </p:spTree>
    <p:extLst>
      <p:ext uri="{BB962C8B-B14F-4D97-AF65-F5344CB8AC3E}">
        <p14:creationId xmlns:p14="http://schemas.microsoft.com/office/powerpoint/2010/main" val="257059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DAF11-13EE-4C5A-8CDF-315AAA95F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D49E2E-38AE-4FCF-A8B4-07FF024838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9C3D5B-3E56-4C43-841F-91AD22A63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EEB88-2592-487D-8E4A-7A4C70C850E5}"/>
              </a:ext>
            </a:extLst>
          </p:cNvPr>
          <p:cNvSpPr>
            <a:spLocks noGrp="1"/>
          </p:cNvSpPr>
          <p:nvPr>
            <p:ph type="dt" sz="half" idx="10"/>
          </p:nvPr>
        </p:nvSpPr>
        <p:spPr/>
        <p:txBody>
          <a:bodyPr/>
          <a:lstStyle/>
          <a:p>
            <a:fld id="{3A616D8E-D0EC-440B-AED9-59561C4CB381}" type="datetime1">
              <a:rPr lang="en-US" smtClean="0"/>
              <a:t>3/23/2022</a:t>
            </a:fld>
            <a:endParaRPr lang="en-US"/>
          </a:p>
        </p:txBody>
      </p:sp>
      <p:sp>
        <p:nvSpPr>
          <p:cNvPr id="6" name="Footer Placeholder 5">
            <a:extLst>
              <a:ext uri="{FF2B5EF4-FFF2-40B4-BE49-F238E27FC236}">
                <a16:creationId xmlns:a16="http://schemas.microsoft.com/office/drawing/2014/main" id="{3F87C4EA-DDB5-4376-84BA-F2E8DF4DC0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01FA-D98E-4EF4-8948-2993D5538D07}"/>
              </a:ext>
            </a:extLst>
          </p:cNvPr>
          <p:cNvSpPr>
            <a:spLocks noGrp="1"/>
          </p:cNvSpPr>
          <p:nvPr>
            <p:ph type="sldNum" sz="quarter" idx="12"/>
          </p:nvPr>
        </p:nvSpPr>
        <p:spPr>
          <a:xfrm>
            <a:off x="8610600" y="6356350"/>
            <a:ext cx="2743200" cy="365125"/>
          </a:xfrm>
          <a:prstGeom prst="rect">
            <a:avLst/>
          </a:prstGeom>
        </p:spPr>
        <p:txBody>
          <a:bodyPr/>
          <a:lstStyle/>
          <a:p>
            <a:fld id="{111F27A7-E2FF-4A5C-89A3-CB0344BFB9F2}" type="slidenum">
              <a:rPr lang="en-US" smtClean="0"/>
              <a:t>‹#›</a:t>
            </a:fld>
            <a:endParaRPr lang="en-US"/>
          </a:p>
        </p:txBody>
      </p:sp>
    </p:spTree>
    <p:extLst>
      <p:ext uri="{BB962C8B-B14F-4D97-AF65-F5344CB8AC3E}">
        <p14:creationId xmlns:p14="http://schemas.microsoft.com/office/powerpoint/2010/main" val="47320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14B70D-B0F8-425F-9F9C-13E71D4A3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67C525-7C25-4A2C-92E8-E2AAEBF4A7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DEC93-A627-4FC0-ACE3-0DAFDC784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17941-6B8C-4EDC-8E25-FEB4DBBFC565}" type="datetime1">
              <a:rPr lang="en-US" smtClean="0"/>
              <a:t>3/23/2022</a:t>
            </a:fld>
            <a:endParaRPr lang="en-US"/>
          </a:p>
        </p:txBody>
      </p:sp>
      <p:sp>
        <p:nvSpPr>
          <p:cNvPr id="5" name="Footer Placeholder 4">
            <a:extLst>
              <a:ext uri="{FF2B5EF4-FFF2-40B4-BE49-F238E27FC236}">
                <a16:creationId xmlns:a16="http://schemas.microsoft.com/office/drawing/2014/main" id="{2717F210-F403-4DDD-AAF5-5D33758AE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2BA874-D7B6-4E20-B000-19E81DDFD1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774E7A1F-B479-4118-A823-65CF7838C4E2}" type="slidenum">
              <a:rPr lang="en-US" smtClean="0"/>
              <a:pPr/>
              <a:t>‹#›</a:t>
            </a:fld>
            <a:endParaRPr lang="en-US"/>
          </a:p>
        </p:txBody>
      </p:sp>
    </p:spTree>
    <p:extLst>
      <p:ext uri="{BB962C8B-B14F-4D97-AF65-F5344CB8AC3E}">
        <p14:creationId xmlns:p14="http://schemas.microsoft.com/office/powerpoint/2010/main" val="428411324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TI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F301-FAEC-4133-8851-A250484C9DC4}"/>
              </a:ext>
            </a:extLst>
          </p:cNvPr>
          <p:cNvSpPr>
            <a:spLocks noGrp="1"/>
          </p:cNvSpPr>
          <p:nvPr>
            <p:ph type="ctrTitle"/>
          </p:nvPr>
        </p:nvSpPr>
        <p:spPr>
          <a:xfrm>
            <a:off x="457201" y="2129590"/>
            <a:ext cx="10781968" cy="1491975"/>
          </a:xfrm>
        </p:spPr>
        <p:txBody>
          <a:bodyPr>
            <a:normAutofit fontScale="90000"/>
          </a:bodyPr>
          <a:lstStyle/>
          <a:p>
            <a:pPr marL="0" marR="0" algn="ctr">
              <a:lnSpc>
                <a:spcPct val="150000"/>
              </a:lnSpc>
              <a:spcBef>
                <a:spcPts val="0"/>
              </a:spcBef>
              <a:spcAft>
                <a:spcPts val="800"/>
              </a:spcAft>
            </a:pPr>
            <a:r>
              <a:rPr lang="en-US" sz="4800" dirty="0">
                <a:latin typeface="Century Gothic" panose="020B0502020202020204" pitchFamily="34" charset="0"/>
                <a:ea typeface="Calibri" panose="020F0502020204030204" pitchFamily="34" charset="0"/>
                <a:cs typeface="Times New Roman" panose="02020603050405020304" pitchFamily="18" charset="0"/>
              </a:rPr>
              <a:t>Investigation into gene regulation by bS21-2 in </a:t>
            </a:r>
            <a:r>
              <a:rPr lang="en-US" sz="4800" i="1" dirty="0">
                <a:latin typeface="Century Gothic" panose="020B0502020202020204" pitchFamily="34" charset="0"/>
                <a:ea typeface="Calibri" panose="020F0502020204030204" pitchFamily="34" charset="0"/>
                <a:cs typeface="Times New Roman" panose="02020603050405020304" pitchFamily="18" charset="0"/>
              </a:rPr>
              <a:t>F. tularensis</a:t>
            </a:r>
            <a:endParaRPr lang="en-US" sz="4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Subtitle 2">
            <a:extLst>
              <a:ext uri="{FF2B5EF4-FFF2-40B4-BE49-F238E27FC236}">
                <a16:creationId xmlns:a16="http://schemas.microsoft.com/office/drawing/2014/main" id="{87C5D194-4E2C-499A-A3C2-F52F3FE2F330}"/>
              </a:ext>
            </a:extLst>
          </p:cNvPr>
          <p:cNvSpPr txBox="1">
            <a:spLocks/>
          </p:cNvSpPr>
          <p:nvPr/>
        </p:nvSpPr>
        <p:spPr>
          <a:xfrm>
            <a:off x="1451445" y="4728410"/>
            <a:ext cx="879348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Century Gothic" panose="020B0502020202020204" pitchFamily="34" charset="0"/>
              </a:rPr>
              <a:t>Hannah Trautmann</a:t>
            </a:r>
          </a:p>
          <a:p>
            <a:r>
              <a:rPr lang="en-US" dirty="0">
                <a:latin typeface="Century Gothic" panose="020B0502020202020204" pitchFamily="34" charset="0"/>
              </a:rPr>
              <a:t>CMB Seminar</a:t>
            </a:r>
          </a:p>
          <a:p>
            <a:r>
              <a:rPr lang="en-US" dirty="0">
                <a:latin typeface="Century Gothic" panose="020B0502020202020204" pitchFamily="34" charset="0"/>
              </a:rPr>
              <a:t>April 1, 2022</a:t>
            </a:r>
          </a:p>
        </p:txBody>
      </p:sp>
      <p:sp>
        <p:nvSpPr>
          <p:cNvPr id="3" name="Slide Number Placeholder 2">
            <a:extLst>
              <a:ext uri="{FF2B5EF4-FFF2-40B4-BE49-F238E27FC236}">
                <a16:creationId xmlns:a16="http://schemas.microsoft.com/office/drawing/2014/main" id="{4532C915-F9D9-4547-AE22-834E8EDCA036}"/>
              </a:ext>
            </a:extLst>
          </p:cNvPr>
          <p:cNvSpPr>
            <a:spLocks noGrp="1"/>
          </p:cNvSpPr>
          <p:nvPr>
            <p:ph type="sldNum" sz="quarter" idx="12"/>
          </p:nvPr>
        </p:nvSpPr>
        <p:spPr/>
        <p:txBody>
          <a:bodyPr/>
          <a:lstStyle/>
          <a:p>
            <a:fld id="{111F27A7-E2FF-4A5C-89A3-CB0344BFB9F2}" type="slidenum">
              <a:rPr lang="en-US" smtClean="0"/>
              <a:pPr/>
              <a:t>1</a:t>
            </a:fld>
            <a:endParaRPr lang="en-US"/>
          </a:p>
        </p:txBody>
      </p:sp>
    </p:spTree>
    <p:extLst>
      <p:ext uri="{BB962C8B-B14F-4D97-AF65-F5344CB8AC3E}">
        <p14:creationId xmlns:p14="http://schemas.microsoft.com/office/powerpoint/2010/main" val="341275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E4004-D05B-774B-9BCD-3BAE72F83D40}"/>
              </a:ext>
            </a:extLst>
          </p:cNvPr>
          <p:cNvPicPr>
            <a:picLocks noChangeAspect="1"/>
          </p:cNvPicPr>
          <p:nvPr/>
        </p:nvPicPr>
        <p:blipFill>
          <a:blip r:embed="rId3"/>
          <a:stretch>
            <a:fillRect/>
          </a:stretch>
        </p:blipFill>
        <p:spPr>
          <a:xfrm>
            <a:off x="704335" y="851929"/>
            <a:ext cx="7620000" cy="5080000"/>
          </a:xfrm>
          <a:prstGeom prst="rect">
            <a:avLst/>
          </a:prstGeom>
        </p:spPr>
      </p:pic>
      <p:sp>
        <p:nvSpPr>
          <p:cNvPr id="6" name="TextBox 5">
            <a:extLst>
              <a:ext uri="{FF2B5EF4-FFF2-40B4-BE49-F238E27FC236}">
                <a16:creationId xmlns:a16="http://schemas.microsoft.com/office/drawing/2014/main" id="{436E3C46-C6BF-AC4A-90AF-312F8D98D866}"/>
              </a:ext>
            </a:extLst>
          </p:cNvPr>
          <p:cNvSpPr txBox="1"/>
          <p:nvPr/>
        </p:nvSpPr>
        <p:spPr>
          <a:xfrm>
            <a:off x="6196492" y="4955059"/>
            <a:ext cx="888385" cy="461665"/>
          </a:xfrm>
          <a:prstGeom prst="rect">
            <a:avLst/>
          </a:prstGeom>
          <a:noFill/>
        </p:spPr>
        <p:txBody>
          <a:bodyPr wrap="none" rtlCol="0">
            <a:spAutoFit/>
          </a:bodyPr>
          <a:lstStyle/>
          <a:p>
            <a:r>
              <a:rPr lang="en-US" sz="2400" dirty="0">
                <a:solidFill>
                  <a:srgbClr val="00B050"/>
                </a:solidFill>
              </a:rPr>
              <a:t>bS21</a:t>
            </a:r>
          </a:p>
        </p:txBody>
      </p:sp>
      <p:sp>
        <p:nvSpPr>
          <p:cNvPr id="7" name="TextBox 6">
            <a:extLst>
              <a:ext uri="{FF2B5EF4-FFF2-40B4-BE49-F238E27FC236}">
                <a16:creationId xmlns:a16="http://schemas.microsoft.com/office/drawing/2014/main" id="{1A1C43B5-AD5E-9F40-90DA-2B932870B899}"/>
              </a:ext>
            </a:extLst>
          </p:cNvPr>
          <p:cNvSpPr txBox="1"/>
          <p:nvPr/>
        </p:nvSpPr>
        <p:spPr>
          <a:xfrm>
            <a:off x="6196492" y="753762"/>
            <a:ext cx="1499128" cy="461665"/>
          </a:xfrm>
          <a:prstGeom prst="rect">
            <a:avLst/>
          </a:prstGeom>
          <a:noFill/>
        </p:spPr>
        <p:txBody>
          <a:bodyPr wrap="none" rtlCol="0">
            <a:spAutoFit/>
          </a:bodyPr>
          <a:lstStyle/>
          <a:p>
            <a:r>
              <a:rPr lang="en-US" sz="2400">
                <a:solidFill>
                  <a:schemeClr val="accent1"/>
                </a:solidFill>
              </a:rPr>
              <a:t>16S rRNA</a:t>
            </a:r>
          </a:p>
        </p:txBody>
      </p:sp>
      <p:sp>
        <p:nvSpPr>
          <p:cNvPr id="8" name="TextBox 7">
            <a:extLst>
              <a:ext uri="{FF2B5EF4-FFF2-40B4-BE49-F238E27FC236}">
                <a16:creationId xmlns:a16="http://schemas.microsoft.com/office/drawing/2014/main" id="{DF26AC2B-8EA8-414A-B51D-5509F3E04625}"/>
              </a:ext>
            </a:extLst>
          </p:cNvPr>
          <p:cNvSpPr txBox="1"/>
          <p:nvPr/>
        </p:nvSpPr>
        <p:spPr>
          <a:xfrm>
            <a:off x="5004486" y="3756454"/>
            <a:ext cx="662361" cy="461665"/>
          </a:xfrm>
          <a:prstGeom prst="rect">
            <a:avLst/>
          </a:prstGeom>
          <a:noFill/>
        </p:spPr>
        <p:txBody>
          <a:bodyPr wrap="none" rtlCol="0">
            <a:spAutoFit/>
          </a:bodyPr>
          <a:lstStyle/>
          <a:p>
            <a:r>
              <a:rPr lang="en-US" sz="2400"/>
              <a:t>R17</a:t>
            </a:r>
          </a:p>
        </p:txBody>
      </p:sp>
      <p:sp>
        <p:nvSpPr>
          <p:cNvPr id="9" name="TextBox 8">
            <a:extLst>
              <a:ext uri="{FF2B5EF4-FFF2-40B4-BE49-F238E27FC236}">
                <a16:creationId xmlns:a16="http://schemas.microsoft.com/office/drawing/2014/main" id="{9F8520EA-49A8-954C-B268-A7636F5F6256}"/>
              </a:ext>
            </a:extLst>
          </p:cNvPr>
          <p:cNvSpPr txBox="1"/>
          <p:nvPr/>
        </p:nvSpPr>
        <p:spPr>
          <a:xfrm>
            <a:off x="5004486" y="1017719"/>
            <a:ext cx="970137" cy="461665"/>
          </a:xfrm>
          <a:prstGeom prst="rect">
            <a:avLst/>
          </a:prstGeom>
          <a:noFill/>
        </p:spPr>
        <p:txBody>
          <a:bodyPr wrap="none" rtlCol="0">
            <a:spAutoFit/>
          </a:bodyPr>
          <a:lstStyle/>
          <a:p>
            <a:r>
              <a:rPr lang="en-US" sz="2400"/>
              <a:t>C1539</a:t>
            </a:r>
          </a:p>
        </p:txBody>
      </p:sp>
      <p:sp>
        <p:nvSpPr>
          <p:cNvPr id="10" name="TextBox 9">
            <a:extLst>
              <a:ext uri="{FF2B5EF4-FFF2-40B4-BE49-F238E27FC236}">
                <a16:creationId xmlns:a16="http://schemas.microsoft.com/office/drawing/2014/main" id="{092C0F04-BF40-794E-B04B-D90A3DD45D4D}"/>
              </a:ext>
            </a:extLst>
          </p:cNvPr>
          <p:cNvSpPr txBox="1"/>
          <p:nvPr/>
        </p:nvSpPr>
        <p:spPr>
          <a:xfrm>
            <a:off x="6281291" y="1215427"/>
            <a:ext cx="417102" cy="461665"/>
          </a:xfrm>
          <a:prstGeom prst="rect">
            <a:avLst/>
          </a:prstGeom>
          <a:noFill/>
        </p:spPr>
        <p:txBody>
          <a:bodyPr wrap="none" rtlCol="0">
            <a:spAutoFit/>
          </a:bodyPr>
          <a:lstStyle/>
          <a:p>
            <a:r>
              <a:rPr lang="en-US" sz="2400"/>
              <a:t>3’</a:t>
            </a:r>
          </a:p>
        </p:txBody>
      </p:sp>
      <p:sp>
        <p:nvSpPr>
          <p:cNvPr id="11" name="TextBox 10">
            <a:extLst>
              <a:ext uri="{FF2B5EF4-FFF2-40B4-BE49-F238E27FC236}">
                <a16:creationId xmlns:a16="http://schemas.microsoft.com/office/drawing/2014/main" id="{135091B3-BAE8-984A-ACCE-C10C7189CB07}"/>
              </a:ext>
            </a:extLst>
          </p:cNvPr>
          <p:cNvSpPr txBox="1"/>
          <p:nvPr/>
        </p:nvSpPr>
        <p:spPr>
          <a:xfrm>
            <a:off x="6196492" y="2298357"/>
            <a:ext cx="1003801" cy="461665"/>
          </a:xfrm>
          <a:prstGeom prst="rect">
            <a:avLst/>
          </a:prstGeom>
          <a:noFill/>
        </p:spPr>
        <p:txBody>
          <a:bodyPr wrap="none" rtlCol="0">
            <a:spAutoFit/>
          </a:bodyPr>
          <a:lstStyle/>
          <a:p>
            <a:r>
              <a:rPr lang="en-US" sz="2400"/>
              <a:t>U1540</a:t>
            </a:r>
          </a:p>
        </p:txBody>
      </p:sp>
      <p:sp>
        <p:nvSpPr>
          <p:cNvPr id="12" name="TextBox 11">
            <a:extLst>
              <a:ext uri="{FF2B5EF4-FFF2-40B4-BE49-F238E27FC236}">
                <a16:creationId xmlns:a16="http://schemas.microsoft.com/office/drawing/2014/main" id="{DF4CB074-520D-224D-97E4-9B5397933F2B}"/>
              </a:ext>
            </a:extLst>
          </p:cNvPr>
          <p:cNvSpPr txBox="1"/>
          <p:nvPr/>
        </p:nvSpPr>
        <p:spPr>
          <a:xfrm>
            <a:off x="7259773" y="2786958"/>
            <a:ext cx="4335327" cy="2308324"/>
          </a:xfrm>
          <a:prstGeom prst="rect">
            <a:avLst/>
          </a:prstGeom>
          <a:noFill/>
        </p:spPr>
        <p:txBody>
          <a:bodyPr wrap="square" rtlCol="0">
            <a:spAutoFit/>
          </a:bodyPr>
          <a:lstStyle/>
          <a:p>
            <a:r>
              <a:rPr lang="en-US" sz="2400" dirty="0"/>
              <a:t>ASD sequence (1535-1540)</a:t>
            </a:r>
          </a:p>
          <a:p>
            <a:r>
              <a:rPr lang="en-US" sz="2400" dirty="0"/>
              <a:t>5’-CCUC</a:t>
            </a:r>
            <a:r>
              <a:rPr lang="en-US" sz="2400" dirty="0">
                <a:solidFill>
                  <a:srgbClr val="C00000"/>
                </a:solidFill>
              </a:rPr>
              <a:t>C</a:t>
            </a:r>
            <a:r>
              <a:rPr lang="en-US" sz="2400" dirty="0"/>
              <a:t>U-3’</a:t>
            </a:r>
          </a:p>
          <a:p>
            <a:endParaRPr lang="en-US" sz="2400" dirty="0"/>
          </a:p>
          <a:p>
            <a:r>
              <a:rPr lang="en-US" sz="2400" dirty="0"/>
              <a:t>Ideal Shine-Dalgarno(SD) sequence</a:t>
            </a:r>
          </a:p>
          <a:p>
            <a:r>
              <a:rPr lang="en-US" sz="2400" dirty="0"/>
              <a:t>5’-AGGAGG-3’</a:t>
            </a:r>
          </a:p>
        </p:txBody>
      </p:sp>
      <p:sp>
        <p:nvSpPr>
          <p:cNvPr id="13" name="TextBox 12">
            <a:extLst>
              <a:ext uri="{FF2B5EF4-FFF2-40B4-BE49-F238E27FC236}">
                <a16:creationId xmlns:a16="http://schemas.microsoft.com/office/drawing/2014/main" id="{8AF910F9-E5BC-AB46-AE32-E4FACC793C82}"/>
              </a:ext>
            </a:extLst>
          </p:cNvPr>
          <p:cNvSpPr txBox="1"/>
          <p:nvPr/>
        </p:nvSpPr>
        <p:spPr>
          <a:xfrm>
            <a:off x="4212749" y="737803"/>
            <a:ext cx="970137" cy="461665"/>
          </a:xfrm>
          <a:prstGeom prst="rect">
            <a:avLst/>
          </a:prstGeom>
          <a:noFill/>
        </p:spPr>
        <p:txBody>
          <a:bodyPr wrap="none" rtlCol="0">
            <a:spAutoFit/>
          </a:bodyPr>
          <a:lstStyle/>
          <a:p>
            <a:r>
              <a:rPr lang="en-US" sz="2400"/>
              <a:t>C1538</a:t>
            </a:r>
          </a:p>
        </p:txBody>
      </p:sp>
      <p:sp>
        <p:nvSpPr>
          <p:cNvPr id="15" name="TextBox 14">
            <a:extLst>
              <a:ext uri="{FF2B5EF4-FFF2-40B4-BE49-F238E27FC236}">
                <a16:creationId xmlns:a16="http://schemas.microsoft.com/office/drawing/2014/main" id="{910C1F26-43D3-2C40-8AD1-6B9880C680A9}"/>
              </a:ext>
            </a:extLst>
          </p:cNvPr>
          <p:cNvSpPr txBox="1"/>
          <p:nvPr/>
        </p:nvSpPr>
        <p:spPr>
          <a:xfrm>
            <a:off x="2569850" y="3391930"/>
            <a:ext cx="1003801" cy="461665"/>
          </a:xfrm>
          <a:prstGeom prst="rect">
            <a:avLst/>
          </a:prstGeom>
          <a:noFill/>
        </p:spPr>
        <p:txBody>
          <a:bodyPr wrap="none" rtlCol="0">
            <a:spAutoFit/>
          </a:bodyPr>
          <a:lstStyle/>
          <a:p>
            <a:r>
              <a:rPr lang="en-US" sz="2400"/>
              <a:t>U1536</a:t>
            </a:r>
          </a:p>
        </p:txBody>
      </p:sp>
      <p:sp>
        <p:nvSpPr>
          <p:cNvPr id="16" name="TextBox 15">
            <a:extLst>
              <a:ext uri="{FF2B5EF4-FFF2-40B4-BE49-F238E27FC236}">
                <a16:creationId xmlns:a16="http://schemas.microsoft.com/office/drawing/2014/main" id="{1321FF0D-A571-3D4C-99E1-F7CD2C3814B0}"/>
              </a:ext>
            </a:extLst>
          </p:cNvPr>
          <p:cNvSpPr txBox="1"/>
          <p:nvPr/>
        </p:nvSpPr>
        <p:spPr>
          <a:xfrm>
            <a:off x="1399205" y="851930"/>
            <a:ext cx="970137" cy="461665"/>
          </a:xfrm>
          <a:prstGeom prst="rect">
            <a:avLst/>
          </a:prstGeom>
          <a:noFill/>
        </p:spPr>
        <p:txBody>
          <a:bodyPr wrap="none" rtlCol="0">
            <a:spAutoFit/>
          </a:bodyPr>
          <a:lstStyle/>
          <a:p>
            <a:r>
              <a:rPr lang="en-US" sz="2400"/>
              <a:t>C1535</a:t>
            </a:r>
          </a:p>
        </p:txBody>
      </p:sp>
      <p:sp>
        <p:nvSpPr>
          <p:cNvPr id="17" name="TextBox 16">
            <a:extLst>
              <a:ext uri="{FF2B5EF4-FFF2-40B4-BE49-F238E27FC236}">
                <a16:creationId xmlns:a16="http://schemas.microsoft.com/office/drawing/2014/main" id="{26B36D76-6280-5549-BDED-B7C566689F2E}"/>
              </a:ext>
            </a:extLst>
          </p:cNvPr>
          <p:cNvSpPr txBox="1"/>
          <p:nvPr/>
        </p:nvSpPr>
        <p:spPr>
          <a:xfrm>
            <a:off x="6995109" y="5722889"/>
            <a:ext cx="4714752" cy="923330"/>
          </a:xfrm>
          <a:prstGeom prst="rect">
            <a:avLst/>
          </a:prstGeom>
          <a:noFill/>
        </p:spPr>
        <p:txBody>
          <a:bodyPr wrap="none" rtlCol="0">
            <a:spAutoFit/>
          </a:bodyPr>
          <a:lstStyle/>
          <a:p>
            <a:r>
              <a:rPr lang="en-US" dirty="0" err="1"/>
              <a:t>pdb</a:t>
            </a:r>
            <a:r>
              <a:rPr lang="en-US" dirty="0"/>
              <a:t> entry 6o7k.cif</a:t>
            </a:r>
          </a:p>
          <a:p>
            <a:r>
              <a:rPr lang="en-US" dirty="0" err="1"/>
              <a:t>Kaledhonkar</a:t>
            </a:r>
            <a:r>
              <a:rPr lang="en-US" dirty="0"/>
              <a:t> et al. (2019) Nature </a:t>
            </a:r>
            <a:r>
              <a:rPr lang="en-US" b="1" dirty="0"/>
              <a:t>570:</a:t>
            </a:r>
            <a:r>
              <a:rPr lang="en-US" dirty="0"/>
              <a:t>400</a:t>
            </a:r>
          </a:p>
          <a:p>
            <a:r>
              <a:rPr lang="en-US" dirty="0"/>
              <a:t>Image courtesy of Dr. Gregory</a:t>
            </a:r>
          </a:p>
        </p:txBody>
      </p:sp>
      <p:sp>
        <p:nvSpPr>
          <p:cNvPr id="19" name="TextBox 18">
            <a:extLst>
              <a:ext uri="{FF2B5EF4-FFF2-40B4-BE49-F238E27FC236}">
                <a16:creationId xmlns:a16="http://schemas.microsoft.com/office/drawing/2014/main" id="{2B2AC481-6620-834D-B463-744768050778}"/>
              </a:ext>
            </a:extLst>
          </p:cNvPr>
          <p:cNvSpPr txBox="1"/>
          <p:nvPr/>
        </p:nvSpPr>
        <p:spPr>
          <a:xfrm>
            <a:off x="3566750" y="3575049"/>
            <a:ext cx="1003801" cy="461665"/>
          </a:xfrm>
          <a:prstGeom prst="rect">
            <a:avLst/>
          </a:prstGeom>
          <a:noFill/>
        </p:spPr>
        <p:txBody>
          <a:bodyPr wrap="none" rtlCol="0">
            <a:spAutoFit/>
          </a:bodyPr>
          <a:lstStyle/>
          <a:p>
            <a:r>
              <a:rPr lang="en-US" sz="2400"/>
              <a:t>U1537</a:t>
            </a:r>
          </a:p>
        </p:txBody>
      </p:sp>
      <p:sp>
        <p:nvSpPr>
          <p:cNvPr id="18" name="Title 1">
            <a:extLst>
              <a:ext uri="{FF2B5EF4-FFF2-40B4-BE49-F238E27FC236}">
                <a16:creationId xmlns:a16="http://schemas.microsoft.com/office/drawing/2014/main" id="{410BC854-09C4-4E28-895F-71FA674F33F6}"/>
              </a:ext>
            </a:extLst>
          </p:cNvPr>
          <p:cNvSpPr>
            <a:spLocks noGrp="1"/>
          </p:cNvSpPr>
          <p:nvPr>
            <p:ph type="title"/>
          </p:nvPr>
        </p:nvSpPr>
        <p:spPr>
          <a:xfrm>
            <a:off x="77866" y="-146147"/>
            <a:ext cx="10515600" cy="1325563"/>
          </a:xfrm>
        </p:spPr>
        <p:txBody>
          <a:bodyPr>
            <a:normAutofit/>
          </a:bodyPr>
          <a:lstStyle/>
          <a:p>
            <a:r>
              <a:rPr lang="en-US" sz="3600" dirty="0"/>
              <a:t>Possible interaction between bS21 and Anti-Shine-Dalgarno (ASD)</a:t>
            </a:r>
          </a:p>
        </p:txBody>
      </p:sp>
      <p:sp>
        <p:nvSpPr>
          <p:cNvPr id="2" name="Slide Number Placeholder 1">
            <a:extLst>
              <a:ext uri="{FF2B5EF4-FFF2-40B4-BE49-F238E27FC236}">
                <a16:creationId xmlns:a16="http://schemas.microsoft.com/office/drawing/2014/main" id="{D0F4F807-017B-46B9-9DE1-FEA7BFFE26FF}"/>
              </a:ext>
            </a:extLst>
          </p:cNvPr>
          <p:cNvSpPr>
            <a:spLocks noGrp="1"/>
          </p:cNvSpPr>
          <p:nvPr>
            <p:ph type="sldNum" sz="quarter" idx="12"/>
          </p:nvPr>
        </p:nvSpPr>
        <p:spPr/>
        <p:txBody>
          <a:bodyPr/>
          <a:lstStyle/>
          <a:p>
            <a:fld id="{111F27A7-E2FF-4A5C-89A3-CB0344BFB9F2}" type="slidenum">
              <a:rPr lang="en-US" smtClean="0"/>
              <a:t>10</a:t>
            </a:fld>
            <a:endParaRPr lang="en-US" dirty="0"/>
          </a:p>
        </p:txBody>
      </p:sp>
    </p:spTree>
    <p:extLst>
      <p:ext uri="{BB962C8B-B14F-4D97-AF65-F5344CB8AC3E}">
        <p14:creationId xmlns:p14="http://schemas.microsoft.com/office/powerpoint/2010/main" val="325125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435E-B80F-428C-82DB-42B67CBBA934}"/>
              </a:ext>
            </a:extLst>
          </p:cNvPr>
          <p:cNvSpPr>
            <a:spLocks noGrp="1"/>
          </p:cNvSpPr>
          <p:nvPr>
            <p:ph type="title"/>
          </p:nvPr>
        </p:nvSpPr>
        <p:spPr>
          <a:xfrm>
            <a:off x="772510" y="-18901"/>
            <a:ext cx="10646979" cy="1325563"/>
          </a:xfrm>
        </p:spPr>
        <p:txBody>
          <a:bodyPr>
            <a:normAutofit/>
          </a:bodyPr>
          <a:lstStyle/>
          <a:p>
            <a:pPr algn="ctr"/>
            <a:r>
              <a:rPr lang="en-US" sz="3600" dirty="0"/>
              <a:t>The SD sequence impacts regulation by bS21-2</a:t>
            </a:r>
          </a:p>
        </p:txBody>
      </p:sp>
      <p:grpSp>
        <p:nvGrpSpPr>
          <p:cNvPr id="6" name="Group 5">
            <a:extLst>
              <a:ext uri="{FF2B5EF4-FFF2-40B4-BE49-F238E27FC236}">
                <a16:creationId xmlns:a16="http://schemas.microsoft.com/office/drawing/2014/main" id="{7C973588-2315-415E-ADAB-15764A03F797}"/>
              </a:ext>
            </a:extLst>
          </p:cNvPr>
          <p:cNvGrpSpPr/>
          <p:nvPr/>
        </p:nvGrpSpPr>
        <p:grpSpPr>
          <a:xfrm>
            <a:off x="1042358" y="1417157"/>
            <a:ext cx="8750495" cy="3697865"/>
            <a:chOff x="804133" y="2299807"/>
            <a:chExt cx="8750495" cy="3697865"/>
          </a:xfrm>
        </p:grpSpPr>
        <p:sp>
          <p:nvSpPr>
            <p:cNvPr id="7" name="TextBox 6">
              <a:extLst>
                <a:ext uri="{FF2B5EF4-FFF2-40B4-BE49-F238E27FC236}">
                  <a16:creationId xmlns:a16="http://schemas.microsoft.com/office/drawing/2014/main" id="{12CE89FA-3856-4482-9393-1C6C6F04D52C}"/>
                </a:ext>
              </a:extLst>
            </p:cNvPr>
            <p:cNvSpPr txBox="1"/>
            <p:nvPr/>
          </p:nvSpPr>
          <p:spPr>
            <a:xfrm>
              <a:off x="2373366" y="5659118"/>
              <a:ext cx="1925052" cy="338554"/>
            </a:xfrm>
            <a:prstGeom prst="rect">
              <a:avLst/>
            </a:prstGeom>
            <a:solidFill>
              <a:schemeClr val="bg1"/>
            </a:solidFill>
          </p:spPr>
          <p:txBody>
            <a:bodyPr wrap="square" rtlCol="0">
              <a:spAutoFit/>
            </a:bodyPr>
            <a:lstStyle/>
            <a:p>
              <a:r>
                <a:rPr lang="en-US" sz="1600" dirty="0"/>
                <a:t>WT </a:t>
              </a:r>
              <a:r>
                <a:rPr lang="en-US" sz="1600" i="1" dirty="0"/>
                <a:t>pdpA</a:t>
              </a:r>
              <a:r>
                <a:rPr lang="en-US" sz="1600" dirty="0"/>
                <a:t> UTR</a:t>
              </a:r>
            </a:p>
          </p:txBody>
        </p:sp>
        <p:grpSp>
          <p:nvGrpSpPr>
            <p:cNvPr id="5" name="Group 4">
              <a:extLst>
                <a:ext uri="{FF2B5EF4-FFF2-40B4-BE49-F238E27FC236}">
                  <a16:creationId xmlns:a16="http://schemas.microsoft.com/office/drawing/2014/main" id="{C3F0204B-F44B-426D-91E8-B6C66833A480}"/>
                </a:ext>
              </a:extLst>
            </p:cNvPr>
            <p:cNvGrpSpPr/>
            <p:nvPr/>
          </p:nvGrpSpPr>
          <p:grpSpPr>
            <a:xfrm>
              <a:off x="804133" y="2299807"/>
              <a:ext cx="8750495" cy="3304615"/>
              <a:chOff x="901663" y="3535111"/>
              <a:chExt cx="8641223" cy="3304615"/>
            </a:xfrm>
          </p:grpSpPr>
          <p:sp>
            <p:nvSpPr>
              <p:cNvPr id="19" name="TextBox 18">
                <a:extLst>
                  <a:ext uri="{FF2B5EF4-FFF2-40B4-BE49-F238E27FC236}">
                    <a16:creationId xmlns:a16="http://schemas.microsoft.com/office/drawing/2014/main" id="{0827CA60-02CA-46F5-B742-50E161D936EA}"/>
                  </a:ext>
                </a:extLst>
              </p:cNvPr>
              <p:cNvSpPr txBox="1"/>
              <p:nvPr/>
            </p:nvSpPr>
            <p:spPr>
              <a:xfrm rot="16200000">
                <a:off x="-125349" y="4562123"/>
                <a:ext cx="2638800" cy="584775"/>
              </a:xfrm>
              <a:prstGeom prst="rect">
                <a:avLst/>
              </a:prstGeom>
              <a:noFill/>
            </p:spPr>
            <p:txBody>
              <a:bodyPr wrap="square" rtlCol="0">
                <a:spAutoFit/>
              </a:bodyPr>
              <a:lstStyle/>
              <a:p>
                <a:pPr algn="ctr"/>
                <a:r>
                  <a:rPr lang="en-US" sz="1600" i="1" dirty="0"/>
                  <a:t> </a:t>
                </a:r>
                <a:r>
                  <a:rPr lang="en-US" sz="1600" dirty="0"/>
                  <a:t>Normalized</a:t>
                </a:r>
                <a:r>
                  <a:rPr lang="en-US" sz="1600" i="1" dirty="0"/>
                  <a:t> </a:t>
                </a:r>
                <a:r>
                  <a:rPr lang="el-GR" sz="1600" dirty="0"/>
                  <a:t>β</a:t>
                </a:r>
                <a:r>
                  <a:rPr lang="en-US" sz="1600" dirty="0"/>
                  <a:t>-galactosidase activity</a:t>
                </a:r>
              </a:p>
            </p:txBody>
          </p:sp>
          <p:sp>
            <p:nvSpPr>
              <p:cNvPr id="20" name="TextBox 19">
                <a:extLst>
                  <a:ext uri="{FF2B5EF4-FFF2-40B4-BE49-F238E27FC236}">
                    <a16:creationId xmlns:a16="http://schemas.microsoft.com/office/drawing/2014/main" id="{14F2142B-9ACB-4222-924F-4CBAA7A9CD87}"/>
                  </a:ext>
                </a:extLst>
              </p:cNvPr>
              <p:cNvSpPr txBox="1"/>
              <p:nvPr/>
            </p:nvSpPr>
            <p:spPr>
              <a:xfrm>
                <a:off x="3401807" y="6499731"/>
                <a:ext cx="1178340" cy="338554"/>
              </a:xfrm>
              <a:prstGeom prst="rect">
                <a:avLst/>
              </a:prstGeom>
              <a:solidFill>
                <a:schemeClr val="bg1"/>
              </a:solidFill>
            </p:spPr>
            <p:txBody>
              <a:bodyPr wrap="square" rtlCol="0">
                <a:spAutoFit/>
              </a:bodyPr>
              <a:lstStyle/>
              <a:p>
                <a:r>
                  <a:rPr lang="el-GR" sz="1600" dirty="0"/>
                  <a:t>Δ</a:t>
                </a:r>
                <a:r>
                  <a:rPr lang="en-US" sz="1600" dirty="0"/>
                  <a:t>bS21-2</a:t>
                </a:r>
              </a:p>
            </p:txBody>
          </p:sp>
          <p:sp>
            <p:nvSpPr>
              <p:cNvPr id="21" name="TextBox 20">
                <a:extLst>
                  <a:ext uri="{FF2B5EF4-FFF2-40B4-BE49-F238E27FC236}">
                    <a16:creationId xmlns:a16="http://schemas.microsoft.com/office/drawing/2014/main" id="{98016470-46F1-4E3A-9AD6-363B261D429C}"/>
                  </a:ext>
                </a:extLst>
              </p:cNvPr>
              <p:cNvSpPr txBox="1"/>
              <p:nvPr/>
            </p:nvSpPr>
            <p:spPr>
              <a:xfrm>
                <a:off x="2139337" y="6475121"/>
                <a:ext cx="1178340" cy="338554"/>
              </a:xfrm>
              <a:prstGeom prst="rect">
                <a:avLst/>
              </a:prstGeom>
              <a:solidFill>
                <a:schemeClr val="bg1"/>
              </a:solidFill>
            </p:spPr>
            <p:txBody>
              <a:bodyPr wrap="square" rtlCol="0">
                <a:spAutoFit/>
              </a:bodyPr>
              <a:lstStyle/>
              <a:p>
                <a:r>
                  <a:rPr lang="en-US" sz="1600" dirty="0"/>
                  <a:t>Wild-type</a:t>
                </a:r>
              </a:p>
            </p:txBody>
          </p:sp>
          <p:sp>
            <p:nvSpPr>
              <p:cNvPr id="22" name="TextBox 21">
                <a:extLst>
                  <a:ext uri="{FF2B5EF4-FFF2-40B4-BE49-F238E27FC236}">
                    <a16:creationId xmlns:a16="http://schemas.microsoft.com/office/drawing/2014/main" id="{E931FBEB-68CF-4841-951A-B3579CD22105}"/>
                  </a:ext>
                </a:extLst>
              </p:cNvPr>
              <p:cNvSpPr txBox="1"/>
              <p:nvPr/>
            </p:nvSpPr>
            <p:spPr>
              <a:xfrm>
                <a:off x="5764818" y="6484475"/>
                <a:ext cx="1178340" cy="338554"/>
              </a:xfrm>
              <a:prstGeom prst="rect">
                <a:avLst/>
              </a:prstGeom>
              <a:solidFill>
                <a:schemeClr val="bg1"/>
              </a:solidFill>
            </p:spPr>
            <p:txBody>
              <a:bodyPr wrap="square" rtlCol="0">
                <a:spAutoFit/>
              </a:bodyPr>
              <a:lstStyle/>
              <a:p>
                <a:r>
                  <a:rPr lang="el-GR" sz="1600" dirty="0"/>
                  <a:t>Δ</a:t>
                </a:r>
                <a:r>
                  <a:rPr lang="en-US" sz="1600" dirty="0"/>
                  <a:t>bS21-2</a:t>
                </a:r>
              </a:p>
            </p:txBody>
          </p:sp>
          <p:sp>
            <p:nvSpPr>
              <p:cNvPr id="23" name="TextBox 22">
                <a:extLst>
                  <a:ext uri="{FF2B5EF4-FFF2-40B4-BE49-F238E27FC236}">
                    <a16:creationId xmlns:a16="http://schemas.microsoft.com/office/drawing/2014/main" id="{ED346FFB-F6D7-4E1C-B615-5E15497F4E36}"/>
                  </a:ext>
                </a:extLst>
              </p:cNvPr>
              <p:cNvSpPr txBox="1"/>
              <p:nvPr/>
            </p:nvSpPr>
            <p:spPr>
              <a:xfrm>
                <a:off x="4586478" y="6501172"/>
                <a:ext cx="1178340" cy="338554"/>
              </a:xfrm>
              <a:prstGeom prst="rect">
                <a:avLst/>
              </a:prstGeom>
              <a:solidFill>
                <a:schemeClr val="bg1"/>
              </a:solidFill>
            </p:spPr>
            <p:txBody>
              <a:bodyPr wrap="square" rtlCol="0">
                <a:spAutoFit/>
              </a:bodyPr>
              <a:lstStyle/>
              <a:p>
                <a:r>
                  <a:rPr lang="en-US" sz="1600" dirty="0"/>
                  <a:t>Wild-type</a:t>
                </a:r>
              </a:p>
            </p:txBody>
          </p:sp>
          <p:sp>
            <p:nvSpPr>
              <p:cNvPr id="24" name="TextBox 23">
                <a:extLst>
                  <a:ext uri="{FF2B5EF4-FFF2-40B4-BE49-F238E27FC236}">
                    <a16:creationId xmlns:a16="http://schemas.microsoft.com/office/drawing/2014/main" id="{9B740AB0-2B3F-4CB7-A9BA-13DE22BBF93D}"/>
                  </a:ext>
                </a:extLst>
              </p:cNvPr>
              <p:cNvSpPr txBox="1"/>
              <p:nvPr/>
            </p:nvSpPr>
            <p:spPr>
              <a:xfrm>
                <a:off x="8364546" y="6492740"/>
                <a:ext cx="1178340" cy="338554"/>
              </a:xfrm>
              <a:prstGeom prst="rect">
                <a:avLst/>
              </a:prstGeom>
              <a:solidFill>
                <a:schemeClr val="bg1"/>
              </a:solidFill>
            </p:spPr>
            <p:txBody>
              <a:bodyPr wrap="square" rtlCol="0">
                <a:spAutoFit/>
              </a:bodyPr>
              <a:lstStyle/>
              <a:p>
                <a:r>
                  <a:rPr lang="el-GR" sz="1600" dirty="0"/>
                  <a:t>Δ</a:t>
                </a:r>
                <a:r>
                  <a:rPr lang="en-US" sz="1600" dirty="0"/>
                  <a:t>bS21-2</a:t>
                </a:r>
              </a:p>
            </p:txBody>
          </p:sp>
          <p:sp>
            <p:nvSpPr>
              <p:cNvPr id="25" name="TextBox 24">
                <a:extLst>
                  <a:ext uri="{FF2B5EF4-FFF2-40B4-BE49-F238E27FC236}">
                    <a16:creationId xmlns:a16="http://schemas.microsoft.com/office/drawing/2014/main" id="{A1C804C2-1F4E-41A3-BB2E-08862A55E1C7}"/>
                  </a:ext>
                </a:extLst>
              </p:cNvPr>
              <p:cNvSpPr txBox="1"/>
              <p:nvPr/>
            </p:nvSpPr>
            <p:spPr>
              <a:xfrm>
                <a:off x="7102076" y="6468130"/>
                <a:ext cx="1178340" cy="338554"/>
              </a:xfrm>
              <a:prstGeom prst="rect">
                <a:avLst/>
              </a:prstGeom>
              <a:solidFill>
                <a:schemeClr val="bg1"/>
              </a:solidFill>
            </p:spPr>
            <p:txBody>
              <a:bodyPr wrap="square" rtlCol="0">
                <a:spAutoFit/>
              </a:bodyPr>
              <a:lstStyle/>
              <a:p>
                <a:r>
                  <a:rPr lang="en-US" sz="1600" dirty="0"/>
                  <a:t>Wild-type</a:t>
                </a:r>
              </a:p>
            </p:txBody>
          </p:sp>
        </p:grpSp>
        <p:sp>
          <p:nvSpPr>
            <p:cNvPr id="26" name="TextBox 25">
              <a:extLst>
                <a:ext uri="{FF2B5EF4-FFF2-40B4-BE49-F238E27FC236}">
                  <a16:creationId xmlns:a16="http://schemas.microsoft.com/office/drawing/2014/main" id="{9FEE8410-2181-4883-9A45-23B5AEA0F2DA}"/>
                </a:ext>
              </a:extLst>
            </p:cNvPr>
            <p:cNvSpPr txBox="1"/>
            <p:nvPr/>
          </p:nvSpPr>
          <p:spPr>
            <a:xfrm>
              <a:off x="5132163" y="5659118"/>
              <a:ext cx="1925052" cy="338554"/>
            </a:xfrm>
            <a:prstGeom prst="rect">
              <a:avLst/>
            </a:prstGeom>
            <a:solidFill>
              <a:schemeClr val="bg1"/>
            </a:solidFill>
          </p:spPr>
          <p:txBody>
            <a:bodyPr wrap="square" rtlCol="0">
              <a:spAutoFit/>
            </a:bodyPr>
            <a:lstStyle/>
            <a:p>
              <a:r>
                <a:rPr lang="en-US" sz="1600" dirty="0"/>
                <a:t>Bad SD</a:t>
              </a:r>
            </a:p>
          </p:txBody>
        </p:sp>
        <p:sp>
          <p:nvSpPr>
            <p:cNvPr id="27" name="TextBox 26">
              <a:extLst>
                <a:ext uri="{FF2B5EF4-FFF2-40B4-BE49-F238E27FC236}">
                  <a16:creationId xmlns:a16="http://schemas.microsoft.com/office/drawing/2014/main" id="{C62527CA-96B8-49C5-B94A-1C87C2320057}"/>
                </a:ext>
              </a:extLst>
            </p:cNvPr>
            <p:cNvSpPr txBox="1"/>
            <p:nvPr/>
          </p:nvSpPr>
          <p:spPr>
            <a:xfrm>
              <a:off x="7629575" y="5659118"/>
              <a:ext cx="1925052" cy="338554"/>
            </a:xfrm>
            <a:prstGeom prst="rect">
              <a:avLst/>
            </a:prstGeom>
            <a:solidFill>
              <a:schemeClr val="bg1"/>
            </a:solidFill>
          </p:spPr>
          <p:txBody>
            <a:bodyPr wrap="square" rtlCol="0">
              <a:spAutoFit/>
            </a:bodyPr>
            <a:lstStyle/>
            <a:p>
              <a:r>
                <a:rPr lang="en-US" sz="1600" dirty="0"/>
                <a:t>Moved SD</a:t>
              </a:r>
            </a:p>
          </p:txBody>
        </p:sp>
      </p:grpSp>
      <p:graphicFrame>
        <p:nvGraphicFramePr>
          <p:cNvPr id="28" name="Chart 27">
            <a:extLst>
              <a:ext uri="{FF2B5EF4-FFF2-40B4-BE49-F238E27FC236}">
                <a16:creationId xmlns:a16="http://schemas.microsoft.com/office/drawing/2014/main" id="{81CCEE40-6DDB-48A9-AF8B-2D7C2DF99B13}"/>
              </a:ext>
            </a:extLst>
          </p:cNvPr>
          <p:cNvGraphicFramePr>
            <a:graphicFrameLocks/>
          </p:cNvGraphicFramePr>
          <p:nvPr>
            <p:extLst>
              <p:ext uri="{D42A27DB-BD31-4B8C-83A1-F6EECF244321}">
                <p14:modId xmlns:p14="http://schemas.microsoft.com/office/powerpoint/2010/main" val="1835224149"/>
              </p:ext>
            </p:extLst>
          </p:nvPr>
        </p:nvGraphicFramePr>
        <p:xfrm>
          <a:off x="1679913" y="977058"/>
          <a:ext cx="8198132" cy="3530600"/>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AC0D574B-6107-4E2A-BE97-FA9461308CF9}"/>
              </a:ext>
            </a:extLst>
          </p:cNvPr>
          <p:cNvSpPr txBox="1"/>
          <p:nvPr/>
        </p:nvSpPr>
        <p:spPr>
          <a:xfrm>
            <a:off x="1003340" y="5245694"/>
            <a:ext cx="9927340" cy="1302921"/>
          </a:xfrm>
          <a:prstGeom prst="rect">
            <a:avLst/>
          </a:prstGeom>
          <a:noFill/>
        </p:spPr>
        <p:txBody>
          <a:bodyPr wrap="square">
            <a:spAutoFit/>
          </a:bodyPr>
          <a:lstStyle/>
          <a:p>
            <a:pPr marL="0" indent="0">
              <a:lnSpc>
                <a:spcPct val="150000"/>
              </a:lnSpc>
              <a:buNone/>
            </a:pPr>
            <a:r>
              <a:rPr lang="en-US" sz="1800" dirty="0">
                <a:latin typeface="Courier" pitchFamily="2" charset="0"/>
              </a:rPr>
              <a:t>WT </a:t>
            </a:r>
            <a:r>
              <a:rPr lang="en-US" sz="1800" i="1" dirty="0">
                <a:latin typeface="Courier" pitchFamily="2" charset="0"/>
              </a:rPr>
              <a:t>pdpA</a:t>
            </a:r>
            <a:r>
              <a:rPr lang="en-US" sz="1800" dirty="0">
                <a:latin typeface="Courier" pitchFamily="2" charset="0"/>
              </a:rPr>
              <a:t>:	</a:t>
            </a:r>
            <a:r>
              <a:rPr lang="en-US" sz="1800" dirty="0" err="1">
                <a:latin typeface="Courier" pitchFamily="2" charset="0"/>
              </a:rPr>
              <a:t>aguuauguucuaauu</a:t>
            </a:r>
            <a:r>
              <a:rPr lang="en-US" sz="1800" u="sng" dirty="0" err="1">
                <a:latin typeface="Courier" pitchFamily="2" charset="0"/>
              </a:rPr>
              <a:t>aaguag</a:t>
            </a:r>
            <a:r>
              <a:rPr lang="en-US" sz="1800" dirty="0" err="1">
                <a:latin typeface="Courier" pitchFamily="2" charset="0"/>
              </a:rPr>
              <a:t>aca</a:t>
            </a:r>
            <a:r>
              <a:rPr lang="en-US" sz="1800" dirty="0">
                <a:latin typeface="Courier" pitchFamily="2" charset="0"/>
              </a:rPr>
              <a:t> </a:t>
            </a:r>
            <a:r>
              <a:rPr lang="en-US" sz="1800" dirty="0" err="1">
                <a:latin typeface="Courier" pitchFamily="2" charset="0"/>
              </a:rPr>
              <a:t>aug</a:t>
            </a:r>
            <a:r>
              <a:rPr lang="en-US" sz="1800" dirty="0">
                <a:latin typeface="Courier" pitchFamily="2" charset="0"/>
              </a:rPr>
              <a:t> </a:t>
            </a:r>
            <a:r>
              <a:rPr lang="en-US" sz="1800" dirty="0" err="1">
                <a:latin typeface="Courier" pitchFamily="2" charset="0"/>
              </a:rPr>
              <a:t>auagcaguaaaagau</a:t>
            </a:r>
            <a:r>
              <a:rPr lang="en-US" sz="1800" dirty="0">
                <a:latin typeface="Courier" pitchFamily="2" charset="0"/>
              </a:rPr>
              <a:t>	 </a:t>
            </a:r>
          </a:p>
          <a:p>
            <a:pPr marL="0" indent="0">
              <a:lnSpc>
                <a:spcPct val="150000"/>
              </a:lnSpc>
              <a:buNone/>
            </a:pPr>
            <a:r>
              <a:rPr lang="en-US" sz="1800" dirty="0">
                <a:latin typeface="Courier" pitchFamily="2" charset="0"/>
              </a:rPr>
              <a:t>Bad SD:	</a:t>
            </a:r>
            <a:r>
              <a:rPr lang="en-US" sz="1800" dirty="0" err="1">
                <a:latin typeface="Courier" pitchFamily="2" charset="0"/>
              </a:rPr>
              <a:t>aguuauguucu</a:t>
            </a:r>
            <a:r>
              <a:rPr lang="en-US" sz="1800" u="sng" dirty="0" err="1">
                <a:latin typeface="Courier" pitchFamily="2" charset="0"/>
              </a:rPr>
              <a:t>CCuuCCAu</a:t>
            </a:r>
            <a:r>
              <a:rPr lang="en-US" sz="1800" dirty="0" err="1">
                <a:latin typeface="Courier" pitchFamily="2" charset="0"/>
              </a:rPr>
              <a:t>CAaca</a:t>
            </a:r>
            <a:r>
              <a:rPr lang="en-US" sz="1800" dirty="0">
                <a:latin typeface="Courier" pitchFamily="2" charset="0"/>
              </a:rPr>
              <a:t> </a:t>
            </a:r>
            <a:r>
              <a:rPr lang="en-US" sz="1800" dirty="0" err="1">
                <a:latin typeface="Courier" pitchFamily="2" charset="0"/>
              </a:rPr>
              <a:t>aug</a:t>
            </a:r>
            <a:r>
              <a:rPr lang="en-US" sz="1800" dirty="0">
                <a:latin typeface="Courier" pitchFamily="2" charset="0"/>
              </a:rPr>
              <a:t> </a:t>
            </a:r>
            <a:r>
              <a:rPr lang="en-US" sz="1800" dirty="0" err="1">
                <a:latin typeface="Courier" pitchFamily="2" charset="0"/>
              </a:rPr>
              <a:t>auagcaguaaaagau</a:t>
            </a:r>
            <a:r>
              <a:rPr lang="en-US" sz="1800" dirty="0">
                <a:latin typeface="Courier" pitchFamily="2" charset="0"/>
              </a:rPr>
              <a:t> 	 </a:t>
            </a:r>
          </a:p>
          <a:p>
            <a:pPr marL="0" indent="0">
              <a:lnSpc>
                <a:spcPct val="150000"/>
              </a:lnSpc>
              <a:buNone/>
            </a:pPr>
            <a:r>
              <a:rPr lang="en-US" sz="1800" dirty="0">
                <a:latin typeface="Courier" pitchFamily="2" charset="0"/>
              </a:rPr>
              <a:t>Moved SD:</a:t>
            </a:r>
            <a:r>
              <a:rPr lang="en-US" sz="1800" b="1" dirty="0">
                <a:latin typeface="Courier" pitchFamily="2" charset="0"/>
              </a:rPr>
              <a:t>	</a:t>
            </a:r>
            <a:r>
              <a:rPr lang="en-US" sz="1800" dirty="0" err="1">
                <a:latin typeface="Courier" pitchFamily="2" charset="0"/>
              </a:rPr>
              <a:t>aguuaug</a:t>
            </a:r>
            <a:r>
              <a:rPr lang="en-US" sz="1800" u="sng" dirty="0" err="1">
                <a:latin typeface="Courier" pitchFamily="2" charset="0"/>
              </a:rPr>
              <a:t>AAGGAGGU</a:t>
            </a:r>
            <a:r>
              <a:rPr lang="en-US" sz="1800" dirty="0" err="1">
                <a:latin typeface="Courier" pitchFamily="2" charset="0"/>
              </a:rPr>
              <a:t>CCAUCAaca</a:t>
            </a:r>
            <a:r>
              <a:rPr lang="en-US" sz="1800" dirty="0">
                <a:latin typeface="Courier" pitchFamily="2" charset="0"/>
              </a:rPr>
              <a:t> </a:t>
            </a:r>
            <a:r>
              <a:rPr lang="en-US" sz="1800" dirty="0" err="1">
                <a:latin typeface="Courier" pitchFamily="2" charset="0"/>
              </a:rPr>
              <a:t>aug</a:t>
            </a:r>
            <a:r>
              <a:rPr lang="en-US" sz="1800" dirty="0">
                <a:latin typeface="Courier" pitchFamily="2" charset="0"/>
              </a:rPr>
              <a:t> </a:t>
            </a:r>
            <a:r>
              <a:rPr lang="en-US" sz="1800" dirty="0" err="1">
                <a:latin typeface="Courier" pitchFamily="2" charset="0"/>
              </a:rPr>
              <a:t>auagcaguaaaagau</a:t>
            </a:r>
            <a:r>
              <a:rPr lang="en-US" sz="1800" dirty="0">
                <a:latin typeface="Courier" pitchFamily="2" charset="0"/>
              </a:rPr>
              <a:t> </a:t>
            </a:r>
            <a:endParaRPr lang="en-US" dirty="0"/>
          </a:p>
        </p:txBody>
      </p:sp>
      <p:sp>
        <p:nvSpPr>
          <p:cNvPr id="32" name="Rectangle 31">
            <a:extLst>
              <a:ext uri="{FF2B5EF4-FFF2-40B4-BE49-F238E27FC236}">
                <a16:creationId xmlns:a16="http://schemas.microsoft.com/office/drawing/2014/main" id="{C71F83FD-F218-499B-8B05-3F097D2619F6}"/>
              </a:ext>
            </a:extLst>
          </p:cNvPr>
          <p:cNvSpPr/>
          <p:nvPr/>
        </p:nvSpPr>
        <p:spPr>
          <a:xfrm rot="5400000">
            <a:off x="5253811" y="1109464"/>
            <a:ext cx="233154" cy="969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3205ED8-CF3E-40D7-9584-30958435BAD0}"/>
              </a:ext>
            </a:extLst>
          </p:cNvPr>
          <p:cNvSpPr/>
          <p:nvPr/>
        </p:nvSpPr>
        <p:spPr>
          <a:xfrm rot="5400000">
            <a:off x="5353299" y="1532978"/>
            <a:ext cx="338978" cy="969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DC9F8E62-1891-46C7-983C-48DF33F4052D}"/>
              </a:ext>
            </a:extLst>
          </p:cNvPr>
          <p:cNvGrpSpPr/>
          <p:nvPr/>
        </p:nvGrpSpPr>
        <p:grpSpPr>
          <a:xfrm>
            <a:off x="2295683" y="1077895"/>
            <a:ext cx="2617198" cy="1107996"/>
            <a:chOff x="2200785" y="3860931"/>
            <a:chExt cx="2617198" cy="1107996"/>
          </a:xfrm>
        </p:grpSpPr>
        <p:sp>
          <p:nvSpPr>
            <p:cNvPr id="35" name="TextBox 34">
              <a:extLst>
                <a:ext uri="{FF2B5EF4-FFF2-40B4-BE49-F238E27FC236}">
                  <a16:creationId xmlns:a16="http://schemas.microsoft.com/office/drawing/2014/main" id="{6F438BCB-5139-4203-8FBD-EEEFA19779B9}"/>
                </a:ext>
              </a:extLst>
            </p:cNvPr>
            <p:cNvSpPr txBox="1"/>
            <p:nvPr/>
          </p:nvSpPr>
          <p:spPr>
            <a:xfrm>
              <a:off x="2200785" y="3860931"/>
              <a:ext cx="2617198" cy="1107996"/>
            </a:xfrm>
            <a:prstGeom prst="rect">
              <a:avLst/>
            </a:prstGeom>
            <a:noFill/>
          </p:spPr>
          <p:txBody>
            <a:bodyPr wrap="square" rtlCol="0">
              <a:spAutoFit/>
            </a:bodyPr>
            <a:lstStyle/>
            <a:p>
              <a:pPr algn="ctr"/>
              <a:r>
                <a:rPr lang="en-US" sz="2200" dirty="0"/>
                <a:t>1.68-fold</a:t>
              </a:r>
            </a:p>
            <a:p>
              <a:pPr algn="ctr"/>
              <a:r>
                <a:rPr lang="en-US" sz="2200" dirty="0"/>
                <a:t>*</a:t>
              </a:r>
            </a:p>
            <a:p>
              <a:endParaRPr lang="en-US" sz="2200" dirty="0"/>
            </a:p>
          </p:txBody>
        </p:sp>
        <p:cxnSp>
          <p:nvCxnSpPr>
            <p:cNvPr id="36" name="Straight Connector 35">
              <a:extLst>
                <a:ext uri="{FF2B5EF4-FFF2-40B4-BE49-F238E27FC236}">
                  <a16:creationId xmlns:a16="http://schemas.microsoft.com/office/drawing/2014/main" id="{1916D593-ACE2-4405-BC2E-25E3378F2595}"/>
                </a:ext>
              </a:extLst>
            </p:cNvPr>
            <p:cNvCxnSpPr>
              <a:cxnSpLocks/>
            </p:cNvCxnSpPr>
            <p:nvPr/>
          </p:nvCxnSpPr>
          <p:spPr>
            <a:xfrm flipH="1">
              <a:off x="2785442" y="4245766"/>
              <a:ext cx="149900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7" name="Group 36">
            <a:extLst>
              <a:ext uri="{FF2B5EF4-FFF2-40B4-BE49-F238E27FC236}">
                <a16:creationId xmlns:a16="http://schemas.microsoft.com/office/drawing/2014/main" id="{8C1A3FB1-AF74-498A-8AFA-7EA953DD3A9C}"/>
              </a:ext>
            </a:extLst>
          </p:cNvPr>
          <p:cNvGrpSpPr/>
          <p:nvPr/>
        </p:nvGrpSpPr>
        <p:grpSpPr>
          <a:xfrm>
            <a:off x="4663424" y="1034478"/>
            <a:ext cx="2617198" cy="1107996"/>
            <a:chOff x="2200785" y="3860931"/>
            <a:chExt cx="2617198" cy="1107996"/>
          </a:xfrm>
        </p:grpSpPr>
        <p:sp>
          <p:nvSpPr>
            <p:cNvPr id="38" name="TextBox 37">
              <a:extLst>
                <a:ext uri="{FF2B5EF4-FFF2-40B4-BE49-F238E27FC236}">
                  <a16:creationId xmlns:a16="http://schemas.microsoft.com/office/drawing/2014/main" id="{00007C66-2CA4-41E0-88E5-C46DBFB4DE63}"/>
                </a:ext>
              </a:extLst>
            </p:cNvPr>
            <p:cNvSpPr txBox="1"/>
            <p:nvPr/>
          </p:nvSpPr>
          <p:spPr>
            <a:xfrm>
              <a:off x="2200785" y="3860931"/>
              <a:ext cx="2617198" cy="1107996"/>
            </a:xfrm>
            <a:prstGeom prst="rect">
              <a:avLst/>
            </a:prstGeom>
            <a:noFill/>
          </p:spPr>
          <p:txBody>
            <a:bodyPr wrap="square" rtlCol="0">
              <a:spAutoFit/>
            </a:bodyPr>
            <a:lstStyle/>
            <a:p>
              <a:pPr algn="ctr"/>
              <a:r>
                <a:rPr lang="en-US" sz="2200" dirty="0"/>
                <a:t>1.43-fold</a:t>
              </a:r>
            </a:p>
            <a:p>
              <a:pPr algn="ctr"/>
              <a:r>
                <a:rPr lang="en-US" sz="2200" dirty="0"/>
                <a:t>*</a:t>
              </a:r>
            </a:p>
            <a:p>
              <a:endParaRPr lang="en-US" sz="2200" dirty="0"/>
            </a:p>
          </p:txBody>
        </p:sp>
        <p:cxnSp>
          <p:nvCxnSpPr>
            <p:cNvPr id="39" name="Straight Connector 38">
              <a:extLst>
                <a:ext uri="{FF2B5EF4-FFF2-40B4-BE49-F238E27FC236}">
                  <a16:creationId xmlns:a16="http://schemas.microsoft.com/office/drawing/2014/main" id="{0FE7D2D4-49BF-43C3-8F64-A08DDE341C03}"/>
                </a:ext>
              </a:extLst>
            </p:cNvPr>
            <p:cNvCxnSpPr>
              <a:cxnSpLocks/>
            </p:cNvCxnSpPr>
            <p:nvPr/>
          </p:nvCxnSpPr>
          <p:spPr>
            <a:xfrm flipH="1">
              <a:off x="2785442" y="4245766"/>
              <a:ext cx="149900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a16="http://schemas.microsoft.com/office/drawing/2014/main" id="{A5DC75DB-E0C4-4525-993A-F2052F975862}"/>
              </a:ext>
            </a:extLst>
          </p:cNvPr>
          <p:cNvGrpSpPr/>
          <p:nvPr/>
        </p:nvGrpSpPr>
        <p:grpSpPr>
          <a:xfrm>
            <a:off x="7145094" y="957462"/>
            <a:ext cx="2617198" cy="1107996"/>
            <a:chOff x="2200785" y="3860931"/>
            <a:chExt cx="2617198" cy="1107996"/>
          </a:xfrm>
        </p:grpSpPr>
        <p:sp>
          <p:nvSpPr>
            <p:cNvPr id="41" name="TextBox 40">
              <a:extLst>
                <a:ext uri="{FF2B5EF4-FFF2-40B4-BE49-F238E27FC236}">
                  <a16:creationId xmlns:a16="http://schemas.microsoft.com/office/drawing/2014/main" id="{78231444-2422-41CF-B68F-8E30D5F5091C}"/>
                </a:ext>
              </a:extLst>
            </p:cNvPr>
            <p:cNvSpPr txBox="1"/>
            <p:nvPr/>
          </p:nvSpPr>
          <p:spPr>
            <a:xfrm>
              <a:off x="2200785" y="3860931"/>
              <a:ext cx="2617198" cy="1107996"/>
            </a:xfrm>
            <a:prstGeom prst="rect">
              <a:avLst/>
            </a:prstGeom>
            <a:noFill/>
          </p:spPr>
          <p:txBody>
            <a:bodyPr wrap="square" rtlCol="0">
              <a:spAutoFit/>
            </a:bodyPr>
            <a:lstStyle/>
            <a:p>
              <a:pPr algn="ctr"/>
              <a:r>
                <a:rPr lang="en-US" sz="2200" dirty="0"/>
                <a:t>0.83-fold</a:t>
              </a:r>
            </a:p>
            <a:p>
              <a:pPr algn="ctr"/>
              <a:r>
                <a:rPr lang="en-US" sz="2200" dirty="0"/>
                <a:t>*</a:t>
              </a:r>
            </a:p>
            <a:p>
              <a:endParaRPr lang="en-US" sz="2200" dirty="0"/>
            </a:p>
          </p:txBody>
        </p:sp>
        <p:cxnSp>
          <p:nvCxnSpPr>
            <p:cNvPr id="42" name="Straight Connector 41">
              <a:extLst>
                <a:ext uri="{FF2B5EF4-FFF2-40B4-BE49-F238E27FC236}">
                  <a16:creationId xmlns:a16="http://schemas.microsoft.com/office/drawing/2014/main" id="{E2B92C45-E561-438C-BF93-5B2A6540D102}"/>
                </a:ext>
              </a:extLst>
            </p:cNvPr>
            <p:cNvCxnSpPr>
              <a:cxnSpLocks/>
            </p:cNvCxnSpPr>
            <p:nvPr/>
          </p:nvCxnSpPr>
          <p:spPr>
            <a:xfrm flipH="1">
              <a:off x="2785442" y="4245766"/>
              <a:ext cx="1499001"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30" name="Rectangle 29">
            <a:extLst>
              <a:ext uri="{FF2B5EF4-FFF2-40B4-BE49-F238E27FC236}">
                <a16:creationId xmlns:a16="http://schemas.microsoft.com/office/drawing/2014/main" id="{2390578A-961D-4962-8CF2-17EF4A5A4172}"/>
              </a:ext>
            </a:extLst>
          </p:cNvPr>
          <p:cNvSpPr/>
          <p:nvPr/>
        </p:nvSpPr>
        <p:spPr>
          <a:xfrm>
            <a:off x="4710628" y="981372"/>
            <a:ext cx="2485986" cy="409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F6D1A81-E5CD-472B-A366-9FC9B7566F04}"/>
              </a:ext>
            </a:extLst>
          </p:cNvPr>
          <p:cNvSpPr/>
          <p:nvPr/>
        </p:nvSpPr>
        <p:spPr>
          <a:xfrm>
            <a:off x="7210003" y="1034478"/>
            <a:ext cx="2485986" cy="409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79347E7-85AF-4848-AE48-2616CF8DA83A}"/>
              </a:ext>
            </a:extLst>
          </p:cNvPr>
          <p:cNvSpPr>
            <a:spLocks noGrp="1"/>
          </p:cNvSpPr>
          <p:nvPr>
            <p:ph type="sldNum" sz="quarter" idx="12"/>
          </p:nvPr>
        </p:nvSpPr>
        <p:spPr/>
        <p:txBody>
          <a:bodyPr/>
          <a:lstStyle/>
          <a:p>
            <a:fld id="{111F27A7-E2FF-4A5C-89A3-CB0344BFB9F2}" type="slidenum">
              <a:rPr lang="en-US" smtClean="0"/>
              <a:t>11</a:t>
            </a:fld>
            <a:endParaRPr lang="en-US" dirty="0"/>
          </a:p>
        </p:txBody>
      </p:sp>
    </p:spTree>
    <p:extLst>
      <p:ext uri="{BB962C8B-B14F-4D97-AF65-F5344CB8AC3E}">
        <p14:creationId xmlns:p14="http://schemas.microsoft.com/office/powerpoint/2010/main" val="194301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1181EE8-3D68-4210-B565-FD4E9E3C4DBF}"/>
              </a:ext>
            </a:extLst>
          </p:cNvPr>
          <p:cNvSpPr/>
          <p:nvPr/>
        </p:nvSpPr>
        <p:spPr>
          <a:xfrm>
            <a:off x="5243807" y="5671987"/>
            <a:ext cx="547394" cy="951148"/>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F435E-B80F-428C-82DB-42B67CBBA934}"/>
              </a:ext>
            </a:extLst>
          </p:cNvPr>
          <p:cNvSpPr>
            <a:spLocks noGrp="1"/>
          </p:cNvSpPr>
          <p:nvPr>
            <p:ph type="title"/>
          </p:nvPr>
        </p:nvSpPr>
        <p:spPr>
          <a:xfrm>
            <a:off x="408064" y="65377"/>
            <a:ext cx="10646979" cy="1325563"/>
          </a:xfrm>
        </p:spPr>
        <p:txBody>
          <a:bodyPr>
            <a:normAutofit/>
          </a:bodyPr>
          <a:lstStyle/>
          <a:p>
            <a:pPr algn="ctr"/>
            <a:r>
              <a:rPr lang="en-US" dirty="0"/>
              <a:t>Altering the Shine-Dalgarno</a:t>
            </a:r>
          </a:p>
        </p:txBody>
      </p:sp>
      <p:grpSp>
        <p:nvGrpSpPr>
          <p:cNvPr id="6" name="Group 5">
            <a:extLst>
              <a:ext uri="{FF2B5EF4-FFF2-40B4-BE49-F238E27FC236}">
                <a16:creationId xmlns:a16="http://schemas.microsoft.com/office/drawing/2014/main" id="{7C973588-2315-415E-ADAB-15764A03F797}"/>
              </a:ext>
            </a:extLst>
          </p:cNvPr>
          <p:cNvGrpSpPr/>
          <p:nvPr/>
        </p:nvGrpSpPr>
        <p:grpSpPr>
          <a:xfrm>
            <a:off x="1042358" y="1417157"/>
            <a:ext cx="8750495" cy="3697865"/>
            <a:chOff x="804133" y="2299807"/>
            <a:chExt cx="8750495" cy="3697865"/>
          </a:xfrm>
        </p:grpSpPr>
        <p:sp>
          <p:nvSpPr>
            <p:cNvPr id="7" name="TextBox 6">
              <a:extLst>
                <a:ext uri="{FF2B5EF4-FFF2-40B4-BE49-F238E27FC236}">
                  <a16:creationId xmlns:a16="http://schemas.microsoft.com/office/drawing/2014/main" id="{12CE89FA-3856-4482-9393-1C6C6F04D52C}"/>
                </a:ext>
              </a:extLst>
            </p:cNvPr>
            <p:cNvSpPr txBox="1"/>
            <p:nvPr/>
          </p:nvSpPr>
          <p:spPr>
            <a:xfrm>
              <a:off x="2373366" y="5659118"/>
              <a:ext cx="1925052" cy="338554"/>
            </a:xfrm>
            <a:prstGeom prst="rect">
              <a:avLst/>
            </a:prstGeom>
            <a:solidFill>
              <a:schemeClr val="bg1"/>
            </a:solidFill>
          </p:spPr>
          <p:txBody>
            <a:bodyPr wrap="square" rtlCol="0">
              <a:spAutoFit/>
            </a:bodyPr>
            <a:lstStyle/>
            <a:p>
              <a:r>
                <a:rPr lang="en-US" sz="1600" dirty="0"/>
                <a:t>WT </a:t>
              </a:r>
              <a:r>
                <a:rPr lang="en-US" sz="1600" i="1" dirty="0"/>
                <a:t>pdpA</a:t>
              </a:r>
              <a:r>
                <a:rPr lang="en-US" sz="1600" dirty="0"/>
                <a:t> UTR</a:t>
              </a:r>
            </a:p>
          </p:txBody>
        </p:sp>
        <p:grpSp>
          <p:nvGrpSpPr>
            <p:cNvPr id="5" name="Group 4">
              <a:extLst>
                <a:ext uri="{FF2B5EF4-FFF2-40B4-BE49-F238E27FC236}">
                  <a16:creationId xmlns:a16="http://schemas.microsoft.com/office/drawing/2014/main" id="{C3F0204B-F44B-426D-91E8-B6C66833A480}"/>
                </a:ext>
              </a:extLst>
            </p:cNvPr>
            <p:cNvGrpSpPr/>
            <p:nvPr/>
          </p:nvGrpSpPr>
          <p:grpSpPr>
            <a:xfrm>
              <a:off x="804133" y="2299807"/>
              <a:ext cx="8750495" cy="3304615"/>
              <a:chOff x="901663" y="3535111"/>
              <a:chExt cx="8641223" cy="3304615"/>
            </a:xfrm>
          </p:grpSpPr>
          <p:sp>
            <p:nvSpPr>
              <p:cNvPr id="19" name="TextBox 18">
                <a:extLst>
                  <a:ext uri="{FF2B5EF4-FFF2-40B4-BE49-F238E27FC236}">
                    <a16:creationId xmlns:a16="http://schemas.microsoft.com/office/drawing/2014/main" id="{0827CA60-02CA-46F5-B742-50E161D936EA}"/>
                  </a:ext>
                </a:extLst>
              </p:cNvPr>
              <p:cNvSpPr txBox="1"/>
              <p:nvPr/>
            </p:nvSpPr>
            <p:spPr>
              <a:xfrm rot="16200000">
                <a:off x="-125349" y="4562123"/>
                <a:ext cx="2638800" cy="584775"/>
              </a:xfrm>
              <a:prstGeom prst="rect">
                <a:avLst/>
              </a:prstGeom>
              <a:noFill/>
            </p:spPr>
            <p:txBody>
              <a:bodyPr wrap="square" rtlCol="0">
                <a:spAutoFit/>
              </a:bodyPr>
              <a:lstStyle/>
              <a:p>
                <a:pPr algn="ctr"/>
                <a:r>
                  <a:rPr lang="en-US" sz="1600" i="1" dirty="0"/>
                  <a:t> </a:t>
                </a:r>
                <a:r>
                  <a:rPr lang="en-US" sz="1600" dirty="0"/>
                  <a:t>Normalized</a:t>
                </a:r>
                <a:r>
                  <a:rPr lang="en-US" sz="1600" i="1" dirty="0"/>
                  <a:t> </a:t>
                </a:r>
                <a:r>
                  <a:rPr lang="el-GR" sz="1600" dirty="0"/>
                  <a:t>β</a:t>
                </a:r>
                <a:r>
                  <a:rPr lang="en-US" sz="1600" dirty="0"/>
                  <a:t>-galactosidase activity</a:t>
                </a:r>
              </a:p>
            </p:txBody>
          </p:sp>
          <p:sp>
            <p:nvSpPr>
              <p:cNvPr id="20" name="TextBox 19">
                <a:extLst>
                  <a:ext uri="{FF2B5EF4-FFF2-40B4-BE49-F238E27FC236}">
                    <a16:creationId xmlns:a16="http://schemas.microsoft.com/office/drawing/2014/main" id="{14F2142B-9ACB-4222-924F-4CBAA7A9CD87}"/>
                  </a:ext>
                </a:extLst>
              </p:cNvPr>
              <p:cNvSpPr txBox="1"/>
              <p:nvPr/>
            </p:nvSpPr>
            <p:spPr>
              <a:xfrm>
                <a:off x="3401807" y="6499731"/>
                <a:ext cx="1178340" cy="338554"/>
              </a:xfrm>
              <a:prstGeom prst="rect">
                <a:avLst/>
              </a:prstGeom>
              <a:solidFill>
                <a:schemeClr val="bg1"/>
              </a:solidFill>
            </p:spPr>
            <p:txBody>
              <a:bodyPr wrap="square" rtlCol="0">
                <a:spAutoFit/>
              </a:bodyPr>
              <a:lstStyle/>
              <a:p>
                <a:r>
                  <a:rPr lang="el-GR" sz="1600" dirty="0"/>
                  <a:t>Δ</a:t>
                </a:r>
                <a:r>
                  <a:rPr lang="en-US" sz="1600" dirty="0"/>
                  <a:t>bS21-2</a:t>
                </a:r>
              </a:p>
            </p:txBody>
          </p:sp>
          <p:sp>
            <p:nvSpPr>
              <p:cNvPr id="21" name="TextBox 20">
                <a:extLst>
                  <a:ext uri="{FF2B5EF4-FFF2-40B4-BE49-F238E27FC236}">
                    <a16:creationId xmlns:a16="http://schemas.microsoft.com/office/drawing/2014/main" id="{98016470-46F1-4E3A-9AD6-363B261D429C}"/>
                  </a:ext>
                </a:extLst>
              </p:cNvPr>
              <p:cNvSpPr txBox="1"/>
              <p:nvPr/>
            </p:nvSpPr>
            <p:spPr>
              <a:xfrm>
                <a:off x="2139337" y="6475121"/>
                <a:ext cx="1178340" cy="338554"/>
              </a:xfrm>
              <a:prstGeom prst="rect">
                <a:avLst/>
              </a:prstGeom>
              <a:solidFill>
                <a:schemeClr val="bg1"/>
              </a:solidFill>
            </p:spPr>
            <p:txBody>
              <a:bodyPr wrap="square" rtlCol="0">
                <a:spAutoFit/>
              </a:bodyPr>
              <a:lstStyle/>
              <a:p>
                <a:r>
                  <a:rPr lang="en-US" sz="1600" dirty="0"/>
                  <a:t>Wild-type</a:t>
                </a:r>
              </a:p>
            </p:txBody>
          </p:sp>
          <p:sp>
            <p:nvSpPr>
              <p:cNvPr id="22" name="TextBox 21">
                <a:extLst>
                  <a:ext uri="{FF2B5EF4-FFF2-40B4-BE49-F238E27FC236}">
                    <a16:creationId xmlns:a16="http://schemas.microsoft.com/office/drawing/2014/main" id="{E931FBEB-68CF-4841-951A-B3579CD22105}"/>
                  </a:ext>
                </a:extLst>
              </p:cNvPr>
              <p:cNvSpPr txBox="1"/>
              <p:nvPr/>
            </p:nvSpPr>
            <p:spPr>
              <a:xfrm>
                <a:off x="5764818" y="6484475"/>
                <a:ext cx="1178340" cy="338554"/>
              </a:xfrm>
              <a:prstGeom prst="rect">
                <a:avLst/>
              </a:prstGeom>
              <a:solidFill>
                <a:schemeClr val="bg1"/>
              </a:solidFill>
            </p:spPr>
            <p:txBody>
              <a:bodyPr wrap="square" rtlCol="0">
                <a:spAutoFit/>
              </a:bodyPr>
              <a:lstStyle/>
              <a:p>
                <a:r>
                  <a:rPr lang="el-GR" sz="1600" dirty="0"/>
                  <a:t>Δ</a:t>
                </a:r>
                <a:r>
                  <a:rPr lang="en-US" sz="1600" dirty="0"/>
                  <a:t>bS21-2</a:t>
                </a:r>
              </a:p>
            </p:txBody>
          </p:sp>
          <p:sp>
            <p:nvSpPr>
              <p:cNvPr id="23" name="TextBox 22">
                <a:extLst>
                  <a:ext uri="{FF2B5EF4-FFF2-40B4-BE49-F238E27FC236}">
                    <a16:creationId xmlns:a16="http://schemas.microsoft.com/office/drawing/2014/main" id="{ED346FFB-F6D7-4E1C-B615-5E15497F4E36}"/>
                  </a:ext>
                </a:extLst>
              </p:cNvPr>
              <p:cNvSpPr txBox="1"/>
              <p:nvPr/>
            </p:nvSpPr>
            <p:spPr>
              <a:xfrm>
                <a:off x="4586478" y="6501172"/>
                <a:ext cx="1178340" cy="338554"/>
              </a:xfrm>
              <a:prstGeom prst="rect">
                <a:avLst/>
              </a:prstGeom>
              <a:solidFill>
                <a:schemeClr val="bg1"/>
              </a:solidFill>
            </p:spPr>
            <p:txBody>
              <a:bodyPr wrap="square" rtlCol="0">
                <a:spAutoFit/>
              </a:bodyPr>
              <a:lstStyle/>
              <a:p>
                <a:r>
                  <a:rPr lang="en-US" sz="1600" dirty="0"/>
                  <a:t>Wild-type</a:t>
                </a:r>
              </a:p>
            </p:txBody>
          </p:sp>
          <p:sp>
            <p:nvSpPr>
              <p:cNvPr id="24" name="TextBox 23">
                <a:extLst>
                  <a:ext uri="{FF2B5EF4-FFF2-40B4-BE49-F238E27FC236}">
                    <a16:creationId xmlns:a16="http://schemas.microsoft.com/office/drawing/2014/main" id="{9B740AB0-2B3F-4CB7-A9BA-13DE22BBF93D}"/>
                  </a:ext>
                </a:extLst>
              </p:cNvPr>
              <p:cNvSpPr txBox="1"/>
              <p:nvPr/>
            </p:nvSpPr>
            <p:spPr>
              <a:xfrm>
                <a:off x="8364546" y="6492740"/>
                <a:ext cx="1178340" cy="338554"/>
              </a:xfrm>
              <a:prstGeom prst="rect">
                <a:avLst/>
              </a:prstGeom>
              <a:solidFill>
                <a:schemeClr val="bg1"/>
              </a:solidFill>
            </p:spPr>
            <p:txBody>
              <a:bodyPr wrap="square" rtlCol="0">
                <a:spAutoFit/>
              </a:bodyPr>
              <a:lstStyle/>
              <a:p>
                <a:r>
                  <a:rPr lang="el-GR" sz="1600" dirty="0"/>
                  <a:t>Δ</a:t>
                </a:r>
                <a:r>
                  <a:rPr lang="en-US" sz="1600" dirty="0"/>
                  <a:t>bS21-2</a:t>
                </a:r>
              </a:p>
            </p:txBody>
          </p:sp>
          <p:sp>
            <p:nvSpPr>
              <p:cNvPr id="25" name="TextBox 24">
                <a:extLst>
                  <a:ext uri="{FF2B5EF4-FFF2-40B4-BE49-F238E27FC236}">
                    <a16:creationId xmlns:a16="http://schemas.microsoft.com/office/drawing/2014/main" id="{A1C804C2-1F4E-41A3-BB2E-08862A55E1C7}"/>
                  </a:ext>
                </a:extLst>
              </p:cNvPr>
              <p:cNvSpPr txBox="1"/>
              <p:nvPr/>
            </p:nvSpPr>
            <p:spPr>
              <a:xfrm>
                <a:off x="7102076" y="6468130"/>
                <a:ext cx="1178340" cy="338554"/>
              </a:xfrm>
              <a:prstGeom prst="rect">
                <a:avLst/>
              </a:prstGeom>
              <a:solidFill>
                <a:schemeClr val="bg1"/>
              </a:solidFill>
            </p:spPr>
            <p:txBody>
              <a:bodyPr wrap="square" rtlCol="0">
                <a:spAutoFit/>
              </a:bodyPr>
              <a:lstStyle/>
              <a:p>
                <a:r>
                  <a:rPr lang="en-US" sz="1600" dirty="0"/>
                  <a:t>Wild-type</a:t>
                </a:r>
              </a:p>
            </p:txBody>
          </p:sp>
        </p:grpSp>
        <p:sp>
          <p:nvSpPr>
            <p:cNvPr id="26" name="TextBox 25">
              <a:extLst>
                <a:ext uri="{FF2B5EF4-FFF2-40B4-BE49-F238E27FC236}">
                  <a16:creationId xmlns:a16="http://schemas.microsoft.com/office/drawing/2014/main" id="{9FEE8410-2181-4883-9A45-23B5AEA0F2DA}"/>
                </a:ext>
              </a:extLst>
            </p:cNvPr>
            <p:cNvSpPr txBox="1"/>
            <p:nvPr/>
          </p:nvSpPr>
          <p:spPr>
            <a:xfrm>
              <a:off x="5132163" y="5659118"/>
              <a:ext cx="1925052" cy="338554"/>
            </a:xfrm>
            <a:prstGeom prst="rect">
              <a:avLst/>
            </a:prstGeom>
            <a:solidFill>
              <a:schemeClr val="bg1"/>
            </a:solidFill>
          </p:spPr>
          <p:txBody>
            <a:bodyPr wrap="square" rtlCol="0">
              <a:spAutoFit/>
            </a:bodyPr>
            <a:lstStyle/>
            <a:p>
              <a:r>
                <a:rPr lang="en-US" sz="1600" dirty="0"/>
                <a:t>tul4SD</a:t>
              </a:r>
            </a:p>
          </p:txBody>
        </p:sp>
        <p:sp>
          <p:nvSpPr>
            <p:cNvPr id="27" name="TextBox 26">
              <a:extLst>
                <a:ext uri="{FF2B5EF4-FFF2-40B4-BE49-F238E27FC236}">
                  <a16:creationId xmlns:a16="http://schemas.microsoft.com/office/drawing/2014/main" id="{C62527CA-96B8-49C5-B94A-1C87C2320057}"/>
                </a:ext>
              </a:extLst>
            </p:cNvPr>
            <p:cNvSpPr txBox="1"/>
            <p:nvPr/>
          </p:nvSpPr>
          <p:spPr>
            <a:xfrm>
              <a:off x="7629575" y="5659118"/>
              <a:ext cx="1925052" cy="338554"/>
            </a:xfrm>
            <a:prstGeom prst="rect">
              <a:avLst/>
            </a:prstGeom>
            <a:solidFill>
              <a:schemeClr val="bg1"/>
            </a:solidFill>
          </p:spPr>
          <p:txBody>
            <a:bodyPr wrap="square" rtlCol="0">
              <a:spAutoFit/>
            </a:bodyPr>
            <a:lstStyle/>
            <a:p>
              <a:r>
                <a:rPr lang="en-US" sz="1600" dirty="0"/>
                <a:t>Ideal SD</a:t>
              </a:r>
            </a:p>
          </p:txBody>
        </p:sp>
      </p:grpSp>
      <p:sp>
        <p:nvSpPr>
          <p:cNvPr id="29" name="TextBox 28">
            <a:extLst>
              <a:ext uri="{FF2B5EF4-FFF2-40B4-BE49-F238E27FC236}">
                <a16:creationId xmlns:a16="http://schemas.microsoft.com/office/drawing/2014/main" id="{AC0D574B-6107-4E2A-BE97-FA9461308CF9}"/>
              </a:ext>
            </a:extLst>
          </p:cNvPr>
          <p:cNvSpPr txBox="1"/>
          <p:nvPr/>
        </p:nvSpPr>
        <p:spPr>
          <a:xfrm>
            <a:off x="1003340" y="5245694"/>
            <a:ext cx="9927340" cy="1302921"/>
          </a:xfrm>
          <a:prstGeom prst="rect">
            <a:avLst/>
          </a:prstGeom>
          <a:noFill/>
        </p:spPr>
        <p:txBody>
          <a:bodyPr wrap="square">
            <a:spAutoFit/>
          </a:bodyPr>
          <a:lstStyle/>
          <a:p>
            <a:pPr marL="0" indent="0">
              <a:lnSpc>
                <a:spcPct val="150000"/>
              </a:lnSpc>
              <a:buNone/>
            </a:pPr>
            <a:r>
              <a:rPr lang="en-US" sz="1800" dirty="0">
                <a:latin typeface="Courier" pitchFamily="2" charset="0"/>
              </a:rPr>
              <a:t>WT </a:t>
            </a:r>
            <a:r>
              <a:rPr lang="en-US" sz="1800" i="1" dirty="0">
                <a:latin typeface="Courier" pitchFamily="2" charset="0"/>
              </a:rPr>
              <a:t>pdpA</a:t>
            </a:r>
            <a:r>
              <a:rPr lang="en-US" sz="1800" dirty="0">
                <a:latin typeface="Courier" pitchFamily="2" charset="0"/>
              </a:rPr>
              <a:t>:	</a:t>
            </a:r>
            <a:r>
              <a:rPr lang="en-US" sz="1800" dirty="0" err="1">
                <a:latin typeface="Courier" pitchFamily="2" charset="0"/>
              </a:rPr>
              <a:t>aguuauguucuaauu</a:t>
            </a:r>
            <a:r>
              <a:rPr lang="en-US" sz="1800" u="sng" dirty="0" err="1">
                <a:latin typeface="Courier" pitchFamily="2" charset="0"/>
              </a:rPr>
              <a:t>aaguag</a:t>
            </a:r>
            <a:r>
              <a:rPr lang="en-US" sz="1800" dirty="0" err="1">
                <a:latin typeface="Courier" pitchFamily="2" charset="0"/>
              </a:rPr>
              <a:t>aca</a:t>
            </a:r>
            <a:r>
              <a:rPr lang="en-US" sz="1800" dirty="0">
                <a:latin typeface="Courier" pitchFamily="2" charset="0"/>
              </a:rPr>
              <a:t> </a:t>
            </a:r>
            <a:r>
              <a:rPr lang="en-US" sz="1800" dirty="0" err="1">
                <a:latin typeface="Courier" pitchFamily="2" charset="0"/>
              </a:rPr>
              <a:t>aug</a:t>
            </a:r>
            <a:r>
              <a:rPr lang="en-US" sz="1800" dirty="0">
                <a:latin typeface="Courier" pitchFamily="2" charset="0"/>
              </a:rPr>
              <a:t> </a:t>
            </a:r>
            <a:r>
              <a:rPr lang="en-US" sz="1800" dirty="0" err="1">
                <a:latin typeface="Courier" pitchFamily="2" charset="0"/>
              </a:rPr>
              <a:t>auagcaguaaaagau</a:t>
            </a:r>
            <a:r>
              <a:rPr lang="en-US" sz="1800" dirty="0">
                <a:latin typeface="Courier" pitchFamily="2" charset="0"/>
              </a:rPr>
              <a:t>	 </a:t>
            </a:r>
          </a:p>
          <a:p>
            <a:pPr marL="0" indent="0">
              <a:lnSpc>
                <a:spcPct val="150000"/>
              </a:lnSpc>
              <a:buNone/>
            </a:pPr>
            <a:r>
              <a:rPr lang="en-US" dirty="0">
                <a:latin typeface="Courier" pitchFamily="2" charset="0"/>
              </a:rPr>
              <a:t>tul4</a:t>
            </a:r>
            <a:r>
              <a:rPr lang="en-US" sz="1800" dirty="0">
                <a:latin typeface="Courier" pitchFamily="2" charset="0"/>
              </a:rPr>
              <a:t> SD:	</a:t>
            </a:r>
            <a:r>
              <a:rPr lang="en-US" sz="1800" dirty="0" err="1">
                <a:latin typeface="Courier" pitchFamily="2" charset="0"/>
              </a:rPr>
              <a:t>aguuauguucua</a:t>
            </a:r>
            <a:r>
              <a:rPr lang="en-US" sz="1800" u="sng" dirty="0" err="1">
                <a:latin typeface="Courier" pitchFamily="2" charset="0"/>
              </a:rPr>
              <a:t>AGGAGU</a:t>
            </a:r>
            <a:r>
              <a:rPr lang="en-US" sz="1800" dirty="0" err="1">
                <a:latin typeface="Courier" pitchFamily="2" charset="0"/>
              </a:rPr>
              <a:t>AUCaca</a:t>
            </a:r>
            <a:r>
              <a:rPr lang="en-US" sz="1800" dirty="0">
                <a:latin typeface="Courier" pitchFamily="2" charset="0"/>
              </a:rPr>
              <a:t> </a:t>
            </a:r>
            <a:r>
              <a:rPr lang="en-US" sz="1800" dirty="0" err="1">
                <a:latin typeface="Courier" pitchFamily="2" charset="0"/>
              </a:rPr>
              <a:t>aug</a:t>
            </a:r>
            <a:r>
              <a:rPr lang="en-US" sz="1800" dirty="0">
                <a:latin typeface="Courier" pitchFamily="2" charset="0"/>
              </a:rPr>
              <a:t> </a:t>
            </a:r>
            <a:r>
              <a:rPr lang="en-US" sz="1800" dirty="0" err="1">
                <a:latin typeface="Courier" pitchFamily="2" charset="0"/>
              </a:rPr>
              <a:t>auagcaguaaaagau</a:t>
            </a:r>
            <a:r>
              <a:rPr lang="en-US" sz="1800" dirty="0">
                <a:latin typeface="Courier" pitchFamily="2" charset="0"/>
              </a:rPr>
              <a:t> 	 </a:t>
            </a:r>
          </a:p>
          <a:p>
            <a:pPr marL="0" indent="0">
              <a:lnSpc>
                <a:spcPct val="150000"/>
              </a:lnSpc>
              <a:buNone/>
            </a:pPr>
            <a:r>
              <a:rPr lang="en-US" dirty="0">
                <a:latin typeface="Courier" pitchFamily="2" charset="0"/>
              </a:rPr>
              <a:t>Ideal</a:t>
            </a:r>
            <a:r>
              <a:rPr lang="en-US" sz="1800" dirty="0">
                <a:latin typeface="Courier" pitchFamily="2" charset="0"/>
              </a:rPr>
              <a:t> SD:</a:t>
            </a:r>
            <a:r>
              <a:rPr lang="en-US" sz="1800" b="1" dirty="0">
                <a:latin typeface="Courier" pitchFamily="2" charset="0"/>
              </a:rPr>
              <a:t>	</a:t>
            </a:r>
            <a:r>
              <a:rPr lang="en-US" sz="1800" dirty="0" err="1">
                <a:latin typeface="Courier" pitchFamily="2" charset="0"/>
              </a:rPr>
              <a:t>aguuauguucua</a:t>
            </a:r>
            <a:r>
              <a:rPr lang="en-US" sz="1800" u="sng" dirty="0" err="1">
                <a:latin typeface="Courier" pitchFamily="2" charset="0"/>
              </a:rPr>
              <a:t>AGGAGG</a:t>
            </a:r>
            <a:r>
              <a:rPr lang="en-US" sz="1800" dirty="0" err="1">
                <a:latin typeface="Courier" pitchFamily="2" charset="0"/>
              </a:rPr>
              <a:t>UCAaca</a:t>
            </a:r>
            <a:r>
              <a:rPr lang="en-US" sz="1800" dirty="0">
                <a:latin typeface="Courier" pitchFamily="2" charset="0"/>
              </a:rPr>
              <a:t> </a:t>
            </a:r>
            <a:r>
              <a:rPr lang="en-US" sz="1800" dirty="0" err="1">
                <a:latin typeface="Courier" pitchFamily="2" charset="0"/>
              </a:rPr>
              <a:t>aug</a:t>
            </a:r>
            <a:r>
              <a:rPr lang="en-US" sz="1800" dirty="0">
                <a:latin typeface="Courier" pitchFamily="2" charset="0"/>
              </a:rPr>
              <a:t> </a:t>
            </a:r>
            <a:r>
              <a:rPr lang="en-US" sz="1800" dirty="0" err="1">
                <a:latin typeface="Courier" pitchFamily="2" charset="0"/>
              </a:rPr>
              <a:t>auagcaguaaaagau</a:t>
            </a:r>
            <a:r>
              <a:rPr lang="en-US" sz="1800" dirty="0">
                <a:latin typeface="Courier" pitchFamily="2" charset="0"/>
              </a:rPr>
              <a:t> </a:t>
            </a:r>
            <a:endParaRPr lang="en-US" dirty="0"/>
          </a:p>
        </p:txBody>
      </p:sp>
      <p:sp>
        <p:nvSpPr>
          <p:cNvPr id="32" name="Rectangle 31">
            <a:extLst>
              <a:ext uri="{FF2B5EF4-FFF2-40B4-BE49-F238E27FC236}">
                <a16:creationId xmlns:a16="http://schemas.microsoft.com/office/drawing/2014/main" id="{C71F83FD-F218-499B-8B05-3F097D2619F6}"/>
              </a:ext>
            </a:extLst>
          </p:cNvPr>
          <p:cNvSpPr/>
          <p:nvPr/>
        </p:nvSpPr>
        <p:spPr>
          <a:xfrm rot="5400000">
            <a:off x="5353299" y="1065420"/>
            <a:ext cx="338978" cy="969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3205ED8-CF3E-40D7-9584-30958435BAD0}"/>
              </a:ext>
            </a:extLst>
          </p:cNvPr>
          <p:cNvSpPr/>
          <p:nvPr/>
        </p:nvSpPr>
        <p:spPr>
          <a:xfrm rot="5400000">
            <a:off x="5353299" y="1556270"/>
            <a:ext cx="338978" cy="969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Chart 34">
            <a:extLst>
              <a:ext uri="{FF2B5EF4-FFF2-40B4-BE49-F238E27FC236}">
                <a16:creationId xmlns:a16="http://schemas.microsoft.com/office/drawing/2014/main" id="{19D88EF1-AC96-49A4-8888-B7588D501111}"/>
              </a:ext>
            </a:extLst>
          </p:cNvPr>
          <p:cNvGraphicFramePr>
            <a:graphicFrameLocks/>
          </p:cNvGraphicFramePr>
          <p:nvPr>
            <p:extLst>
              <p:ext uri="{D42A27DB-BD31-4B8C-83A1-F6EECF244321}">
                <p14:modId xmlns:p14="http://schemas.microsoft.com/office/powerpoint/2010/main" val="348751420"/>
              </p:ext>
            </p:extLst>
          </p:nvPr>
        </p:nvGraphicFramePr>
        <p:xfrm>
          <a:off x="1799190" y="1229440"/>
          <a:ext cx="7993661" cy="3061146"/>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Group 27">
            <a:extLst>
              <a:ext uri="{FF2B5EF4-FFF2-40B4-BE49-F238E27FC236}">
                <a16:creationId xmlns:a16="http://schemas.microsoft.com/office/drawing/2014/main" id="{51A8FD3D-403E-407C-903C-D5961CF77B50}"/>
              </a:ext>
            </a:extLst>
          </p:cNvPr>
          <p:cNvGrpSpPr/>
          <p:nvPr/>
        </p:nvGrpSpPr>
        <p:grpSpPr>
          <a:xfrm>
            <a:off x="2275574" y="1018965"/>
            <a:ext cx="2617198" cy="1107996"/>
            <a:chOff x="2200785" y="3860931"/>
            <a:chExt cx="2617198" cy="1107996"/>
          </a:xfrm>
        </p:grpSpPr>
        <p:sp>
          <p:nvSpPr>
            <p:cNvPr id="36" name="TextBox 35">
              <a:extLst>
                <a:ext uri="{FF2B5EF4-FFF2-40B4-BE49-F238E27FC236}">
                  <a16:creationId xmlns:a16="http://schemas.microsoft.com/office/drawing/2014/main" id="{9831902F-2508-4973-B578-8697D6023C2C}"/>
                </a:ext>
              </a:extLst>
            </p:cNvPr>
            <p:cNvSpPr txBox="1"/>
            <p:nvPr/>
          </p:nvSpPr>
          <p:spPr>
            <a:xfrm>
              <a:off x="2200785" y="3860931"/>
              <a:ext cx="2617198" cy="1107996"/>
            </a:xfrm>
            <a:prstGeom prst="rect">
              <a:avLst/>
            </a:prstGeom>
            <a:noFill/>
          </p:spPr>
          <p:txBody>
            <a:bodyPr wrap="square" rtlCol="0">
              <a:spAutoFit/>
            </a:bodyPr>
            <a:lstStyle/>
            <a:p>
              <a:pPr algn="ctr"/>
              <a:r>
                <a:rPr lang="en-US" sz="2200" dirty="0"/>
                <a:t>1.38-fold</a:t>
              </a:r>
            </a:p>
            <a:p>
              <a:pPr algn="ctr"/>
              <a:r>
                <a:rPr lang="en-US" sz="2200" dirty="0"/>
                <a:t>*</a:t>
              </a:r>
            </a:p>
            <a:p>
              <a:endParaRPr lang="en-US" sz="2200" dirty="0"/>
            </a:p>
          </p:txBody>
        </p:sp>
        <p:cxnSp>
          <p:nvCxnSpPr>
            <p:cNvPr id="37" name="Straight Connector 36">
              <a:extLst>
                <a:ext uri="{FF2B5EF4-FFF2-40B4-BE49-F238E27FC236}">
                  <a16:creationId xmlns:a16="http://schemas.microsoft.com/office/drawing/2014/main" id="{C04F3728-26A6-4478-A870-04EE2002ED9C}"/>
                </a:ext>
              </a:extLst>
            </p:cNvPr>
            <p:cNvCxnSpPr>
              <a:cxnSpLocks/>
            </p:cNvCxnSpPr>
            <p:nvPr/>
          </p:nvCxnSpPr>
          <p:spPr>
            <a:xfrm flipH="1">
              <a:off x="2785442" y="4245766"/>
              <a:ext cx="149900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8" name="Group 37">
            <a:extLst>
              <a:ext uri="{FF2B5EF4-FFF2-40B4-BE49-F238E27FC236}">
                <a16:creationId xmlns:a16="http://schemas.microsoft.com/office/drawing/2014/main" id="{1973D85A-E81C-468B-B7DD-53ECABCADDB3}"/>
              </a:ext>
            </a:extLst>
          </p:cNvPr>
          <p:cNvGrpSpPr/>
          <p:nvPr/>
        </p:nvGrpSpPr>
        <p:grpSpPr>
          <a:xfrm>
            <a:off x="4409983" y="982081"/>
            <a:ext cx="2617198" cy="1107996"/>
            <a:chOff x="2200785" y="3860931"/>
            <a:chExt cx="2617198" cy="1107996"/>
          </a:xfrm>
        </p:grpSpPr>
        <p:sp>
          <p:nvSpPr>
            <p:cNvPr id="39" name="TextBox 38">
              <a:extLst>
                <a:ext uri="{FF2B5EF4-FFF2-40B4-BE49-F238E27FC236}">
                  <a16:creationId xmlns:a16="http://schemas.microsoft.com/office/drawing/2014/main" id="{FDCBCEF2-D394-471C-BEF3-5473DAD9870F}"/>
                </a:ext>
              </a:extLst>
            </p:cNvPr>
            <p:cNvSpPr txBox="1"/>
            <p:nvPr/>
          </p:nvSpPr>
          <p:spPr>
            <a:xfrm>
              <a:off x="2200785" y="3860931"/>
              <a:ext cx="2617198" cy="1107996"/>
            </a:xfrm>
            <a:prstGeom prst="rect">
              <a:avLst/>
            </a:prstGeom>
            <a:noFill/>
          </p:spPr>
          <p:txBody>
            <a:bodyPr wrap="square" rtlCol="0">
              <a:spAutoFit/>
            </a:bodyPr>
            <a:lstStyle/>
            <a:p>
              <a:pPr algn="ctr"/>
              <a:r>
                <a:rPr lang="en-US" sz="2200" dirty="0"/>
                <a:t>1.48-fold</a:t>
              </a:r>
            </a:p>
            <a:p>
              <a:pPr algn="ctr"/>
              <a:r>
                <a:rPr lang="en-US" sz="2200" dirty="0"/>
                <a:t>*</a:t>
              </a:r>
            </a:p>
            <a:p>
              <a:endParaRPr lang="en-US" sz="2200" dirty="0"/>
            </a:p>
          </p:txBody>
        </p:sp>
        <p:cxnSp>
          <p:nvCxnSpPr>
            <p:cNvPr id="40" name="Straight Connector 39">
              <a:extLst>
                <a:ext uri="{FF2B5EF4-FFF2-40B4-BE49-F238E27FC236}">
                  <a16:creationId xmlns:a16="http://schemas.microsoft.com/office/drawing/2014/main" id="{DE72B682-D3F9-471A-9C3B-AF47D36968F3}"/>
                </a:ext>
              </a:extLst>
            </p:cNvPr>
            <p:cNvCxnSpPr>
              <a:cxnSpLocks/>
            </p:cNvCxnSpPr>
            <p:nvPr/>
          </p:nvCxnSpPr>
          <p:spPr>
            <a:xfrm flipH="1">
              <a:off x="2785442" y="4245766"/>
              <a:ext cx="149900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41" name="Group 40">
            <a:extLst>
              <a:ext uri="{FF2B5EF4-FFF2-40B4-BE49-F238E27FC236}">
                <a16:creationId xmlns:a16="http://schemas.microsoft.com/office/drawing/2014/main" id="{E58177D0-4A06-4220-8E64-0CE5EB53518E}"/>
              </a:ext>
            </a:extLst>
          </p:cNvPr>
          <p:cNvGrpSpPr/>
          <p:nvPr/>
        </p:nvGrpSpPr>
        <p:grpSpPr>
          <a:xfrm>
            <a:off x="7071044" y="995168"/>
            <a:ext cx="2617198" cy="1107996"/>
            <a:chOff x="2200785" y="3860931"/>
            <a:chExt cx="2617198" cy="1107996"/>
          </a:xfrm>
        </p:grpSpPr>
        <p:sp>
          <p:nvSpPr>
            <p:cNvPr id="42" name="TextBox 41">
              <a:extLst>
                <a:ext uri="{FF2B5EF4-FFF2-40B4-BE49-F238E27FC236}">
                  <a16:creationId xmlns:a16="http://schemas.microsoft.com/office/drawing/2014/main" id="{E46F79BF-1015-4385-872C-F3E71DFE23EB}"/>
                </a:ext>
              </a:extLst>
            </p:cNvPr>
            <p:cNvSpPr txBox="1"/>
            <p:nvPr/>
          </p:nvSpPr>
          <p:spPr>
            <a:xfrm>
              <a:off x="2200785" y="3860931"/>
              <a:ext cx="2617198" cy="1107996"/>
            </a:xfrm>
            <a:prstGeom prst="rect">
              <a:avLst/>
            </a:prstGeom>
            <a:noFill/>
          </p:spPr>
          <p:txBody>
            <a:bodyPr wrap="square" rtlCol="0">
              <a:spAutoFit/>
            </a:bodyPr>
            <a:lstStyle/>
            <a:p>
              <a:pPr algn="ctr"/>
              <a:r>
                <a:rPr lang="en-US" sz="2200" dirty="0"/>
                <a:t>0.99-fold</a:t>
              </a:r>
            </a:p>
            <a:p>
              <a:pPr algn="ctr"/>
              <a:r>
                <a:rPr lang="en-US" sz="2200" dirty="0"/>
                <a:t>*</a:t>
              </a:r>
            </a:p>
            <a:p>
              <a:endParaRPr lang="en-US" sz="2200" dirty="0"/>
            </a:p>
          </p:txBody>
        </p:sp>
        <p:cxnSp>
          <p:nvCxnSpPr>
            <p:cNvPr id="43" name="Straight Connector 42">
              <a:extLst>
                <a:ext uri="{FF2B5EF4-FFF2-40B4-BE49-F238E27FC236}">
                  <a16:creationId xmlns:a16="http://schemas.microsoft.com/office/drawing/2014/main" id="{508FC5BF-370B-445F-B046-F8F5138FE61B}"/>
                </a:ext>
              </a:extLst>
            </p:cNvPr>
            <p:cNvCxnSpPr>
              <a:cxnSpLocks/>
            </p:cNvCxnSpPr>
            <p:nvPr/>
          </p:nvCxnSpPr>
          <p:spPr>
            <a:xfrm flipH="1">
              <a:off x="2785442" y="4245766"/>
              <a:ext cx="1499001"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30" name="Rectangle 29">
            <a:extLst>
              <a:ext uri="{FF2B5EF4-FFF2-40B4-BE49-F238E27FC236}">
                <a16:creationId xmlns:a16="http://schemas.microsoft.com/office/drawing/2014/main" id="{2390578A-961D-4962-8CF2-17EF4A5A4172}"/>
              </a:ext>
            </a:extLst>
          </p:cNvPr>
          <p:cNvSpPr/>
          <p:nvPr/>
        </p:nvSpPr>
        <p:spPr>
          <a:xfrm>
            <a:off x="4483531" y="1040526"/>
            <a:ext cx="5204711" cy="409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CBC48C1-4677-42E8-B5BA-4CDFACCCF96F}"/>
              </a:ext>
            </a:extLst>
          </p:cNvPr>
          <p:cNvSpPr>
            <a:spLocks noGrp="1"/>
          </p:cNvSpPr>
          <p:nvPr>
            <p:ph type="sldNum" sz="quarter" idx="12"/>
          </p:nvPr>
        </p:nvSpPr>
        <p:spPr/>
        <p:txBody>
          <a:bodyPr/>
          <a:lstStyle/>
          <a:p>
            <a:fld id="{111F27A7-E2FF-4A5C-89A3-CB0344BFB9F2}" type="slidenum">
              <a:rPr lang="en-US" smtClean="0"/>
              <a:t>12</a:t>
            </a:fld>
            <a:endParaRPr lang="en-US" dirty="0"/>
          </a:p>
        </p:txBody>
      </p:sp>
    </p:spTree>
    <p:extLst>
      <p:ext uri="{BB962C8B-B14F-4D97-AF65-F5344CB8AC3E}">
        <p14:creationId xmlns:p14="http://schemas.microsoft.com/office/powerpoint/2010/main" val="283719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2" grpId="0" animBg="1"/>
      <p:bldP spid="33"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AC0D574B-6107-4E2A-BE97-FA9461308CF9}"/>
              </a:ext>
            </a:extLst>
          </p:cNvPr>
          <p:cNvSpPr txBox="1"/>
          <p:nvPr/>
        </p:nvSpPr>
        <p:spPr>
          <a:xfrm>
            <a:off x="1627150" y="5221692"/>
            <a:ext cx="8610788" cy="1836785"/>
          </a:xfrm>
          <a:prstGeom prst="rect">
            <a:avLst/>
          </a:prstGeom>
          <a:noFill/>
        </p:spPr>
        <p:txBody>
          <a:bodyPr wrap="square">
            <a:spAutoFit/>
          </a:bodyPr>
          <a:lstStyle/>
          <a:p>
            <a:pPr marL="0" indent="0">
              <a:lnSpc>
                <a:spcPct val="120000"/>
              </a:lnSpc>
              <a:buNone/>
            </a:pPr>
            <a:r>
              <a:rPr lang="en-US" sz="1600" dirty="0">
                <a:latin typeface="Courier" pitchFamily="2" charset="0"/>
              </a:rPr>
              <a:t>WT </a:t>
            </a:r>
            <a:r>
              <a:rPr lang="en-US" sz="1600" i="1" dirty="0">
                <a:latin typeface="Courier" pitchFamily="2" charset="0"/>
              </a:rPr>
              <a:t>pdpA</a:t>
            </a:r>
            <a:r>
              <a:rPr lang="en-US" sz="1600" dirty="0">
                <a:latin typeface="Courier" pitchFamily="2" charset="0"/>
              </a:rPr>
              <a:t>:	</a:t>
            </a:r>
            <a:r>
              <a:rPr lang="en-US" sz="1600" dirty="0" err="1">
                <a:latin typeface="Courier" pitchFamily="2" charset="0"/>
              </a:rPr>
              <a:t>aguuauguucuaauu</a:t>
            </a:r>
            <a:r>
              <a:rPr lang="en-US" sz="1600" u="sng" dirty="0" err="1">
                <a:latin typeface="Courier" pitchFamily="2" charset="0"/>
              </a:rPr>
              <a:t>aaguag</a:t>
            </a:r>
            <a:r>
              <a:rPr lang="en-US" sz="1600" dirty="0" err="1">
                <a:latin typeface="Courier" pitchFamily="2" charset="0"/>
              </a:rPr>
              <a:t>aca</a:t>
            </a:r>
            <a:r>
              <a:rPr lang="en-US" sz="1600" dirty="0">
                <a:latin typeface="Courier" pitchFamily="2" charset="0"/>
              </a:rPr>
              <a:t> </a:t>
            </a:r>
            <a:r>
              <a:rPr lang="en-US" sz="1600" dirty="0" err="1">
                <a:latin typeface="Courier" pitchFamily="2" charset="0"/>
              </a:rPr>
              <a:t>aug</a:t>
            </a:r>
            <a:r>
              <a:rPr lang="en-US" sz="1600" dirty="0">
                <a:latin typeface="Courier" pitchFamily="2" charset="0"/>
              </a:rPr>
              <a:t> </a:t>
            </a:r>
            <a:r>
              <a:rPr lang="en-US" sz="1600" dirty="0" err="1">
                <a:latin typeface="Courier" pitchFamily="2" charset="0"/>
              </a:rPr>
              <a:t>auagcaguaaaagau</a:t>
            </a:r>
            <a:r>
              <a:rPr lang="en-US" sz="1600" dirty="0">
                <a:latin typeface="Courier" pitchFamily="2" charset="0"/>
              </a:rPr>
              <a:t>	 </a:t>
            </a:r>
          </a:p>
          <a:p>
            <a:pPr marL="0" indent="0">
              <a:lnSpc>
                <a:spcPct val="120000"/>
              </a:lnSpc>
              <a:buNone/>
            </a:pPr>
            <a:r>
              <a:rPr lang="en-US" sz="1600" i="1" dirty="0">
                <a:latin typeface="Courier" pitchFamily="2" charset="0"/>
              </a:rPr>
              <a:t>tul4</a:t>
            </a:r>
            <a:r>
              <a:rPr lang="en-US" sz="1600" dirty="0">
                <a:latin typeface="Courier" pitchFamily="2" charset="0"/>
              </a:rPr>
              <a:t> SD:	</a:t>
            </a:r>
            <a:r>
              <a:rPr lang="en-US" sz="1600" dirty="0" err="1">
                <a:latin typeface="Courier" pitchFamily="2" charset="0"/>
              </a:rPr>
              <a:t>aguuauguucua</a:t>
            </a:r>
            <a:r>
              <a:rPr lang="en-US" sz="1600" u="sng" dirty="0" err="1">
                <a:latin typeface="Courier" pitchFamily="2" charset="0"/>
              </a:rPr>
              <a:t>AGGAG</a:t>
            </a:r>
            <a:r>
              <a:rPr lang="en-US" sz="1600" u="sng" dirty="0" err="1">
                <a:highlight>
                  <a:srgbClr val="C0C0C0"/>
                </a:highlight>
                <a:latin typeface="Courier" pitchFamily="2" charset="0"/>
              </a:rPr>
              <a:t>U</a:t>
            </a:r>
            <a:r>
              <a:rPr lang="en-US" sz="1600" dirty="0" err="1">
                <a:highlight>
                  <a:srgbClr val="C0C0C0"/>
                </a:highlight>
                <a:latin typeface="Courier" pitchFamily="2" charset="0"/>
              </a:rPr>
              <a:t>AUC</a:t>
            </a:r>
            <a:r>
              <a:rPr lang="en-US" sz="1600" dirty="0" err="1">
                <a:latin typeface="Courier" pitchFamily="2" charset="0"/>
              </a:rPr>
              <a:t>aca</a:t>
            </a:r>
            <a:r>
              <a:rPr lang="en-US" sz="1600" dirty="0">
                <a:latin typeface="Courier" pitchFamily="2" charset="0"/>
              </a:rPr>
              <a:t> </a:t>
            </a:r>
            <a:r>
              <a:rPr lang="en-US" sz="1600" dirty="0" err="1">
                <a:latin typeface="Courier" pitchFamily="2" charset="0"/>
              </a:rPr>
              <a:t>aug</a:t>
            </a:r>
            <a:r>
              <a:rPr lang="en-US" sz="1600" dirty="0">
                <a:latin typeface="Courier" pitchFamily="2" charset="0"/>
              </a:rPr>
              <a:t> </a:t>
            </a:r>
            <a:r>
              <a:rPr lang="en-US" sz="1600" dirty="0" err="1">
                <a:latin typeface="Courier" pitchFamily="2" charset="0"/>
              </a:rPr>
              <a:t>auagcaguaaaagau</a:t>
            </a:r>
            <a:r>
              <a:rPr lang="en-US" sz="1600" dirty="0">
                <a:latin typeface="Courier" pitchFamily="2" charset="0"/>
              </a:rPr>
              <a:t> 	 </a:t>
            </a:r>
          </a:p>
          <a:p>
            <a:pPr marL="0" indent="0">
              <a:lnSpc>
                <a:spcPct val="120000"/>
              </a:lnSpc>
              <a:buNone/>
            </a:pPr>
            <a:r>
              <a:rPr lang="en-US" sz="1600" dirty="0">
                <a:latin typeface="Courier" pitchFamily="2" charset="0"/>
              </a:rPr>
              <a:t>Ideal SD:</a:t>
            </a:r>
            <a:r>
              <a:rPr lang="en-US" sz="1600" b="1" dirty="0">
                <a:latin typeface="Courier" pitchFamily="2" charset="0"/>
              </a:rPr>
              <a:t>	</a:t>
            </a:r>
            <a:r>
              <a:rPr lang="en-US" sz="1600" dirty="0" err="1">
                <a:latin typeface="Courier" pitchFamily="2" charset="0"/>
              </a:rPr>
              <a:t>aguuauguucua</a:t>
            </a:r>
            <a:r>
              <a:rPr lang="en-US" sz="1600" u="sng" dirty="0" err="1">
                <a:latin typeface="Courier" pitchFamily="2" charset="0"/>
              </a:rPr>
              <a:t>AGGAG</a:t>
            </a:r>
            <a:r>
              <a:rPr lang="en-US" sz="1600" u="sng" dirty="0" err="1">
                <a:highlight>
                  <a:srgbClr val="C0C0C0"/>
                </a:highlight>
                <a:latin typeface="Courier" pitchFamily="2" charset="0"/>
              </a:rPr>
              <a:t>G</a:t>
            </a:r>
            <a:r>
              <a:rPr lang="en-US" sz="1600" dirty="0" err="1">
                <a:highlight>
                  <a:srgbClr val="C0C0C0"/>
                </a:highlight>
                <a:latin typeface="Courier" pitchFamily="2" charset="0"/>
              </a:rPr>
              <a:t>UCA</a:t>
            </a:r>
            <a:r>
              <a:rPr lang="en-US" sz="1600" dirty="0" err="1">
                <a:latin typeface="Courier" pitchFamily="2" charset="0"/>
              </a:rPr>
              <a:t>aca</a:t>
            </a:r>
            <a:r>
              <a:rPr lang="en-US" sz="1600" dirty="0">
                <a:latin typeface="Courier" pitchFamily="2" charset="0"/>
              </a:rPr>
              <a:t> </a:t>
            </a:r>
            <a:r>
              <a:rPr lang="en-US" sz="1600" dirty="0" err="1">
                <a:latin typeface="Courier" pitchFamily="2" charset="0"/>
              </a:rPr>
              <a:t>aug</a:t>
            </a:r>
            <a:r>
              <a:rPr lang="en-US" sz="1600" dirty="0">
                <a:latin typeface="Courier" pitchFamily="2" charset="0"/>
              </a:rPr>
              <a:t> </a:t>
            </a:r>
            <a:r>
              <a:rPr lang="en-US" sz="1600" dirty="0" err="1">
                <a:latin typeface="Courier" pitchFamily="2" charset="0"/>
              </a:rPr>
              <a:t>auagcaguaaaagau</a:t>
            </a:r>
            <a:r>
              <a:rPr lang="en-US" sz="1600" dirty="0">
                <a:latin typeface="Courier" pitchFamily="2" charset="0"/>
              </a:rPr>
              <a:t> </a:t>
            </a:r>
          </a:p>
          <a:p>
            <a:pPr marL="0" indent="0">
              <a:lnSpc>
                <a:spcPct val="120000"/>
              </a:lnSpc>
              <a:buNone/>
            </a:pPr>
            <a:r>
              <a:rPr lang="en-US" sz="1600" i="1" dirty="0">
                <a:latin typeface="Courier" pitchFamily="2" charset="0"/>
              </a:rPr>
              <a:t>tul4</a:t>
            </a:r>
            <a:r>
              <a:rPr lang="en-US" sz="1600" dirty="0">
                <a:latin typeface="Courier" pitchFamily="2" charset="0"/>
              </a:rPr>
              <a:t>SDmod1:	</a:t>
            </a:r>
            <a:r>
              <a:rPr lang="en-US" sz="1600" dirty="0" err="1">
                <a:latin typeface="Courier" pitchFamily="2" charset="0"/>
              </a:rPr>
              <a:t>aguuauguucua</a:t>
            </a:r>
            <a:r>
              <a:rPr lang="en-US" sz="1600" u="sng" dirty="0" err="1">
                <a:latin typeface="Courier" pitchFamily="2" charset="0"/>
              </a:rPr>
              <a:t>AGGAG</a:t>
            </a:r>
            <a:r>
              <a:rPr lang="en-US" sz="1600" u="sng" dirty="0" err="1">
                <a:highlight>
                  <a:srgbClr val="FFFF00"/>
                </a:highlight>
                <a:latin typeface="Courier" pitchFamily="2" charset="0"/>
              </a:rPr>
              <a:t>G</a:t>
            </a:r>
            <a:r>
              <a:rPr lang="en-US" sz="1600" dirty="0" err="1">
                <a:latin typeface="Courier" pitchFamily="2" charset="0"/>
              </a:rPr>
              <a:t>AUCaca</a:t>
            </a:r>
            <a:r>
              <a:rPr lang="en-US" sz="1600" dirty="0">
                <a:latin typeface="Courier" pitchFamily="2" charset="0"/>
              </a:rPr>
              <a:t> </a:t>
            </a:r>
            <a:r>
              <a:rPr lang="en-US" sz="1600" dirty="0" err="1">
                <a:latin typeface="Courier" pitchFamily="2" charset="0"/>
              </a:rPr>
              <a:t>aug</a:t>
            </a:r>
            <a:r>
              <a:rPr lang="en-US" sz="1600" dirty="0">
                <a:latin typeface="Courier" pitchFamily="2" charset="0"/>
              </a:rPr>
              <a:t> </a:t>
            </a:r>
            <a:r>
              <a:rPr lang="en-US" sz="1600" dirty="0" err="1">
                <a:latin typeface="Courier" pitchFamily="2" charset="0"/>
              </a:rPr>
              <a:t>auagcaguaaaagau</a:t>
            </a:r>
            <a:r>
              <a:rPr lang="en-US" sz="1600" dirty="0">
                <a:latin typeface="Courier" pitchFamily="2" charset="0"/>
              </a:rPr>
              <a:t> 	 </a:t>
            </a:r>
          </a:p>
          <a:p>
            <a:pPr marL="0" indent="0">
              <a:lnSpc>
                <a:spcPct val="120000"/>
              </a:lnSpc>
              <a:buNone/>
            </a:pPr>
            <a:r>
              <a:rPr lang="en-US" sz="1600" i="1" dirty="0">
                <a:latin typeface="Courier" pitchFamily="2" charset="0"/>
              </a:rPr>
              <a:t>tul4</a:t>
            </a:r>
            <a:r>
              <a:rPr lang="en-US" sz="1600" dirty="0">
                <a:latin typeface="Courier" pitchFamily="2" charset="0"/>
              </a:rPr>
              <a:t>SDmod2:</a:t>
            </a:r>
            <a:r>
              <a:rPr lang="en-US" sz="1600" b="1" dirty="0">
                <a:latin typeface="Courier" pitchFamily="2" charset="0"/>
              </a:rPr>
              <a:t>	</a:t>
            </a:r>
            <a:r>
              <a:rPr lang="en-US" sz="1600" dirty="0" err="1">
                <a:latin typeface="Courier" pitchFamily="2" charset="0"/>
              </a:rPr>
              <a:t>aguuauguucua</a:t>
            </a:r>
            <a:r>
              <a:rPr lang="en-US" sz="1600" u="sng" dirty="0" err="1">
                <a:latin typeface="Courier" pitchFamily="2" charset="0"/>
              </a:rPr>
              <a:t>AGGAGU</a:t>
            </a:r>
            <a:r>
              <a:rPr lang="en-US" sz="1600" u="sng" dirty="0" err="1">
                <a:highlight>
                  <a:srgbClr val="FFFF00"/>
                </a:highlight>
                <a:latin typeface="Courier" pitchFamily="2" charset="0"/>
              </a:rPr>
              <a:t>U</a:t>
            </a:r>
            <a:r>
              <a:rPr lang="en-US" sz="1600" dirty="0" err="1">
                <a:highlight>
                  <a:srgbClr val="FFFF00"/>
                </a:highlight>
                <a:latin typeface="Courier" pitchFamily="2" charset="0"/>
              </a:rPr>
              <a:t>CA</a:t>
            </a:r>
            <a:r>
              <a:rPr lang="en-US" sz="1600" dirty="0" err="1">
                <a:latin typeface="Courier" pitchFamily="2" charset="0"/>
              </a:rPr>
              <a:t>aca</a:t>
            </a:r>
            <a:r>
              <a:rPr lang="en-US" sz="1600" dirty="0">
                <a:latin typeface="Courier" pitchFamily="2" charset="0"/>
              </a:rPr>
              <a:t> </a:t>
            </a:r>
            <a:r>
              <a:rPr lang="en-US" sz="1600" dirty="0" err="1">
                <a:latin typeface="Courier" pitchFamily="2" charset="0"/>
              </a:rPr>
              <a:t>aug</a:t>
            </a:r>
            <a:r>
              <a:rPr lang="en-US" sz="1600" dirty="0">
                <a:latin typeface="Courier" pitchFamily="2" charset="0"/>
              </a:rPr>
              <a:t> </a:t>
            </a:r>
            <a:r>
              <a:rPr lang="en-US" sz="1600" dirty="0" err="1">
                <a:latin typeface="Courier" pitchFamily="2" charset="0"/>
              </a:rPr>
              <a:t>auagcaguaaaagau</a:t>
            </a:r>
            <a:endParaRPr lang="en-US" sz="1600" dirty="0"/>
          </a:p>
          <a:p>
            <a:pPr marL="0" indent="0">
              <a:lnSpc>
                <a:spcPct val="120000"/>
              </a:lnSpc>
              <a:buNone/>
            </a:pPr>
            <a:endParaRPr lang="en-US" sz="1600" dirty="0"/>
          </a:p>
        </p:txBody>
      </p:sp>
      <p:grpSp>
        <p:nvGrpSpPr>
          <p:cNvPr id="14" name="Group 13">
            <a:extLst>
              <a:ext uri="{FF2B5EF4-FFF2-40B4-BE49-F238E27FC236}">
                <a16:creationId xmlns:a16="http://schemas.microsoft.com/office/drawing/2014/main" id="{180B726E-4243-48D4-B1C9-89C3CAEC1C20}"/>
              </a:ext>
            </a:extLst>
          </p:cNvPr>
          <p:cNvGrpSpPr/>
          <p:nvPr/>
        </p:nvGrpSpPr>
        <p:grpSpPr>
          <a:xfrm>
            <a:off x="591375" y="808812"/>
            <a:ext cx="9646563" cy="4214681"/>
            <a:chOff x="112896" y="847361"/>
            <a:chExt cx="9646563" cy="4214681"/>
          </a:xfrm>
        </p:grpSpPr>
        <p:sp>
          <p:nvSpPr>
            <p:cNvPr id="49" name="TextBox 48">
              <a:extLst>
                <a:ext uri="{FF2B5EF4-FFF2-40B4-BE49-F238E27FC236}">
                  <a16:creationId xmlns:a16="http://schemas.microsoft.com/office/drawing/2014/main" id="{B6937DD3-5C9B-4530-A37A-AE4FDFDCFEF0}"/>
                </a:ext>
              </a:extLst>
            </p:cNvPr>
            <p:cNvSpPr txBox="1"/>
            <p:nvPr/>
          </p:nvSpPr>
          <p:spPr>
            <a:xfrm>
              <a:off x="7661590" y="4754265"/>
              <a:ext cx="1925052" cy="307777"/>
            </a:xfrm>
            <a:prstGeom prst="rect">
              <a:avLst/>
            </a:prstGeom>
            <a:solidFill>
              <a:schemeClr val="bg1"/>
            </a:solidFill>
          </p:spPr>
          <p:txBody>
            <a:bodyPr wrap="square" rtlCol="0">
              <a:spAutoFit/>
            </a:bodyPr>
            <a:lstStyle/>
            <a:p>
              <a:r>
                <a:rPr lang="en-US" sz="1400" dirty="0"/>
                <a:t>tul4SDmod2</a:t>
              </a:r>
            </a:p>
          </p:txBody>
        </p:sp>
        <p:grpSp>
          <p:nvGrpSpPr>
            <p:cNvPr id="13" name="Group 12">
              <a:extLst>
                <a:ext uri="{FF2B5EF4-FFF2-40B4-BE49-F238E27FC236}">
                  <a16:creationId xmlns:a16="http://schemas.microsoft.com/office/drawing/2014/main" id="{7041A181-4D22-4101-B5A4-F4F9B7938B44}"/>
                </a:ext>
              </a:extLst>
            </p:cNvPr>
            <p:cNvGrpSpPr/>
            <p:nvPr/>
          </p:nvGrpSpPr>
          <p:grpSpPr>
            <a:xfrm>
              <a:off x="112896" y="847361"/>
              <a:ext cx="9646563" cy="4197825"/>
              <a:chOff x="180509" y="847361"/>
              <a:chExt cx="9646563" cy="4197825"/>
            </a:xfrm>
          </p:grpSpPr>
          <p:sp>
            <p:nvSpPr>
              <p:cNvPr id="42" name="TextBox 41">
                <a:extLst>
                  <a:ext uri="{FF2B5EF4-FFF2-40B4-BE49-F238E27FC236}">
                    <a16:creationId xmlns:a16="http://schemas.microsoft.com/office/drawing/2014/main" id="{4DEC8C32-68E4-4DBD-8303-64B12B1B9131}"/>
                  </a:ext>
                </a:extLst>
              </p:cNvPr>
              <p:cNvSpPr txBox="1"/>
              <p:nvPr/>
            </p:nvSpPr>
            <p:spPr>
              <a:xfrm rot="19201086">
                <a:off x="5213342" y="4022556"/>
                <a:ext cx="1193241" cy="307777"/>
              </a:xfrm>
              <a:prstGeom prst="rect">
                <a:avLst/>
              </a:prstGeom>
              <a:noFill/>
            </p:spPr>
            <p:txBody>
              <a:bodyPr wrap="square" rtlCol="0">
                <a:spAutoFit/>
              </a:bodyPr>
              <a:lstStyle/>
              <a:p>
                <a:r>
                  <a:rPr lang="el-GR" sz="1400" dirty="0"/>
                  <a:t>Δ</a:t>
                </a:r>
                <a:r>
                  <a:rPr lang="en-US" sz="1400" dirty="0"/>
                  <a:t>bS21-2</a:t>
                </a:r>
              </a:p>
            </p:txBody>
          </p:sp>
          <p:sp>
            <p:nvSpPr>
              <p:cNvPr id="43" name="TextBox 42">
                <a:extLst>
                  <a:ext uri="{FF2B5EF4-FFF2-40B4-BE49-F238E27FC236}">
                    <a16:creationId xmlns:a16="http://schemas.microsoft.com/office/drawing/2014/main" id="{D1E45FB4-5897-4892-BE91-49C71E2882EA}"/>
                  </a:ext>
                </a:extLst>
              </p:cNvPr>
              <p:cNvSpPr txBox="1"/>
              <p:nvPr/>
            </p:nvSpPr>
            <p:spPr>
              <a:xfrm rot="19050354">
                <a:off x="4273675" y="4062611"/>
                <a:ext cx="1193241" cy="307777"/>
              </a:xfrm>
              <a:prstGeom prst="rect">
                <a:avLst/>
              </a:prstGeom>
              <a:noFill/>
            </p:spPr>
            <p:txBody>
              <a:bodyPr wrap="square" rtlCol="0">
                <a:spAutoFit/>
              </a:bodyPr>
              <a:lstStyle/>
              <a:p>
                <a:r>
                  <a:rPr lang="en-US" sz="1400" dirty="0"/>
                  <a:t>Wild-type</a:t>
                </a:r>
              </a:p>
            </p:txBody>
          </p:sp>
          <p:sp>
            <p:nvSpPr>
              <p:cNvPr id="44" name="TextBox 43">
                <a:extLst>
                  <a:ext uri="{FF2B5EF4-FFF2-40B4-BE49-F238E27FC236}">
                    <a16:creationId xmlns:a16="http://schemas.microsoft.com/office/drawing/2014/main" id="{2A83BE5A-CD7D-49EB-8E2B-4ECA125D406F}"/>
                  </a:ext>
                </a:extLst>
              </p:cNvPr>
              <p:cNvSpPr txBox="1"/>
              <p:nvPr/>
            </p:nvSpPr>
            <p:spPr>
              <a:xfrm rot="19201086">
                <a:off x="6950184" y="3988549"/>
                <a:ext cx="1193241" cy="307777"/>
              </a:xfrm>
              <a:prstGeom prst="rect">
                <a:avLst/>
              </a:prstGeom>
              <a:noFill/>
            </p:spPr>
            <p:txBody>
              <a:bodyPr wrap="square" rtlCol="0">
                <a:spAutoFit/>
              </a:bodyPr>
              <a:lstStyle/>
              <a:p>
                <a:r>
                  <a:rPr lang="el-GR" sz="1400" dirty="0"/>
                  <a:t>Δ</a:t>
                </a:r>
                <a:r>
                  <a:rPr lang="en-US" sz="1400" dirty="0"/>
                  <a:t>bS21-2</a:t>
                </a:r>
              </a:p>
            </p:txBody>
          </p:sp>
          <p:sp>
            <p:nvSpPr>
              <p:cNvPr id="45" name="TextBox 44">
                <a:extLst>
                  <a:ext uri="{FF2B5EF4-FFF2-40B4-BE49-F238E27FC236}">
                    <a16:creationId xmlns:a16="http://schemas.microsoft.com/office/drawing/2014/main" id="{7BCB5393-880F-4918-90F5-ADF2BF3034B3}"/>
                  </a:ext>
                </a:extLst>
              </p:cNvPr>
              <p:cNvSpPr txBox="1"/>
              <p:nvPr/>
            </p:nvSpPr>
            <p:spPr>
              <a:xfrm rot="19050354">
                <a:off x="6010517" y="4028604"/>
                <a:ext cx="1193241" cy="307777"/>
              </a:xfrm>
              <a:prstGeom prst="rect">
                <a:avLst/>
              </a:prstGeom>
              <a:noFill/>
            </p:spPr>
            <p:txBody>
              <a:bodyPr wrap="square" rtlCol="0">
                <a:spAutoFit/>
              </a:bodyPr>
              <a:lstStyle/>
              <a:p>
                <a:r>
                  <a:rPr lang="en-US" sz="1400" dirty="0"/>
                  <a:t>Wild-type</a:t>
                </a:r>
              </a:p>
            </p:txBody>
          </p:sp>
          <p:sp>
            <p:nvSpPr>
              <p:cNvPr id="46" name="TextBox 45">
                <a:extLst>
                  <a:ext uri="{FF2B5EF4-FFF2-40B4-BE49-F238E27FC236}">
                    <a16:creationId xmlns:a16="http://schemas.microsoft.com/office/drawing/2014/main" id="{BACF9417-DD87-427F-9BC0-5817F62B464C}"/>
                  </a:ext>
                </a:extLst>
              </p:cNvPr>
              <p:cNvSpPr txBox="1"/>
              <p:nvPr/>
            </p:nvSpPr>
            <p:spPr>
              <a:xfrm rot="19201086">
                <a:off x="8501595" y="4043826"/>
                <a:ext cx="1193241" cy="307777"/>
              </a:xfrm>
              <a:prstGeom prst="rect">
                <a:avLst/>
              </a:prstGeom>
              <a:noFill/>
            </p:spPr>
            <p:txBody>
              <a:bodyPr wrap="square" rtlCol="0">
                <a:spAutoFit/>
              </a:bodyPr>
              <a:lstStyle/>
              <a:p>
                <a:r>
                  <a:rPr lang="el-GR" sz="1400" dirty="0"/>
                  <a:t>Δ</a:t>
                </a:r>
                <a:r>
                  <a:rPr lang="en-US" sz="1400" dirty="0"/>
                  <a:t>bS21-2</a:t>
                </a:r>
              </a:p>
            </p:txBody>
          </p:sp>
          <p:sp>
            <p:nvSpPr>
              <p:cNvPr id="47" name="TextBox 46">
                <a:extLst>
                  <a:ext uri="{FF2B5EF4-FFF2-40B4-BE49-F238E27FC236}">
                    <a16:creationId xmlns:a16="http://schemas.microsoft.com/office/drawing/2014/main" id="{775440E0-03C1-4A6F-8189-EC093EC4F83A}"/>
                  </a:ext>
                </a:extLst>
              </p:cNvPr>
              <p:cNvSpPr txBox="1"/>
              <p:nvPr/>
            </p:nvSpPr>
            <p:spPr>
              <a:xfrm rot="19050354">
                <a:off x="7561928" y="4083881"/>
                <a:ext cx="1193241" cy="307777"/>
              </a:xfrm>
              <a:prstGeom prst="rect">
                <a:avLst/>
              </a:prstGeom>
              <a:noFill/>
            </p:spPr>
            <p:txBody>
              <a:bodyPr wrap="square" rtlCol="0">
                <a:spAutoFit/>
              </a:bodyPr>
              <a:lstStyle/>
              <a:p>
                <a:r>
                  <a:rPr lang="en-US" sz="1400" dirty="0"/>
                  <a:t>Wild-type</a:t>
                </a:r>
              </a:p>
            </p:txBody>
          </p:sp>
          <p:grpSp>
            <p:nvGrpSpPr>
              <p:cNvPr id="12" name="Group 11">
                <a:extLst>
                  <a:ext uri="{FF2B5EF4-FFF2-40B4-BE49-F238E27FC236}">
                    <a16:creationId xmlns:a16="http://schemas.microsoft.com/office/drawing/2014/main" id="{E8BCB0CE-B394-4D58-82FA-C66BD6FC0E07}"/>
                  </a:ext>
                </a:extLst>
              </p:cNvPr>
              <p:cNvGrpSpPr/>
              <p:nvPr/>
            </p:nvGrpSpPr>
            <p:grpSpPr>
              <a:xfrm>
                <a:off x="180509" y="847361"/>
                <a:ext cx="9646563" cy="4197825"/>
                <a:chOff x="180509" y="847361"/>
                <a:chExt cx="9646563" cy="4197825"/>
              </a:xfrm>
            </p:grpSpPr>
            <p:sp>
              <p:nvSpPr>
                <p:cNvPr id="40" name="TextBox 39">
                  <a:extLst>
                    <a:ext uri="{FF2B5EF4-FFF2-40B4-BE49-F238E27FC236}">
                      <a16:creationId xmlns:a16="http://schemas.microsoft.com/office/drawing/2014/main" id="{7DC1E38A-A7F4-4505-82F8-87EC51B52F63}"/>
                    </a:ext>
                  </a:extLst>
                </p:cNvPr>
                <p:cNvSpPr txBox="1"/>
                <p:nvPr/>
              </p:nvSpPr>
              <p:spPr>
                <a:xfrm rot="19201086">
                  <a:off x="3568000" y="4025551"/>
                  <a:ext cx="1193241" cy="307777"/>
                </a:xfrm>
                <a:prstGeom prst="rect">
                  <a:avLst/>
                </a:prstGeom>
                <a:noFill/>
              </p:spPr>
              <p:txBody>
                <a:bodyPr wrap="square" rtlCol="0">
                  <a:spAutoFit/>
                </a:bodyPr>
                <a:lstStyle/>
                <a:p>
                  <a:r>
                    <a:rPr lang="el-GR" sz="1400" dirty="0"/>
                    <a:t>Δ</a:t>
                  </a:r>
                  <a:r>
                    <a:rPr lang="en-US" sz="1400" dirty="0"/>
                    <a:t>bS21-2</a:t>
                  </a:r>
                </a:p>
              </p:txBody>
            </p:sp>
            <p:sp>
              <p:nvSpPr>
                <p:cNvPr id="41" name="TextBox 40">
                  <a:extLst>
                    <a:ext uri="{FF2B5EF4-FFF2-40B4-BE49-F238E27FC236}">
                      <a16:creationId xmlns:a16="http://schemas.microsoft.com/office/drawing/2014/main" id="{232626B7-2928-4CFC-A458-40D6A3CFF541}"/>
                    </a:ext>
                  </a:extLst>
                </p:cNvPr>
                <p:cNvSpPr txBox="1"/>
                <p:nvPr/>
              </p:nvSpPr>
              <p:spPr>
                <a:xfrm rot="19050354">
                  <a:off x="2628333" y="4065606"/>
                  <a:ext cx="1193241" cy="307777"/>
                </a:xfrm>
                <a:prstGeom prst="rect">
                  <a:avLst/>
                </a:prstGeom>
                <a:noFill/>
              </p:spPr>
              <p:txBody>
                <a:bodyPr wrap="square" rtlCol="0">
                  <a:spAutoFit/>
                </a:bodyPr>
                <a:lstStyle/>
                <a:p>
                  <a:r>
                    <a:rPr lang="en-US" sz="1400" dirty="0"/>
                    <a:t>Wild-type</a:t>
                  </a:r>
                </a:p>
              </p:txBody>
            </p:sp>
            <p:grpSp>
              <p:nvGrpSpPr>
                <p:cNvPr id="11" name="Group 10">
                  <a:extLst>
                    <a:ext uri="{FF2B5EF4-FFF2-40B4-BE49-F238E27FC236}">
                      <a16:creationId xmlns:a16="http://schemas.microsoft.com/office/drawing/2014/main" id="{A123DA2C-A092-454F-946C-F91067DBA575}"/>
                    </a:ext>
                  </a:extLst>
                </p:cNvPr>
                <p:cNvGrpSpPr/>
                <p:nvPr/>
              </p:nvGrpSpPr>
              <p:grpSpPr>
                <a:xfrm>
                  <a:off x="180509" y="847361"/>
                  <a:ext cx="9646563" cy="4197825"/>
                  <a:chOff x="148978" y="876358"/>
                  <a:chExt cx="9646563" cy="4197825"/>
                </a:xfrm>
              </p:grpSpPr>
              <p:grpSp>
                <p:nvGrpSpPr>
                  <p:cNvPr id="6" name="Group 5">
                    <a:extLst>
                      <a:ext uri="{FF2B5EF4-FFF2-40B4-BE49-F238E27FC236}">
                        <a16:creationId xmlns:a16="http://schemas.microsoft.com/office/drawing/2014/main" id="{7C973588-2315-415E-ADAB-15764A03F797}"/>
                      </a:ext>
                    </a:extLst>
                  </p:cNvPr>
                  <p:cNvGrpSpPr/>
                  <p:nvPr/>
                </p:nvGrpSpPr>
                <p:grpSpPr>
                  <a:xfrm>
                    <a:off x="148978" y="1406144"/>
                    <a:ext cx="6533367" cy="3668039"/>
                    <a:chOff x="804133" y="2299807"/>
                    <a:chExt cx="6533367" cy="3668039"/>
                  </a:xfrm>
                </p:grpSpPr>
                <p:sp>
                  <p:nvSpPr>
                    <p:cNvPr id="7" name="TextBox 6">
                      <a:extLst>
                        <a:ext uri="{FF2B5EF4-FFF2-40B4-BE49-F238E27FC236}">
                          <a16:creationId xmlns:a16="http://schemas.microsoft.com/office/drawing/2014/main" id="{12CE89FA-3856-4482-9393-1C6C6F04D52C}"/>
                        </a:ext>
                      </a:extLst>
                    </p:cNvPr>
                    <p:cNvSpPr txBox="1"/>
                    <p:nvPr/>
                  </p:nvSpPr>
                  <p:spPr>
                    <a:xfrm>
                      <a:off x="1912845" y="5649547"/>
                      <a:ext cx="1925052" cy="307777"/>
                    </a:xfrm>
                    <a:prstGeom prst="rect">
                      <a:avLst/>
                    </a:prstGeom>
                    <a:solidFill>
                      <a:schemeClr val="bg1"/>
                    </a:solidFill>
                  </p:spPr>
                  <p:txBody>
                    <a:bodyPr wrap="square" rtlCol="0">
                      <a:spAutoFit/>
                    </a:bodyPr>
                    <a:lstStyle/>
                    <a:p>
                      <a:r>
                        <a:rPr lang="en-US" sz="1400" dirty="0"/>
                        <a:t>WT </a:t>
                      </a:r>
                      <a:r>
                        <a:rPr lang="en-US" sz="1400" i="1" dirty="0"/>
                        <a:t>pdpA</a:t>
                      </a:r>
                      <a:r>
                        <a:rPr lang="en-US" sz="1400" dirty="0"/>
                        <a:t> UTR</a:t>
                      </a:r>
                    </a:p>
                  </p:txBody>
                </p:sp>
                <p:grpSp>
                  <p:nvGrpSpPr>
                    <p:cNvPr id="5" name="Group 4">
                      <a:extLst>
                        <a:ext uri="{FF2B5EF4-FFF2-40B4-BE49-F238E27FC236}">
                          <a16:creationId xmlns:a16="http://schemas.microsoft.com/office/drawing/2014/main" id="{C3F0204B-F44B-426D-91E8-B6C66833A480}"/>
                        </a:ext>
                      </a:extLst>
                    </p:cNvPr>
                    <p:cNvGrpSpPr/>
                    <p:nvPr/>
                  </p:nvGrpSpPr>
                  <p:grpSpPr>
                    <a:xfrm>
                      <a:off x="804133" y="2299807"/>
                      <a:ext cx="3005410" cy="2949998"/>
                      <a:chOff x="901663" y="3535111"/>
                      <a:chExt cx="2967880" cy="2949998"/>
                    </a:xfrm>
                  </p:grpSpPr>
                  <p:sp>
                    <p:nvSpPr>
                      <p:cNvPr id="19" name="TextBox 18">
                        <a:extLst>
                          <a:ext uri="{FF2B5EF4-FFF2-40B4-BE49-F238E27FC236}">
                            <a16:creationId xmlns:a16="http://schemas.microsoft.com/office/drawing/2014/main" id="{0827CA60-02CA-46F5-B742-50E161D936EA}"/>
                          </a:ext>
                        </a:extLst>
                      </p:cNvPr>
                      <p:cNvSpPr txBox="1"/>
                      <p:nvPr/>
                    </p:nvSpPr>
                    <p:spPr>
                      <a:xfrm rot="16200000">
                        <a:off x="-125349" y="4562123"/>
                        <a:ext cx="2638800" cy="584775"/>
                      </a:xfrm>
                      <a:prstGeom prst="rect">
                        <a:avLst/>
                      </a:prstGeom>
                      <a:noFill/>
                    </p:spPr>
                    <p:txBody>
                      <a:bodyPr wrap="square" rtlCol="0">
                        <a:spAutoFit/>
                      </a:bodyPr>
                      <a:lstStyle/>
                      <a:p>
                        <a:pPr algn="ctr"/>
                        <a:r>
                          <a:rPr lang="en-US" sz="1600" i="1" dirty="0"/>
                          <a:t> </a:t>
                        </a:r>
                        <a:r>
                          <a:rPr lang="en-US" sz="1600" dirty="0"/>
                          <a:t>Normalized</a:t>
                        </a:r>
                        <a:r>
                          <a:rPr lang="en-US" sz="1600" i="1" dirty="0"/>
                          <a:t> </a:t>
                        </a:r>
                        <a:r>
                          <a:rPr lang="el-GR" sz="1600" dirty="0"/>
                          <a:t>β</a:t>
                        </a:r>
                        <a:r>
                          <a:rPr lang="en-US" sz="1600" dirty="0"/>
                          <a:t>-galactosidase activity</a:t>
                        </a:r>
                      </a:p>
                    </p:txBody>
                  </p:sp>
                  <p:sp>
                    <p:nvSpPr>
                      <p:cNvPr id="20" name="TextBox 19">
                        <a:extLst>
                          <a:ext uri="{FF2B5EF4-FFF2-40B4-BE49-F238E27FC236}">
                            <a16:creationId xmlns:a16="http://schemas.microsoft.com/office/drawing/2014/main" id="{14F2142B-9ACB-4222-924F-4CBAA7A9CD87}"/>
                          </a:ext>
                        </a:extLst>
                      </p:cNvPr>
                      <p:cNvSpPr txBox="1"/>
                      <p:nvPr/>
                    </p:nvSpPr>
                    <p:spPr>
                      <a:xfrm rot="19201086">
                        <a:off x="2691203" y="6137277"/>
                        <a:ext cx="1178340" cy="307777"/>
                      </a:xfrm>
                      <a:prstGeom prst="rect">
                        <a:avLst/>
                      </a:prstGeom>
                      <a:solidFill>
                        <a:schemeClr val="bg1"/>
                      </a:solidFill>
                    </p:spPr>
                    <p:txBody>
                      <a:bodyPr wrap="square" rtlCol="0">
                        <a:spAutoFit/>
                      </a:bodyPr>
                      <a:lstStyle/>
                      <a:p>
                        <a:r>
                          <a:rPr lang="el-GR" sz="1400" dirty="0"/>
                          <a:t>Δ</a:t>
                        </a:r>
                        <a:r>
                          <a:rPr lang="en-US" sz="1400" dirty="0"/>
                          <a:t>bS21-2</a:t>
                        </a:r>
                      </a:p>
                    </p:txBody>
                  </p:sp>
                  <p:sp>
                    <p:nvSpPr>
                      <p:cNvPr id="21" name="TextBox 20">
                        <a:extLst>
                          <a:ext uri="{FF2B5EF4-FFF2-40B4-BE49-F238E27FC236}">
                            <a16:creationId xmlns:a16="http://schemas.microsoft.com/office/drawing/2014/main" id="{98016470-46F1-4E3A-9AD6-363B261D429C}"/>
                          </a:ext>
                        </a:extLst>
                      </p:cNvPr>
                      <p:cNvSpPr txBox="1"/>
                      <p:nvPr/>
                    </p:nvSpPr>
                    <p:spPr>
                      <a:xfrm rot="19050354">
                        <a:off x="1763271" y="6177332"/>
                        <a:ext cx="1178340" cy="307777"/>
                      </a:xfrm>
                      <a:prstGeom prst="rect">
                        <a:avLst/>
                      </a:prstGeom>
                      <a:noFill/>
                    </p:spPr>
                    <p:txBody>
                      <a:bodyPr wrap="square" rtlCol="0">
                        <a:spAutoFit/>
                      </a:bodyPr>
                      <a:lstStyle/>
                      <a:p>
                        <a:r>
                          <a:rPr lang="en-US" sz="1400" dirty="0"/>
                          <a:t>Wild-type</a:t>
                        </a:r>
                      </a:p>
                    </p:txBody>
                  </p:sp>
                </p:grpSp>
                <p:sp>
                  <p:nvSpPr>
                    <p:cNvPr id="26" name="TextBox 25">
                      <a:extLst>
                        <a:ext uri="{FF2B5EF4-FFF2-40B4-BE49-F238E27FC236}">
                          <a16:creationId xmlns:a16="http://schemas.microsoft.com/office/drawing/2014/main" id="{9FEE8410-2181-4883-9A45-23B5AEA0F2DA}"/>
                        </a:ext>
                      </a:extLst>
                    </p:cNvPr>
                    <p:cNvSpPr txBox="1"/>
                    <p:nvPr/>
                  </p:nvSpPr>
                  <p:spPr>
                    <a:xfrm>
                      <a:off x="3817677" y="5641473"/>
                      <a:ext cx="1925052" cy="307777"/>
                    </a:xfrm>
                    <a:prstGeom prst="rect">
                      <a:avLst/>
                    </a:prstGeom>
                    <a:solidFill>
                      <a:schemeClr val="bg1"/>
                    </a:solidFill>
                  </p:spPr>
                  <p:txBody>
                    <a:bodyPr wrap="square" rtlCol="0">
                      <a:spAutoFit/>
                    </a:bodyPr>
                    <a:lstStyle/>
                    <a:p>
                      <a:r>
                        <a:rPr lang="en-US" sz="1400" dirty="0"/>
                        <a:t>tul4SD</a:t>
                      </a:r>
                    </a:p>
                  </p:txBody>
                </p:sp>
                <p:sp>
                  <p:nvSpPr>
                    <p:cNvPr id="27" name="TextBox 26">
                      <a:extLst>
                        <a:ext uri="{FF2B5EF4-FFF2-40B4-BE49-F238E27FC236}">
                          <a16:creationId xmlns:a16="http://schemas.microsoft.com/office/drawing/2014/main" id="{C62527CA-96B8-49C5-B94A-1C87C2320057}"/>
                        </a:ext>
                      </a:extLst>
                    </p:cNvPr>
                    <p:cNvSpPr txBox="1"/>
                    <p:nvPr/>
                  </p:nvSpPr>
                  <p:spPr>
                    <a:xfrm>
                      <a:off x="5412448" y="5660069"/>
                      <a:ext cx="1925052" cy="307777"/>
                    </a:xfrm>
                    <a:prstGeom prst="rect">
                      <a:avLst/>
                    </a:prstGeom>
                    <a:solidFill>
                      <a:schemeClr val="bg1"/>
                    </a:solidFill>
                  </p:spPr>
                  <p:txBody>
                    <a:bodyPr wrap="square" rtlCol="0">
                      <a:spAutoFit/>
                    </a:bodyPr>
                    <a:lstStyle/>
                    <a:p>
                      <a:r>
                        <a:rPr lang="en-US" sz="1400" dirty="0"/>
                        <a:t>Ideal SD</a:t>
                      </a:r>
                    </a:p>
                  </p:txBody>
                </p:sp>
              </p:grpSp>
              <p:graphicFrame>
                <p:nvGraphicFramePr>
                  <p:cNvPr id="28" name="Chart 27">
                    <a:extLst>
                      <a:ext uri="{FF2B5EF4-FFF2-40B4-BE49-F238E27FC236}">
                        <a16:creationId xmlns:a16="http://schemas.microsoft.com/office/drawing/2014/main" id="{16420BD6-F51C-4015-994F-7516A11D43BA}"/>
                      </a:ext>
                    </a:extLst>
                  </p:cNvPr>
                  <p:cNvGraphicFramePr>
                    <a:graphicFrameLocks/>
                  </p:cNvGraphicFramePr>
                  <p:nvPr>
                    <p:extLst>
                      <p:ext uri="{D42A27DB-BD31-4B8C-83A1-F6EECF244321}">
                        <p14:modId xmlns:p14="http://schemas.microsoft.com/office/powerpoint/2010/main" val="1016379181"/>
                      </p:ext>
                    </p:extLst>
                  </p:nvPr>
                </p:nvGraphicFramePr>
                <p:xfrm>
                  <a:off x="741148" y="876358"/>
                  <a:ext cx="9054393" cy="3174024"/>
                </p:xfrm>
                <a:graphic>
                  <a:graphicData uri="http://schemas.openxmlformats.org/drawingml/2006/chart">
                    <c:chart xmlns:c="http://schemas.openxmlformats.org/drawingml/2006/chart" xmlns:r="http://schemas.openxmlformats.org/officeDocument/2006/relationships" r:id="rId3"/>
                  </a:graphicData>
                </a:graphic>
              </p:graphicFrame>
            </p:grpSp>
          </p:grpSp>
        </p:grpSp>
        <p:sp>
          <p:nvSpPr>
            <p:cNvPr id="48" name="TextBox 47">
              <a:extLst>
                <a:ext uri="{FF2B5EF4-FFF2-40B4-BE49-F238E27FC236}">
                  <a16:creationId xmlns:a16="http://schemas.microsoft.com/office/drawing/2014/main" id="{16964813-EC58-4272-9522-90E03F65ED1D}"/>
                </a:ext>
              </a:extLst>
            </p:cNvPr>
            <p:cNvSpPr txBox="1"/>
            <p:nvPr/>
          </p:nvSpPr>
          <p:spPr>
            <a:xfrm>
              <a:off x="6071492" y="4738058"/>
              <a:ext cx="1507104" cy="307777"/>
            </a:xfrm>
            <a:prstGeom prst="rect">
              <a:avLst/>
            </a:prstGeom>
            <a:solidFill>
              <a:schemeClr val="bg1"/>
            </a:solidFill>
          </p:spPr>
          <p:txBody>
            <a:bodyPr wrap="square" rtlCol="0">
              <a:spAutoFit/>
            </a:bodyPr>
            <a:lstStyle/>
            <a:p>
              <a:r>
                <a:rPr lang="en-US" sz="1400" dirty="0"/>
                <a:t>tul4SDmod1</a:t>
              </a:r>
            </a:p>
          </p:txBody>
        </p:sp>
      </p:grpSp>
      <p:grpSp>
        <p:nvGrpSpPr>
          <p:cNvPr id="37" name="Group 36">
            <a:extLst>
              <a:ext uri="{FF2B5EF4-FFF2-40B4-BE49-F238E27FC236}">
                <a16:creationId xmlns:a16="http://schemas.microsoft.com/office/drawing/2014/main" id="{623013A0-25C2-4C4E-B0EC-5FE2F3A5A66C}"/>
              </a:ext>
            </a:extLst>
          </p:cNvPr>
          <p:cNvGrpSpPr/>
          <p:nvPr/>
        </p:nvGrpSpPr>
        <p:grpSpPr>
          <a:xfrm>
            <a:off x="3181456" y="854371"/>
            <a:ext cx="2617198" cy="830997"/>
            <a:chOff x="2200785" y="3860931"/>
            <a:chExt cx="2617198" cy="830997"/>
          </a:xfrm>
        </p:grpSpPr>
        <p:sp>
          <p:nvSpPr>
            <p:cNvPr id="38" name="TextBox 37">
              <a:extLst>
                <a:ext uri="{FF2B5EF4-FFF2-40B4-BE49-F238E27FC236}">
                  <a16:creationId xmlns:a16="http://schemas.microsoft.com/office/drawing/2014/main" id="{FB8AB53F-C000-4385-B705-2BE34F18D825}"/>
                </a:ext>
              </a:extLst>
            </p:cNvPr>
            <p:cNvSpPr txBox="1"/>
            <p:nvPr/>
          </p:nvSpPr>
          <p:spPr>
            <a:xfrm>
              <a:off x="2200785" y="3860931"/>
              <a:ext cx="2617198" cy="830997"/>
            </a:xfrm>
            <a:prstGeom prst="rect">
              <a:avLst/>
            </a:prstGeom>
            <a:noFill/>
          </p:spPr>
          <p:txBody>
            <a:bodyPr wrap="square" rtlCol="0">
              <a:spAutoFit/>
            </a:bodyPr>
            <a:lstStyle/>
            <a:p>
              <a:pPr algn="ctr"/>
              <a:r>
                <a:rPr lang="en-US" sz="1600" dirty="0"/>
                <a:t>1.48-fold</a:t>
              </a:r>
            </a:p>
            <a:p>
              <a:pPr algn="ctr"/>
              <a:r>
                <a:rPr lang="en-US" sz="1600" dirty="0"/>
                <a:t>*</a:t>
              </a:r>
            </a:p>
            <a:p>
              <a:endParaRPr lang="en-US" sz="1600" dirty="0"/>
            </a:p>
          </p:txBody>
        </p:sp>
        <p:cxnSp>
          <p:nvCxnSpPr>
            <p:cNvPr id="39" name="Straight Connector 38">
              <a:extLst>
                <a:ext uri="{FF2B5EF4-FFF2-40B4-BE49-F238E27FC236}">
                  <a16:creationId xmlns:a16="http://schemas.microsoft.com/office/drawing/2014/main" id="{2137FA8A-8619-4181-BB4F-EDF8C05F2E7A}"/>
                </a:ext>
              </a:extLst>
            </p:cNvPr>
            <p:cNvCxnSpPr>
              <a:cxnSpLocks/>
            </p:cNvCxnSpPr>
            <p:nvPr/>
          </p:nvCxnSpPr>
          <p:spPr>
            <a:xfrm flipH="1">
              <a:off x="3013643" y="4127779"/>
              <a:ext cx="951835"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C74B1C00-6F26-4213-AEFE-B5FC3C5A0C4B}"/>
              </a:ext>
            </a:extLst>
          </p:cNvPr>
          <p:cNvGrpSpPr/>
          <p:nvPr/>
        </p:nvGrpSpPr>
        <p:grpSpPr>
          <a:xfrm>
            <a:off x="1592031" y="866565"/>
            <a:ext cx="2617198" cy="830997"/>
            <a:chOff x="2200785" y="3860931"/>
            <a:chExt cx="2617198" cy="830997"/>
          </a:xfrm>
        </p:grpSpPr>
        <p:sp>
          <p:nvSpPr>
            <p:cNvPr id="56" name="TextBox 55">
              <a:extLst>
                <a:ext uri="{FF2B5EF4-FFF2-40B4-BE49-F238E27FC236}">
                  <a16:creationId xmlns:a16="http://schemas.microsoft.com/office/drawing/2014/main" id="{1379825C-B8D0-4308-AB99-12E716F67BC4}"/>
                </a:ext>
              </a:extLst>
            </p:cNvPr>
            <p:cNvSpPr txBox="1"/>
            <p:nvPr/>
          </p:nvSpPr>
          <p:spPr>
            <a:xfrm>
              <a:off x="2200785" y="3860931"/>
              <a:ext cx="2617198" cy="830997"/>
            </a:xfrm>
            <a:prstGeom prst="rect">
              <a:avLst/>
            </a:prstGeom>
            <a:noFill/>
          </p:spPr>
          <p:txBody>
            <a:bodyPr wrap="square" rtlCol="0">
              <a:spAutoFit/>
            </a:bodyPr>
            <a:lstStyle/>
            <a:p>
              <a:pPr algn="ctr"/>
              <a:r>
                <a:rPr lang="en-US" sz="1600" dirty="0"/>
                <a:t>1.38-fold</a:t>
              </a:r>
            </a:p>
            <a:p>
              <a:pPr algn="ctr"/>
              <a:r>
                <a:rPr lang="en-US" sz="1600" dirty="0"/>
                <a:t>*</a:t>
              </a:r>
            </a:p>
            <a:p>
              <a:endParaRPr lang="en-US" sz="1600" dirty="0"/>
            </a:p>
          </p:txBody>
        </p:sp>
        <p:cxnSp>
          <p:nvCxnSpPr>
            <p:cNvPr id="58" name="Straight Connector 57">
              <a:extLst>
                <a:ext uri="{FF2B5EF4-FFF2-40B4-BE49-F238E27FC236}">
                  <a16:creationId xmlns:a16="http://schemas.microsoft.com/office/drawing/2014/main" id="{9BD3F21F-ACC0-40ED-A217-798EBC7A9CE3}"/>
                </a:ext>
              </a:extLst>
            </p:cNvPr>
            <p:cNvCxnSpPr>
              <a:cxnSpLocks/>
            </p:cNvCxnSpPr>
            <p:nvPr/>
          </p:nvCxnSpPr>
          <p:spPr>
            <a:xfrm flipH="1">
              <a:off x="3013643" y="4127779"/>
              <a:ext cx="951835"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64" name="Group 63">
            <a:extLst>
              <a:ext uri="{FF2B5EF4-FFF2-40B4-BE49-F238E27FC236}">
                <a16:creationId xmlns:a16="http://schemas.microsoft.com/office/drawing/2014/main" id="{F26FDB4D-593E-4B9B-93B1-0B1BF909EE33}"/>
              </a:ext>
            </a:extLst>
          </p:cNvPr>
          <p:cNvGrpSpPr/>
          <p:nvPr/>
        </p:nvGrpSpPr>
        <p:grpSpPr>
          <a:xfrm>
            <a:off x="4623945" y="705720"/>
            <a:ext cx="2617198" cy="830997"/>
            <a:chOff x="2200785" y="3860931"/>
            <a:chExt cx="2617198" cy="830997"/>
          </a:xfrm>
        </p:grpSpPr>
        <p:sp>
          <p:nvSpPr>
            <p:cNvPr id="65" name="TextBox 64">
              <a:extLst>
                <a:ext uri="{FF2B5EF4-FFF2-40B4-BE49-F238E27FC236}">
                  <a16:creationId xmlns:a16="http://schemas.microsoft.com/office/drawing/2014/main" id="{D39063DF-B5BE-4442-BD2D-DCAB9F745420}"/>
                </a:ext>
              </a:extLst>
            </p:cNvPr>
            <p:cNvSpPr txBox="1"/>
            <p:nvPr/>
          </p:nvSpPr>
          <p:spPr>
            <a:xfrm>
              <a:off x="2200785" y="3860931"/>
              <a:ext cx="2617198" cy="830997"/>
            </a:xfrm>
            <a:prstGeom prst="rect">
              <a:avLst/>
            </a:prstGeom>
            <a:noFill/>
          </p:spPr>
          <p:txBody>
            <a:bodyPr wrap="square" rtlCol="0">
              <a:spAutoFit/>
            </a:bodyPr>
            <a:lstStyle/>
            <a:p>
              <a:pPr algn="ctr"/>
              <a:r>
                <a:rPr lang="en-US" sz="1600" dirty="0"/>
                <a:t>0.90-fold</a:t>
              </a:r>
            </a:p>
            <a:p>
              <a:pPr algn="ctr"/>
              <a:r>
                <a:rPr lang="en-US" sz="1600" dirty="0"/>
                <a:t>*</a:t>
              </a:r>
            </a:p>
            <a:p>
              <a:endParaRPr lang="en-US" sz="1600" dirty="0"/>
            </a:p>
          </p:txBody>
        </p:sp>
        <p:cxnSp>
          <p:nvCxnSpPr>
            <p:cNvPr id="66" name="Straight Connector 65">
              <a:extLst>
                <a:ext uri="{FF2B5EF4-FFF2-40B4-BE49-F238E27FC236}">
                  <a16:creationId xmlns:a16="http://schemas.microsoft.com/office/drawing/2014/main" id="{48029A5B-B019-4832-8332-283A3F9EF076}"/>
                </a:ext>
              </a:extLst>
            </p:cNvPr>
            <p:cNvCxnSpPr>
              <a:cxnSpLocks/>
            </p:cNvCxnSpPr>
            <p:nvPr/>
          </p:nvCxnSpPr>
          <p:spPr>
            <a:xfrm flipH="1">
              <a:off x="3013643" y="4127779"/>
              <a:ext cx="951835"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67" name="Group 66">
            <a:extLst>
              <a:ext uri="{FF2B5EF4-FFF2-40B4-BE49-F238E27FC236}">
                <a16:creationId xmlns:a16="http://schemas.microsoft.com/office/drawing/2014/main" id="{F21AE778-D623-4A2C-9702-649161AC5FE2}"/>
              </a:ext>
            </a:extLst>
          </p:cNvPr>
          <p:cNvGrpSpPr/>
          <p:nvPr/>
        </p:nvGrpSpPr>
        <p:grpSpPr>
          <a:xfrm>
            <a:off x="6400157" y="808812"/>
            <a:ext cx="2617198" cy="830997"/>
            <a:chOff x="2200785" y="3860931"/>
            <a:chExt cx="2617198" cy="830997"/>
          </a:xfrm>
        </p:grpSpPr>
        <p:sp>
          <p:nvSpPr>
            <p:cNvPr id="68" name="TextBox 67">
              <a:extLst>
                <a:ext uri="{FF2B5EF4-FFF2-40B4-BE49-F238E27FC236}">
                  <a16:creationId xmlns:a16="http://schemas.microsoft.com/office/drawing/2014/main" id="{91C04632-4B42-4E20-A296-F5EDBCCBC0D8}"/>
                </a:ext>
              </a:extLst>
            </p:cNvPr>
            <p:cNvSpPr txBox="1"/>
            <p:nvPr/>
          </p:nvSpPr>
          <p:spPr>
            <a:xfrm>
              <a:off x="2200785" y="3860931"/>
              <a:ext cx="2617198" cy="830997"/>
            </a:xfrm>
            <a:prstGeom prst="rect">
              <a:avLst/>
            </a:prstGeom>
            <a:noFill/>
          </p:spPr>
          <p:txBody>
            <a:bodyPr wrap="square" rtlCol="0">
              <a:spAutoFit/>
            </a:bodyPr>
            <a:lstStyle/>
            <a:p>
              <a:pPr algn="ctr"/>
              <a:r>
                <a:rPr lang="en-US" sz="1600" dirty="0"/>
                <a:t>1.10-fold</a:t>
              </a:r>
            </a:p>
            <a:p>
              <a:pPr algn="ctr"/>
              <a:r>
                <a:rPr lang="en-US" sz="1600" dirty="0"/>
                <a:t>*</a:t>
              </a:r>
            </a:p>
            <a:p>
              <a:endParaRPr lang="en-US" sz="1600" dirty="0"/>
            </a:p>
          </p:txBody>
        </p:sp>
        <p:cxnSp>
          <p:nvCxnSpPr>
            <p:cNvPr id="69" name="Straight Connector 68">
              <a:extLst>
                <a:ext uri="{FF2B5EF4-FFF2-40B4-BE49-F238E27FC236}">
                  <a16:creationId xmlns:a16="http://schemas.microsoft.com/office/drawing/2014/main" id="{A036B6A1-C769-4D4E-88FF-C4818FB12053}"/>
                </a:ext>
              </a:extLst>
            </p:cNvPr>
            <p:cNvCxnSpPr>
              <a:cxnSpLocks/>
            </p:cNvCxnSpPr>
            <p:nvPr/>
          </p:nvCxnSpPr>
          <p:spPr>
            <a:xfrm flipH="1">
              <a:off x="3013643" y="4127779"/>
              <a:ext cx="951835"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70" name="Group 69">
            <a:extLst>
              <a:ext uri="{FF2B5EF4-FFF2-40B4-BE49-F238E27FC236}">
                <a16:creationId xmlns:a16="http://schemas.microsoft.com/office/drawing/2014/main" id="{155D5C9D-3A95-441B-AB61-3B70D1A19312}"/>
              </a:ext>
            </a:extLst>
          </p:cNvPr>
          <p:cNvGrpSpPr/>
          <p:nvPr/>
        </p:nvGrpSpPr>
        <p:grpSpPr>
          <a:xfrm>
            <a:off x="8013225" y="808812"/>
            <a:ext cx="2617198" cy="830997"/>
            <a:chOff x="2200785" y="3860931"/>
            <a:chExt cx="2617198" cy="830997"/>
          </a:xfrm>
        </p:grpSpPr>
        <p:sp>
          <p:nvSpPr>
            <p:cNvPr id="71" name="TextBox 70">
              <a:extLst>
                <a:ext uri="{FF2B5EF4-FFF2-40B4-BE49-F238E27FC236}">
                  <a16:creationId xmlns:a16="http://schemas.microsoft.com/office/drawing/2014/main" id="{C3EB7F03-9B0F-4A37-A51E-5A7606027276}"/>
                </a:ext>
              </a:extLst>
            </p:cNvPr>
            <p:cNvSpPr txBox="1"/>
            <p:nvPr/>
          </p:nvSpPr>
          <p:spPr>
            <a:xfrm>
              <a:off x="2200785" y="3860931"/>
              <a:ext cx="2617198" cy="830997"/>
            </a:xfrm>
            <a:prstGeom prst="rect">
              <a:avLst/>
            </a:prstGeom>
            <a:noFill/>
          </p:spPr>
          <p:txBody>
            <a:bodyPr wrap="square" rtlCol="0">
              <a:spAutoFit/>
            </a:bodyPr>
            <a:lstStyle/>
            <a:p>
              <a:pPr algn="ctr"/>
              <a:r>
                <a:rPr lang="en-US" sz="1600" dirty="0"/>
                <a:t>1.17-fold</a:t>
              </a:r>
            </a:p>
            <a:p>
              <a:pPr algn="ctr"/>
              <a:r>
                <a:rPr lang="en-US" sz="1600" dirty="0"/>
                <a:t>*</a:t>
              </a:r>
            </a:p>
            <a:p>
              <a:endParaRPr lang="en-US" sz="1600" dirty="0"/>
            </a:p>
          </p:txBody>
        </p:sp>
        <p:cxnSp>
          <p:nvCxnSpPr>
            <p:cNvPr id="72" name="Straight Connector 71">
              <a:extLst>
                <a:ext uri="{FF2B5EF4-FFF2-40B4-BE49-F238E27FC236}">
                  <a16:creationId xmlns:a16="http://schemas.microsoft.com/office/drawing/2014/main" id="{398CC82A-FC2F-4B11-9010-A2D8D029F9B7}"/>
                </a:ext>
              </a:extLst>
            </p:cNvPr>
            <p:cNvCxnSpPr>
              <a:cxnSpLocks/>
            </p:cNvCxnSpPr>
            <p:nvPr/>
          </p:nvCxnSpPr>
          <p:spPr>
            <a:xfrm flipH="1">
              <a:off x="3013643" y="4127779"/>
              <a:ext cx="951835"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63" name="Rectangle 62">
            <a:extLst>
              <a:ext uri="{FF2B5EF4-FFF2-40B4-BE49-F238E27FC236}">
                <a16:creationId xmlns:a16="http://schemas.microsoft.com/office/drawing/2014/main" id="{768FB950-ED8E-46CF-8B32-AB9FFA9FA59B}"/>
              </a:ext>
            </a:extLst>
          </p:cNvPr>
          <p:cNvSpPr/>
          <p:nvPr/>
        </p:nvSpPr>
        <p:spPr>
          <a:xfrm>
            <a:off x="6630992" y="498536"/>
            <a:ext cx="3838568" cy="4452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FC39431-55E4-48FE-9085-2D9968EB15CB}"/>
              </a:ext>
            </a:extLst>
          </p:cNvPr>
          <p:cNvSpPr>
            <a:spLocks noGrp="1"/>
          </p:cNvSpPr>
          <p:nvPr>
            <p:ph type="sldNum" sz="quarter" idx="12"/>
          </p:nvPr>
        </p:nvSpPr>
        <p:spPr/>
        <p:txBody>
          <a:bodyPr/>
          <a:lstStyle/>
          <a:p>
            <a:fld id="{111F27A7-E2FF-4A5C-89A3-CB0344BFB9F2}" type="slidenum">
              <a:rPr lang="en-US" smtClean="0"/>
              <a:t>13</a:t>
            </a:fld>
            <a:endParaRPr lang="en-US" dirty="0"/>
          </a:p>
        </p:txBody>
      </p:sp>
      <p:sp>
        <p:nvSpPr>
          <p:cNvPr id="51" name="Title 1">
            <a:extLst>
              <a:ext uri="{FF2B5EF4-FFF2-40B4-BE49-F238E27FC236}">
                <a16:creationId xmlns:a16="http://schemas.microsoft.com/office/drawing/2014/main" id="{A94FD3E1-4B61-4624-BF50-FB7ED660858B}"/>
              </a:ext>
            </a:extLst>
          </p:cNvPr>
          <p:cNvSpPr>
            <a:spLocks noGrp="1"/>
          </p:cNvSpPr>
          <p:nvPr>
            <p:ph type="title"/>
          </p:nvPr>
        </p:nvSpPr>
        <p:spPr>
          <a:xfrm>
            <a:off x="-236045" y="-6176"/>
            <a:ext cx="12664089" cy="1325563"/>
          </a:xfrm>
        </p:spPr>
        <p:txBody>
          <a:bodyPr>
            <a:normAutofit/>
          </a:bodyPr>
          <a:lstStyle/>
          <a:p>
            <a:pPr algn="ctr"/>
            <a:r>
              <a:rPr lang="en-US" sz="3600" dirty="0"/>
              <a:t>bS21-2 doesn’t control UTRs with perfect SD sequences</a:t>
            </a:r>
          </a:p>
        </p:txBody>
      </p:sp>
    </p:spTree>
    <p:extLst>
      <p:ext uri="{BB962C8B-B14F-4D97-AF65-F5344CB8AC3E}">
        <p14:creationId xmlns:p14="http://schemas.microsoft.com/office/powerpoint/2010/main" val="33545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C353-67D6-46E3-9F83-016935A69E14}"/>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B5F117DC-59F7-41BF-A1CD-067595BD6611}"/>
              </a:ext>
            </a:extLst>
          </p:cNvPr>
          <p:cNvSpPr>
            <a:spLocks noGrp="1"/>
          </p:cNvSpPr>
          <p:nvPr>
            <p:ph idx="1"/>
          </p:nvPr>
        </p:nvSpPr>
        <p:spPr/>
        <p:txBody>
          <a:bodyPr/>
          <a:lstStyle/>
          <a:p>
            <a:r>
              <a:rPr lang="en-US" dirty="0"/>
              <a:t>Next pdpA mutants more detail</a:t>
            </a:r>
          </a:p>
          <a:p>
            <a:r>
              <a:rPr lang="en-US" dirty="0"/>
              <a:t>Mutate a non-regulated UTR</a:t>
            </a:r>
          </a:p>
          <a:p>
            <a:r>
              <a:rPr lang="en-US" dirty="0"/>
              <a:t>Discuss FPI UTRs?</a:t>
            </a:r>
          </a:p>
          <a:p>
            <a:r>
              <a:rPr lang="en-US" dirty="0"/>
              <a:t>Mutating bS21 proteins – specific amino acids</a:t>
            </a:r>
          </a:p>
          <a:p>
            <a:endParaRPr lang="en-US" dirty="0"/>
          </a:p>
        </p:txBody>
      </p:sp>
      <p:sp>
        <p:nvSpPr>
          <p:cNvPr id="4" name="Slide Number Placeholder 3">
            <a:extLst>
              <a:ext uri="{FF2B5EF4-FFF2-40B4-BE49-F238E27FC236}">
                <a16:creationId xmlns:a16="http://schemas.microsoft.com/office/drawing/2014/main" id="{937010FF-56FD-4240-8C9F-4C0127F2EDB1}"/>
              </a:ext>
            </a:extLst>
          </p:cNvPr>
          <p:cNvSpPr>
            <a:spLocks noGrp="1"/>
          </p:cNvSpPr>
          <p:nvPr>
            <p:ph type="sldNum" sz="quarter" idx="12"/>
          </p:nvPr>
        </p:nvSpPr>
        <p:spPr/>
        <p:txBody>
          <a:bodyPr/>
          <a:lstStyle/>
          <a:p>
            <a:fld id="{111F27A7-E2FF-4A5C-89A3-CB0344BFB9F2}" type="slidenum">
              <a:rPr lang="en-US" smtClean="0"/>
              <a:t>14</a:t>
            </a:fld>
            <a:endParaRPr lang="en-US" dirty="0"/>
          </a:p>
        </p:txBody>
      </p:sp>
    </p:spTree>
    <p:extLst>
      <p:ext uri="{BB962C8B-B14F-4D97-AF65-F5344CB8AC3E}">
        <p14:creationId xmlns:p14="http://schemas.microsoft.com/office/powerpoint/2010/main" val="107162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AAEF527-AD1F-4F62-B350-643D8732F0CE}"/>
              </a:ext>
            </a:extLst>
          </p:cNvPr>
          <p:cNvSpPr/>
          <p:nvPr/>
        </p:nvSpPr>
        <p:spPr>
          <a:xfrm>
            <a:off x="4313701" y="4121801"/>
            <a:ext cx="4250117" cy="34640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dirty="0">
                <a:solidFill>
                  <a:schemeClr val="tx1"/>
                </a:solidFill>
              </a:rPr>
              <a:t>Your favorite gene</a:t>
            </a:r>
          </a:p>
        </p:txBody>
      </p:sp>
      <p:sp>
        <p:nvSpPr>
          <p:cNvPr id="13" name="Freeform: Shape 12">
            <a:extLst>
              <a:ext uri="{FF2B5EF4-FFF2-40B4-BE49-F238E27FC236}">
                <a16:creationId xmlns:a16="http://schemas.microsoft.com/office/drawing/2014/main" id="{30828378-04F3-49B0-B711-23B116B75913}"/>
              </a:ext>
            </a:extLst>
          </p:cNvPr>
          <p:cNvSpPr/>
          <p:nvPr/>
        </p:nvSpPr>
        <p:spPr>
          <a:xfrm>
            <a:off x="3201392" y="3349409"/>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C6469-94FF-4010-9D4C-BB7BC3DCB535}"/>
              </a:ext>
            </a:extLst>
          </p:cNvPr>
          <p:cNvSpPr>
            <a:spLocks noGrp="1"/>
          </p:cNvSpPr>
          <p:nvPr>
            <p:ph type="title"/>
          </p:nvPr>
        </p:nvSpPr>
        <p:spPr>
          <a:xfrm>
            <a:off x="579863" y="110195"/>
            <a:ext cx="11395751" cy="1658198"/>
          </a:xfrm>
        </p:spPr>
        <p:txBody>
          <a:bodyPr>
            <a:normAutofit fontScale="90000"/>
          </a:bodyPr>
          <a:lstStyle/>
          <a:p>
            <a:r>
              <a:rPr lang="en-US" dirty="0">
                <a:solidFill>
                  <a:schemeClr val="tx1"/>
                </a:solidFill>
              </a:rPr>
              <a:t>Conclusions and model for how bS21 might control gene expression in </a:t>
            </a:r>
            <a:r>
              <a:rPr lang="en-US" i="1" dirty="0">
                <a:solidFill>
                  <a:schemeClr val="tx1"/>
                </a:solidFill>
              </a:rPr>
              <a:t>F. tularensis</a:t>
            </a:r>
            <a:endParaRPr lang="en-US" dirty="0">
              <a:solidFill>
                <a:schemeClr val="tx1"/>
              </a:solidFill>
            </a:endParaRPr>
          </a:p>
        </p:txBody>
      </p:sp>
      <p:sp>
        <p:nvSpPr>
          <p:cNvPr id="20" name="Oval 19">
            <a:extLst>
              <a:ext uri="{FF2B5EF4-FFF2-40B4-BE49-F238E27FC236}">
                <a16:creationId xmlns:a16="http://schemas.microsoft.com/office/drawing/2014/main" id="{2A965F55-1DFC-4DCF-AA12-12BEE7BFEAC6}"/>
              </a:ext>
            </a:extLst>
          </p:cNvPr>
          <p:cNvSpPr/>
          <p:nvPr/>
        </p:nvSpPr>
        <p:spPr>
          <a:xfrm>
            <a:off x="4031354" y="2516808"/>
            <a:ext cx="1714142" cy="1121283"/>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23993E0-C0C4-4D2D-AB2E-28C573B404A2}"/>
              </a:ext>
            </a:extLst>
          </p:cNvPr>
          <p:cNvCxnSpPr>
            <a:cxnSpLocks/>
          </p:cNvCxnSpPr>
          <p:nvPr/>
        </p:nvCxnSpPr>
        <p:spPr>
          <a:xfrm>
            <a:off x="3201392" y="4468205"/>
            <a:ext cx="536242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C28C82F-05F8-4348-BD63-1B4E81BD42AB}"/>
              </a:ext>
            </a:extLst>
          </p:cNvPr>
          <p:cNvSpPr/>
          <p:nvPr/>
        </p:nvSpPr>
        <p:spPr>
          <a:xfrm>
            <a:off x="6871041" y="3742163"/>
            <a:ext cx="1409321" cy="726042"/>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RNAP</a:t>
            </a:r>
          </a:p>
        </p:txBody>
      </p:sp>
      <p:cxnSp>
        <p:nvCxnSpPr>
          <p:cNvPr id="7" name="Straight Connector 6">
            <a:extLst>
              <a:ext uri="{FF2B5EF4-FFF2-40B4-BE49-F238E27FC236}">
                <a16:creationId xmlns:a16="http://schemas.microsoft.com/office/drawing/2014/main" id="{A8AB2439-5763-4629-B3EC-ECEE1AE19710}"/>
              </a:ext>
            </a:extLst>
          </p:cNvPr>
          <p:cNvCxnSpPr/>
          <p:nvPr/>
        </p:nvCxnSpPr>
        <p:spPr>
          <a:xfrm>
            <a:off x="3594244" y="4105184"/>
            <a:ext cx="0" cy="36302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21C304-6916-4B20-BCE9-B3DE953D0C39}"/>
              </a:ext>
            </a:extLst>
          </p:cNvPr>
          <p:cNvCxnSpPr/>
          <p:nvPr/>
        </p:nvCxnSpPr>
        <p:spPr>
          <a:xfrm>
            <a:off x="3585100" y="4105184"/>
            <a:ext cx="66033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C83A902A-D6CC-4E84-AA03-7FFDEE5A374A}"/>
              </a:ext>
            </a:extLst>
          </p:cNvPr>
          <p:cNvGrpSpPr/>
          <p:nvPr/>
        </p:nvGrpSpPr>
        <p:grpSpPr>
          <a:xfrm>
            <a:off x="4205537" y="3340002"/>
            <a:ext cx="1409320" cy="631712"/>
            <a:chOff x="7859160" y="2707225"/>
            <a:chExt cx="1409320" cy="631712"/>
          </a:xfrm>
        </p:grpSpPr>
        <p:sp>
          <p:nvSpPr>
            <p:cNvPr id="21" name="Oval 20">
              <a:extLst>
                <a:ext uri="{FF2B5EF4-FFF2-40B4-BE49-F238E27FC236}">
                  <a16:creationId xmlns:a16="http://schemas.microsoft.com/office/drawing/2014/main" id="{AB48879C-9165-41AB-890E-65FCE69628A2}"/>
                </a:ext>
              </a:extLst>
            </p:cNvPr>
            <p:cNvSpPr/>
            <p:nvPr/>
          </p:nvSpPr>
          <p:spPr>
            <a:xfrm>
              <a:off x="7859160" y="2707225"/>
              <a:ext cx="1409320" cy="631712"/>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3D54803-A3D4-48D7-9A1C-4CD177A07862}"/>
                </a:ext>
              </a:extLst>
            </p:cNvPr>
            <p:cNvSpPr/>
            <p:nvPr/>
          </p:nvSpPr>
          <p:spPr>
            <a:xfrm rot="21097913">
              <a:off x="7983217" y="2746934"/>
              <a:ext cx="564711" cy="259707"/>
            </a:xfrm>
            <a:prstGeom prst="ellipse">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grpSp>
      <p:grpSp>
        <p:nvGrpSpPr>
          <p:cNvPr id="3" name="Group 2">
            <a:extLst>
              <a:ext uri="{FF2B5EF4-FFF2-40B4-BE49-F238E27FC236}">
                <a16:creationId xmlns:a16="http://schemas.microsoft.com/office/drawing/2014/main" id="{A69466FE-AED9-47E3-8DDC-91E83EB1AF3B}"/>
              </a:ext>
            </a:extLst>
          </p:cNvPr>
          <p:cNvGrpSpPr/>
          <p:nvPr/>
        </p:nvGrpSpPr>
        <p:grpSpPr>
          <a:xfrm>
            <a:off x="4229115" y="3340000"/>
            <a:ext cx="1409320" cy="631712"/>
            <a:chOff x="7001477" y="2843774"/>
            <a:chExt cx="1409320" cy="631712"/>
          </a:xfrm>
        </p:grpSpPr>
        <p:sp>
          <p:nvSpPr>
            <p:cNvPr id="25" name="Oval 24">
              <a:extLst>
                <a:ext uri="{FF2B5EF4-FFF2-40B4-BE49-F238E27FC236}">
                  <a16:creationId xmlns:a16="http://schemas.microsoft.com/office/drawing/2014/main" id="{4D9B2438-667C-4FBF-9A42-B8D2FCEFB87E}"/>
                </a:ext>
              </a:extLst>
            </p:cNvPr>
            <p:cNvSpPr/>
            <p:nvPr/>
          </p:nvSpPr>
          <p:spPr>
            <a:xfrm>
              <a:off x="7001477" y="2843774"/>
              <a:ext cx="1409320" cy="631712"/>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EFE784B-DCAD-4B02-88A6-B85ACDA33758}"/>
                </a:ext>
              </a:extLst>
            </p:cNvPr>
            <p:cNvSpPr/>
            <p:nvPr/>
          </p:nvSpPr>
          <p:spPr>
            <a:xfrm rot="21097913">
              <a:off x="7125534" y="2888869"/>
              <a:ext cx="564711" cy="259707"/>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grpSp>
      <p:grpSp>
        <p:nvGrpSpPr>
          <p:cNvPr id="4" name="Group 3">
            <a:extLst>
              <a:ext uri="{FF2B5EF4-FFF2-40B4-BE49-F238E27FC236}">
                <a16:creationId xmlns:a16="http://schemas.microsoft.com/office/drawing/2014/main" id="{0DC65502-5266-405B-8BE7-DA3BA0887A8B}"/>
              </a:ext>
            </a:extLst>
          </p:cNvPr>
          <p:cNvGrpSpPr/>
          <p:nvPr/>
        </p:nvGrpSpPr>
        <p:grpSpPr>
          <a:xfrm>
            <a:off x="3915351" y="2409776"/>
            <a:ext cx="487592" cy="405715"/>
            <a:chOff x="3915351" y="2409776"/>
            <a:chExt cx="487592" cy="405715"/>
          </a:xfrm>
        </p:grpSpPr>
        <p:sp>
          <p:nvSpPr>
            <p:cNvPr id="30" name="Oval 29">
              <a:extLst>
                <a:ext uri="{FF2B5EF4-FFF2-40B4-BE49-F238E27FC236}">
                  <a16:creationId xmlns:a16="http://schemas.microsoft.com/office/drawing/2014/main" id="{DC88E8B6-7036-4969-BBFA-6BFF47A3C599}"/>
                </a:ext>
              </a:extLst>
            </p:cNvPr>
            <p:cNvSpPr/>
            <p:nvPr/>
          </p:nvSpPr>
          <p:spPr>
            <a:xfrm>
              <a:off x="3915351" y="2409776"/>
              <a:ext cx="218771" cy="216159"/>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F84C09E-7B29-447A-8D97-263BC8BE33B7}"/>
                </a:ext>
              </a:extLst>
            </p:cNvPr>
            <p:cNvSpPr/>
            <p:nvPr/>
          </p:nvSpPr>
          <p:spPr>
            <a:xfrm>
              <a:off x="4053126" y="2481676"/>
              <a:ext cx="218771" cy="216159"/>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653DB93-1C4B-4C0C-9982-D1E90E53FD56}"/>
                </a:ext>
              </a:extLst>
            </p:cNvPr>
            <p:cNvSpPr/>
            <p:nvPr/>
          </p:nvSpPr>
          <p:spPr>
            <a:xfrm>
              <a:off x="4184172" y="2599332"/>
              <a:ext cx="218771" cy="216159"/>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9D65715-A627-45FD-8567-70FB4909709C}"/>
              </a:ext>
            </a:extLst>
          </p:cNvPr>
          <p:cNvSpPr txBox="1"/>
          <p:nvPr/>
        </p:nvSpPr>
        <p:spPr>
          <a:xfrm>
            <a:off x="1110342" y="5178611"/>
            <a:ext cx="10243458" cy="1200329"/>
          </a:xfrm>
          <a:prstGeom prst="rect">
            <a:avLst/>
          </a:prstGeom>
          <a:noFill/>
        </p:spPr>
        <p:txBody>
          <a:bodyPr wrap="square" rtlCol="0">
            <a:spAutoFit/>
          </a:bodyPr>
          <a:lstStyle/>
          <a:p>
            <a:pPr algn="ctr"/>
            <a:r>
              <a:rPr lang="en-US" sz="2400" dirty="0"/>
              <a:t>Model: Each bS21 homolog interacts (directly or indirectly) with 5’UTRs of distinct genes, leading to preferential translation which results in differences in protein abundance</a:t>
            </a:r>
          </a:p>
        </p:txBody>
      </p:sp>
      <p:sp>
        <p:nvSpPr>
          <p:cNvPr id="5" name="Slide Number Placeholder 4">
            <a:extLst>
              <a:ext uri="{FF2B5EF4-FFF2-40B4-BE49-F238E27FC236}">
                <a16:creationId xmlns:a16="http://schemas.microsoft.com/office/drawing/2014/main" id="{A1FFD2FB-DB53-49A4-94EF-1803867815E2}"/>
              </a:ext>
            </a:extLst>
          </p:cNvPr>
          <p:cNvSpPr>
            <a:spLocks noGrp="1"/>
          </p:cNvSpPr>
          <p:nvPr>
            <p:ph type="sldNum" sz="quarter" idx="12"/>
          </p:nvPr>
        </p:nvSpPr>
        <p:spPr/>
        <p:txBody>
          <a:bodyPr/>
          <a:lstStyle/>
          <a:p>
            <a:fld id="{111F27A7-E2FF-4A5C-89A3-CB0344BFB9F2}" type="slidenum">
              <a:rPr lang="en-US" smtClean="0"/>
              <a:t>15</a:t>
            </a:fld>
            <a:endParaRPr lang="en-US" dirty="0"/>
          </a:p>
        </p:txBody>
      </p:sp>
    </p:spTree>
    <p:extLst>
      <p:ext uri="{BB962C8B-B14F-4D97-AF65-F5344CB8AC3E}">
        <p14:creationId xmlns:p14="http://schemas.microsoft.com/office/powerpoint/2010/main" val="28795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AA31-C1AE-453B-A390-73E8F18C456A}"/>
              </a:ext>
            </a:extLst>
          </p:cNvPr>
          <p:cNvSpPr>
            <a:spLocks noGrp="1"/>
          </p:cNvSpPr>
          <p:nvPr>
            <p:ph type="title"/>
          </p:nvPr>
        </p:nvSpPr>
        <p:spPr>
          <a:xfrm>
            <a:off x="4361089" y="2766218"/>
            <a:ext cx="3239861" cy="1325563"/>
          </a:xfrm>
        </p:spPr>
        <p:txBody>
          <a:bodyPr/>
          <a:lstStyle/>
          <a:p>
            <a:r>
              <a:rPr lang="en-US" dirty="0"/>
              <a:t>Questions?</a:t>
            </a:r>
          </a:p>
        </p:txBody>
      </p:sp>
      <p:sp>
        <p:nvSpPr>
          <p:cNvPr id="3" name="Slide Number Placeholder 2">
            <a:extLst>
              <a:ext uri="{FF2B5EF4-FFF2-40B4-BE49-F238E27FC236}">
                <a16:creationId xmlns:a16="http://schemas.microsoft.com/office/drawing/2014/main" id="{625976FD-B1A8-4BF4-8D93-FF2B04BEF34C}"/>
              </a:ext>
            </a:extLst>
          </p:cNvPr>
          <p:cNvSpPr>
            <a:spLocks noGrp="1"/>
          </p:cNvSpPr>
          <p:nvPr>
            <p:ph type="sldNum" sz="quarter" idx="12"/>
          </p:nvPr>
        </p:nvSpPr>
        <p:spPr/>
        <p:txBody>
          <a:bodyPr/>
          <a:lstStyle/>
          <a:p>
            <a:fld id="{111F27A7-E2FF-4A5C-89A3-CB0344BFB9F2}" type="slidenum">
              <a:rPr lang="en-US" smtClean="0"/>
              <a:t>16</a:t>
            </a:fld>
            <a:endParaRPr lang="en-US" dirty="0"/>
          </a:p>
        </p:txBody>
      </p:sp>
      <p:pic>
        <p:nvPicPr>
          <p:cNvPr id="6" name="Picture 5">
            <a:extLst>
              <a:ext uri="{FF2B5EF4-FFF2-40B4-BE49-F238E27FC236}">
                <a16:creationId xmlns:a16="http://schemas.microsoft.com/office/drawing/2014/main" id="{87A186DA-AB9B-4D33-ACC1-245275711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611" y="5100637"/>
            <a:ext cx="6241989" cy="938213"/>
          </a:xfrm>
          <a:prstGeom prst="rect">
            <a:avLst/>
          </a:prstGeom>
        </p:spPr>
      </p:pic>
    </p:spTree>
    <p:extLst>
      <p:ext uri="{BB962C8B-B14F-4D97-AF65-F5344CB8AC3E}">
        <p14:creationId xmlns:p14="http://schemas.microsoft.com/office/powerpoint/2010/main" val="117474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B2D10EB-6918-4291-9030-1F0F43F5E63F}"/>
              </a:ext>
            </a:extLst>
          </p:cNvPr>
          <p:cNvSpPr/>
          <p:nvPr/>
        </p:nvSpPr>
        <p:spPr>
          <a:xfrm>
            <a:off x="5126789" y="2024014"/>
            <a:ext cx="705853" cy="121816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1950B-C2F4-4C2A-987B-3234D9BBB307}"/>
              </a:ext>
            </a:extLst>
          </p:cNvPr>
          <p:cNvSpPr>
            <a:spLocks noGrp="1"/>
          </p:cNvSpPr>
          <p:nvPr>
            <p:ph type="title"/>
          </p:nvPr>
        </p:nvSpPr>
        <p:spPr>
          <a:xfrm>
            <a:off x="356936" y="88126"/>
            <a:ext cx="10515600" cy="1325563"/>
          </a:xfrm>
        </p:spPr>
        <p:txBody>
          <a:bodyPr>
            <a:normAutofit/>
          </a:bodyPr>
          <a:lstStyle/>
          <a:p>
            <a:r>
              <a:rPr lang="en-US" dirty="0"/>
              <a:t>Next mutants to make…</a:t>
            </a:r>
          </a:p>
        </p:txBody>
      </p:sp>
      <p:sp>
        <p:nvSpPr>
          <p:cNvPr id="4" name="Content Placeholder 3">
            <a:extLst>
              <a:ext uri="{FF2B5EF4-FFF2-40B4-BE49-F238E27FC236}">
                <a16:creationId xmlns:a16="http://schemas.microsoft.com/office/drawing/2014/main" id="{CEEA8D20-6156-4BFF-9FEA-E312B3D90B44}"/>
              </a:ext>
            </a:extLst>
          </p:cNvPr>
          <p:cNvSpPr txBox="1">
            <a:spLocks noGrp="1"/>
          </p:cNvSpPr>
          <p:nvPr>
            <p:ph idx="1"/>
          </p:nvPr>
        </p:nvSpPr>
        <p:spPr>
          <a:xfrm>
            <a:off x="356937" y="1361043"/>
            <a:ext cx="11774905" cy="4420441"/>
          </a:xfrm>
          <a:prstGeom prst="rect">
            <a:avLst/>
          </a:prstGeom>
          <a:noFill/>
        </p:spPr>
        <p:txBody>
          <a:bodyPr wrap="square" rtlCol="0">
            <a:spAutoFit/>
          </a:bodyPr>
          <a:lstStyle/>
          <a:p>
            <a:pPr marL="0" indent="0">
              <a:lnSpc>
                <a:spcPct val="150000"/>
              </a:lnSpc>
              <a:buNone/>
            </a:pPr>
            <a:r>
              <a:rPr lang="en-US" sz="2200" dirty="0">
                <a:latin typeface="Courier" pitchFamily="2" charset="0"/>
              </a:rPr>
              <a:t>WT pdpA:	</a:t>
            </a:r>
            <a:r>
              <a:rPr lang="en-US" sz="2200" dirty="0" err="1">
                <a:latin typeface="Courier" pitchFamily="2" charset="0"/>
              </a:rPr>
              <a:t>aguuauguucuaauu</a:t>
            </a:r>
            <a:r>
              <a:rPr lang="en-US" sz="2200" u="sng" dirty="0" err="1">
                <a:latin typeface="Courier" pitchFamily="2" charset="0"/>
              </a:rPr>
              <a:t>aaguag</a:t>
            </a:r>
            <a:r>
              <a:rPr lang="en-US" sz="2200" dirty="0" err="1">
                <a:latin typeface="Courier" pitchFamily="2" charset="0"/>
              </a:rPr>
              <a:t>aca</a:t>
            </a:r>
            <a:r>
              <a:rPr lang="en-US" sz="2200" dirty="0">
                <a:latin typeface="Courier" pitchFamily="2" charset="0"/>
              </a:rPr>
              <a:t> </a:t>
            </a:r>
            <a:r>
              <a:rPr lang="en-US" sz="2200" dirty="0" err="1">
                <a:latin typeface="Courier" pitchFamily="2" charset="0"/>
              </a:rPr>
              <a:t>aug</a:t>
            </a:r>
            <a:r>
              <a:rPr lang="en-US" sz="2200" dirty="0">
                <a:latin typeface="Courier" pitchFamily="2" charset="0"/>
              </a:rPr>
              <a:t> </a:t>
            </a:r>
            <a:r>
              <a:rPr lang="en-US" sz="2200" dirty="0" err="1">
                <a:latin typeface="Courier" pitchFamily="2" charset="0"/>
              </a:rPr>
              <a:t>auagcaguaaaagau</a:t>
            </a:r>
            <a:r>
              <a:rPr lang="en-US" sz="2200" dirty="0">
                <a:latin typeface="Courier" pitchFamily="2" charset="0"/>
              </a:rPr>
              <a:t> 	 </a:t>
            </a:r>
          </a:p>
          <a:p>
            <a:pPr marL="0" indent="0">
              <a:lnSpc>
                <a:spcPct val="150000"/>
              </a:lnSpc>
              <a:buNone/>
            </a:pPr>
            <a:r>
              <a:rPr lang="en-US" sz="2200" i="1" dirty="0">
                <a:latin typeface="Courier" pitchFamily="2" charset="0"/>
              </a:rPr>
              <a:t>tul4</a:t>
            </a:r>
            <a:r>
              <a:rPr lang="en-US" sz="2200" dirty="0">
                <a:latin typeface="Courier" pitchFamily="2" charset="0"/>
              </a:rPr>
              <a:t> SD:	</a:t>
            </a:r>
            <a:r>
              <a:rPr lang="en-US" sz="2200" dirty="0" err="1">
                <a:latin typeface="Courier" pitchFamily="2" charset="0"/>
              </a:rPr>
              <a:t>aguuauguucua</a:t>
            </a:r>
            <a:r>
              <a:rPr lang="en-US" sz="2200" u="sng" dirty="0" err="1">
                <a:latin typeface="Courier" pitchFamily="2" charset="0"/>
              </a:rPr>
              <a:t>AGGAGU</a:t>
            </a:r>
            <a:r>
              <a:rPr lang="en-US" sz="2200" dirty="0" err="1">
                <a:latin typeface="Courier" pitchFamily="2" charset="0"/>
              </a:rPr>
              <a:t>AUCaca</a:t>
            </a:r>
            <a:r>
              <a:rPr lang="en-US" sz="2200" dirty="0">
                <a:latin typeface="Courier" pitchFamily="2" charset="0"/>
              </a:rPr>
              <a:t> </a:t>
            </a:r>
            <a:r>
              <a:rPr lang="en-US" sz="2200" dirty="0" err="1">
                <a:latin typeface="Courier" pitchFamily="2" charset="0"/>
              </a:rPr>
              <a:t>aug</a:t>
            </a:r>
            <a:r>
              <a:rPr lang="en-US" sz="2200" dirty="0">
                <a:latin typeface="Courier" pitchFamily="2" charset="0"/>
              </a:rPr>
              <a:t> </a:t>
            </a:r>
            <a:r>
              <a:rPr lang="en-US" sz="2200" dirty="0" err="1">
                <a:latin typeface="Courier" pitchFamily="2" charset="0"/>
              </a:rPr>
              <a:t>auagcaguaaaagau</a:t>
            </a:r>
            <a:r>
              <a:rPr lang="en-US" sz="2200" dirty="0">
                <a:latin typeface="Courier" pitchFamily="2" charset="0"/>
              </a:rPr>
              <a:t> 	</a:t>
            </a:r>
          </a:p>
          <a:p>
            <a:pPr marL="0" indent="0">
              <a:lnSpc>
                <a:spcPct val="150000"/>
              </a:lnSpc>
              <a:buNone/>
            </a:pPr>
            <a:r>
              <a:rPr lang="en-US" sz="2200" dirty="0">
                <a:latin typeface="Courier" pitchFamily="2" charset="0"/>
              </a:rPr>
              <a:t>Ideal SD:	</a:t>
            </a:r>
            <a:r>
              <a:rPr lang="en-US" sz="2200" dirty="0" err="1">
                <a:latin typeface="Courier" pitchFamily="2" charset="0"/>
              </a:rPr>
              <a:t>aguuauguucua</a:t>
            </a:r>
            <a:r>
              <a:rPr lang="en-US" sz="2200" u="sng" dirty="0" err="1">
                <a:latin typeface="Courier" pitchFamily="2" charset="0"/>
              </a:rPr>
              <a:t>AGGAGG</a:t>
            </a:r>
            <a:r>
              <a:rPr lang="en-US" sz="2200" dirty="0" err="1">
                <a:latin typeface="Courier" pitchFamily="2" charset="0"/>
              </a:rPr>
              <a:t>UCAaca</a:t>
            </a:r>
            <a:r>
              <a:rPr lang="en-US" sz="2200" dirty="0">
                <a:latin typeface="Courier" pitchFamily="2" charset="0"/>
              </a:rPr>
              <a:t> </a:t>
            </a:r>
            <a:r>
              <a:rPr lang="en-US" sz="2200" dirty="0" err="1">
                <a:latin typeface="Courier" pitchFamily="2" charset="0"/>
              </a:rPr>
              <a:t>aug</a:t>
            </a:r>
            <a:r>
              <a:rPr lang="en-US" sz="2200" dirty="0">
                <a:latin typeface="Courier" pitchFamily="2" charset="0"/>
              </a:rPr>
              <a:t> </a:t>
            </a:r>
            <a:r>
              <a:rPr lang="en-US" sz="2200" dirty="0" err="1">
                <a:latin typeface="Courier" pitchFamily="2" charset="0"/>
              </a:rPr>
              <a:t>auagcaguaaaagau</a:t>
            </a:r>
            <a:r>
              <a:rPr lang="en-US" sz="2200" dirty="0">
                <a:latin typeface="Courier" pitchFamily="2" charset="0"/>
              </a:rPr>
              <a:t> </a:t>
            </a:r>
          </a:p>
          <a:p>
            <a:pPr marL="0" indent="0">
              <a:lnSpc>
                <a:spcPct val="150000"/>
              </a:lnSpc>
              <a:buNone/>
            </a:pPr>
            <a:r>
              <a:rPr lang="en-US" sz="2200" dirty="0">
                <a:latin typeface="Courier" pitchFamily="2" charset="0"/>
              </a:rPr>
              <a:t>Tul4SDmod1:aguuauguucua</a:t>
            </a:r>
            <a:r>
              <a:rPr lang="en-US" sz="2200" u="sng" dirty="0">
                <a:latin typeface="Courier" pitchFamily="2" charset="0"/>
              </a:rPr>
              <a:t>AGGAG</a:t>
            </a:r>
            <a:r>
              <a:rPr lang="en-US" sz="2200" u="sng" dirty="0">
                <a:highlight>
                  <a:srgbClr val="FFFF00"/>
                </a:highlight>
                <a:latin typeface="Courier" pitchFamily="2" charset="0"/>
              </a:rPr>
              <a:t>G</a:t>
            </a:r>
            <a:r>
              <a:rPr lang="en-US" sz="2200" dirty="0">
                <a:latin typeface="Courier" pitchFamily="2" charset="0"/>
              </a:rPr>
              <a:t>AUCaca </a:t>
            </a:r>
            <a:r>
              <a:rPr lang="en-US" sz="2200" dirty="0" err="1">
                <a:latin typeface="Courier" pitchFamily="2" charset="0"/>
              </a:rPr>
              <a:t>aug</a:t>
            </a:r>
            <a:r>
              <a:rPr lang="en-US" sz="2200" dirty="0">
                <a:latin typeface="Courier" pitchFamily="2" charset="0"/>
              </a:rPr>
              <a:t> </a:t>
            </a:r>
            <a:r>
              <a:rPr lang="en-US" sz="2200" dirty="0" err="1">
                <a:latin typeface="Courier" pitchFamily="2" charset="0"/>
              </a:rPr>
              <a:t>auagcaguaaaagau</a:t>
            </a:r>
            <a:r>
              <a:rPr lang="en-US" sz="2200" dirty="0">
                <a:latin typeface="Courier" pitchFamily="2" charset="0"/>
              </a:rPr>
              <a:t> 	</a:t>
            </a:r>
          </a:p>
          <a:p>
            <a:pPr marL="0" indent="0">
              <a:lnSpc>
                <a:spcPct val="150000"/>
              </a:lnSpc>
              <a:buNone/>
            </a:pPr>
            <a:r>
              <a:rPr lang="en-US" sz="2200" dirty="0">
                <a:latin typeface="Courier" pitchFamily="2" charset="0"/>
              </a:rPr>
              <a:t>Tul4SDmod2:aguuauguucua</a:t>
            </a:r>
            <a:r>
              <a:rPr lang="en-US" sz="2200" u="sng" dirty="0">
                <a:latin typeface="Courier" pitchFamily="2" charset="0"/>
              </a:rPr>
              <a:t>AGGAGU</a:t>
            </a:r>
            <a:r>
              <a:rPr lang="en-US" sz="2200" u="sng" dirty="0">
                <a:highlight>
                  <a:srgbClr val="FFFF00"/>
                </a:highlight>
                <a:latin typeface="Courier" pitchFamily="2" charset="0"/>
              </a:rPr>
              <a:t>U</a:t>
            </a:r>
            <a:r>
              <a:rPr lang="en-US" sz="2200" dirty="0">
                <a:highlight>
                  <a:srgbClr val="FFFF00"/>
                </a:highlight>
                <a:latin typeface="Courier" pitchFamily="2" charset="0"/>
              </a:rPr>
              <a:t>CA</a:t>
            </a:r>
            <a:r>
              <a:rPr lang="en-US" sz="2200" dirty="0">
                <a:latin typeface="Courier" pitchFamily="2" charset="0"/>
              </a:rPr>
              <a:t>aca </a:t>
            </a:r>
            <a:r>
              <a:rPr lang="en-US" sz="2200" dirty="0" err="1">
                <a:latin typeface="Courier" pitchFamily="2" charset="0"/>
              </a:rPr>
              <a:t>aug</a:t>
            </a:r>
            <a:r>
              <a:rPr lang="en-US" sz="2200" dirty="0">
                <a:latin typeface="Courier" pitchFamily="2" charset="0"/>
              </a:rPr>
              <a:t> </a:t>
            </a:r>
            <a:r>
              <a:rPr lang="en-US" sz="2200" dirty="0" err="1">
                <a:latin typeface="Courier" pitchFamily="2" charset="0"/>
              </a:rPr>
              <a:t>auagcaguaaaagau</a:t>
            </a:r>
            <a:r>
              <a:rPr lang="en-US" sz="2200" dirty="0">
                <a:latin typeface="Courier" pitchFamily="2" charset="0"/>
              </a:rPr>
              <a:t> 	</a:t>
            </a:r>
            <a:endParaRPr lang="en-US" sz="2200" dirty="0">
              <a:latin typeface="Courier" pitchFamily="2" charset="0"/>
              <a:cs typeface="Courier New" panose="02070309020205020404" pitchFamily="49" charset="0"/>
            </a:endParaRPr>
          </a:p>
          <a:p>
            <a:pPr marL="0" indent="0">
              <a:lnSpc>
                <a:spcPct val="150000"/>
              </a:lnSpc>
              <a:buNone/>
            </a:pPr>
            <a:r>
              <a:rPr lang="en-US" sz="2200" dirty="0">
                <a:latin typeface="Courier" pitchFamily="2" charset="0"/>
              </a:rPr>
              <a:t>Tul4SDmod3:aguuauguucua</a:t>
            </a:r>
            <a:r>
              <a:rPr lang="en-US" sz="2200" u="sng" dirty="0">
                <a:latin typeface="Courier" pitchFamily="2" charset="0"/>
              </a:rPr>
              <a:t>AGGAGU</a:t>
            </a:r>
            <a:r>
              <a:rPr lang="en-US" sz="2200" dirty="0">
                <a:highlight>
                  <a:srgbClr val="FFFF00"/>
                </a:highlight>
                <a:latin typeface="Courier" pitchFamily="2" charset="0"/>
              </a:rPr>
              <a:t>U</a:t>
            </a:r>
            <a:r>
              <a:rPr lang="en-US" sz="2200" dirty="0">
                <a:latin typeface="Courier" pitchFamily="2" charset="0"/>
              </a:rPr>
              <a:t>UCaca </a:t>
            </a:r>
            <a:r>
              <a:rPr lang="en-US" sz="2200" dirty="0" err="1">
                <a:latin typeface="Courier" pitchFamily="2" charset="0"/>
              </a:rPr>
              <a:t>aug</a:t>
            </a:r>
            <a:r>
              <a:rPr lang="en-US" sz="2200" dirty="0">
                <a:latin typeface="Courier" pitchFamily="2" charset="0"/>
              </a:rPr>
              <a:t> </a:t>
            </a:r>
            <a:r>
              <a:rPr lang="en-US" sz="2200" dirty="0" err="1">
                <a:latin typeface="Courier" pitchFamily="2" charset="0"/>
              </a:rPr>
              <a:t>auagcaguaaaagau</a:t>
            </a:r>
            <a:r>
              <a:rPr lang="en-US" sz="2200" dirty="0">
                <a:latin typeface="Courier" pitchFamily="2" charset="0"/>
              </a:rPr>
              <a:t> 	 </a:t>
            </a:r>
            <a:endParaRPr lang="en-US" sz="2200" dirty="0">
              <a:latin typeface="Courier" pitchFamily="2" charset="0"/>
              <a:cs typeface="Courier New" panose="02070309020205020404" pitchFamily="49" charset="0"/>
            </a:endParaRPr>
          </a:p>
          <a:p>
            <a:pPr marL="0" indent="0">
              <a:lnSpc>
                <a:spcPct val="150000"/>
              </a:lnSpc>
              <a:buNone/>
            </a:pPr>
            <a:r>
              <a:rPr lang="en-US" sz="2200" dirty="0" err="1">
                <a:latin typeface="Courier" pitchFamily="2" charset="0"/>
              </a:rPr>
              <a:t>WTBetter</a:t>
            </a:r>
            <a:r>
              <a:rPr lang="en-US" sz="2200" dirty="0">
                <a:latin typeface="Courier" pitchFamily="2" charset="0"/>
              </a:rPr>
              <a:t>:	</a:t>
            </a:r>
            <a:r>
              <a:rPr lang="en-US" sz="2200" dirty="0" err="1">
                <a:latin typeface="Courier" pitchFamily="2" charset="0"/>
              </a:rPr>
              <a:t>aguuauguucuaauu</a:t>
            </a:r>
            <a:r>
              <a:rPr lang="en-US" sz="2200" u="sng" dirty="0" err="1">
                <a:latin typeface="Courier" pitchFamily="2" charset="0"/>
              </a:rPr>
              <a:t>aGgAGg</a:t>
            </a:r>
            <a:r>
              <a:rPr lang="en-US" sz="2200" dirty="0" err="1">
                <a:latin typeface="Courier" pitchFamily="2" charset="0"/>
              </a:rPr>
              <a:t>aca</a:t>
            </a:r>
            <a:r>
              <a:rPr lang="en-US" sz="2200" dirty="0">
                <a:latin typeface="Courier" pitchFamily="2" charset="0"/>
              </a:rPr>
              <a:t> </a:t>
            </a:r>
            <a:r>
              <a:rPr lang="en-US" sz="2200" dirty="0" err="1">
                <a:latin typeface="Courier" pitchFamily="2" charset="0"/>
              </a:rPr>
              <a:t>aug</a:t>
            </a:r>
            <a:r>
              <a:rPr lang="en-US" sz="2200" dirty="0">
                <a:latin typeface="Courier" pitchFamily="2" charset="0"/>
              </a:rPr>
              <a:t> </a:t>
            </a:r>
            <a:r>
              <a:rPr lang="en-US" sz="2200" dirty="0" err="1">
                <a:latin typeface="Courier" pitchFamily="2" charset="0"/>
              </a:rPr>
              <a:t>auagcaguaaaagau</a:t>
            </a:r>
            <a:r>
              <a:rPr lang="en-US" sz="2200" dirty="0">
                <a:latin typeface="Courier" pitchFamily="2" charset="0"/>
              </a:rPr>
              <a:t> 		</a:t>
            </a:r>
          </a:p>
        </p:txBody>
      </p:sp>
      <p:sp>
        <p:nvSpPr>
          <p:cNvPr id="3" name="TextBox 2">
            <a:extLst>
              <a:ext uri="{FF2B5EF4-FFF2-40B4-BE49-F238E27FC236}">
                <a16:creationId xmlns:a16="http://schemas.microsoft.com/office/drawing/2014/main" id="{20B5E056-559E-4298-9AEC-D5E914E384B0}"/>
              </a:ext>
            </a:extLst>
          </p:cNvPr>
          <p:cNvSpPr txBox="1"/>
          <p:nvPr/>
        </p:nvSpPr>
        <p:spPr>
          <a:xfrm>
            <a:off x="356936" y="5846544"/>
            <a:ext cx="4688029" cy="830997"/>
          </a:xfrm>
          <a:prstGeom prst="rect">
            <a:avLst/>
          </a:prstGeom>
          <a:noFill/>
        </p:spPr>
        <p:txBody>
          <a:bodyPr wrap="square" rtlCol="0">
            <a:spAutoFit/>
          </a:bodyPr>
          <a:lstStyle/>
          <a:p>
            <a:r>
              <a:rPr lang="en-US" sz="1600" dirty="0"/>
              <a:t>Underlined = Shine-Dalgarno</a:t>
            </a:r>
          </a:p>
          <a:p>
            <a:r>
              <a:rPr lang="en-US" sz="1600" dirty="0"/>
              <a:t>Capitalized = modified from </a:t>
            </a:r>
            <a:r>
              <a:rPr lang="en-US" sz="1600" dirty="0" err="1"/>
              <a:t>wt</a:t>
            </a:r>
            <a:endParaRPr lang="en-US" sz="1600" dirty="0"/>
          </a:p>
          <a:p>
            <a:r>
              <a:rPr lang="en-US" sz="1600" dirty="0"/>
              <a:t>Highlighted = modified from tul4 SD</a:t>
            </a:r>
          </a:p>
        </p:txBody>
      </p:sp>
      <p:sp>
        <p:nvSpPr>
          <p:cNvPr id="5" name="Slide Number Placeholder 4">
            <a:extLst>
              <a:ext uri="{FF2B5EF4-FFF2-40B4-BE49-F238E27FC236}">
                <a16:creationId xmlns:a16="http://schemas.microsoft.com/office/drawing/2014/main" id="{D2FEC9E9-2E14-4BD0-8985-BF9E5AD87B3F}"/>
              </a:ext>
            </a:extLst>
          </p:cNvPr>
          <p:cNvSpPr>
            <a:spLocks noGrp="1"/>
          </p:cNvSpPr>
          <p:nvPr>
            <p:ph type="sldNum" sz="quarter" idx="12"/>
          </p:nvPr>
        </p:nvSpPr>
        <p:spPr/>
        <p:txBody>
          <a:bodyPr/>
          <a:lstStyle/>
          <a:p>
            <a:fld id="{111F27A7-E2FF-4A5C-89A3-CB0344BFB9F2}" type="slidenum">
              <a:rPr lang="en-US" smtClean="0"/>
              <a:t>17</a:t>
            </a:fld>
            <a:endParaRPr lang="en-US" dirty="0"/>
          </a:p>
        </p:txBody>
      </p:sp>
    </p:spTree>
    <p:extLst>
      <p:ext uri="{BB962C8B-B14F-4D97-AF65-F5344CB8AC3E}">
        <p14:creationId xmlns:p14="http://schemas.microsoft.com/office/powerpoint/2010/main" val="124656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8C25-FA4E-4167-B8CC-E15240F6B68E}"/>
              </a:ext>
            </a:extLst>
          </p:cNvPr>
          <p:cNvSpPr>
            <a:spLocks noGrp="1"/>
          </p:cNvSpPr>
          <p:nvPr>
            <p:ph type="title"/>
          </p:nvPr>
        </p:nvSpPr>
        <p:spPr/>
        <p:txBody>
          <a:bodyPr/>
          <a:lstStyle/>
          <a:p>
            <a:r>
              <a:rPr lang="en-US" dirty="0"/>
              <a:t>Amino acid alignment of bS21 homologs with S. aureus</a:t>
            </a:r>
          </a:p>
        </p:txBody>
      </p:sp>
      <p:sp>
        <p:nvSpPr>
          <p:cNvPr id="11" name="Rectangle 2">
            <a:extLst>
              <a:ext uri="{FF2B5EF4-FFF2-40B4-BE49-F238E27FC236}">
                <a16:creationId xmlns:a16="http://schemas.microsoft.com/office/drawing/2014/main" id="{C32FBAE0-9BA8-44BF-9387-8A4BF6C46275}"/>
              </a:ext>
            </a:extLst>
          </p:cNvPr>
          <p:cNvSpPr>
            <a:spLocks noGrp="1" noChangeArrowheads="1"/>
          </p:cNvSpPr>
          <p:nvPr>
            <p:ph idx="1"/>
          </p:nvPr>
        </p:nvSpPr>
        <p:spPr bwMode="auto">
          <a:xfrm>
            <a:off x="266299" y="2231651"/>
            <a:ext cx="11659402" cy="3600986"/>
          </a:xfrm>
          <a:prstGeom prst="rect">
            <a:avLst/>
          </a:prstGeom>
          <a:noFill/>
          <a:ln>
            <a:noFill/>
          </a:ln>
          <a:effectLst/>
        </p:spPr>
        <p:txBody>
          <a:bodyPr vert="horz" wrap="square" lIns="0" tIns="0" rIns="0" bIns="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kumimoji="0" lang="en-US" altLang="en-US" sz="1800" b="1" i="0" u="none" strike="noStrike" cap="none" normalizeH="0" baseline="0" dirty="0">
                <a:ln>
                  <a:noFill/>
                </a:ln>
                <a:effectLst/>
                <a:latin typeface="Courier New" panose="02070309020205020404" pitchFamily="49" charset="0"/>
                <a:cs typeface="Courier New" panose="02070309020205020404" pitchFamily="49" charset="0"/>
              </a:rPr>
              <a:t>bS21-1        MLSIRVDEHKPFDISLRNFKRACEKAGIKQELRDRQHYVKPTEKRKIAKRQAVKRARISQ	60</a:t>
            </a:r>
          </a:p>
          <a:p>
            <a:pPr marL="0" lvl="0" indent="0" eaLnBrk="0" fontAlgn="base" hangingPunct="0">
              <a:lnSpc>
                <a:spcPct val="100000"/>
              </a:lnSpc>
              <a:spcBef>
                <a:spcPct val="0"/>
              </a:spcBef>
              <a:spcAft>
                <a:spcPct val="0"/>
              </a:spcAft>
              <a:buNone/>
            </a:pPr>
            <a:r>
              <a:rPr kumimoji="0" lang="en-US" altLang="en-US" sz="1800" b="1" i="0" u="none" strike="noStrike" cap="none" normalizeH="0" baseline="0" dirty="0">
                <a:ln>
                  <a:noFill/>
                </a:ln>
                <a:effectLst/>
                <a:latin typeface="Courier New" panose="02070309020205020404" pitchFamily="49" charset="0"/>
                <a:cs typeface="Courier New" panose="02070309020205020404" pitchFamily="49" charset="0"/>
              </a:rPr>
              <a:t>bS21-3        MPRIIVDPKKPFDISLRNFKRACEKAGIKQELRDRQHYVKPTQKRKIAKKAAISKAKKEA	60</a:t>
            </a:r>
          </a:p>
          <a:p>
            <a:pPr marL="0" lvl="0" indent="0" eaLnBrk="0" fontAlgn="base" hangingPunct="0">
              <a:lnSpc>
                <a:spcPct val="100000"/>
              </a:lnSpc>
              <a:spcBef>
                <a:spcPct val="0"/>
              </a:spcBef>
              <a:spcAft>
                <a:spcPct val="0"/>
              </a:spcAft>
              <a:buNone/>
            </a:pPr>
            <a:r>
              <a:rPr kumimoji="0" lang="en-US" altLang="en-US" sz="1800" b="1" i="0" u="none" strike="noStrike" cap="none" normalizeH="0" baseline="0" dirty="0" err="1">
                <a:ln>
                  <a:noFill/>
                </a:ln>
                <a:effectLst/>
                <a:latin typeface="Courier New" panose="02070309020205020404" pitchFamily="49" charset="0"/>
                <a:cs typeface="Courier New" panose="02070309020205020404" pitchFamily="49" charset="0"/>
              </a:rPr>
              <a:t>S.aureus</a:t>
            </a:r>
            <a:r>
              <a:rPr kumimoji="0" lang="en-US" altLang="en-US" sz="1800" b="1" i="0" u="none" strike="noStrike" cap="none" normalizeH="0" baseline="0" dirty="0">
                <a:ln>
                  <a:noFill/>
                </a:ln>
                <a:effectLst/>
                <a:latin typeface="Courier New" panose="02070309020205020404" pitchFamily="49" charset="0"/>
                <a:cs typeface="Courier New" panose="02070309020205020404" pitchFamily="49" charset="0"/>
              </a:rPr>
              <a:t>      MSKTVVRKNESLEDALRRFKRSVSKSGTIQEVRKREFYEKPSVKRKKKSEAARKRKFK--	58</a:t>
            </a:r>
          </a:p>
          <a:p>
            <a:pPr marL="0" lvl="0" indent="0" eaLnBrk="0" fontAlgn="base" hangingPunct="0">
              <a:lnSpc>
                <a:spcPct val="100000"/>
              </a:lnSpc>
              <a:spcBef>
                <a:spcPct val="0"/>
              </a:spcBef>
              <a:spcAft>
                <a:spcPct val="0"/>
              </a:spcAft>
              <a:buNone/>
            </a:pPr>
            <a:r>
              <a:rPr kumimoji="0" lang="en-US" altLang="en-US" sz="1800" b="1" i="0" u="none" strike="noStrike" cap="none" normalizeH="0" baseline="0" dirty="0">
                <a:ln>
                  <a:noFill/>
                </a:ln>
                <a:effectLst/>
                <a:latin typeface="Courier New" panose="02070309020205020404" pitchFamily="49" charset="0"/>
                <a:cs typeface="Courier New" panose="02070309020205020404" pitchFamily="49" charset="0"/>
              </a:rPr>
              <a:t>bS21-2        MPSVRIKEREPFDVALRRFKRSCEKAGIVSELRRREYFEKPTWARKRKKTAAVKRAHKSN	60</a:t>
            </a:r>
          </a:p>
          <a:p>
            <a:pPr marL="0" lvl="0" indent="0" eaLnBrk="0" fontAlgn="base" hangingPunct="0">
              <a:lnSpc>
                <a:spcPct val="100000"/>
              </a:lnSpc>
              <a:spcBef>
                <a:spcPct val="0"/>
              </a:spcBef>
              <a:spcAft>
                <a:spcPct val="0"/>
              </a:spcAft>
              <a:buNone/>
            </a:pPr>
            <a:r>
              <a:rPr kumimoji="0" lang="en-US" altLang="en-US" sz="1800" b="1" i="0" u="none" strike="noStrike" cap="none" normalizeH="0" baseline="0" dirty="0">
                <a:ln>
                  <a:noFill/>
                </a:ln>
                <a:effectLst/>
                <a:latin typeface="Courier New" panose="02070309020205020404" pitchFamily="49" charset="0"/>
                <a:cs typeface="Courier New" panose="02070309020205020404" pitchFamily="49" charset="0"/>
              </a:rPr>
              <a:t>E.coli        MPVIKVRENEPFDVALRRFKRSCEKAGVLAEVRRREFYEKPTTERKRAKASAVKRHAKKL	60</a:t>
            </a:r>
          </a:p>
          <a:p>
            <a:pPr marL="0" lvl="0" indent="0" eaLnBrk="0" fontAlgn="base" hangingPunct="0">
              <a:lnSpc>
                <a:spcPct val="100000"/>
              </a:lnSpc>
              <a:spcBef>
                <a:spcPct val="0"/>
              </a:spcBef>
              <a:spcAft>
                <a:spcPct val="0"/>
              </a:spcAft>
              <a:buNone/>
            </a:pPr>
            <a:r>
              <a:rPr kumimoji="0" lang="en-US" altLang="en-US" sz="1800" b="1" i="0" u="none" strike="noStrike" cap="none" normalizeH="0" baseline="0" dirty="0">
                <a:ln>
                  <a:noFill/>
                </a:ln>
                <a:effectLst/>
                <a:latin typeface="Courier New" panose="02070309020205020404" pitchFamily="49" charset="0"/>
                <a:cs typeface="Courier New" panose="02070309020205020404" pitchFamily="49" charset="0"/>
              </a:rPr>
              <a:t>              *    :  .: :: :**.***: .*:*   *:* *:.: **:  **  .  * .:     </a:t>
            </a:r>
          </a:p>
          <a:p>
            <a:pPr marL="0" lvl="0" indent="0" eaLnBrk="0" fontAlgn="base" hangingPunct="0">
              <a:lnSpc>
                <a:spcPct val="100000"/>
              </a:lnSpc>
              <a:spcBef>
                <a:spcPct val="0"/>
              </a:spcBef>
              <a:spcAft>
                <a:spcPct val="0"/>
              </a:spcAft>
              <a:buNone/>
            </a:pPr>
            <a:endParaRPr kumimoji="0" lang="en-US" altLang="en-US" sz="1800" b="1" i="0" u="none" strike="noStrike" cap="none" normalizeH="0" baseline="0" dirty="0">
              <a:ln>
                <a:noFill/>
              </a:ln>
              <a:effectLst/>
              <a:latin typeface="Courier New" panose="02070309020205020404" pitchFamily="49" charset="0"/>
              <a:cs typeface="Courier New" panose="02070309020205020404" pitchFamily="49" charset="0"/>
            </a:endParaRPr>
          </a:p>
          <a:p>
            <a:pPr marL="0" lvl="0" indent="0" eaLnBrk="0" fontAlgn="base" hangingPunct="0">
              <a:lnSpc>
                <a:spcPct val="100000"/>
              </a:lnSpc>
              <a:spcBef>
                <a:spcPct val="0"/>
              </a:spcBef>
              <a:spcAft>
                <a:spcPct val="0"/>
              </a:spcAft>
              <a:buNone/>
            </a:pPr>
            <a:r>
              <a:rPr kumimoji="0" lang="en-US" altLang="en-US" sz="1800" b="1" i="0" u="none" strike="noStrike" cap="none" normalizeH="0" baseline="0" dirty="0">
                <a:ln>
                  <a:noFill/>
                </a:ln>
                <a:effectLst/>
                <a:latin typeface="Courier New" panose="02070309020205020404" pitchFamily="49" charset="0"/>
                <a:cs typeface="Courier New" panose="02070309020205020404" pitchFamily="49" charset="0"/>
              </a:rPr>
              <a:t>bS21-1        -----RRAFI-	65</a:t>
            </a:r>
          </a:p>
          <a:p>
            <a:pPr marL="0" lvl="0" indent="0" eaLnBrk="0" fontAlgn="base" hangingPunct="0">
              <a:lnSpc>
                <a:spcPct val="100000"/>
              </a:lnSpc>
              <a:spcBef>
                <a:spcPct val="0"/>
              </a:spcBef>
              <a:spcAft>
                <a:spcPct val="0"/>
              </a:spcAft>
              <a:buNone/>
            </a:pPr>
            <a:r>
              <a:rPr kumimoji="0" lang="en-US" altLang="en-US" sz="1800" b="1" i="0" u="none" strike="noStrike" cap="none" normalizeH="0" baseline="0" dirty="0">
                <a:ln>
                  <a:noFill/>
                </a:ln>
                <a:effectLst/>
                <a:latin typeface="Courier New" panose="02070309020205020404" pitchFamily="49" charset="0"/>
                <a:cs typeface="Courier New" panose="02070309020205020404" pitchFamily="49" charset="0"/>
              </a:rPr>
              <a:t>bS21-3        -----RRSYSY	66</a:t>
            </a:r>
          </a:p>
          <a:p>
            <a:pPr marL="0" lvl="0" indent="0" eaLnBrk="0" fontAlgn="base" hangingPunct="0">
              <a:lnSpc>
                <a:spcPct val="100000"/>
              </a:lnSpc>
              <a:spcBef>
                <a:spcPct val="0"/>
              </a:spcBef>
              <a:spcAft>
                <a:spcPct val="0"/>
              </a:spcAft>
              <a:buNone/>
            </a:pPr>
            <a:r>
              <a:rPr kumimoji="0" lang="en-US" altLang="en-US" sz="1800" b="1" i="0" u="none" strike="noStrike" cap="none" normalizeH="0" baseline="0" dirty="0" err="1">
                <a:ln>
                  <a:noFill/>
                </a:ln>
                <a:effectLst/>
                <a:latin typeface="Courier New" panose="02070309020205020404" pitchFamily="49" charset="0"/>
                <a:cs typeface="Courier New" panose="02070309020205020404" pitchFamily="49" charset="0"/>
              </a:rPr>
              <a:t>S.aureus</a:t>
            </a:r>
            <a:r>
              <a:rPr kumimoji="0" lang="en-US" altLang="en-US" sz="1800" b="1" i="0" u="none" strike="noStrike" cap="none" normalizeH="0" baseline="0" dirty="0">
                <a:ln>
                  <a:noFill/>
                </a:ln>
                <a:effectLst/>
                <a:latin typeface="Courier New" panose="02070309020205020404" pitchFamily="49" charset="0"/>
                <a:cs typeface="Courier New" panose="02070309020205020404" pitchFamily="49" charset="0"/>
              </a:rPr>
              <a:t>      -----------	58</a:t>
            </a:r>
          </a:p>
          <a:p>
            <a:pPr marL="0" lvl="0" indent="0" eaLnBrk="0" fontAlgn="base" hangingPunct="0">
              <a:lnSpc>
                <a:spcPct val="100000"/>
              </a:lnSpc>
              <a:spcBef>
                <a:spcPct val="0"/>
              </a:spcBef>
              <a:spcAft>
                <a:spcPct val="0"/>
              </a:spcAft>
              <a:buNone/>
            </a:pPr>
            <a:r>
              <a:rPr kumimoji="0" lang="en-US" altLang="en-US" sz="1800" b="1" i="0" u="none" strike="noStrike" cap="none" normalizeH="0" baseline="0" dirty="0">
                <a:ln>
                  <a:noFill/>
                </a:ln>
                <a:effectLst/>
                <a:latin typeface="Courier New" panose="02070309020205020404" pitchFamily="49" charset="0"/>
                <a:cs typeface="Courier New" panose="02070309020205020404" pitchFamily="49" charset="0"/>
              </a:rPr>
              <a:t>bS21-2        IIVKR------	65</a:t>
            </a:r>
          </a:p>
          <a:p>
            <a:pPr marL="0" lvl="0" indent="0" eaLnBrk="0" fontAlgn="base" hangingPunct="0">
              <a:lnSpc>
                <a:spcPct val="100000"/>
              </a:lnSpc>
              <a:spcBef>
                <a:spcPct val="0"/>
              </a:spcBef>
              <a:spcAft>
                <a:spcPct val="0"/>
              </a:spcAft>
              <a:buNone/>
            </a:pPr>
            <a:r>
              <a:rPr kumimoji="0" lang="en-US" altLang="en-US" sz="1800" b="1" i="0" u="none" strike="noStrike" cap="none" normalizeH="0" baseline="0" dirty="0">
                <a:ln>
                  <a:noFill/>
                </a:ln>
                <a:effectLst/>
                <a:latin typeface="Courier New" panose="02070309020205020404" pitchFamily="49" charset="0"/>
                <a:cs typeface="Courier New" panose="02070309020205020404" pitchFamily="49" charset="0"/>
              </a:rPr>
              <a:t>E.coli        ARENARRTRLY	71</a:t>
            </a:r>
          </a:p>
          <a:p>
            <a:pPr marL="0" lvl="0" indent="0" eaLnBrk="0" fontAlgn="base" hangingPunct="0">
              <a:lnSpc>
                <a:spcPct val="100000"/>
              </a:lnSpc>
              <a:spcBef>
                <a:spcPct val="0"/>
              </a:spcBef>
              <a:spcAft>
                <a:spcPct val="0"/>
              </a:spcAft>
              <a:buNone/>
            </a:pPr>
            <a:r>
              <a:rPr kumimoji="0" lang="en-US" altLang="en-US" sz="1800" b="1" i="0" u="none" strike="noStrike" cap="none" normalizeH="0" baseline="0" dirty="0">
                <a:ln>
                  <a:noFill/>
                </a:ln>
                <a:effectLst/>
                <a:latin typeface="Courier New" panose="02070309020205020404" pitchFamily="49" charset="0"/>
                <a:cs typeface="Courier New" panose="02070309020205020404" pitchFamily="49" charset="0"/>
              </a:rPr>
              <a:t> </a:t>
            </a:r>
            <a:r>
              <a:rPr kumimoji="0" lang="en-US" altLang="en-US" sz="1800" b="1" i="1" u="none" strike="noStrike" cap="none" normalizeH="0" baseline="0" dirty="0">
                <a:ln>
                  <a:noFill/>
                </a:ln>
                <a:effectLst/>
                <a:latin typeface="Courier New" panose="02070309020205020404" pitchFamily="49" charset="0"/>
                <a:cs typeface="Courier New" panose="02070309020205020404" pitchFamily="49" charset="0"/>
              </a:rPr>
              <a:t> </a:t>
            </a:r>
          </a:p>
        </p:txBody>
      </p:sp>
      <p:sp>
        <p:nvSpPr>
          <p:cNvPr id="5" name="TextBox 4">
            <a:extLst>
              <a:ext uri="{FF2B5EF4-FFF2-40B4-BE49-F238E27FC236}">
                <a16:creationId xmlns:a16="http://schemas.microsoft.com/office/drawing/2014/main" id="{C4CB7A00-91BF-4590-8254-19851979460D}"/>
              </a:ext>
            </a:extLst>
          </p:cNvPr>
          <p:cNvSpPr txBox="1"/>
          <p:nvPr/>
        </p:nvSpPr>
        <p:spPr>
          <a:xfrm>
            <a:off x="5425440" y="4648200"/>
            <a:ext cx="4602480" cy="923330"/>
          </a:xfrm>
          <a:prstGeom prst="rect">
            <a:avLst/>
          </a:prstGeom>
          <a:noFill/>
        </p:spPr>
        <p:txBody>
          <a:bodyPr wrap="square" rtlCol="0">
            <a:spAutoFit/>
          </a:bodyPr>
          <a:lstStyle/>
          <a:p>
            <a:r>
              <a:rPr lang="en-US" dirty="0"/>
              <a:t>* = identical amino acid</a:t>
            </a:r>
          </a:p>
          <a:p>
            <a:r>
              <a:rPr lang="en-US" dirty="0"/>
              <a:t>: = very similar amino acid</a:t>
            </a:r>
          </a:p>
          <a:p>
            <a:r>
              <a:rPr lang="en-US" dirty="0"/>
              <a:t>. = somewhat similar amino acid</a:t>
            </a:r>
          </a:p>
        </p:txBody>
      </p:sp>
      <p:sp>
        <p:nvSpPr>
          <p:cNvPr id="3" name="Slide Number Placeholder 2">
            <a:extLst>
              <a:ext uri="{FF2B5EF4-FFF2-40B4-BE49-F238E27FC236}">
                <a16:creationId xmlns:a16="http://schemas.microsoft.com/office/drawing/2014/main" id="{4B594A7D-461B-4CA5-A08A-52725202719B}"/>
              </a:ext>
            </a:extLst>
          </p:cNvPr>
          <p:cNvSpPr>
            <a:spLocks noGrp="1"/>
          </p:cNvSpPr>
          <p:nvPr>
            <p:ph type="sldNum" sz="quarter" idx="12"/>
          </p:nvPr>
        </p:nvSpPr>
        <p:spPr/>
        <p:txBody>
          <a:bodyPr/>
          <a:lstStyle/>
          <a:p>
            <a:fld id="{111F27A7-E2FF-4A5C-89A3-CB0344BFB9F2}" type="slidenum">
              <a:rPr lang="en-US" smtClean="0"/>
              <a:t>18</a:t>
            </a:fld>
            <a:endParaRPr lang="en-US" dirty="0"/>
          </a:p>
        </p:txBody>
      </p:sp>
    </p:spTree>
    <p:extLst>
      <p:ext uri="{BB962C8B-B14F-4D97-AF65-F5344CB8AC3E}">
        <p14:creationId xmlns:p14="http://schemas.microsoft.com/office/powerpoint/2010/main" val="2810009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357E-7789-454B-8D90-0F0369F2B7B6}"/>
              </a:ext>
            </a:extLst>
          </p:cNvPr>
          <p:cNvSpPr>
            <a:spLocks noGrp="1"/>
          </p:cNvSpPr>
          <p:nvPr>
            <p:ph type="title"/>
          </p:nvPr>
        </p:nvSpPr>
        <p:spPr>
          <a:xfrm>
            <a:off x="301172" y="123207"/>
            <a:ext cx="10515600" cy="1325563"/>
          </a:xfrm>
        </p:spPr>
        <p:txBody>
          <a:bodyPr>
            <a:normAutofit/>
          </a:bodyPr>
          <a:lstStyle/>
          <a:p>
            <a:r>
              <a:rPr lang="en-US" sz="3200" dirty="0">
                <a:solidFill>
                  <a:schemeClr val="tx1"/>
                </a:solidFill>
                <a:cs typeface="Calibri Light" panose="020F0302020204030204" pitchFamily="34" charset="0"/>
              </a:rPr>
              <a:t>Lack of </a:t>
            </a:r>
            <a:r>
              <a:rPr lang="en-US" sz="3200" dirty="0">
                <a:cs typeface="Calibri Light" panose="020F0302020204030204" pitchFamily="34" charset="0"/>
              </a:rPr>
              <a:t>bS21-2</a:t>
            </a:r>
            <a:r>
              <a:rPr lang="en-US" sz="3200" dirty="0">
                <a:solidFill>
                  <a:schemeClr val="tx1"/>
                </a:solidFill>
                <a:cs typeface="Calibri Light" panose="020F0302020204030204" pitchFamily="34" charset="0"/>
              </a:rPr>
              <a:t> changes FPI protein abundance</a:t>
            </a:r>
            <a:endParaRPr lang="en-US" sz="3200" dirty="0"/>
          </a:p>
        </p:txBody>
      </p:sp>
      <p:pic>
        <p:nvPicPr>
          <p:cNvPr id="9" name="Content Placeholder 8">
            <a:extLst>
              <a:ext uri="{FF2B5EF4-FFF2-40B4-BE49-F238E27FC236}">
                <a16:creationId xmlns:a16="http://schemas.microsoft.com/office/drawing/2014/main" id="{9011FF8B-9790-43E9-8D78-04ED8A20D491}"/>
              </a:ext>
            </a:extLst>
          </p:cNvPr>
          <p:cNvPicPr>
            <a:picLocks noGrp="1" noChangeAspect="1"/>
          </p:cNvPicPr>
          <p:nvPr>
            <p:ph idx="1"/>
          </p:nvPr>
        </p:nvPicPr>
        <p:blipFill>
          <a:blip r:embed="rId3"/>
          <a:stretch>
            <a:fillRect/>
          </a:stretch>
        </p:blipFill>
        <p:spPr>
          <a:xfrm>
            <a:off x="-174160" y="1448770"/>
            <a:ext cx="6781266" cy="4974415"/>
          </a:xfrm>
        </p:spPr>
      </p:pic>
      <p:sp>
        <p:nvSpPr>
          <p:cNvPr id="3" name="Slide Number Placeholder 2">
            <a:extLst>
              <a:ext uri="{FF2B5EF4-FFF2-40B4-BE49-F238E27FC236}">
                <a16:creationId xmlns:a16="http://schemas.microsoft.com/office/drawing/2014/main" id="{DA89408B-1142-469D-9CE6-4764655D56AA}"/>
              </a:ext>
            </a:extLst>
          </p:cNvPr>
          <p:cNvSpPr>
            <a:spLocks noGrp="1"/>
          </p:cNvSpPr>
          <p:nvPr>
            <p:ph type="sldNum" sz="quarter" idx="12"/>
          </p:nvPr>
        </p:nvSpPr>
        <p:spPr/>
        <p:txBody>
          <a:bodyPr/>
          <a:lstStyle/>
          <a:p>
            <a:fld id="{111F27A7-E2FF-4A5C-89A3-CB0344BFB9F2}" type="slidenum">
              <a:rPr lang="en-US" smtClean="0"/>
              <a:t>19</a:t>
            </a:fld>
            <a:endParaRPr lang="en-US" dirty="0"/>
          </a:p>
        </p:txBody>
      </p:sp>
    </p:spTree>
    <p:extLst>
      <p:ext uri="{BB962C8B-B14F-4D97-AF65-F5344CB8AC3E}">
        <p14:creationId xmlns:p14="http://schemas.microsoft.com/office/powerpoint/2010/main" val="1718648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53BA-B60B-432B-A28F-475D4AD38747}"/>
              </a:ext>
            </a:extLst>
          </p:cNvPr>
          <p:cNvSpPr>
            <a:spLocks noGrp="1"/>
          </p:cNvSpPr>
          <p:nvPr>
            <p:ph type="title"/>
          </p:nvPr>
        </p:nvSpPr>
        <p:spPr>
          <a:xfrm>
            <a:off x="596894" y="363993"/>
            <a:ext cx="11579130" cy="1450757"/>
          </a:xfrm>
        </p:spPr>
        <p:txBody>
          <a:bodyPr/>
          <a:lstStyle/>
          <a:p>
            <a:r>
              <a:rPr lang="en-US" i="1" dirty="0">
                <a:solidFill>
                  <a:schemeClr val="tx1"/>
                </a:solidFill>
              </a:rPr>
              <a:t>F. tularensis </a:t>
            </a:r>
            <a:r>
              <a:rPr lang="en-US" dirty="0">
                <a:solidFill>
                  <a:schemeClr val="tx1"/>
                </a:solidFill>
              </a:rPr>
              <a:t>has heterogeneous populations of ribosomes</a:t>
            </a:r>
            <a:endParaRPr lang="en-US" i="1" dirty="0">
              <a:solidFill>
                <a:schemeClr val="tx1"/>
              </a:solidFill>
            </a:endParaRPr>
          </a:p>
        </p:txBody>
      </p:sp>
      <p:grpSp>
        <p:nvGrpSpPr>
          <p:cNvPr id="4" name="Group 3">
            <a:extLst>
              <a:ext uri="{FF2B5EF4-FFF2-40B4-BE49-F238E27FC236}">
                <a16:creationId xmlns:a16="http://schemas.microsoft.com/office/drawing/2014/main" id="{2A1F6859-2CA6-4D08-9BA8-65289EB3ECC2}"/>
              </a:ext>
            </a:extLst>
          </p:cNvPr>
          <p:cNvGrpSpPr/>
          <p:nvPr/>
        </p:nvGrpSpPr>
        <p:grpSpPr>
          <a:xfrm>
            <a:off x="596894" y="4937208"/>
            <a:ext cx="1758050" cy="754680"/>
            <a:chOff x="7425086" y="5372090"/>
            <a:chExt cx="1084733" cy="438774"/>
          </a:xfrm>
        </p:grpSpPr>
        <p:cxnSp>
          <p:nvCxnSpPr>
            <p:cNvPr id="5" name="Straight Connector 4">
              <a:extLst>
                <a:ext uri="{FF2B5EF4-FFF2-40B4-BE49-F238E27FC236}">
                  <a16:creationId xmlns:a16="http://schemas.microsoft.com/office/drawing/2014/main" id="{08CF31FC-A688-4259-9D46-AC4A242F097D}"/>
                </a:ext>
              </a:extLst>
            </p:cNvPr>
            <p:cNvCxnSpPr>
              <a:cxnSpLocks/>
            </p:cNvCxnSpPr>
            <p:nvPr/>
          </p:nvCxnSpPr>
          <p:spPr>
            <a:xfrm>
              <a:off x="7425086" y="5810863"/>
              <a:ext cx="1084733" cy="1"/>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EA30759-068C-472C-A603-61E96E0C0612}"/>
                </a:ext>
              </a:extLst>
            </p:cNvPr>
            <p:cNvSpPr/>
            <p:nvPr/>
          </p:nvSpPr>
          <p:spPr>
            <a:xfrm>
              <a:off x="7622191" y="5604953"/>
              <a:ext cx="585017" cy="205909"/>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7" name="TextBox 6">
              <a:extLst>
                <a:ext uri="{FF2B5EF4-FFF2-40B4-BE49-F238E27FC236}">
                  <a16:creationId xmlns:a16="http://schemas.microsoft.com/office/drawing/2014/main" id="{E1C12214-8D38-4EC7-80B6-EA689D27FD6A}"/>
                </a:ext>
              </a:extLst>
            </p:cNvPr>
            <p:cNvSpPr txBox="1"/>
            <p:nvPr/>
          </p:nvSpPr>
          <p:spPr>
            <a:xfrm>
              <a:off x="7627894" y="5372090"/>
              <a:ext cx="686611" cy="250519"/>
            </a:xfrm>
            <a:prstGeom prst="rect">
              <a:avLst/>
            </a:prstGeom>
            <a:noFill/>
          </p:spPr>
          <p:txBody>
            <a:bodyPr wrap="none" rtlCol="0">
              <a:spAutoFit/>
            </a:bodyPr>
            <a:lstStyle/>
            <a:p>
              <a:r>
                <a:rPr lang="en-US" sz="2200" b="1" dirty="0">
                  <a:latin typeface="Century Gothic" charset="0"/>
                  <a:ea typeface="Century Gothic" charset="0"/>
                  <a:cs typeface="Century Gothic" charset="0"/>
                </a:rPr>
                <a:t>bS21-3</a:t>
              </a:r>
            </a:p>
          </p:txBody>
        </p:sp>
      </p:grpSp>
      <p:grpSp>
        <p:nvGrpSpPr>
          <p:cNvPr id="20" name="Group 19">
            <a:extLst>
              <a:ext uri="{FF2B5EF4-FFF2-40B4-BE49-F238E27FC236}">
                <a16:creationId xmlns:a16="http://schemas.microsoft.com/office/drawing/2014/main" id="{2E048DBC-AACB-408C-8C50-DDE4C175BC67}"/>
              </a:ext>
            </a:extLst>
          </p:cNvPr>
          <p:cNvGrpSpPr/>
          <p:nvPr/>
        </p:nvGrpSpPr>
        <p:grpSpPr>
          <a:xfrm>
            <a:off x="735866" y="2018302"/>
            <a:ext cx="2936568" cy="719397"/>
            <a:chOff x="88488" y="5278912"/>
            <a:chExt cx="2433484" cy="531952"/>
          </a:xfrm>
        </p:grpSpPr>
        <p:sp>
          <p:nvSpPr>
            <p:cNvPr id="21" name="Rectangle 20">
              <a:extLst>
                <a:ext uri="{FF2B5EF4-FFF2-40B4-BE49-F238E27FC236}">
                  <a16:creationId xmlns:a16="http://schemas.microsoft.com/office/drawing/2014/main" id="{7B2E7CE3-F39D-4A4B-ACA3-EB10B9F81FF5}"/>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22" name="Straight Connector 21">
              <a:extLst>
                <a:ext uri="{FF2B5EF4-FFF2-40B4-BE49-F238E27FC236}">
                  <a16:creationId xmlns:a16="http://schemas.microsoft.com/office/drawing/2014/main" id="{77643CB9-90A7-4CC8-A41E-313561290D5F}"/>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7D856861-AF5D-4CD7-A60D-617A009C7AD6}"/>
                </a:ext>
              </a:extLst>
            </p:cNvPr>
            <p:cNvSpPr/>
            <p:nvPr/>
          </p:nvSpPr>
          <p:spPr>
            <a:xfrm>
              <a:off x="1597743" y="5574890"/>
              <a:ext cx="585017" cy="23597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4" name="TextBox 23">
              <a:extLst>
                <a:ext uri="{FF2B5EF4-FFF2-40B4-BE49-F238E27FC236}">
                  <a16:creationId xmlns:a16="http://schemas.microsoft.com/office/drawing/2014/main" id="{E2F19A2F-905C-4516-8C8C-A111EFB6A789}"/>
                </a:ext>
              </a:extLst>
            </p:cNvPr>
            <p:cNvSpPr txBox="1"/>
            <p:nvPr/>
          </p:nvSpPr>
          <p:spPr>
            <a:xfrm>
              <a:off x="1548736" y="5278912"/>
              <a:ext cx="922163" cy="318616"/>
            </a:xfrm>
            <a:prstGeom prst="rect">
              <a:avLst/>
            </a:prstGeom>
            <a:noFill/>
          </p:spPr>
          <p:txBody>
            <a:bodyPr wrap="none" rtlCol="0">
              <a:spAutoFit/>
            </a:bodyPr>
            <a:lstStyle/>
            <a:p>
              <a:r>
                <a:rPr lang="en-US" sz="2200" b="1" dirty="0">
                  <a:latin typeface="Century Gothic" charset="0"/>
                  <a:ea typeface="Century Gothic" charset="0"/>
                  <a:cs typeface="Century Gothic" charset="0"/>
                </a:rPr>
                <a:t>bS21-1</a:t>
              </a:r>
            </a:p>
          </p:txBody>
        </p:sp>
        <p:sp>
          <p:nvSpPr>
            <p:cNvPr id="25" name="TextBox 24">
              <a:extLst>
                <a:ext uri="{FF2B5EF4-FFF2-40B4-BE49-F238E27FC236}">
                  <a16:creationId xmlns:a16="http://schemas.microsoft.com/office/drawing/2014/main" id="{064A10EE-B828-4FFB-A0D3-BCF1874F8F26}"/>
                </a:ext>
              </a:extLst>
            </p:cNvPr>
            <p:cNvSpPr txBox="1"/>
            <p:nvPr/>
          </p:nvSpPr>
          <p:spPr>
            <a:xfrm>
              <a:off x="552432" y="5508064"/>
              <a:ext cx="698117" cy="291512"/>
            </a:xfrm>
            <a:prstGeom prst="rect">
              <a:avLst/>
            </a:prstGeom>
            <a:noFill/>
          </p:spPr>
          <p:txBody>
            <a:bodyPr wrap="none" rtlCol="0">
              <a:spAutoFit/>
            </a:bodyPr>
            <a:lstStyle/>
            <a:p>
              <a:r>
                <a:rPr lang="en-US" sz="2200" i="1" dirty="0" err="1">
                  <a:latin typeface="Century Gothic" charset="0"/>
                  <a:ea typeface="Century Gothic" charset="0"/>
                  <a:cs typeface="Century Gothic" charset="0"/>
                </a:rPr>
                <a:t>cspC</a:t>
              </a:r>
              <a:endParaRPr lang="en-US" sz="2200" i="1" dirty="0">
                <a:latin typeface="Century Gothic" charset="0"/>
                <a:ea typeface="Century Gothic" charset="0"/>
                <a:cs typeface="Century Gothic" charset="0"/>
              </a:endParaRPr>
            </a:p>
          </p:txBody>
        </p:sp>
      </p:grpSp>
      <p:grpSp>
        <p:nvGrpSpPr>
          <p:cNvPr id="3" name="Group 2">
            <a:extLst>
              <a:ext uri="{FF2B5EF4-FFF2-40B4-BE49-F238E27FC236}">
                <a16:creationId xmlns:a16="http://schemas.microsoft.com/office/drawing/2014/main" id="{1B92F4DE-56FB-4C41-A4C7-C875F904ED82}"/>
              </a:ext>
            </a:extLst>
          </p:cNvPr>
          <p:cNvGrpSpPr/>
          <p:nvPr/>
        </p:nvGrpSpPr>
        <p:grpSpPr>
          <a:xfrm>
            <a:off x="596895" y="3374103"/>
            <a:ext cx="6271992" cy="737111"/>
            <a:chOff x="375074" y="3280766"/>
            <a:chExt cx="7597803" cy="943949"/>
          </a:xfrm>
        </p:grpSpPr>
        <p:grpSp>
          <p:nvGrpSpPr>
            <p:cNvPr id="10" name="Group 9">
              <a:extLst>
                <a:ext uri="{FF2B5EF4-FFF2-40B4-BE49-F238E27FC236}">
                  <a16:creationId xmlns:a16="http://schemas.microsoft.com/office/drawing/2014/main" id="{AECAF56C-1FF8-461B-A083-A9E4DBA1F9D0}"/>
                </a:ext>
              </a:extLst>
            </p:cNvPr>
            <p:cNvGrpSpPr/>
            <p:nvPr/>
          </p:nvGrpSpPr>
          <p:grpSpPr>
            <a:xfrm>
              <a:off x="745050" y="3280766"/>
              <a:ext cx="6800784" cy="910881"/>
              <a:chOff x="2909842" y="5611675"/>
              <a:chExt cx="3936521" cy="484537"/>
            </a:xfrm>
          </p:grpSpPr>
          <p:sp>
            <p:nvSpPr>
              <p:cNvPr id="11" name="TextBox 10">
                <a:extLst>
                  <a:ext uri="{FF2B5EF4-FFF2-40B4-BE49-F238E27FC236}">
                    <a16:creationId xmlns:a16="http://schemas.microsoft.com/office/drawing/2014/main" id="{AE96A1C4-9A3A-4524-9FFE-C7D1B7CA94B8}"/>
                  </a:ext>
                </a:extLst>
              </p:cNvPr>
              <p:cNvSpPr txBox="1"/>
              <p:nvPr/>
            </p:nvSpPr>
            <p:spPr>
              <a:xfrm>
                <a:off x="2915421" y="5611675"/>
                <a:ext cx="780289" cy="293524"/>
              </a:xfrm>
              <a:prstGeom prst="rect">
                <a:avLst/>
              </a:prstGeom>
              <a:noFill/>
            </p:spPr>
            <p:txBody>
              <a:bodyPr wrap="none" rtlCol="0">
                <a:spAutoFit/>
              </a:bodyPr>
              <a:lstStyle/>
              <a:p>
                <a:r>
                  <a:rPr lang="en-US" sz="2200" b="1" dirty="0">
                    <a:latin typeface="Century Gothic" charset="0"/>
                    <a:ea typeface="Century Gothic" charset="0"/>
                    <a:cs typeface="Century Gothic" charset="0"/>
                  </a:rPr>
                  <a:t>bS21-2</a:t>
                </a:r>
              </a:p>
            </p:txBody>
          </p:sp>
          <p:sp>
            <p:nvSpPr>
              <p:cNvPr id="12" name="Rectangle 11">
                <a:extLst>
                  <a:ext uri="{FF2B5EF4-FFF2-40B4-BE49-F238E27FC236}">
                    <a16:creationId xmlns:a16="http://schemas.microsoft.com/office/drawing/2014/main" id="{2C00F6EE-7F1E-4C55-9248-A39881C85FB4}"/>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Rectangle 13">
                <a:extLst>
                  <a:ext uri="{FF2B5EF4-FFF2-40B4-BE49-F238E27FC236}">
                    <a16:creationId xmlns:a16="http://schemas.microsoft.com/office/drawing/2014/main" id="{535FAEE5-7563-4F02-A146-3EBF747ABDC8}"/>
                  </a:ext>
                </a:extLst>
              </p:cNvPr>
              <p:cNvSpPr/>
              <p:nvPr/>
            </p:nvSpPr>
            <p:spPr>
              <a:xfrm>
                <a:off x="2909842" y="5854289"/>
                <a:ext cx="585017" cy="235974"/>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5" name="Rectangle 14">
                <a:extLst>
                  <a:ext uri="{FF2B5EF4-FFF2-40B4-BE49-F238E27FC236}">
                    <a16:creationId xmlns:a16="http://schemas.microsoft.com/office/drawing/2014/main" id="{188F732B-9348-4CEA-AC35-5AB68F45D103}"/>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6" name="TextBox 15">
                <a:extLst>
                  <a:ext uri="{FF2B5EF4-FFF2-40B4-BE49-F238E27FC236}">
                    <a16:creationId xmlns:a16="http://schemas.microsoft.com/office/drawing/2014/main" id="{A15446D8-3622-4E5E-932B-72EC3FC94227}"/>
                  </a:ext>
                </a:extLst>
              </p:cNvPr>
              <p:cNvSpPr txBox="1"/>
              <p:nvPr/>
            </p:nvSpPr>
            <p:spPr>
              <a:xfrm>
                <a:off x="4572301" y="5821692"/>
                <a:ext cx="649762"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dnaG</a:t>
                </a:r>
                <a:endParaRPr lang="en-US" sz="2200" i="1" dirty="0">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E02D3E7D-9689-4562-8B40-67790DECDAED}"/>
                  </a:ext>
                </a:extLst>
              </p:cNvPr>
              <p:cNvSpPr txBox="1"/>
              <p:nvPr/>
            </p:nvSpPr>
            <p:spPr>
              <a:xfrm>
                <a:off x="5931980" y="5827655"/>
                <a:ext cx="563296"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rpoD</a:t>
                </a:r>
                <a:endParaRPr lang="en-US" sz="2200" i="1" dirty="0">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698352D2-02F1-4B41-AB6B-BF6EFBDA8EFF}"/>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9" name="TextBox 18">
                <a:extLst>
                  <a:ext uri="{FF2B5EF4-FFF2-40B4-BE49-F238E27FC236}">
                    <a16:creationId xmlns:a16="http://schemas.microsoft.com/office/drawing/2014/main" id="{97D9AC1B-7415-4C16-9C71-54E2633027CD}"/>
                  </a:ext>
                </a:extLst>
              </p:cNvPr>
              <p:cNvSpPr txBox="1"/>
              <p:nvPr/>
            </p:nvSpPr>
            <p:spPr>
              <a:xfrm>
                <a:off x="3609726" y="5827657"/>
                <a:ext cx="577004"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yqeY</a:t>
                </a:r>
                <a:endParaRPr lang="en-US" sz="2200" i="1" dirty="0">
                  <a:latin typeface="Century Gothic" charset="0"/>
                  <a:ea typeface="Century Gothic" charset="0"/>
                  <a:cs typeface="Century Gothic" charset="0"/>
                </a:endParaRPr>
              </a:p>
            </p:txBody>
          </p:sp>
        </p:grpSp>
        <p:cxnSp>
          <p:nvCxnSpPr>
            <p:cNvPr id="28" name="Straight Connector 27">
              <a:extLst>
                <a:ext uri="{FF2B5EF4-FFF2-40B4-BE49-F238E27FC236}">
                  <a16:creationId xmlns:a16="http://schemas.microsoft.com/office/drawing/2014/main" id="{E1B42F70-5F01-4312-AF86-B4DBBB375442}"/>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58180D8F-D048-4BEF-8F80-A8B6EBA848AE}"/>
              </a:ext>
            </a:extLst>
          </p:cNvPr>
          <p:cNvGrpSpPr/>
          <p:nvPr/>
        </p:nvGrpSpPr>
        <p:grpSpPr>
          <a:xfrm>
            <a:off x="7160377" y="3501055"/>
            <a:ext cx="1181434" cy="836294"/>
            <a:chOff x="5051905" y="2510640"/>
            <a:chExt cx="855722" cy="607249"/>
          </a:xfrm>
        </p:grpSpPr>
        <p:sp>
          <p:nvSpPr>
            <p:cNvPr id="33" name="Oval 32">
              <a:extLst>
                <a:ext uri="{FF2B5EF4-FFF2-40B4-BE49-F238E27FC236}">
                  <a16:creationId xmlns:a16="http://schemas.microsoft.com/office/drawing/2014/main" id="{2FCB74FF-4AC5-482D-B1BE-DE910D7B3D67}"/>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40CCC8A-D852-4567-95B6-21CCF7F1324A}"/>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1A38816-C5AB-47A8-B64E-8C4BF67BE007}"/>
                </a:ext>
              </a:extLst>
            </p:cNvPr>
            <p:cNvSpPr/>
            <p:nvPr/>
          </p:nvSpPr>
          <p:spPr>
            <a:xfrm rot="21097913">
              <a:off x="5188155" y="2860054"/>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2065D731-F3C7-4488-B4CA-0EBA6920B25D}"/>
              </a:ext>
            </a:extLst>
          </p:cNvPr>
          <p:cNvGrpSpPr/>
          <p:nvPr/>
        </p:nvGrpSpPr>
        <p:grpSpPr>
          <a:xfrm>
            <a:off x="7159954" y="2145797"/>
            <a:ext cx="1181434" cy="836294"/>
            <a:chOff x="5051905" y="2510640"/>
            <a:chExt cx="855722" cy="607249"/>
          </a:xfrm>
        </p:grpSpPr>
        <p:sp>
          <p:nvSpPr>
            <p:cNvPr id="45" name="Oval 44">
              <a:extLst>
                <a:ext uri="{FF2B5EF4-FFF2-40B4-BE49-F238E27FC236}">
                  <a16:creationId xmlns:a16="http://schemas.microsoft.com/office/drawing/2014/main" id="{A8F6B43F-F6D5-4489-959C-693A50B231B2}"/>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2BA5138-47CD-427E-8EF7-4C3191BA99E7}"/>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65BAB81-49C1-45A2-9803-17F535754FA7}"/>
                </a:ext>
              </a:extLst>
            </p:cNvPr>
            <p:cNvSpPr/>
            <p:nvPr/>
          </p:nvSpPr>
          <p:spPr>
            <a:xfrm rot="21097913">
              <a:off x="5188155" y="2860054"/>
              <a:ext cx="311655" cy="128261"/>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285EC0D3-9406-45FE-BA5C-F53DE6D6426F}"/>
              </a:ext>
            </a:extLst>
          </p:cNvPr>
          <p:cNvGrpSpPr/>
          <p:nvPr/>
        </p:nvGrpSpPr>
        <p:grpSpPr>
          <a:xfrm>
            <a:off x="7264577" y="5180807"/>
            <a:ext cx="1181434" cy="836296"/>
            <a:chOff x="5051905" y="2510639"/>
            <a:chExt cx="855722" cy="607250"/>
          </a:xfrm>
        </p:grpSpPr>
        <p:sp>
          <p:nvSpPr>
            <p:cNvPr id="57" name="Oval 56">
              <a:extLst>
                <a:ext uri="{FF2B5EF4-FFF2-40B4-BE49-F238E27FC236}">
                  <a16:creationId xmlns:a16="http://schemas.microsoft.com/office/drawing/2014/main" id="{D3B01E4A-7702-4367-A7A7-2CF3795E54EB}"/>
                </a:ext>
              </a:extLst>
            </p:cNvPr>
            <p:cNvSpPr/>
            <p:nvPr/>
          </p:nvSpPr>
          <p:spPr>
            <a:xfrm>
              <a:off x="5051905" y="2510639"/>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AA5ECDE-16FB-4D21-9015-14DBC0D5EF6D}"/>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BCC0233-5057-4269-BBB8-887D41089817}"/>
                </a:ext>
              </a:extLst>
            </p:cNvPr>
            <p:cNvSpPr/>
            <p:nvPr/>
          </p:nvSpPr>
          <p:spPr>
            <a:xfrm rot="21097913">
              <a:off x="5188155" y="2860054"/>
              <a:ext cx="311655" cy="128261"/>
            </a:xfrm>
            <a:prstGeom prst="ellipse">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8D88673-005C-44E0-9941-34265127BF1D}"/>
              </a:ext>
            </a:extLst>
          </p:cNvPr>
          <p:cNvGrpSpPr/>
          <p:nvPr/>
        </p:nvGrpSpPr>
        <p:grpSpPr>
          <a:xfrm>
            <a:off x="805178" y="1989361"/>
            <a:ext cx="527368" cy="757425"/>
            <a:chOff x="5299447" y="2480912"/>
            <a:chExt cx="796553" cy="447345"/>
          </a:xfrm>
        </p:grpSpPr>
        <p:cxnSp>
          <p:nvCxnSpPr>
            <p:cNvPr id="9" name="Straight Connector 8">
              <a:extLst>
                <a:ext uri="{FF2B5EF4-FFF2-40B4-BE49-F238E27FC236}">
                  <a16:creationId xmlns:a16="http://schemas.microsoft.com/office/drawing/2014/main" id="{4C5D8E56-C5A1-4CB4-AEAB-F8543993DB27}"/>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D73B5C0-4F79-4A61-B18F-0E26945E3472}"/>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68" name="Group 67">
            <a:extLst>
              <a:ext uri="{FF2B5EF4-FFF2-40B4-BE49-F238E27FC236}">
                <a16:creationId xmlns:a16="http://schemas.microsoft.com/office/drawing/2014/main" id="{331EF46C-3D81-40FB-9150-38E3D410086B}"/>
              </a:ext>
            </a:extLst>
          </p:cNvPr>
          <p:cNvGrpSpPr/>
          <p:nvPr/>
        </p:nvGrpSpPr>
        <p:grpSpPr>
          <a:xfrm>
            <a:off x="655720" y="3388717"/>
            <a:ext cx="527368" cy="757425"/>
            <a:chOff x="5299447" y="2480912"/>
            <a:chExt cx="796553" cy="447345"/>
          </a:xfrm>
        </p:grpSpPr>
        <p:cxnSp>
          <p:nvCxnSpPr>
            <p:cNvPr id="69" name="Straight Connector 68">
              <a:extLst>
                <a:ext uri="{FF2B5EF4-FFF2-40B4-BE49-F238E27FC236}">
                  <a16:creationId xmlns:a16="http://schemas.microsoft.com/office/drawing/2014/main" id="{457B1360-BE97-46FE-B233-D0F8B12C155A}"/>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481F4CA-2549-4180-B27D-6A2C1CE0F32C}"/>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1" name="Group 70">
            <a:extLst>
              <a:ext uri="{FF2B5EF4-FFF2-40B4-BE49-F238E27FC236}">
                <a16:creationId xmlns:a16="http://schemas.microsoft.com/office/drawing/2014/main" id="{CF0DE6A2-D168-447C-AC32-4D5E1C47F0A1}"/>
              </a:ext>
            </a:extLst>
          </p:cNvPr>
          <p:cNvGrpSpPr/>
          <p:nvPr/>
        </p:nvGrpSpPr>
        <p:grpSpPr>
          <a:xfrm>
            <a:off x="655480" y="4954840"/>
            <a:ext cx="527368" cy="757425"/>
            <a:chOff x="5299447" y="2480912"/>
            <a:chExt cx="796553" cy="447345"/>
          </a:xfrm>
        </p:grpSpPr>
        <p:cxnSp>
          <p:nvCxnSpPr>
            <p:cNvPr id="72" name="Straight Connector 71">
              <a:extLst>
                <a:ext uri="{FF2B5EF4-FFF2-40B4-BE49-F238E27FC236}">
                  <a16:creationId xmlns:a16="http://schemas.microsoft.com/office/drawing/2014/main" id="{97B89B47-EC89-43C2-9CD7-D6E0F3389683}"/>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8602E2B-D57E-4A82-BCAF-935AD7D71DB0}"/>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6" name="Rectangle 25">
            <a:extLst>
              <a:ext uri="{FF2B5EF4-FFF2-40B4-BE49-F238E27FC236}">
                <a16:creationId xmlns:a16="http://schemas.microsoft.com/office/drawing/2014/main" id="{3C2DF1B6-7C9D-4639-815C-1AC956330623}"/>
              </a:ext>
            </a:extLst>
          </p:cNvPr>
          <p:cNvSpPr/>
          <p:nvPr/>
        </p:nvSpPr>
        <p:spPr>
          <a:xfrm>
            <a:off x="9446098" y="1987218"/>
            <a:ext cx="1940721" cy="1279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45B78E70-E8DE-47AB-8188-4E0AFF920A2E}"/>
              </a:ext>
            </a:extLst>
          </p:cNvPr>
          <p:cNvPicPr>
            <a:picLocks noChangeAspect="1"/>
          </p:cNvPicPr>
          <p:nvPr/>
        </p:nvPicPr>
        <p:blipFill>
          <a:blip r:embed="rId3"/>
          <a:stretch>
            <a:fillRect/>
          </a:stretch>
        </p:blipFill>
        <p:spPr>
          <a:xfrm>
            <a:off x="8847571" y="2076696"/>
            <a:ext cx="2976846" cy="3381466"/>
          </a:xfrm>
          <a:prstGeom prst="rect">
            <a:avLst/>
          </a:prstGeom>
        </p:spPr>
      </p:pic>
      <p:sp>
        <p:nvSpPr>
          <p:cNvPr id="8" name="Slide Number Placeholder 7">
            <a:extLst>
              <a:ext uri="{FF2B5EF4-FFF2-40B4-BE49-F238E27FC236}">
                <a16:creationId xmlns:a16="http://schemas.microsoft.com/office/drawing/2014/main" id="{FAEED52F-2E2E-4FEC-AF32-5C5FD18ABF3E}"/>
              </a:ext>
            </a:extLst>
          </p:cNvPr>
          <p:cNvSpPr>
            <a:spLocks noGrp="1"/>
          </p:cNvSpPr>
          <p:nvPr>
            <p:ph type="sldNum" sz="quarter" idx="12"/>
          </p:nvPr>
        </p:nvSpPr>
        <p:spPr/>
        <p:txBody>
          <a:bodyPr/>
          <a:lstStyle/>
          <a:p>
            <a:fld id="{111F27A7-E2FF-4A5C-89A3-CB0344BFB9F2}" type="slidenum">
              <a:rPr lang="en-US" smtClean="0"/>
              <a:t>2</a:t>
            </a:fld>
            <a:endParaRPr lang="en-US" dirty="0"/>
          </a:p>
        </p:txBody>
      </p:sp>
    </p:spTree>
    <p:extLst>
      <p:ext uri="{BB962C8B-B14F-4D97-AF65-F5344CB8AC3E}">
        <p14:creationId xmlns:p14="http://schemas.microsoft.com/office/powerpoint/2010/main" val="799697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8C25-FA4E-4167-B8CC-E15240F6B68E}"/>
              </a:ext>
            </a:extLst>
          </p:cNvPr>
          <p:cNvSpPr>
            <a:spLocks noGrp="1"/>
          </p:cNvSpPr>
          <p:nvPr>
            <p:ph type="title"/>
          </p:nvPr>
        </p:nvSpPr>
        <p:spPr/>
        <p:txBody>
          <a:bodyPr>
            <a:normAutofit/>
          </a:bodyPr>
          <a:lstStyle/>
          <a:p>
            <a:r>
              <a:rPr lang="en-US" dirty="0"/>
              <a:t>Percent identity matrix of bS21 homologs with S. aureus</a:t>
            </a:r>
          </a:p>
        </p:txBody>
      </p:sp>
      <p:graphicFrame>
        <p:nvGraphicFramePr>
          <p:cNvPr id="6" name="Table 6">
            <a:extLst>
              <a:ext uri="{FF2B5EF4-FFF2-40B4-BE49-F238E27FC236}">
                <a16:creationId xmlns:a16="http://schemas.microsoft.com/office/drawing/2014/main" id="{C6FE3835-BC24-4D86-96A8-99AFA1FBFEEE}"/>
              </a:ext>
            </a:extLst>
          </p:cNvPr>
          <p:cNvGraphicFramePr>
            <a:graphicFrameLocks noGrp="1"/>
          </p:cNvGraphicFramePr>
          <p:nvPr>
            <p:extLst>
              <p:ext uri="{D42A27DB-BD31-4B8C-83A1-F6EECF244321}">
                <p14:modId xmlns:p14="http://schemas.microsoft.com/office/powerpoint/2010/main" val="2226515855"/>
              </p:ext>
            </p:extLst>
          </p:nvPr>
        </p:nvGraphicFramePr>
        <p:xfrm>
          <a:off x="1513016" y="2869741"/>
          <a:ext cx="8128002" cy="2225040"/>
        </p:xfrm>
        <a:graphic>
          <a:graphicData uri="http://schemas.openxmlformats.org/drawingml/2006/table">
            <a:tbl>
              <a:tblPr firstRow="1" bandRow="1">
                <a:tableStyleId>{2D5ABB26-0587-4C30-8999-92F81FD0307C}</a:tableStyleId>
              </a:tblPr>
              <a:tblGrid>
                <a:gridCol w="1354667">
                  <a:extLst>
                    <a:ext uri="{9D8B030D-6E8A-4147-A177-3AD203B41FA5}">
                      <a16:colId xmlns:a16="http://schemas.microsoft.com/office/drawing/2014/main" val="4125983240"/>
                    </a:ext>
                  </a:extLst>
                </a:gridCol>
                <a:gridCol w="1354667">
                  <a:extLst>
                    <a:ext uri="{9D8B030D-6E8A-4147-A177-3AD203B41FA5}">
                      <a16:colId xmlns:a16="http://schemas.microsoft.com/office/drawing/2014/main" val="3365897907"/>
                    </a:ext>
                  </a:extLst>
                </a:gridCol>
                <a:gridCol w="1354667">
                  <a:extLst>
                    <a:ext uri="{9D8B030D-6E8A-4147-A177-3AD203B41FA5}">
                      <a16:colId xmlns:a16="http://schemas.microsoft.com/office/drawing/2014/main" val="1374898588"/>
                    </a:ext>
                  </a:extLst>
                </a:gridCol>
                <a:gridCol w="1354667">
                  <a:extLst>
                    <a:ext uri="{9D8B030D-6E8A-4147-A177-3AD203B41FA5}">
                      <a16:colId xmlns:a16="http://schemas.microsoft.com/office/drawing/2014/main" val="329177270"/>
                    </a:ext>
                  </a:extLst>
                </a:gridCol>
                <a:gridCol w="1354667">
                  <a:extLst>
                    <a:ext uri="{9D8B030D-6E8A-4147-A177-3AD203B41FA5}">
                      <a16:colId xmlns:a16="http://schemas.microsoft.com/office/drawing/2014/main" val="3509815006"/>
                    </a:ext>
                  </a:extLst>
                </a:gridCol>
                <a:gridCol w="1354667">
                  <a:extLst>
                    <a:ext uri="{9D8B030D-6E8A-4147-A177-3AD203B41FA5}">
                      <a16:colId xmlns:a16="http://schemas.microsoft.com/office/drawing/2014/main" val="3605316884"/>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bS21-1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bS21-3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a:t>S. aureus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bS21-2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a:t>E. coli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4989079"/>
                  </a:ext>
                </a:extLst>
              </a:tr>
              <a:tr h="370840">
                <a:tc>
                  <a:txBody>
                    <a:bodyPr/>
                    <a:lstStyle/>
                    <a:p>
                      <a:r>
                        <a:rPr lang="en-US" dirty="0"/>
                        <a:t>bS21-1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72.31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37.93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52.31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729349"/>
                  </a:ext>
                </a:extLst>
              </a:tr>
              <a:tr h="370840">
                <a:tc>
                  <a:txBody>
                    <a:bodyPr/>
                    <a:lstStyle/>
                    <a:p>
                      <a:r>
                        <a:rPr lang="en-US" dirty="0"/>
                        <a:t>bS21-3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37.93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50755"/>
                  </a:ext>
                </a:extLst>
              </a:tr>
              <a:tr h="370840">
                <a:tc>
                  <a:txBody>
                    <a:bodyPr/>
                    <a:lstStyle/>
                    <a:p>
                      <a:r>
                        <a:rPr lang="en-US" i="1" dirty="0"/>
                        <a:t>S. aureus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46.55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53.45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6504202"/>
                  </a:ext>
                </a:extLst>
              </a:tr>
              <a:tr h="370840">
                <a:tc>
                  <a:txBody>
                    <a:bodyPr/>
                    <a:lstStyle/>
                    <a:p>
                      <a:r>
                        <a:rPr lang="en-US" dirty="0"/>
                        <a:t>bS21-2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2209451"/>
                  </a:ext>
                </a:extLst>
              </a:tr>
              <a:tr h="370840">
                <a:tc>
                  <a:txBody>
                    <a:bodyPr/>
                    <a:lstStyle/>
                    <a:p>
                      <a:r>
                        <a:rPr lang="en-US" i="1" dirty="0"/>
                        <a:t>E. coli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9210717"/>
                  </a:ext>
                </a:extLst>
              </a:tr>
            </a:tbl>
          </a:graphicData>
        </a:graphic>
      </p:graphicFrame>
      <p:sp>
        <p:nvSpPr>
          <p:cNvPr id="3" name="Slide Number Placeholder 2">
            <a:extLst>
              <a:ext uri="{FF2B5EF4-FFF2-40B4-BE49-F238E27FC236}">
                <a16:creationId xmlns:a16="http://schemas.microsoft.com/office/drawing/2014/main" id="{6AAC8351-8C0A-47B0-BCBB-11461672F55B}"/>
              </a:ext>
            </a:extLst>
          </p:cNvPr>
          <p:cNvSpPr>
            <a:spLocks noGrp="1"/>
          </p:cNvSpPr>
          <p:nvPr>
            <p:ph type="sldNum" sz="quarter" idx="12"/>
          </p:nvPr>
        </p:nvSpPr>
        <p:spPr/>
        <p:txBody>
          <a:bodyPr/>
          <a:lstStyle/>
          <a:p>
            <a:fld id="{111F27A7-E2FF-4A5C-89A3-CB0344BFB9F2}" type="slidenum">
              <a:rPr lang="en-US" smtClean="0"/>
              <a:t>20</a:t>
            </a:fld>
            <a:endParaRPr lang="en-US" dirty="0"/>
          </a:p>
        </p:txBody>
      </p:sp>
    </p:spTree>
    <p:extLst>
      <p:ext uri="{BB962C8B-B14F-4D97-AF65-F5344CB8AC3E}">
        <p14:creationId xmlns:p14="http://schemas.microsoft.com/office/powerpoint/2010/main" val="126651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5B1A-90D8-4017-888E-E39EF9EC8903}"/>
              </a:ext>
            </a:extLst>
          </p:cNvPr>
          <p:cNvSpPr>
            <a:spLocks noGrp="1"/>
          </p:cNvSpPr>
          <p:nvPr>
            <p:ph type="title"/>
          </p:nvPr>
        </p:nvSpPr>
        <p:spPr/>
        <p:txBody>
          <a:bodyPr>
            <a:normAutofit fontScale="90000"/>
          </a:bodyPr>
          <a:lstStyle/>
          <a:p>
            <a:r>
              <a:rPr lang="en-US" dirty="0"/>
              <a:t>Loss of </a:t>
            </a:r>
            <a:r>
              <a:rPr lang="en-US" i="1" dirty="0"/>
              <a:t>rpsU2</a:t>
            </a:r>
            <a:r>
              <a:rPr lang="en-US" dirty="0"/>
              <a:t> leads to alterations in MIC for some ribosome-targeting antibiotics</a:t>
            </a:r>
          </a:p>
        </p:txBody>
      </p:sp>
      <p:graphicFrame>
        <p:nvGraphicFramePr>
          <p:cNvPr id="5" name="Content Placeholder 4">
            <a:extLst>
              <a:ext uri="{FF2B5EF4-FFF2-40B4-BE49-F238E27FC236}">
                <a16:creationId xmlns:a16="http://schemas.microsoft.com/office/drawing/2014/main" id="{C1DB6E5F-91D5-42F1-8CBD-001C877A3BC1}"/>
              </a:ext>
            </a:extLst>
          </p:cNvPr>
          <p:cNvGraphicFramePr>
            <a:graphicFrameLocks noGrp="1"/>
          </p:cNvGraphicFramePr>
          <p:nvPr>
            <p:ph idx="1"/>
            <p:extLst>
              <p:ext uri="{D42A27DB-BD31-4B8C-83A1-F6EECF244321}">
                <p14:modId xmlns:p14="http://schemas.microsoft.com/office/powerpoint/2010/main" val="2870225126"/>
              </p:ext>
            </p:extLst>
          </p:nvPr>
        </p:nvGraphicFramePr>
        <p:xfrm>
          <a:off x="444137" y="1909988"/>
          <a:ext cx="10931434" cy="3641726"/>
        </p:xfrm>
        <a:graphic>
          <a:graphicData uri="http://schemas.openxmlformats.org/drawingml/2006/table">
            <a:tbl>
              <a:tblPr>
                <a:tableStyleId>{9DCAF9ED-07DC-4A11-8D7F-57B35C25682E}</a:tableStyleId>
              </a:tblPr>
              <a:tblGrid>
                <a:gridCol w="2001901">
                  <a:extLst>
                    <a:ext uri="{9D8B030D-6E8A-4147-A177-3AD203B41FA5}">
                      <a16:colId xmlns:a16="http://schemas.microsoft.com/office/drawing/2014/main" val="1772967983"/>
                    </a:ext>
                  </a:extLst>
                </a:gridCol>
                <a:gridCol w="2265309">
                  <a:extLst>
                    <a:ext uri="{9D8B030D-6E8A-4147-A177-3AD203B41FA5}">
                      <a16:colId xmlns:a16="http://schemas.microsoft.com/office/drawing/2014/main" val="3440234197"/>
                    </a:ext>
                  </a:extLst>
                </a:gridCol>
                <a:gridCol w="2120434">
                  <a:extLst>
                    <a:ext uri="{9D8B030D-6E8A-4147-A177-3AD203B41FA5}">
                      <a16:colId xmlns:a16="http://schemas.microsoft.com/office/drawing/2014/main" val="3814150161"/>
                    </a:ext>
                  </a:extLst>
                </a:gridCol>
                <a:gridCol w="2462866">
                  <a:extLst>
                    <a:ext uri="{9D8B030D-6E8A-4147-A177-3AD203B41FA5}">
                      <a16:colId xmlns:a16="http://schemas.microsoft.com/office/drawing/2014/main" val="2540895735"/>
                    </a:ext>
                  </a:extLst>
                </a:gridCol>
                <a:gridCol w="2080924">
                  <a:extLst>
                    <a:ext uri="{9D8B030D-6E8A-4147-A177-3AD203B41FA5}">
                      <a16:colId xmlns:a16="http://schemas.microsoft.com/office/drawing/2014/main" val="3750981792"/>
                    </a:ext>
                  </a:extLst>
                </a:gridCol>
              </a:tblGrid>
              <a:tr h="981155">
                <a:tc>
                  <a:txBody>
                    <a:bodyPr/>
                    <a:lstStyle/>
                    <a:p>
                      <a:pPr algn="l" fontAlgn="b"/>
                      <a:endParaRPr lang="en-US" sz="2300" b="0" i="0" u="none" strike="noStrike" dirty="0">
                        <a:solidFill>
                          <a:srgbClr val="000000"/>
                        </a:solidFill>
                        <a:effectLst/>
                        <a:latin typeface="Calibri" panose="020F0502020204030204" pitchFamily="34" charset="0"/>
                      </a:endParaRPr>
                    </a:p>
                  </a:txBody>
                  <a:tcPr marL="6059" marR="6059" marT="6059" marB="0" anchor="ctr">
                    <a:lnR w="12700" cap="flat" cmpd="sng" algn="ctr">
                      <a:solidFill>
                        <a:schemeClr val="tx1"/>
                      </a:solidFill>
                      <a:prstDash val="solid"/>
                      <a:round/>
                      <a:headEnd type="none" w="med" len="med"/>
                      <a:tailEnd type="none" w="med" len="med"/>
                    </a:lnR>
                  </a:tcPr>
                </a:tc>
                <a:tc>
                  <a:txBody>
                    <a:bodyPr/>
                    <a:lstStyle/>
                    <a:p>
                      <a:pPr algn="ctr" fontAlgn="b"/>
                      <a:r>
                        <a:rPr lang="en-US" sz="2300" u="none" strike="noStrike" dirty="0">
                          <a:effectLst/>
                        </a:rPr>
                        <a:t>WT</a:t>
                      </a:r>
                      <a:endParaRPr lang="en-US" sz="2300" b="0" i="0" u="none" strike="noStrike" dirty="0">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i="1" u="none" strike="noStrike" dirty="0">
                          <a:effectLst/>
                        </a:rPr>
                        <a:t>∆rpsU1 ∆rpsU3 </a:t>
                      </a:r>
                      <a:endParaRPr lang="en-US" sz="2300" b="0" i="1" u="none" strike="noStrike" dirty="0">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i="1" u="none" strike="noStrike" dirty="0">
                          <a:effectLst/>
                        </a:rPr>
                        <a:t>∆rpsU1 ∆rpsU2 </a:t>
                      </a:r>
                      <a:endParaRPr lang="en-US" sz="2300" b="0" i="1" u="none" strike="noStrike" dirty="0">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i="1" u="none" strike="noStrike" dirty="0">
                          <a:effectLst/>
                        </a:rPr>
                        <a:t>∆rpsU2 ∆rpsU3</a:t>
                      </a:r>
                      <a:endParaRPr lang="en-US" sz="2300" b="0" i="1" u="none" strike="noStrike" dirty="0">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50599514"/>
                  </a:ext>
                </a:extLst>
              </a:tr>
              <a:tr h="649390">
                <a:tc>
                  <a:txBody>
                    <a:bodyPr/>
                    <a:lstStyle/>
                    <a:p>
                      <a:pPr algn="ctr" fontAlgn="b"/>
                      <a:r>
                        <a:rPr lang="en-US" sz="2300" u="none" strike="noStrike" dirty="0">
                          <a:effectLst/>
                        </a:rPr>
                        <a:t>Kanamycin </a:t>
                      </a:r>
                      <a:endParaRPr lang="en-US" sz="2300" b="0" i="0" u="none" strike="noStrike" dirty="0">
                        <a:solidFill>
                          <a:srgbClr val="000000"/>
                        </a:solidFill>
                        <a:effectLst/>
                        <a:latin typeface="Calibri" panose="020F0502020204030204" pitchFamily="34" charset="0"/>
                      </a:endParaRPr>
                    </a:p>
                  </a:txBody>
                  <a:tcPr marL="6059" marR="6059" marT="6059" marB="0" anchor="ctr">
                    <a:lnR w="12700" cap="flat" cmpd="sng" algn="ctr">
                      <a:solidFill>
                        <a:schemeClr val="tx1"/>
                      </a:solidFill>
                      <a:prstDash val="solid"/>
                      <a:round/>
                      <a:headEnd type="none" w="med" len="med"/>
                      <a:tailEnd type="none" w="med" len="med"/>
                    </a:lnR>
                  </a:tcPr>
                </a:tc>
                <a:tc>
                  <a:txBody>
                    <a:bodyPr/>
                    <a:lstStyle/>
                    <a:p>
                      <a:pPr algn="ctr" fontAlgn="b"/>
                      <a:r>
                        <a:rPr lang="en-US" sz="2300" u="none" strike="noStrike" dirty="0">
                          <a:effectLst/>
                        </a:rPr>
                        <a:t>6.3</a:t>
                      </a:r>
                      <a:endParaRPr lang="en-US" sz="2300" b="0" i="0" u="none" strike="noStrike" dirty="0">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u="none" strike="noStrike" dirty="0">
                          <a:effectLst/>
                        </a:rPr>
                        <a:t>6.3</a:t>
                      </a:r>
                      <a:endParaRPr lang="en-US" sz="2300" b="0" i="0" u="none" strike="noStrike" dirty="0">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u="none" strike="noStrike">
                          <a:effectLst/>
                        </a:rPr>
                        <a:t>6.25</a:t>
                      </a:r>
                      <a:endParaRPr lang="en-US" sz="2300" b="0" i="0" u="none" strike="noStrike">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u="none" strike="noStrike">
                          <a:effectLst/>
                        </a:rPr>
                        <a:t>6.25</a:t>
                      </a:r>
                      <a:endParaRPr lang="en-US" sz="2300" b="0" i="0" u="none" strike="noStrike">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17802481"/>
                  </a:ext>
                </a:extLst>
              </a:tr>
              <a:tr h="649390">
                <a:tc>
                  <a:txBody>
                    <a:bodyPr/>
                    <a:lstStyle/>
                    <a:p>
                      <a:pPr algn="ctr" fontAlgn="b"/>
                      <a:r>
                        <a:rPr lang="en-US" sz="2300" u="none" strike="noStrike" dirty="0">
                          <a:effectLst/>
                        </a:rPr>
                        <a:t>Hygromycin </a:t>
                      </a:r>
                      <a:endParaRPr lang="en-US" sz="2300" b="0" i="0" u="none" strike="noStrike" dirty="0">
                        <a:solidFill>
                          <a:srgbClr val="000000"/>
                        </a:solidFill>
                        <a:effectLst/>
                        <a:latin typeface="Calibri" panose="020F0502020204030204" pitchFamily="34" charset="0"/>
                      </a:endParaRPr>
                    </a:p>
                  </a:txBody>
                  <a:tcPr marL="6059" marR="6059" marT="6059" marB="0" anchor="ctr">
                    <a:lnR w="12700" cap="flat" cmpd="sng" algn="ctr">
                      <a:solidFill>
                        <a:schemeClr val="tx1"/>
                      </a:solidFill>
                      <a:prstDash val="solid"/>
                      <a:round/>
                      <a:headEnd type="none" w="med" len="med"/>
                      <a:tailEnd type="none" w="med" len="med"/>
                    </a:lnR>
                  </a:tcPr>
                </a:tc>
                <a:tc>
                  <a:txBody>
                    <a:bodyPr/>
                    <a:lstStyle/>
                    <a:p>
                      <a:pPr algn="ctr" fontAlgn="b"/>
                      <a:r>
                        <a:rPr lang="en-US" sz="2300" u="none" strike="noStrike" dirty="0">
                          <a:effectLst/>
                        </a:rPr>
                        <a:t>84.4</a:t>
                      </a:r>
                      <a:endParaRPr lang="en-US" sz="2300" b="0" i="0" u="none" strike="noStrike" dirty="0">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u="none" strike="noStrike" dirty="0">
                          <a:effectLst/>
                        </a:rPr>
                        <a:t>84.4</a:t>
                      </a:r>
                      <a:endParaRPr lang="en-US" sz="2300" b="0" i="0" u="none" strike="noStrike" dirty="0">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b="1" u="none" strike="noStrike" dirty="0">
                          <a:effectLst/>
                          <a:highlight>
                            <a:srgbClr val="00FFFF"/>
                          </a:highlight>
                        </a:rPr>
                        <a:t>42.19</a:t>
                      </a:r>
                      <a:endParaRPr lang="en-US" sz="2300" b="1" i="0" u="none" strike="noStrike" dirty="0">
                        <a:solidFill>
                          <a:srgbClr val="000000"/>
                        </a:solidFill>
                        <a:effectLst/>
                        <a:highlight>
                          <a:srgbClr val="00FFFF"/>
                        </a:highligh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b="1" u="none" strike="noStrike" dirty="0">
                          <a:effectLst/>
                          <a:highlight>
                            <a:srgbClr val="00FFFF"/>
                          </a:highlight>
                        </a:rPr>
                        <a:t>42.19</a:t>
                      </a:r>
                      <a:endParaRPr lang="en-US" sz="2300" b="1" i="0" u="none" strike="noStrike" dirty="0">
                        <a:solidFill>
                          <a:srgbClr val="000000"/>
                        </a:solidFill>
                        <a:effectLst/>
                        <a:highlight>
                          <a:srgbClr val="00FFFF"/>
                        </a:highligh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5519043"/>
                  </a:ext>
                </a:extLst>
              </a:tr>
              <a:tr h="649390">
                <a:tc>
                  <a:txBody>
                    <a:bodyPr/>
                    <a:lstStyle/>
                    <a:p>
                      <a:pPr algn="ctr" fontAlgn="b"/>
                      <a:r>
                        <a:rPr lang="en-US" sz="2300" u="none" strike="noStrike" dirty="0">
                          <a:effectLst/>
                        </a:rPr>
                        <a:t>Tetracycline </a:t>
                      </a:r>
                      <a:endParaRPr lang="en-US" sz="2300" b="0" i="0" u="none" strike="noStrike" dirty="0">
                        <a:solidFill>
                          <a:srgbClr val="000000"/>
                        </a:solidFill>
                        <a:effectLst/>
                        <a:latin typeface="Calibri" panose="020F0502020204030204" pitchFamily="34" charset="0"/>
                      </a:endParaRPr>
                    </a:p>
                  </a:txBody>
                  <a:tcPr marL="6059" marR="6059" marT="6059" marB="0" anchor="ctr">
                    <a:lnR w="12700" cap="flat" cmpd="sng" algn="ctr">
                      <a:solidFill>
                        <a:schemeClr val="tx1"/>
                      </a:solidFill>
                      <a:prstDash val="solid"/>
                      <a:round/>
                      <a:headEnd type="none" w="med" len="med"/>
                      <a:tailEnd type="none" w="med" len="med"/>
                    </a:lnR>
                  </a:tcPr>
                </a:tc>
                <a:tc>
                  <a:txBody>
                    <a:bodyPr/>
                    <a:lstStyle/>
                    <a:p>
                      <a:pPr algn="ctr" fontAlgn="b"/>
                      <a:r>
                        <a:rPr lang="en-US" sz="2300" u="none" strike="noStrike">
                          <a:effectLst/>
                        </a:rPr>
                        <a:t>4.0</a:t>
                      </a:r>
                      <a:endParaRPr lang="en-US" sz="2300" b="0" i="0" u="none" strike="noStrike">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u="none" strike="noStrike" dirty="0">
                          <a:effectLst/>
                        </a:rPr>
                        <a:t>4.0</a:t>
                      </a:r>
                      <a:endParaRPr lang="en-US" sz="2300" b="0" i="0" u="none" strike="noStrike" dirty="0">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b="1" u="none" strike="noStrike" dirty="0">
                          <a:effectLst/>
                          <a:highlight>
                            <a:srgbClr val="00FFFF"/>
                          </a:highlight>
                        </a:rPr>
                        <a:t>2.0</a:t>
                      </a:r>
                      <a:endParaRPr lang="en-US" sz="2300" b="1" i="0" u="none" strike="noStrike" dirty="0">
                        <a:solidFill>
                          <a:srgbClr val="000000"/>
                        </a:solidFill>
                        <a:effectLst/>
                        <a:highlight>
                          <a:srgbClr val="00FFFF"/>
                        </a:highligh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b="1" u="none" strike="noStrike" dirty="0">
                          <a:effectLst/>
                          <a:highlight>
                            <a:srgbClr val="00FFFF"/>
                          </a:highlight>
                        </a:rPr>
                        <a:t>2.0</a:t>
                      </a:r>
                      <a:endParaRPr lang="en-US" sz="2300" b="1" i="0" u="none" strike="noStrike" dirty="0">
                        <a:solidFill>
                          <a:srgbClr val="000000"/>
                        </a:solidFill>
                        <a:effectLst/>
                        <a:highlight>
                          <a:srgbClr val="00FFFF"/>
                        </a:highligh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41556670"/>
                  </a:ext>
                </a:extLst>
              </a:tr>
              <a:tr h="712401">
                <a:tc>
                  <a:txBody>
                    <a:bodyPr/>
                    <a:lstStyle/>
                    <a:p>
                      <a:pPr algn="ctr" fontAlgn="b"/>
                      <a:r>
                        <a:rPr lang="en-US" sz="2300" u="none" strike="noStrike" dirty="0">
                          <a:effectLst/>
                        </a:rPr>
                        <a:t>Streptomycin </a:t>
                      </a:r>
                      <a:endParaRPr lang="en-US" sz="2300" b="0" i="0" u="none" strike="noStrike" dirty="0">
                        <a:solidFill>
                          <a:srgbClr val="000000"/>
                        </a:solidFill>
                        <a:effectLst/>
                        <a:latin typeface="Calibri" panose="020F0502020204030204" pitchFamily="34" charset="0"/>
                      </a:endParaRPr>
                    </a:p>
                  </a:txBody>
                  <a:tcPr marL="6059" marR="6059" marT="6059" marB="0" anchor="ctr">
                    <a:lnR w="12700" cap="flat" cmpd="sng" algn="ctr">
                      <a:solidFill>
                        <a:schemeClr val="tx1"/>
                      </a:solidFill>
                      <a:prstDash val="solid"/>
                      <a:round/>
                      <a:headEnd type="none" w="med" len="med"/>
                      <a:tailEnd type="none" w="med" len="med"/>
                    </a:lnR>
                  </a:tcPr>
                </a:tc>
                <a:tc>
                  <a:txBody>
                    <a:bodyPr/>
                    <a:lstStyle/>
                    <a:p>
                      <a:pPr algn="ctr" fontAlgn="b"/>
                      <a:r>
                        <a:rPr lang="en-US" sz="2300" u="none" strike="noStrike" dirty="0">
                          <a:effectLst/>
                        </a:rPr>
                        <a:t>6.3</a:t>
                      </a:r>
                      <a:endParaRPr lang="en-US" sz="2300" b="0" i="0" u="none" strike="noStrike" dirty="0">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u="none" strike="noStrike">
                          <a:effectLst/>
                        </a:rPr>
                        <a:t>6.3</a:t>
                      </a:r>
                      <a:endParaRPr lang="en-US" sz="2300" b="0" i="0" u="none" strike="noStrike">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u="none" strike="noStrike" dirty="0">
                          <a:effectLst/>
                        </a:rPr>
                        <a:t>6.3</a:t>
                      </a:r>
                      <a:endParaRPr lang="en-US" sz="2300" b="0" i="0" u="none" strike="noStrike" dirty="0">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300" u="none" strike="noStrike" dirty="0">
                          <a:effectLst/>
                        </a:rPr>
                        <a:t>6.3</a:t>
                      </a:r>
                      <a:endParaRPr lang="en-US" sz="2300" b="0" i="0" u="none" strike="noStrike" dirty="0">
                        <a:solidFill>
                          <a:srgbClr val="000000"/>
                        </a:solidFill>
                        <a:effectLst/>
                        <a:latin typeface="Calibri" panose="020F0502020204030204" pitchFamily="34" charset="0"/>
                      </a:endParaRPr>
                    </a:p>
                  </a:txBody>
                  <a:tcPr marL="6059" marR="6059" marT="60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4705897"/>
                  </a:ext>
                </a:extLst>
              </a:tr>
            </a:tbl>
          </a:graphicData>
        </a:graphic>
      </p:graphicFrame>
      <p:sp>
        <p:nvSpPr>
          <p:cNvPr id="6" name="TextBox 5">
            <a:extLst>
              <a:ext uri="{FF2B5EF4-FFF2-40B4-BE49-F238E27FC236}">
                <a16:creationId xmlns:a16="http://schemas.microsoft.com/office/drawing/2014/main" id="{FA9E8AEF-D123-43D9-A2A0-D2F124E37719}"/>
              </a:ext>
            </a:extLst>
          </p:cNvPr>
          <p:cNvSpPr txBox="1"/>
          <p:nvPr/>
        </p:nvSpPr>
        <p:spPr>
          <a:xfrm>
            <a:off x="8937171" y="5551714"/>
            <a:ext cx="2906486" cy="461665"/>
          </a:xfrm>
          <a:prstGeom prst="rect">
            <a:avLst/>
          </a:prstGeom>
          <a:noFill/>
        </p:spPr>
        <p:txBody>
          <a:bodyPr wrap="square" rtlCol="0">
            <a:spAutoFit/>
          </a:bodyPr>
          <a:lstStyle/>
          <a:p>
            <a:r>
              <a:rPr lang="en-US" sz="2400" dirty="0"/>
              <a:t>All values in </a:t>
            </a:r>
            <a:r>
              <a:rPr lang="el-GR" sz="2400" dirty="0"/>
              <a:t>μ</a:t>
            </a:r>
            <a:r>
              <a:rPr lang="en-US" sz="2400" dirty="0"/>
              <a:t>g/mL</a:t>
            </a:r>
          </a:p>
        </p:txBody>
      </p:sp>
      <p:sp>
        <p:nvSpPr>
          <p:cNvPr id="3" name="Slide Number Placeholder 2">
            <a:extLst>
              <a:ext uri="{FF2B5EF4-FFF2-40B4-BE49-F238E27FC236}">
                <a16:creationId xmlns:a16="http://schemas.microsoft.com/office/drawing/2014/main" id="{20F6B7AB-D6DC-473C-8D0F-4E3FE07D2E09}"/>
              </a:ext>
            </a:extLst>
          </p:cNvPr>
          <p:cNvSpPr>
            <a:spLocks noGrp="1"/>
          </p:cNvSpPr>
          <p:nvPr>
            <p:ph type="sldNum" sz="quarter" idx="12"/>
          </p:nvPr>
        </p:nvSpPr>
        <p:spPr/>
        <p:txBody>
          <a:bodyPr/>
          <a:lstStyle/>
          <a:p>
            <a:fld id="{111F27A7-E2FF-4A5C-89A3-CB0344BFB9F2}" type="slidenum">
              <a:rPr lang="en-US" smtClean="0"/>
              <a:t>21</a:t>
            </a:fld>
            <a:endParaRPr lang="en-US" dirty="0"/>
          </a:p>
        </p:txBody>
      </p:sp>
    </p:spTree>
    <p:extLst>
      <p:ext uri="{BB962C8B-B14F-4D97-AF65-F5344CB8AC3E}">
        <p14:creationId xmlns:p14="http://schemas.microsoft.com/office/powerpoint/2010/main" val="2736780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2A3AC-A778-43C9-9BCF-DF76636AA9A4}"/>
              </a:ext>
            </a:extLst>
          </p:cNvPr>
          <p:cNvSpPr>
            <a:spLocks noGrp="1"/>
          </p:cNvSpPr>
          <p:nvPr>
            <p:ph type="title"/>
          </p:nvPr>
        </p:nvSpPr>
        <p:spPr/>
        <p:txBody>
          <a:bodyPr/>
          <a:lstStyle/>
          <a:p>
            <a:r>
              <a:rPr lang="en-US" i="1" dirty="0"/>
              <a:t>F. tularensis </a:t>
            </a:r>
            <a:r>
              <a:rPr lang="en-US" dirty="0"/>
              <a:t>ribosome</a:t>
            </a:r>
          </a:p>
        </p:txBody>
      </p:sp>
      <p:pic>
        <p:nvPicPr>
          <p:cNvPr id="5" name="Picture 4">
            <a:extLst>
              <a:ext uri="{FF2B5EF4-FFF2-40B4-BE49-F238E27FC236}">
                <a16:creationId xmlns:a16="http://schemas.microsoft.com/office/drawing/2014/main" id="{3EB64A8C-DEF1-46F8-B569-45FEC90E902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92" b="93381" l="10000" r="90000">
                        <a14:foregroundMark x1="37419" y1="93381" x2="37419" y2="93381"/>
                        <a14:foregroundMark x1="43441" y1="7092" x2="43441" y2="7092"/>
                      </a14:backgroundRemoval>
                    </a14:imgEffect>
                  </a14:imgLayer>
                </a14:imgProps>
              </a:ext>
            </a:extLst>
          </a:blip>
          <a:stretch>
            <a:fillRect/>
          </a:stretch>
        </p:blipFill>
        <p:spPr>
          <a:xfrm>
            <a:off x="2397565" y="1455201"/>
            <a:ext cx="5103901" cy="4642901"/>
          </a:xfrm>
          <a:prstGeom prst="rect">
            <a:avLst/>
          </a:prstGeom>
        </p:spPr>
      </p:pic>
      <p:grpSp>
        <p:nvGrpSpPr>
          <p:cNvPr id="6" name="Group 5">
            <a:extLst>
              <a:ext uri="{FF2B5EF4-FFF2-40B4-BE49-F238E27FC236}">
                <a16:creationId xmlns:a16="http://schemas.microsoft.com/office/drawing/2014/main" id="{C4554379-7E23-455E-9C09-AECEAC64E7A9}"/>
              </a:ext>
            </a:extLst>
          </p:cNvPr>
          <p:cNvGrpSpPr/>
          <p:nvPr/>
        </p:nvGrpSpPr>
        <p:grpSpPr>
          <a:xfrm>
            <a:off x="7976232" y="1874494"/>
            <a:ext cx="964568" cy="2900706"/>
            <a:chOff x="9639392" y="3302956"/>
            <a:chExt cx="634368" cy="1777956"/>
          </a:xfrm>
        </p:grpSpPr>
        <p:pic>
          <p:nvPicPr>
            <p:cNvPr id="7" name="Picture 6">
              <a:extLst>
                <a:ext uri="{FF2B5EF4-FFF2-40B4-BE49-F238E27FC236}">
                  <a16:creationId xmlns:a16="http://schemas.microsoft.com/office/drawing/2014/main" id="{037EEC0F-E3B4-40C0-9851-CAC999A57D1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639392" y="3302957"/>
              <a:ext cx="471158" cy="1777955"/>
            </a:xfrm>
            <a:prstGeom prst="rect">
              <a:avLst/>
            </a:prstGeom>
          </p:spPr>
        </p:pic>
        <p:pic>
          <p:nvPicPr>
            <p:cNvPr id="8" name="Picture 7">
              <a:extLst>
                <a:ext uri="{FF2B5EF4-FFF2-40B4-BE49-F238E27FC236}">
                  <a16:creationId xmlns:a16="http://schemas.microsoft.com/office/drawing/2014/main" id="{DD7CEDAB-D9FF-4A30-AA89-1EE27CD40354}"/>
                </a:ext>
              </a:extLst>
            </p:cNvPr>
            <p:cNvPicPr>
              <a:picLocks noChangeAspect="1"/>
            </p:cNvPicPr>
            <p:nvPr/>
          </p:nvPicPr>
          <p:blipFill>
            <a:blip r:embed="rId6"/>
            <a:stretch>
              <a:fillRect/>
            </a:stretch>
          </p:blipFill>
          <p:spPr>
            <a:xfrm>
              <a:off x="9947339" y="3302956"/>
              <a:ext cx="326421" cy="1777955"/>
            </a:xfrm>
            <a:prstGeom prst="rect">
              <a:avLst/>
            </a:prstGeom>
          </p:spPr>
        </p:pic>
      </p:grpSp>
      <p:sp>
        <p:nvSpPr>
          <p:cNvPr id="3" name="Slide Number Placeholder 2">
            <a:extLst>
              <a:ext uri="{FF2B5EF4-FFF2-40B4-BE49-F238E27FC236}">
                <a16:creationId xmlns:a16="http://schemas.microsoft.com/office/drawing/2014/main" id="{AE2BBF58-E032-4D01-8406-01BFCA264569}"/>
              </a:ext>
            </a:extLst>
          </p:cNvPr>
          <p:cNvSpPr>
            <a:spLocks noGrp="1"/>
          </p:cNvSpPr>
          <p:nvPr>
            <p:ph type="sldNum" sz="quarter" idx="12"/>
          </p:nvPr>
        </p:nvSpPr>
        <p:spPr/>
        <p:txBody>
          <a:bodyPr/>
          <a:lstStyle/>
          <a:p>
            <a:fld id="{111F27A7-E2FF-4A5C-89A3-CB0344BFB9F2}" type="slidenum">
              <a:rPr lang="en-US" smtClean="0"/>
              <a:t>22</a:t>
            </a:fld>
            <a:endParaRPr lang="en-US" dirty="0"/>
          </a:p>
        </p:txBody>
      </p:sp>
    </p:spTree>
    <p:extLst>
      <p:ext uri="{BB962C8B-B14F-4D97-AF65-F5344CB8AC3E}">
        <p14:creationId xmlns:p14="http://schemas.microsoft.com/office/powerpoint/2010/main" val="241230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D22F-3A78-40D8-BFDC-B9443ACFAE98}"/>
              </a:ext>
            </a:extLst>
          </p:cNvPr>
          <p:cNvSpPr>
            <a:spLocks noGrp="1"/>
          </p:cNvSpPr>
          <p:nvPr>
            <p:ph type="title"/>
          </p:nvPr>
        </p:nvSpPr>
        <p:spPr/>
        <p:txBody>
          <a:bodyPr/>
          <a:lstStyle/>
          <a:p>
            <a:r>
              <a:rPr lang="en-US" dirty="0" err="1"/>
              <a:t>CryoEM</a:t>
            </a:r>
            <a:r>
              <a:rPr lang="en-US" dirty="0"/>
              <a:t> strategy – reconstitute subunits</a:t>
            </a:r>
          </a:p>
        </p:txBody>
      </p:sp>
      <p:pic>
        <p:nvPicPr>
          <p:cNvPr id="5" name="Content Placeholder 4">
            <a:extLst>
              <a:ext uri="{FF2B5EF4-FFF2-40B4-BE49-F238E27FC236}">
                <a16:creationId xmlns:a16="http://schemas.microsoft.com/office/drawing/2014/main" id="{69704234-8E3F-4C72-9FB9-6C9B7A410B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70" t="11636" r="5006" b="18912"/>
          <a:stretch/>
        </p:blipFill>
        <p:spPr>
          <a:xfrm>
            <a:off x="1748590" y="1690688"/>
            <a:ext cx="8614610" cy="4975277"/>
          </a:xfrm>
        </p:spPr>
      </p:pic>
      <p:sp>
        <p:nvSpPr>
          <p:cNvPr id="3" name="Slide Number Placeholder 2">
            <a:extLst>
              <a:ext uri="{FF2B5EF4-FFF2-40B4-BE49-F238E27FC236}">
                <a16:creationId xmlns:a16="http://schemas.microsoft.com/office/drawing/2014/main" id="{B47EBC43-2769-4E27-8539-34209BA5EF4B}"/>
              </a:ext>
            </a:extLst>
          </p:cNvPr>
          <p:cNvSpPr>
            <a:spLocks noGrp="1"/>
          </p:cNvSpPr>
          <p:nvPr>
            <p:ph type="sldNum" sz="quarter" idx="12"/>
          </p:nvPr>
        </p:nvSpPr>
        <p:spPr/>
        <p:txBody>
          <a:bodyPr/>
          <a:lstStyle/>
          <a:p>
            <a:fld id="{111F27A7-E2FF-4A5C-89A3-CB0344BFB9F2}" type="slidenum">
              <a:rPr lang="en-US" smtClean="0"/>
              <a:t>23</a:t>
            </a:fld>
            <a:endParaRPr lang="en-US" dirty="0"/>
          </a:p>
        </p:txBody>
      </p:sp>
    </p:spTree>
    <p:extLst>
      <p:ext uri="{BB962C8B-B14F-4D97-AF65-F5344CB8AC3E}">
        <p14:creationId xmlns:p14="http://schemas.microsoft.com/office/powerpoint/2010/main" val="3677499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1BA4001-BF86-4935-8CDE-E70B2DCD2644}"/>
              </a:ext>
            </a:extLst>
          </p:cNvPr>
          <p:cNvCxnSpPr>
            <a:cxnSpLocks/>
          </p:cNvCxnSpPr>
          <p:nvPr/>
        </p:nvCxnSpPr>
        <p:spPr>
          <a:xfrm>
            <a:off x="1393371" y="1946367"/>
            <a:ext cx="0" cy="21259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4BAA67-BF6F-49A4-9341-616528A1EE94}"/>
              </a:ext>
            </a:extLst>
          </p:cNvPr>
          <p:cNvCxnSpPr>
            <a:cxnSpLocks/>
          </p:cNvCxnSpPr>
          <p:nvPr/>
        </p:nvCxnSpPr>
        <p:spPr>
          <a:xfrm flipH="1">
            <a:off x="1393372" y="1946367"/>
            <a:ext cx="25733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9F0DBD-E41F-47B8-B7E5-90379C8E07E7}"/>
              </a:ext>
            </a:extLst>
          </p:cNvPr>
          <p:cNvCxnSpPr>
            <a:cxnSpLocks/>
          </p:cNvCxnSpPr>
          <p:nvPr/>
        </p:nvCxnSpPr>
        <p:spPr>
          <a:xfrm flipH="1">
            <a:off x="1393372" y="4106091"/>
            <a:ext cx="12888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D7733C-3253-4852-A90B-D9E01D809A79}"/>
              </a:ext>
            </a:extLst>
          </p:cNvPr>
          <p:cNvCxnSpPr>
            <a:cxnSpLocks/>
          </p:cNvCxnSpPr>
          <p:nvPr/>
        </p:nvCxnSpPr>
        <p:spPr>
          <a:xfrm flipH="1">
            <a:off x="2037806" y="5993680"/>
            <a:ext cx="50117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92C614-26F5-4E0E-ACFA-78FCB9F1BA1F}"/>
              </a:ext>
            </a:extLst>
          </p:cNvPr>
          <p:cNvCxnSpPr>
            <a:cxnSpLocks/>
          </p:cNvCxnSpPr>
          <p:nvPr/>
        </p:nvCxnSpPr>
        <p:spPr>
          <a:xfrm>
            <a:off x="2673533" y="3731622"/>
            <a:ext cx="21772" cy="954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C895A-48EB-4A63-B60C-080C63650EC1}"/>
              </a:ext>
            </a:extLst>
          </p:cNvPr>
          <p:cNvCxnSpPr>
            <a:cxnSpLocks/>
          </p:cNvCxnSpPr>
          <p:nvPr/>
        </p:nvCxnSpPr>
        <p:spPr>
          <a:xfrm flipH="1">
            <a:off x="2673533" y="3731622"/>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D7BB8F-2474-425C-A70C-473DCFC6D0D7}"/>
              </a:ext>
            </a:extLst>
          </p:cNvPr>
          <p:cNvCxnSpPr>
            <a:cxnSpLocks/>
          </p:cNvCxnSpPr>
          <p:nvPr/>
        </p:nvCxnSpPr>
        <p:spPr>
          <a:xfrm>
            <a:off x="4393471" y="3232519"/>
            <a:ext cx="0" cy="7538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D029D1-A37D-4DBF-8210-F1F5A7023D95}"/>
              </a:ext>
            </a:extLst>
          </p:cNvPr>
          <p:cNvCxnSpPr>
            <a:cxnSpLocks/>
          </p:cNvCxnSpPr>
          <p:nvPr/>
        </p:nvCxnSpPr>
        <p:spPr>
          <a:xfrm flipH="1">
            <a:off x="4384766" y="3209109"/>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B16D5C-1F96-4D52-AE67-DDBD1E81C95F}"/>
              </a:ext>
            </a:extLst>
          </p:cNvPr>
          <p:cNvCxnSpPr>
            <a:cxnSpLocks/>
          </p:cNvCxnSpPr>
          <p:nvPr/>
        </p:nvCxnSpPr>
        <p:spPr>
          <a:xfrm flipH="1">
            <a:off x="4384766" y="3986348"/>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C83D502-FDCB-4D59-A83A-7105CBFA7FB6}"/>
              </a:ext>
            </a:extLst>
          </p:cNvPr>
          <p:cNvSpPr txBox="1"/>
          <p:nvPr/>
        </p:nvSpPr>
        <p:spPr>
          <a:xfrm>
            <a:off x="7798527" y="2734760"/>
            <a:ext cx="4545871" cy="338554"/>
          </a:xfrm>
          <a:prstGeom prst="rect">
            <a:avLst/>
          </a:prstGeom>
          <a:noFill/>
        </p:spPr>
        <p:txBody>
          <a:bodyPr wrap="square" rtlCol="0">
            <a:spAutoFit/>
          </a:bodyPr>
          <a:lstStyle/>
          <a:p>
            <a:r>
              <a:rPr lang="en-US" sz="1600" i="1" dirty="0"/>
              <a:t>F. tularensis subsp. holarctica </a:t>
            </a:r>
            <a:r>
              <a:rPr lang="en-US" sz="1600" dirty="0"/>
              <a:t>LVS</a:t>
            </a:r>
            <a:r>
              <a:rPr lang="en-US" sz="1600" i="1" dirty="0"/>
              <a:t> </a:t>
            </a:r>
            <a:r>
              <a:rPr lang="en-US" sz="1600" dirty="0"/>
              <a:t>bS21-1</a:t>
            </a:r>
            <a:endParaRPr lang="en-US" sz="1600" i="1" dirty="0"/>
          </a:p>
        </p:txBody>
      </p:sp>
      <p:sp>
        <p:nvSpPr>
          <p:cNvPr id="24" name="TextBox 23">
            <a:extLst>
              <a:ext uri="{FF2B5EF4-FFF2-40B4-BE49-F238E27FC236}">
                <a16:creationId xmlns:a16="http://schemas.microsoft.com/office/drawing/2014/main" id="{34B87846-7B06-490C-8BD0-02C19BD54FBB}"/>
              </a:ext>
            </a:extLst>
          </p:cNvPr>
          <p:cNvSpPr txBox="1"/>
          <p:nvPr/>
        </p:nvSpPr>
        <p:spPr>
          <a:xfrm>
            <a:off x="7798526" y="3612168"/>
            <a:ext cx="4207205" cy="338554"/>
          </a:xfrm>
          <a:prstGeom prst="rect">
            <a:avLst/>
          </a:prstGeom>
          <a:noFill/>
        </p:spPr>
        <p:txBody>
          <a:bodyPr wrap="square" rtlCol="0">
            <a:spAutoFit/>
          </a:bodyPr>
          <a:lstStyle/>
          <a:p>
            <a:r>
              <a:rPr lang="en-US" sz="1600" i="1" dirty="0"/>
              <a:t>F. tularensis subsp. holarctica </a:t>
            </a:r>
            <a:r>
              <a:rPr lang="en-US" sz="1600" dirty="0"/>
              <a:t>LVS</a:t>
            </a:r>
            <a:r>
              <a:rPr lang="en-US" sz="1600" i="1" dirty="0"/>
              <a:t> </a:t>
            </a:r>
            <a:r>
              <a:rPr lang="en-US" sz="1600" dirty="0"/>
              <a:t>bS21-3</a:t>
            </a:r>
            <a:endParaRPr lang="en-US" sz="1600" i="1" dirty="0"/>
          </a:p>
        </p:txBody>
      </p:sp>
      <p:cxnSp>
        <p:nvCxnSpPr>
          <p:cNvPr id="25" name="Straight Connector 24">
            <a:extLst>
              <a:ext uri="{FF2B5EF4-FFF2-40B4-BE49-F238E27FC236}">
                <a16:creationId xmlns:a16="http://schemas.microsoft.com/office/drawing/2014/main" id="{ED9DDCEA-EF4B-4267-8BEA-93EF8934AEC9}"/>
              </a:ext>
            </a:extLst>
          </p:cNvPr>
          <p:cNvCxnSpPr>
            <a:cxnSpLocks/>
          </p:cNvCxnSpPr>
          <p:nvPr/>
        </p:nvCxnSpPr>
        <p:spPr>
          <a:xfrm flipH="1">
            <a:off x="2682240" y="4704803"/>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4DC93F4-7FA9-4433-85FE-AF9C325E3F2A}"/>
              </a:ext>
            </a:extLst>
          </p:cNvPr>
          <p:cNvSpPr txBox="1"/>
          <p:nvPr/>
        </p:nvSpPr>
        <p:spPr>
          <a:xfrm>
            <a:off x="6095999" y="4382583"/>
            <a:ext cx="4220259" cy="338554"/>
          </a:xfrm>
          <a:prstGeom prst="rect">
            <a:avLst/>
          </a:prstGeom>
          <a:noFill/>
        </p:spPr>
        <p:txBody>
          <a:bodyPr wrap="square" rtlCol="0">
            <a:spAutoFit/>
          </a:bodyPr>
          <a:lstStyle/>
          <a:p>
            <a:r>
              <a:rPr lang="en-US" sz="1600" i="1" dirty="0"/>
              <a:t>F. </a:t>
            </a:r>
            <a:r>
              <a:rPr lang="en-US" sz="1400" i="1" dirty="0"/>
              <a:t>tularensis</a:t>
            </a:r>
            <a:r>
              <a:rPr lang="en-US" sz="1600" i="1" dirty="0"/>
              <a:t> subsp. holarctica </a:t>
            </a:r>
            <a:r>
              <a:rPr lang="en-US" sz="1600" dirty="0"/>
              <a:t>LVS</a:t>
            </a:r>
            <a:r>
              <a:rPr lang="en-US" sz="1600" i="1" dirty="0"/>
              <a:t> </a:t>
            </a:r>
            <a:r>
              <a:rPr lang="en-US" sz="1600" dirty="0"/>
              <a:t>bS21-2</a:t>
            </a:r>
            <a:endParaRPr lang="en-US" sz="1600" i="1" dirty="0"/>
          </a:p>
        </p:txBody>
      </p:sp>
      <p:cxnSp>
        <p:nvCxnSpPr>
          <p:cNvPr id="27" name="Straight Connector 26">
            <a:extLst>
              <a:ext uri="{FF2B5EF4-FFF2-40B4-BE49-F238E27FC236}">
                <a16:creationId xmlns:a16="http://schemas.microsoft.com/office/drawing/2014/main" id="{B650D525-FFA2-4AA1-9DE1-A0D111797484}"/>
              </a:ext>
            </a:extLst>
          </p:cNvPr>
          <p:cNvCxnSpPr>
            <a:cxnSpLocks/>
          </p:cNvCxnSpPr>
          <p:nvPr/>
        </p:nvCxnSpPr>
        <p:spPr>
          <a:xfrm>
            <a:off x="6096000" y="2915184"/>
            <a:ext cx="0" cy="4789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6B789B8-B364-4120-9637-5D5E92528E35}"/>
              </a:ext>
            </a:extLst>
          </p:cNvPr>
          <p:cNvCxnSpPr>
            <a:cxnSpLocks/>
          </p:cNvCxnSpPr>
          <p:nvPr/>
        </p:nvCxnSpPr>
        <p:spPr>
          <a:xfrm flipH="1">
            <a:off x="6096000" y="2913016"/>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13E303B-CBF0-4C56-9499-04FB8293A1DA}"/>
              </a:ext>
            </a:extLst>
          </p:cNvPr>
          <p:cNvCxnSpPr>
            <a:cxnSpLocks/>
          </p:cNvCxnSpPr>
          <p:nvPr/>
        </p:nvCxnSpPr>
        <p:spPr>
          <a:xfrm flipH="1">
            <a:off x="6096000" y="3394165"/>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173E2E2-D1F2-4F77-8530-BCE81984AAE2}"/>
              </a:ext>
            </a:extLst>
          </p:cNvPr>
          <p:cNvCxnSpPr>
            <a:cxnSpLocks/>
          </p:cNvCxnSpPr>
          <p:nvPr/>
        </p:nvCxnSpPr>
        <p:spPr>
          <a:xfrm>
            <a:off x="6096000" y="3796935"/>
            <a:ext cx="0" cy="4789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0DDB855-58FF-49A8-9104-F32E088C0560}"/>
              </a:ext>
            </a:extLst>
          </p:cNvPr>
          <p:cNvCxnSpPr>
            <a:cxnSpLocks/>
          </p:cNvCxnSpPr>
          <p:nvPr/>
        </p:nvCxnSpPr>
        <p:spPr>
          <a:xfrm flipH="1">
            <a:off x="6096000" y="3794758"/>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8DDD94E-4B2C-495A-AF66-CE60520E2F7D}"/>
              </a:ext>
            </a:extLst>
          </p:cNvPr>
          <p:cNvCxnSpPr>
            <a:cxnSpLocks/>
          </p:cNvCxnSpPr>
          <p:nvPr/>
        </p:nvCxnSpPr>
        <p:spPr>
          <a:xfrm flipH="1">
            <a:off x="6096000" y="4275907"/>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D755F2-E156-4C08-A0C4-4AE26574A06D}"/>
              </a:ext>
            </a:extLst>
          </p:cNvPr>
          <p:cNvCxnSpPr>
            <a:cxnSpLocks/>
          </p:cNvCxnSpPr>
          <p:nvPr/>
        </p:nvCxnSpPr>
        <p:spPr>
          <a:xfrm flipH="1">
            <a:off x="6096000" y="3134006"/>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1F8D95-D8E0-4052-B9B1-DBEF03630435}"/>
              </a:ext>
            </a:extLst>
          </p:cNvPr>
          <p:cNvCxnSpPr>
            <a:cxnSpLocks/>
          </p:cNvCxnSpPr>
          <p:nvPr/>
        </p:nvCxnSpPr>
        <p:spPr>
          <a:xfrm flipH="1">
            <a:off x="6096000" y="4072350"/>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57F0EBE-1E76-4A3A-9075-960C6E5A43F6}"/>
              </a:ext>
            </a:extLst>
          </p:cNvPr>
          <p:cNvCxnSpPr>
            <a:cxnSpLocks/>
          </p:cNvCxnSpPr>
          <p:nvPr/>
        </p:nvCxnSpPr>
        <p:spPr>
          <a:xfrm flipH="1">
            <a:off x="4380409" y="4489268"/>
            <a:ext cx="4357" cy="6400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6E835F-81D2-4F0E-89E2-5A2E7E91C3CF}"/>
              </a:ext>
            </a:extLst>
          </p:cNvPr>
          <p:cNvCxnSpPr>
            <a:cxnSpLocks/>
          </p:cNvCxnSpPr>
          <p:nvPr/>
        </p:nvCxnSpPr>
        <p:spPr>
          <a:xfrm flipH="1">
            <a:off x="4384766" y="4487091"/>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BF577E2-E971-49B7-9823-55E7948FD683}"/>
              </a:ext>
            </a:extLst>
          </p:cNvPr>
          <p:cNvCxnSpPr>
            <a:cxnSpLocks/>
          </p:cNvCxnSpPr>
          <p:nvPr/>
        </p:nvCxnSpPr>
        <p:spPr>
          <a:xfrm flipH="1">
            <a:off x="4384766" y="5107583"/>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04A46C-56AF-4387-B339-420E9EE19C88}"/>
              </a:ext>
            </a:extLst>
          </p:cNvPr>
          <p:cNvCxnSpPr>
            <a:cxnSpLocks/>
          </p:cNvCxnSpPr>
          <p:nvPr/>
        </p:nvCxnSpPr>
        <p:spPr>
          <a:xfrm flipH="1">
            <a:off x="4384766" y="4816937"/>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886E100-6C29-4CC5-9646-CB12B2B15ED8}"/>
              </a:ext>
            </a:extLst>
          </p:cNvPr>
          <p:cNvSpPr txBox="1"/>
          <p:nvPr/>
        </p:nvSpPr>
        <p:spPr>
          <a:xfrm>
            <a:off x="7815936" y="2955222"/>
            <a:ext cx="4376064" cy="338554"/>
          </a:xfrm>
          <a:prstGeom prst="rect">
            <a:avLst/>
          </a:prstGeom>
          <a:noFill/>
        </p:spPr>
        <p:txBody>
          <a:bodyPr wrap="square" rtlCol="0">
            <a:spAutoFit/>
          </a:bodyPr>
          <a:lstStyle/>
          <a:p>
            <a:r>
              <a:rPr lang="en-US" sz="1600" i="1" dirty="0"/>
              <a:t>F. tularensis subsp. tularensis </a:t>
            </a:r>
            <a:r>
              <a:rPr lang="en-US" sz="1600" dirty="0"/>
              <a:t>Schu4</a:t>
            </a:r>
            <a:r>
              <a:rPr lang="en-US" sz="1600" i="1" dirty="0"/>
              <a:t> </a:t>
            </a:r>
            <a:r>
              <a:rPr lang="en-US" sz="1600" dirty="0"/>
              <a:t>bS21-1</a:t>
            </a:r>
            <a:endParaRPr lang="en-US" sz="1600" i="1" dirty="0"/>
          </a:p>
        </p:txBody>
      </p:sp>
      <p:sp>
        <p:nvSpPr>
          <p:cNvPr id="46" name="TextBox 45">
            <a:extLst>
              <a:ext uri="{FF2B5EF4-FFF2-40B4-BE49-F238E27FC236}">
                <a16:creationId xmlns:a16="http://schemas.microsoft.com/office/drawing/2014/main" id="{9E4CEB42-E56C-4163-B8C0-6A8557E4BC48}"/>
              </a:ext>
            </a:extLst>
          </p:cNvPr>
          <p:cNvSpPr txBox="1"/>
          <p:nvPr/>
        </p:nvSpPr>
        <p:spPr>
          <a:xfrm>
            <a:off x="7798527" y="3893031"/>
            <a:ext cx="4393472" cy="338554"/>
          </a:xfrm>
          <a:prstGeom prst="rect">
            <a:avLst/>
          </a:prstGeom>
          <a:noFill/>
        </p:spPr>
        <p:txBody>
          <a:bodyPr wrap="square" rtlCol="0">
            <a:spAutoFit/>
          </a:bodyPr>
          <a:lstStyle/>
          <a:p>
            <a:r>
              <a:rPr lang="en-US" sz="1600" i="1" dirty="0"/>
              <a:t>F. tularensis subsp. tularensis </a:t>
            </a:r>
            <a:r>
              <a:rPr lang="en-US" sz="1600" dirty="0"/>
              <a:t>Schu4</a:t>
            </a:r>
            <a:r>
              <a:rPr lang="en-US" sz="1600" i="1" dirty="0"/>
              <a:t> </a:t>
            </a:r>
            <a:r>
              <a:rPr lang="en-US" sz="1600" dirty="0"/>
              <a:t>bS21-3</a:t>
            </a:r>
            <a:endParaRPr lang="en-US" sz="1600" i="1" dirty="0"/>
          </a:p>
        </p:txBody>
      </p:sp>
      <p:sp>
        <p:nvSpPr>
          <p:cNvPr id="47" name="TextBox 46">
            <a:extLst>
              <a:ext uri="{FF2B5EF4-FFF2-40B4-BE49-F238E27FC236}">
                <a16:creationId xmlns:a16="http://schemas.microsoft.com/office/drawing/2014/main" id="{B578CCAD-BDFD-473F-84CA-ABF3F9782B28}"/>
              </a:ext>
            </a:extLst>
          </p:cNvPr>
          <p:cNvSpPr txBox="1"/>
          <p:nvPr/>
        </p:nvSpPr>
        <p:spPr>
          <a:xfrm>
            <a:off x="6069870" y="4670269"/>
            <a:ext cx="5046617" cy="338554"/>
          </a:xfrm>
          <a:prstGeom prst="rect">
            <a:avLst/>
          </a:prstGeom>
          <a:noFill/>
        </p:spPr>
        <p:txBody>
          <a:bodyPr wrap="square" rtlCol="0">
            <a:spAutoFit/>
          </a:bodyPr>
          <a:lstStyle/>
          <a:p>
            <a:r>
              <a:rPr lang="en-US" sz="1600" i="1" dirty="0"/>
              <a:t>F. tularensis subsp. tularensis </a:t>
            </a:r>
            <a:r>
              <a:rPr lang="en-US" sz="1600" dirty="0"/>
              <a:t>Schu4</a:t>
            </a:r>
            <a:r>
              <a:rPr lang="en-US" sz="1600" i="1" dirty="0"/>
              <a:t> </a:t>
            </a:r>
            <a:r>
              <a:rPr lang="en-US" sz="1600" dirty="0"/>
              <a:t>bS21-2</a:t>
            </a:r>
            <a:endParaRPr lang="en-US" sz="1600" i="1" dirty="0"/>
          </a:p>
        </p:txBody>
      </p:sp>
      <p:sp>
        <p:nvSpPr>
          <p:cNvPr id="48" name="TextBox 47">
            <a:extLst>
              <a:ext uri="{FF2B5EF4-FFF2-40B4-BE49-F238E27FC236}">
                <a16:creationId xmlns:a16="http://schemas.microsoft.com/office/drawing/2014/main" id="{A399092C-95C5-4BC4-9966-44ADCC4C6BA2}"/>
              </a:ext>
            </a:extLst>
          </p:cNvPr>
          <p:cNvSpPr txBox="1"/>
          <p:nvPr/>
        </p:nvSpPr>
        <p:spPr>
          <a:xfrm>
            <a:off x="7798526" y="3203668"/>
            <a:ext cx="4410882" cy="338554"/>
          </a:xfrm>
          <a:prstGeom prst="rect">
            <a:avLst/>
          </a:prstGeom>
          <a:noFill/>
        </p:spPr>
        <p:txBody>
          <a:bodyPr wrap="square" rtlCol="0">
            <a:spAutoFit/>
          </a:bodyPr>
          <a:lstStyle/>
          <a:p>
            <a:r>
              <a:rPr lang="en-US" sz="1600" i="1" dirty="0"/>
              <a:t>F. tularensis subsp. novicida</a:t>
            </a:r>
            <a:r>
              <a:rPr lang="en-US" sz="1600" dirty="0"/>
              <a:t> U112 bS21-1</a:t>
            </a:r>
            <a:endParaRPr lang="en-US" sz="1600" i="1" dirty="0"/>
          </a:p>
        </p:txBody>
      </p:sp>
      <p:sp>
        <p:nvSpPr>
          <p:cNvPr id="49" name="TextBox 48">
            <a:extLst>
              <a:ext uri="{FF2B5EF4-FFF2-40B4-BE49-F238E27FC236}">
                <a16:creationId xmlns:a16="http://schemas.microsoft.com/office/drawing/2014/main" id="{90E05656-DFE7-48CB-B192-D6D2884E7409}"/>
              </a:ext>
            </a:extLst>
          </p:cNvPr>
          <p:cNvSpPr txBox="1"/>
          <p:nvPr/>
        </p:nvSpPr>
        <p:spPr>
          <a:xfrm>
            <a:off x="7798525" y="4107713"/>
            <a:ext cx="4410881" cy="336682"/>
          </a:xfrm>
          <a:prstGeom prst="rect">
            <a:avLst/>
          </a:prstGeom>
          <a:noFill/>
        </p:spPr>
        <p:txBody>
          <a:bodyPr wrap="square" rtlCol="0">
            <a:spAutoFit/>
          </a:bodyPr>
          <a:lstStyle/>
          <a:p>
            <a:r>
              <a:rPr lang="en-US" sz="1600" i="1" dirty="0"/>
              <a:t>F. tularensis subsp. novicida</a:t>
            </a:r>
            <a:r>
              <a:rPr lang="en-US" sz="1600" dirty="0"/>
              <a:t> U112 bS21-3</a:t>
            </a:r>
            <a:endParaRPr lang="en-US" sz="1600" i="1" dirty="0"/>
          </a:p>
        </p:txBody>
      </p:sp>
      <p:sp>
        <p:nvSpPr>
          <p:cNvPr id="53" name="TextBox 52">
            <a:extLst>
              <a:ext uri="{FF2B5EF4-FFF2-40B4-BE49-F238E27FC236}">
                <a16:creationId xmlns:a16="http://schemas.microsoft.com/office/drawing/2014/main" id="{C145723A-F034-427F-8D63-E37E13A8A768}"/>
              </a:ext>
            </a:extLst>
          </p:cNvPr>
          <p:cNvSpPr txBox="1"/>
          <p:nvPr/>
        </p:nvSpPr>
        <p:spPr>
          <a:xfrm>
            <a:off x="6096000" y="4947009"/>
            <a:ext cx="4898570" cy="338554"/>
          </a:xfrm>
          <a:prstGeom prst="rect">
            <a:avLst/>
          </a:prstGeom>
          <a:noFill/>
        </p:spPr>
        <p:txBody>
          <a:bodyPr wrap="square" rtlCol="0">
            <a:spAutoFit/>
          </a:bodyPr>
          <a:lstStyle/>
          <a:p>
            <a:r>
              <a:rPr lang="en-US" sz="1600" i="1" dirty="0"/>
              <a:t>F. tularensis subsp. novicida</a:t>
            </a:r>
            <a:r>
              <a:rPr lang="en-US" sz="1600" dirty="0"/>
              <a:t> U112 bS21-2</a:t>
            </a:r>
            <a:endParaRPr lang="en-US" sz="1600" i="1" dirty="0"/>
          </a:p>
        </p:txBody>
      </p:sp>
      <p:cxnSp>
        <p:nvCxnSpPr>
          <p:cNvPr id="54" name="Straight Connector 53">
            <a:extLst>
              <a:ext uri="{FF2B5EF4-FFF2-40B4-BE49-F238E27FC236}">
                <a16:creationId xmlns:a16="http://schemas.microsoft.com/office/drawing/2014/main" id="{165363BD-F5F3-426D-947B-F28DABC74A1B}"/>
              </a:ext>
            </a:extLst>
          </p:cNvPr>
          <p:cNvCxnSpPr>
            <a:cxnSpLocks/>
          </p:cNvCxnSpPr>
          <p:nvPr/>
        </p:nvCxnSpPr>
        <p:spPr>
          <a:xfrm>
            <a:off x="3966754" y="1727545"/>
            <a:ext cx="0" cy="4789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3A41F90-3B03-42CE-90D2-CDCE2615A9FD}"/>
              </a:ext>
            </a:extLst>
          </p:cNvPr>
          <p:cNvCxnSpPr>
            <a:cxnSpLocks/>
          </p:cNvCxnSpPr>
          <p:nvPr/>
        </p:nvCxnSpPr>
        <p:spPr>
          <a:xfrm flipH="1">
            <a:off x="3966754" y="1725377"/>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5A7BB17-DEAE-4445-8B70-8B7706AD09AD}"/>
              </a:ext>
            </a:extLst>
          </p:cNvPr>
          <p:cNvCxnSpPr>
            <a:cxnSpLocks/>
          </p:cNvCxnSpPr>
          <p:nvPr/>
        </p:nvCxnSpPr>
        <p:spPr>
          <a:xfrm flipH="1">
            <a:off x="3966754" y="2206526"/>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3470538-034A-4DC3-AD33-CF910D09527E}"/>
              </a:ext>
            </a:extLst>
          </p:cNvPr>
          <p:cNvCxnSpPr>
            <a:cxnSpLocks/>
          </p:cNvCxnSpPr>
          <p:nvPr/>
        </p:nvCxnSpPr>
        <p:spPr>
          <a:xfrm>
            <a:off x="5677988" y="1491333"/>
            <a:ext cx="0" cy="4147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6C96825-BAF4-495A-BF01-9DD161FD3E2D}"/>
              </a:ext>
            </a:extLst>
          </p:cNvPr>
          <p:cNvCxnSpPr>
            <a:cxnSpLocks/>
          </p:cNvCxnSpPr>
          <p:nvPr/>
        </p:nvCxnSpPr>
        <p:spPr>
          <a:xfrm flipH="1">
            <a:off x="5677988" y="1489165"/>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95DF2CD-7337-4A39-BA3E-25A1A1562092}"/>
              </a:ext>
            </a:extLst>
          </p:cNvPr>
          <p:cNvCxnSpPr>
            <a:cxnSpLocks/>
          </p:cNvCxnSpPr>
          <p:nvPr/>
        </p:nvCxnSpPr>
        <p:spPr>
          <a:xfrm flipH="1">
            <a:off x="5677988" y="1906099"/>
            <a:ext cx="1711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4A95630-7D36-4204-BF0E-CEBFB18A2638}"/>
              </a:ext>
            </a:extLst>
          </p:cNvPr>
          <p:cNvSpPr txBox="1"/>
          <p:nvPr/>
        </p:nvSpPr>
        <p:spPr>
          <a:xfrm>
            <a:off x="7389221" y="1309559"/>
            <a:ext cx="3956105" cy="338554"/>
          </a:xfrm>
          <a:prstGeom prst="rect">
            <a:avLst/>
          </a:prstGeom>
          <a:noFill/>
        </p:spPr>
        <p:txBody>
          <a:bodyPr wrap="square" rtlCol="0">
            <a:spAutoFit/>
          </a:bodyPr>
          <a:lstStyle/>
          <a:p>
            <a:r>
              <a:rPr lang="en-US" sz="1600" i="1" dirty="0"/>
              <a:t>Burkholderia pseudomallei </a:t>
            </a:r>
            <a:r>
              <a:rPr lang="en-US" sz="1600" dirty="0"/>
              <a:t>S13</a:t>
            </a:r>
            <a:r>
              <a:rPr lang="en-US" sz="1600" i="1" dirty="0"/>
              <a:t> </a:t>
            </a:r>
            <a:r>
              <a:rPr lang="en-US" sz="1600" dirty="0"/>
              <a:t>bS21-1</a:t>
            </a:r>
            <a:endParaRPr lang="en-US" sz="1600" i="1" dirty="0"/>
          </a:p>
        </p:txBody>
      </p:sp>
      <p:sp>
        <p:nvSpPr>
          <p:cNvPr id="65" name="TextBox 64">
            <a:extLst>
              <a:ext uri="{FF2B5EF4-FFF2-40B4-BE49-F238E27FC236}">
                <a16:creationId xmlns:a16="http://schemas.microsoft.com/office/drawing/2014/main" id="{E01FB967-1FD3-490F-8559-F8F932A4A709}"/>
              </a:ext>
            </a:extLst>
          </p:cNvPr>
          <p:cNvSpPr txBox="1"/>
          <p:nvPr/>
        </p:nvSpPr>
        <p:spPr>
          <a:xfrm>
            <a:off x="7389221" y="1706587"/>
            <a:ext cx="3956099" cy="338554"/>
          </a:xfrm>
          <a:prstGeom prst="rect">
            <a:avLst/>
          </a:prstGeom>
          <a:noFill/>
        </p:spPr>
        <p:txBody>
          <a:bodyPr wrap="square" rtlCol="0">
            <a:spAutoFit/>
          </a:bodyPr>
          <a:lstStyle/>
          <a:p>
            <a:r>
              <a:rPr lang="en-US" sz="1600" i="1" dirty="0"/>
              <a:t>Burkholderia pseudomallei </a:t>
            </a:r>
            <a:r>
              <a:rPr lang="en-US" sz="1600" dirty="0"/>
              <a:t>S13</a:t>
            </a:r>
            <a:r>
              <a:rPr lang="en-US" sz="1600" i="1" dirty="0"/>
              <a:t> </a:t>
            </a:r>
            <a:r>
              <a:rPr lang="en-US" sz="1600" dirty="0"/>
              <a:t>bS21-3</a:t>
            </a:r>
            <a:endParaRPr lang="en-US" sz="1600" i="1" dirty="0"/>
          </a:p>
        </p:txBody>
      </p:sp>
      <p:sp>
        <p:nvSpPr>
          <p:cNvPr id="66" name="TextBox 65">
            <a:extLst>
              <a:ext uri="{FF2B5EF4-FFF2-40B4-BE49-F238E27FC236}">
                <a16:creationId xmlns:a16="http://schemas.microsoft.com/office/drawing/2014/main" id="{36AF8B9E-536C-4DC5-84E7-FFA970657281}"/>
              </a:ext>
            </a:extLst>
          </p:cNvPr>
          <p:cNvSpPr txBox="1"/>
          <p:nvPr/>
        </p:nvSpPr>
        <p:spPr>
          <a:xfrm>
            <a:off x="5677987" y="2041879"/>
            <a:ext cx="4244937" cy="348613"/>
          </a:xfrm>
          <a:prstGeom prst="rect">
            <a:avLst/>
          </a:prstGeom>
          <a:noFill/>
        </p:spPr>
        <p:txBody>
          <a:bodyPr wrap="square" rtlCol="0">
            <a:spAutoFit/>
          </a:bodyPr>
          <a:lstStyle/>
          <a:p>
            <a:r>
              <a:rPr lang="en-US" sz="1600" i="1" dirty="0"/>
              <a:t>Burkholderia pseudomallei </a:t>
            </a:r>
            <a:r>
              <a:rPr lang="en-US" sz="1600" dirty="0"/>
              <a:t>S13</a:t>
            </a:r>
            <a:r>
              <a:rPr lang="en-US" sz="1600" i="1" dirty="0"/>
              <a:t> </a:t>
            </a:r>
            <a:r>
              <a:rPr lang="en-US" sz="1600" dirty="0"/>
              <a:t>bS21-2</a:t>
            </a:r>
            <a:endParaRPr lang="en-US" sz="1600" i="1" dirty="0"/>
          </a:p>
        </p:txBody>
      </p:sp>
      <p:sp>
        <p:nvSpPr>
          <p:cNvPr id="67" name="TextBox 66">
            <a:extLst>
              <a:ext uri="{FF2B5EF4-FFF2-40B4-BE49-F238E27FC236}">
                <a16:creationId xmlns:a16="http://schemas.microsoft.com/office/drawing/2014/main" id="{A77E7247-4383-4AF7-8E29-51171D53FAF6}"/>
              </a:ext>
            </a:extLst>
          </p:cNvPr>
          <p:cNvSpPr txBox="1"/>
          <p:nvPr/>
        </p:nvSpPr>
        <p:spPr>
          <a:xfrm>
            <a:off x="7045228" y="5837466"/>
            <a:ext cx="4071259" cy="338554"/>
          </a:xfrm>
          <a:prstGeom prst="rect">
            <a:avLst/>
          </a:prstGeom>
          <a:noFill/>
        </p:spPr>
        <p:txBody>
          <a:bodyPr wrap="square" rtlCol="0">
            <a:spAutoFit/>
          </a:bodyPr>
          <a:lstStyle/>
          <a:p>
            <a:r>
              <a:rPr lang="en-US" sz="1600" dirty="0"/>
              <a:t> </a:t>
            </a:r>
            <a:r>
              <a:rPr lang="en-US" sz="1600" i="1" dirty="0"/>
              <a:t>Escherichia coli </a:t>
            </a:r>
            <a:r>
              <a:rPr lang="en-US" sz="1600" dirty="0"/>
              <a:t>K12 bS21</a:t>
            </a:r>
            <a:endParaRPr lang="en-US" sz="1600" i="1" dirty="0"/>
          </a:p>
        </p:txBody>
      </p:sp>
      <p:cxnSp>
        <p:nvCxnSpPr>
          <p:cNvPr id="68" name="Straight Connector 67">
            <a:extLst>
              <a:ext uri="{FF2B5EF4-FFF2-40B4-BE49-F238E27FC236}">
                <a16:creationId xmlns:a16="http://schemas.microsoft.com/office/drawing/2014/main" id="{7625C2BE-A1C7-493A-8E9F-C41B554AD611}"/>
              </a:ext>
            </a:extLst>
          </p:cNvPr>
          <p:cNvCxnSpPr>
            <a:cxnSpLocks/>
          </p:cNvCxnSpPr>
          <p:nvPr/>
        </p:nvCxnSpPr>
        <p:spPr>
          <a:xfrm>
            <a:off x="2024743" y="4106091"/>
            <a:ext cx="0" cy="19006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itle 1">
            <a:extLst>
              <a:ext uri="{FF2B5EF4-FFF2-40B4-BE49-F238E27FC236}">
                <a16:creationId xmlns:a16="http://schemas.microsoft.com/office/drawing/2014/main" id="{B4FF1342-F44A-489D-8EAC-7B66484E3544}"/>
              </a:ext>
            </a:extLst>
          </p:cNvPr>
          <p:cNvSpPr txBox="1">
            <a:spLocks/>
          </p:cNvSpPr>
          <p:nvPr/>
        </p:nvSpPr>
        <p:spPr>
          <a:xfrm>
            <a:off x="-1" y="261444"/>
            <a:ext cx="11869777" cy="9076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t>Partial phylogenetic tree of </a:t>
            </a:r>
            <a:r>
              <a:rPr lang="en-US" sz="4400" i="1"/>
              <a:t>rpsU</a:t>
            </a:r>
            <a:r>
              <a:rPr lang="en-US" sz="4400"/>
              <a:t> genes</a:t>
            </a:r>
            <a:endParaRPr lang="en-US" sz="4400" dirty="0"/>
          </a:p>
        </p:txBody>
      </p:sp>
      <p:sp>
        <p:nvSpPr>
          <p:cNvPr id="2" name="Slide Number Placeholder 1">
            <a:extLst>
              <a:ext uri="{FF2B5EF4-FFF2-40B4-BE49-F238E27FC236}">
                <a16:creationId xmlns:a16="http://schemas.microsoft.com/office/drawing/2014/main" id="{9EEE9445-8850-4C28-9053-C160ACC35EA5}"/>
              </a:ext>
            </a:extLst>
          </p:cNvPr>
          <p:cNvSpPr>
            <a:spLocks noGrp="1"/>
          </p:cNvSpPr>
          <p:nvPr>
            <p:ph type="sldNum" sz="quarter" idx="12"/>
          </p:nvPr>
        </p:nvSpPr>
        <p:spPr/>
        <p:txBody>
          <a:bodyPr/>
          <a:lstStyle/>
          <a:p>
            <a:fld id="{111F27A7-E2FF-4A5C-89A3-CB0344BFB9F2}" type="slidenum">
              <a:rPr lang="en-US" smtClean="0"/>
              <a:pPr/>
              <a:t>24</a:t>
            </a:fld>
            <a:endParaRPr lang="en-US"/>
          </a:p>
        </p:txBody>
      </p:sp>
    </p:spTree>
    <p:extLst>
      <p:ext uri="{BB962C8B-B14F-4D97-AF65-F5344CB8AC3E}">
        <p14:creationId xmlns:p14="http://schemas.microsoft.com/office/powerpoint/2010/main" val="372712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6BD1-F2E9-D746-A563-53D50EA0A102}"/>
              </a:ext>
            </a:extLst>
          </p:cNvPr>
          <p:cNvSpPr>
            <a:spLocks noGrp="1"/>
          </p:cNvSpPr>
          <p:nvPr>
            <p:ph type="title"/>
          </p:nvPr>
        </p:nvSpPr>
        <p:spPr>
          <a:xfrm>
            <a:off x="376536" y="107626"/>
            <a:ext cx="10515600" cy="1325563"/>
          </a:xfrm>
        </p:spPr>
        <p:txBody>
          <a:bodyPr>
            <a:normAutofit/>
          </a:bodyPr>
          <a:lstStyle/>
          <a:p>
            <a:r>
              <a:rPr lang="en-US" sz="3600" dirty="0"/>
              <a:t>Cells lacking bS21-2 have changes in protein, not transcript, abundance</a:t>
            </a:r>
          </a:p>
        </p:txBody>
      </p:sp>
      <p:sp>
        <p:nvSpPr>
          <p:cNvPr id="7" name="Content Placeholder 5">
            <a:extLst>
              <a:ext uri="{FF2B5EF4-FFF2-40B4-BE49-F238E27FC236}">
                <a16:creationId xmlns:a16="http://schemas.microsoft.com/office/drawing/2014/main" id="{894905A2-2418-7444-8B75-F00D661FF055}"/>
              </a:ext>
            </a:extLst>
          </p:cNvPr>
          <p:cNvSpPr txBox="1">
            <a:spLocks/>
          </p:cNvSpPr>
          <p:nvPr/>
        </p:nvSpPr>
        <p:spPr>
          <a:xfrm>
            <a:off x="5536114" y="1436678"/>
            <a:ext cx="6846349" cy="45430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120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∆bS21-2 vs WT</a:t>
            </a:r>
          </a:p>
          <a:p>
            <a:pPr marL="0" marR="0" lvl="0" indent="0" algn="l" defTabSz="457200" rtl="0" eaLnBrk="1" fontAlgn="auto" latinLnBrk="0" hangingPunct="1">
              <a:lnSpc>
                <a:spcPct val="120000"/>
              </a:lnSpc>
              <a:spcBef>
                <a:spcPct val="20000"/>
              </a:spcBef>
              <a:spcAft>
                <a:spcPts val="1200"/>
              </a:spcAft>
              <a:buClrTx/>
              <a:buSzTx/>
              <a:buFont typeface="Arial"/>
              <a:buNone/>
              <a:tabLst/>
              <a:defRPr/>
            </a:pPr>
            <a:r>
              <a:rPr kumimoji="0" lang="en-US" sz="2800" i="0" u="none" strike="noStrike" kern="1200" cap="none" spc="0" normalizeH="0" baseline="0" noProof="0" dirty="0">
                <a:effectLst/>
                <a:uLnTx/>
                <a:uFillTx/>
                <a:latin typeface="Century Gothic" panose="020B0502020202020204" pitchFamily="34" charset="0"/>
              </a:rPr>
              <a:t>Significant abundance change:</a:t>
            </a:r>
          </a:p>
          <a:p>
            <a:pPr marL="342900" marR="0" lvl="0" indent="-342900" algn="l" defTabSz="457200" rtl="0" eaLnBrk="1" fontAlgn="auto" latinLnBrk="0" hangingPunct="1">
              <a:lnSpc>
                <a:spcPct val="120000"/>
              </a:lnSpc>
              <a:spcBef>
                <a:spcPct val="20000"/>
              </a:spcBef>
              <a:spcAft>
                <a:spcPts val="1200"/>
              </a:spcAft>
              <a:buClrTx/>
              <a:buSzTx/>
              <a:buFont typeface="Arial" panose="020B0604020202020204" pitchFamily="34" charset="0"/>
              <a:buChar char="•"/>
              <a:tabLst/>
              <a:defRPr/>
            </a:pPr>
            <a:r>
              <a:rPr kumimoji="0" lang="en-US" i="0" u="none" strike="noStrike" kern="1200" cap="none" spc="0" normalizeH="0" baseline="0" noProof="0" dirty="0">
                <a:effectLst/>
                <a:uLnTx/>
                <a:uFillTx/>
                <a:latin typeface="Century Gothic" panose="020B0502020202020204" pitchFamily="34" charset="0"/>
                <a:cs typeface="Baloo" panose="03080902040302020200" pitchFamily="66" charset="77"/>
              </a:rPr>
              <a:t>Protein</a:t>
            </a:r>
            <a:r>
              <a:rPr kumimoji="0" lang="en-US" sz="3200" i="0" u="none" strike="noStrike" kern="1200" cap="none" spc="0" normalizeH="0" baseline="0" noProof="0" dirty="0">
                <a:effectLst/>
                <a:uLnTx/>
                <a:uFillTx/>
                <a:latin typeface="Century Gothic" panose="020B0502020202020204" pitchFamily="34" charset="0"/>
                <a:cs typeface="Baloo" panose="03080902040302020200" pitchFamily="66" charset="77"/>
              </a:rPr>
              <a:t> </a:t>
            </a:r>
            <a:r>
              <a:rPr kumimoji="0" lang="en-US" i="0" u="none" strike="noStrike" kern="1200" cap="none" spc="0" normalizeH="0" baseline="0" noProof="0" dirty="0">
                <a:effectLst/>
                <a:uLnTx/>
                <a:uFillTx/>
                <a:latin typeface="Century Gothic" panose="020B0502020202020204" pitchFamily="34" charset="0"/>
                <a:cs typeface="Baloo" panose="03080902040302020200" pitchFamily="66" charset="77"/>
              </a:rPr>
              <a:t>(161)</a:t>
            </a:r>
          </a:p>
          <a:p>
            <a:pPr marL="342900" marR="0" lvl="0" indent="-342900" algn="l" defTabSz="457200" rtl="0" eaLnBrk="1" fontAlgn="auto" latinLnBrk="0" hangingPunct="1">
              <a:lnSpc>
                <a:spcPct val="120000"/>
              </a:lnSpc>
              <a:spcBef>
                <a:spcPct val="2000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a:effectLst/>
                <a:uLnTx/>
                <a:uFillTx/>
                <a:latin typeface="Century Gothic" panose="020B0502020202020204" pitchFamily="34" charset="0"/>
                <a:cs typeface="Baloo" panose="03080902040302020200" pitchFamily="66" charset="77"/>
              </a:rPr>
              <a:t>Transcript (60)</a:t>
            </a:r>
          </a:p>
          <a:p>
            <a:pPr marL="342900" marR="0" lvl="0" indent="-342900" algn="l" defTabSz="457200" rtl="0" eaLnBrk="1" fontAlgn="auto" latinLnBrk="0" hangingPunct="1">
              <a:lnSpc>
                <a:spcPct val="120000"/>
              </a:lnSpc>
              <a:spcBef>
                <a:spcPct val="2000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a:effectLst/>
                <a:uLnTx/>
                <a:uFillTx/>
                <a:latin typeface="Century Gothic" panose="020B0502020202020204" pitchFamily="34" charset="0"/>
                <a:cs typeface="Baloo" panose="03080902040302020200" pitchFamily="66" charset="77"/>
              </a:rPr>
              <a:t>Transcript and protein (concordant; 23)</a:t>
            </a:r>
          </a:p>
          <a:p>
            <a:pPr marL="342900" marR="0" lvl="0" indent="-342900" algn="l" defTabSz="457200" rtl="0" eaLnBrk="1" fontAlgn="auto" latinLnBrk="0" hangingPunct="1">
              <a:lnSpc>
                <a:spcPct val="120000"/>
              </a:lnSpc>
              <a:spcBef>
                <a:spcPct val="2000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a:effectLst/>
                <a:uLnTx/>
                <a:uFillTx/>
                <a:latin typeface="Century Gothic" panose="020B0502020202020204" pitchFamily="34" charset="0"/>
                <a:cs typeface="Baloo" panose="03080902040302020200" pitchFamily="66" charset="77"/>
              </a:rPr>
              <a:t>Transcript and protein (discordant; 1)</a:t>
            </a:r>
          </a:p>
        </p:txBody>
      </p:sp>
      <p:sp>
        <p:nvSpPr>
          <p:cNvPr id="4" name="TextBox 3">
            <a:extLst>
              <a:ext uri="{FF2B5EF4-FFF2-40B4-BE49-F238E27FC236}">
                <a16:creationId xmlns:a16="http://schemas.microsoft.com/office/drawing/2014/main" id="{3555E674-DF7F-F341-9056-44073D8A62A8}"/>
              </a:ext>
            </a:extLst>
          </p:cNvPr>
          <p:cNvSpPr txBox="1"/>
          <p:nvPr/>
        </p:nvSpPr>
        <p:spPr>
          <a:xfrm>
            <a:off x="5131659" y="5822095"/>
            <a:ext cx="7060341"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Consistent with bS21 regulating gene expression at level of translation</a:t>
            </a:r>
          </a:p>
        </p:txBody>
      </p:sp>
      <p:pic>
        <p:nvPicPr>
          <p:cNvPr id="18" name="Picture 17">
            <a:extLst>
              <a:ext uri="{FF2B5EF4-FFF2-40B4-BE49-F238E27FC236}">
                <a16:creationId xmlns:a16="http://schemas.microsoft.com/office/drawing/2014/main" id="{A769336C-9A7B-594D-B568-5755E1C28B98}"/>
              </a:ext>
            </a:extLst>
          </p:cNvPr>
          <p:cNvPicPr>
            <a:picLocks noChangeAspect="1"/>
          </p:cNvPicPr>
          <p:nvPr/>
        </p:nvPicPr>
        <p:blipFill rotWithShape="1">
          <a:blip r:embed="rId3"/>
          <a:srcRect t="1120" b="1227"/>
          <a:stretch/>
        </p:blipFill>
        <p:spPr>
          <a:xfrm>
            <a:off x="315151" y="1315468"/>
            <a:ext cx="3981276" cy="5542532"/>
          </a:xfrm>
          <a:prstGeom prst="rect">
            <a:avLst/>
          </a:prstGeom>
        </p:spPr>
      </p:pic>
      <p:grpSp>
        <p:nvGrpSpPr>
          <p:cNvPr id="21" name="Group 20">
            <a:extLst>
              <a:ext uri="{FF2B5EF4-FFF2-40B4-BE49-F238E27FC236}">
                <a16:creationId xmlns:a16="http://schemas.microsoft.com/office/drawing/2014/main" id="{474515D8-D32F-5845-B530-11326F69AF4D}"/>
              </a:ext>
            </a:extLst>
          </p:cNvPr>
          <p:cNvGrpSpPr/>
          <p:nvPr/>
        </p:nvGrpSpPr>
        <p:grpSpPr>
          <a:xfrm>
            <a:off x="315151" y="1315468"/>
            <a:ext cx="3981276" cy="5542532"/>
            <a:chOff x="315151" y="1315468"/>
            <a:chExt cx="3981276" cy="5542532"/>
          </a:xfrm>
        </p:grpSpPr>
        <p:pic>
          <p:nvPicPr>
            <p:cNvPr id="19" name="Picture 18">
              <a:extLst>
                <a:ext uri="{FF2B5EF4-FFF2-40B4-BE49-F238E27FC236}">
                  <a16:creationId xmlns:a16="http://schemas.microsoft.com/office/drawing/2014/main" id="{CCDA0E19-B22A-2C48-9AE4-ECE0653A8AF4}"/>
                </a:ext>
              </a:extLst>
            </p:cNvPr>
            <p:cNvPicPr>
              <a:picLocks noChangeAspect="1"/>
            </p:cNvPicPr>
            <p:nvPr/>
          </p:nvPicPr>
          <p:blipFill rotWithShape="1">
            <a:blip r:embed="rId4"/>
            <a:srcRect t="92089" b="1227"/>
            <a:stretch/>
          </p:blipFill>
          <p:spPr>
            <a:xfrm>
              <a:off x="315151" y="6478621"/>
              <a:ext cx="3981276" cy="379378"/>
            </a:xfrm>
            <a:prstGeom prst="rect">
              <a:avLst/>
            </a:prstGeom>
          </p:spPr>
        </p:pic>
        <p:pic>
          <p:nvPicPr>
            <p:cNvPr id="20" name="Picture 19">
              <a:extLst>
                <a:ext uri="{FF2B5EF4-FFF2-40B4-BE49-F238E27FC236}">
                  <a16:creationId xmlns:a16="http://schemas.microsoft.com/office/drawing/2014/main" id="{2C4B9AE8-1022-4247-B756-A1A918149256}"/>
                </a:ext>
              </a:extLst>
            </p:cNvPr>
            <p:cNvPicPr>
              <a:picLocks noChangeAspect="1"/>
            </p:cNvPicPr>
            <p:nvPr/>
          </p:nvPicPr>
          <p:blipFill rotWithShape="1">
            <a:blip r:embed="rId5"/>
            <a:srcRect t="1120" r="88043" b="1227"/>
            <a:stretch/>
          </p:blipFill>
          <p:spPr>
            <a:xfrm>
              <a:off x="315151" y="1315468"/>
              <a:ext cx="476032" cy="5542532"/>
            </a:xfrm>
            <a:prstGeom prst="rect">
              <a:avLst/>
            </a:prstGeom>
          </p:spPr>
        </p:pic>
      </p:grpSp>
      <p:pic>
        <p:nvPicPr>
          <p:cNvPr id="22" name="Picture 21">
            <a:extLst>
              <a:ext uri="{FF2B5EF4-FFF2-40B4-BE49-F238E27FC236}">
                <a16:creationId xmlns:a16="http://schemas.microsoft.com/office/drawing/2014/main" id="{C3A2E61B-935B-3F45-9248-7372D3A2F68F}"/>
              </a:ext>
            </a:extLst>
          </p:cNvPr>
          <p:cNvPicPr>
            <a:picLocks noChangeAspect="1"/>
          </p:cNvPicPr>
          <p:nvPr/>
        </p:nvPicPr>
        <p:blipFill rotWithShape="1">
          <a:blip r:embed="rId6"/>
          <a:srcRect l="43293" t="5623" r="53524" b="92338"/>
          <a:stretch/>
        </p:blipFill>
        <p:spPr>
          <a:xfrm>
            <a:off x="5389580" y="3040031"/>
            <a:ext cx="489513" cy="447238"/>
          </a:xfrm>
          <a:prstGeom prst="rect">
            <a:avLst/>
          </a:prstGeom>
        </p:spPr>
      </p:pic>
      <p:pic>
        <p:nvPicPr>
          <p:cNvPr id="23" name="Picture 22">
            <a:extLst>
              <a:ext uri="{FF2B5EF4-FFF2-40B4-BE49-F238E27FC236}">
                <a16:creationId xmlns:a16="http://schemas.microsoft.com/office/drawing/2014/main" id="{71849F7F-CED1-1E49-BEDD-E07FE99AD258}"/>
              </a:ext>
            </a:extLst>
          </p:cNvPr>
          <p:cNvPicPr>
            <a:picLocks noChangeAspect="1"/>
          </p:cNvPicPr>
          <p:nvPr/>
        </p:nvPicPr>
        <p:blipFill rotWithShape="1">
          <a:blip r:embed="rId7"/>
          <a:srcRect l="73504" t="43856" r="23856" b="54326"/>
          <a:stretch/>
        </p:blipFill>
        <p:spPr>
          <a:xfrm>
            <a:off x="5455510" y="4476072"/>
            <a:ext cx="386413" cy="379283"/>
          </a:xfrm>
          <a:prstGeom prst="rect">
            <a:avLst/>
          </a:prstGeom>
        </p:spPr>
      </p:pic>
      <p:pic>
        <p:nvPicPr>
          <p:cNvPr id="24" name="Picture 23">
            <a:extLst>
              <a:ext uri="{FF2B5EF4-FFF2-40B4-BE49-F238E27FC236}">
                <a16:creationId xmlns:a16="http://schemas.microsoft.com/office/drawing/2014/main" id="{8F35ACC1-6464-ED45-AF37-664F0895ADE4}"/>
              </a:ext>
            </a:extLst>
          </p:cNvPr>
          <p:cNvPicPr>
            <a:picLocks noChangeAspect="1"/>
          </p:cNvPicPr>
          <p:nvPr/>
        </p:nvPicPr>
        <p:blipFill rotWithShape="1">
          <a:blip r:embed="rId8"/>
          <a:srcRect l="87541" t="66927" r="9078" b="30642"/>
          <a:stretch/>
        </p:blipFill>
        <p:spPr>
          <a:xfrm>
            <a:off x="5413077" y="3708190"/>
            <a:ext cx="494874" cy="507063"/>
          </a:xfrm>
          <a:prstGeom prst="rect">
            <a:avLst/>
          </a:prstGeom>
        </p:spPr>
      </p:pic>
      <p:pic>
        <p:nvPicPr>
          <p:cNvPr id="25" name="Picture 24">
            <a:extLst>
              <a:ext uri="{FF2B5EF4-FFF2-40B4-BE49-F238E27FC236}">
                <a16:creationId xmlns:a16="http://schemas.microsoft.com/office/drawing/2014/main" id="{0FDC94CF-153C-4B41-AFA8-B796825826D3}"/>
              </a:ext>
            </a:extLst>
          </p:cNvPr>
          <p:cNvPicPr>
            <a:picLocks noChangeAspect="1"/>
          </p:cNvPicPr>
          <p:nvPr/>
        </p:nvPicPr>
        <p:blipFill rotWithShape="1">
          <a:blip r:embed="rId9"/>
          <a:srcRect l="69318" t="66649" r="27640" b="31389"/>
          <a:stretch/>
        </p:blipFill>
        <p:spPr>
          <a:xfrm>
            <a:off x="5428324" y="5113733"/>
            <a:ext cx="445197" cy="409403"/>
          </a:xfrm>
          <a:prstGeom prst="rect">
            <a:avLst/>
          </a:prstGeom>
        </p:spPr>
      </p:pic>
      <p:sp>
        <p:nvSpPr>
          <p:cNvPr id="3" name="Slide Number Placeholder 2">
            <a:extLst>
              <a:ext uri="{FF2B5EF4-FFF2-40B4-BE49-F238E27FC236}">
                <a16:creationId xmlns:a16="http://schemas.microsoft.com/office/drawing/2014/main" id="{40C70237-868F-402C-957F-A1DAAC78000B}"/>
              </a:ext>
            </a:extLst>
          </p:cNvPr>
          <p:cNvSpPr>
            <a:spLocks noGrp="1"/>
          </p:cNvSpPr>
          <p:nvPr>
            <p:ph type="sldNum" sz="quarter" idx="12"/>
          </p:nvPr>
        </p:nvSpPr>
        <p:spPr/>
        <p:txBody>
          <a:bodyPr/>
          <a:lstStyle/>
          <a:p>
            <a:fld id="{111F27A7-E2FF-4A5C-89A3-CB0344BFB9F2}" type="slidenum">
              <a:rPr lang="en-US" smtClean="0"/>
              <a:t>3</a:t>
            </a:fld>
            <a:endParaRPr lang="en-US" dirty="0"/>
          </a:p>
        </p:txBody>
      </p:sp>
    </p:spTree>
    <p:extLst>
      <p:ext uri="{BB962C8B-B14F-4D97-AF65-F5344CB8AC3E}">
        <p14:creationId xmlns:p14="http://schemas.microsoft.com/office/powerpoint/2010/main" val="389168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EF7E-D6C4-4B75-90D2-1DA18C2EDD5A}"/>
              </a:ext>
            </a:extLst>
          </p:cNvPr>
          <p:cNvSpPr>
            <a:spLocks noGrp="1"/>
          </p:cNvSpPr>
          <p:nvPr>
            <p:ph type="title"/>
          </p:nvPr>
        </p:nvSpPr>
        <p:spPr/>
        <p:txBody>
          <a:bodyPr/>
          <a:lstStyle/>
          <a:p>
            <a:r>
              <a:rPr lang="en-US" i="1" dirty="0">
                <a:solidFill>
                  <a:schemeClr val="tx1"/>
                </a:solidFill>
              </a:rPr>
              <a:t>Francisella </a:t>
            </a:r>
            <a:r>
              <a:rPr lang="en-US" dirty="0">
                <a:solidFill>
                  <a:schemeClr val="tx1"/>
                </a:solidFill>
              </a:rPr>
              <a:t>Pathogenicity Island (FPI)</a:t>
            </a:r>
            <a:endParaRPr lang="en-US" i="1" dirty="0">
              <a:solidFill>
                <a:schemeClr val="tx1"/>
              </a:solidFill>
            </a:endParaRPr>
          </a:p>
        </p:txBody>
      </p:sp>
      <p:pic>
        <p:nvPicPr>
          <p:cNvPr id="7" name="Picture 6">
            <a:extLst>
              <a:ext uri="{FF2B5EF4-FFF2-40B4-BE49-F238E27FC236}">
                <a16:creationId xmlns:a16="http://schemas.microsoft.com/office/drawing/2014/main" id="{FA6F276B-A82B-4F84-8A52-1A203F961235}"/>
              </a:ext>
            </a:extLst>
          </p:cNvPr>
          <p:cNvPicPr>
            <a:picLocks noChangeAspect="1"/>
          </p:cNvPicPr>
          <p:nvPr/>
        </p:nvPicPr>
        <p:blipFill>
          <a:blip r:embed="rId3"/>
          <a:stretch>
            <a:fillRect/>
          </a:stretch>
        </p:blipFill>
        <p:spPr>
          <a:xfrm>
            <a:off x="638175" y="1996441"/>
            <a:ext cx="10915650" cy="3124200"/>
          </a:xfrm>
          <a:prstGeom prst="rect">
            <a:avLst/>
          </a:prstGeom>
        </p:spPr>
      </p:pic>
      <p:sp>
        <p:nvSpPr>
          <p:cNvPr id="3" name="TextBox 2">
            <a:extLst>
              <a:ext uri="{FF2B5EF4-FFF2-40B4-BE49-F238E27FC236}">
                <a16:creationId xmlns:a16="http://schemas.microsoft.com/office/drawing/2014/main" id="{E71F3F61-DD39-4F96-9A5B-C2DA10462CE9}"/>
              </a:ext>
            </a:extLst>
          </p:cNvPr>
          <p:cNvSpPr txBox="1"/>
          <p:nvPr/>
        </p:nvSpPr>
        <p:spPr>
          <a:xfrm>
            <a:off x="3323770" y="5185451"/>
            <a:ext cx="7257143" cy="369332"/>
          </a:xfrm>
          <a:prstGeom prst="rect">
            <a:avLst/>
          </a:prstGeom>
          <a:noFill/>
        </p:spPr>
        <p:txBody>
          <a:bodyPr wrap="square" rtlCol="0">
            <a:spAutoFit/>
          </a:bodyPr>
          <a:lstStyle/>
          <a:p>
            <a:pPr marL="285750" indent="-285750">
              <a:buFont typeface="Arial" panose="020B0604020202020204" pitchFamily="34" charset="0"/>
              <a:buChar char="•"/>
            </a:pPr>
            <a:r>
              <a:rPr lang="en-US" dirty="0"/>
              <a:t>12/16 different at protein level (11 down, 1 up)</a:t>
            </a:r>
          </a:p>
        </p:txBody>
      </p:sp>
      <p:sp>
        <p:nvSpPr>
          <p:cNvPr id="4" name="Slide Number Placeholder 3">
            <a:extLst>
              <a:ext uri="{FF2B5EF4-FFF2-40B4-BE49-F238E27FC236}">
                <a16:creationId xmlns:a16="http://schemas.microsoft.com/office/drawing/2014/main" id="{900B946D-D4DD-4BCB-B587-C7E330489130}"/>
              </a:ext>
            </a:extLst>
          </p:cNvPr>
          <p:cNvSpPr>
            <a:spLocks noGrp="1"/>
          </p:cNvSpPr>
          <p:nvPr>
            <p:ph type="sldNum" sz="quarter" idx="12"/>
          </p:nvPr>
        </p:nvSpPr>
        <p:spPr/>
        <p:txBody>
          <a:bodyPr/>
          <a:lstStyle/>
          <a:p>
            <a:fld id="{111F27A7-E2FF-4A5C-89A3-CB0344BFB9F2}" type="slidenum">
              <a:rPr lang="en-US" smtClean="0"/>
              <a:t>4</a:t>
            </a:fld>
            <a:endParaRPr lang="en-US" dirty="0"/>
          </a:p>
        </p:txBody>
      </p:sp>
    </p:spTree>
    <p:extLst>
      <p:ext uri="{BB962C8B-B14F-4D97-AF65-F5344CB8AC3E}">
        <p14:creationId xmlns:p14="http://schemas.microsoft.com/office/powerpoint/2010/main" val="326586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4">
            <a:extLst>
              <a:ext uri="{FF2B5EF4-FFF2-40B4-BE49-F238E27FC236}">
                <a16:creationId xmlns:a16="http://schemas.microsoft.com/office/drawing/2014/main" id="{13C24AED-877C-48C3-9443-F759AB566373}"/>
              </a:ext>
            </a:extLst>
          </p:cNvPr>
          <p:cNvPicPr>
            <a:picLocks noGrp="1" noChangeAspect="1"/>
          </p:cNvPicPr>
          <p:nvPr>
            <p:ph idx="1"/>
          </p:nvPr>
        </p:nvPicPr>
        <p:blipFill>
          <a:blip r:embed="rId3"/>
          <a:stretch>
            <a:fillRect/>
          </a:stretch>
        </p:blipFill>
        <p:spPr>
          <a:xfrm>
            <a:off x="6175" y="1748962"/>
            <a:ext cx="5394844" cy="3813192"/>
          </a:xfrm>
        </p:spPr>
      </p:pic>
      <p:sp>
        <p:nvSpPr>
          <p:cNvPr id="2" name="Title 1">
            <a:extLst>
              <a:ext uri="{FF2B5EF4-FFF2-40B4-BE49-F238E27FC236}">
                <a16:creationId xmlns:a16="http://schemas.microsoft.com/office/drawing/2014/main" id="{EB8BAC93-0968-4916-9F50-C1A84A5D6B2F}"/>
              </a:ext>
            </a:extLst>
          </p:cNvPr>
          <p:cNvSpPr>
            <a:spLocks noGrp="1"/>
          </p:cNvSpPr>
          <p:nvPr>
            <p:ph type="title"/>
          </p:nvPr>
        </p:nvSpPr>
        <p:spPr>
          <a:xfrm>
            <a:off x="838200" y="198871"/>
            <a:ext cx="11216640" cy="1325563"/>
          </a:xfrm>
        </p:spPr>
        <p:txBody>
          <a:bodyPr>
            <a:normAutofit/>
          </a:bodyPr>
          <a:lstStyle/>
          <a:p>
            <a:r>
              <a:rPr lang="en-US" sz="3600" dirty="0">
                <a:solidFill>
                  <a:schemeClr val="tx1"/>
                </a:solidFill>
                <a:cs typeface="Calibri Light" panose="020F0302020204030204" pitchFamily="34" charset="0"/>
              </a:rPr>
              <a:t>Lack of </a:t>
            </a:r>
            <a:r>
              <a:rPr lang="en-US" sz="3600" dirty="0">
                <a:cs typeface="Calibri Light" panose="020F0302020204030204" pitchFamily="34" charset="0"/>
              </a:rPr>
              <a:t>bS21-2</a:t>
            </a:r>
            <a:r>
              <a:rPr lang="en-US" sz="3600" dirty="0">
                <a:solidFill>
                  <a:schemeClr val="tx1"/>
                </a:solidFill>
                <a:cs typeface="Calibri Light" panose="020F0302020204030204" pitchFamily="34" charset="0"/>
              </a:rPr>
              <a:t> changes FPI protein abundance</a:t>
            </a:r>
            <a:endParaRPr lang="en-US" sz="3600" dirty="0"/>
          </a:p>
        </p:txBody>
      </p:sp>
      <p:sp>
        <p:nvSpPr>
          <p:cNvPr id="3" name="Rectangle 2">
            <a:extLst>
              <a:ext uri="{FF2B5EF4-FFF2-40B4-BE49-F238E27FC236}">
                <a16:creationId xmlns:a16="http://schemas.microsoft.com/office/drawing/2014/main" id="{C4560557-D748-4727-AF0B-200D502859E3}"/>
              </a:ext>
            </a:extLst>
          </p:cNvPr>
          <p:cNvSpPr/>
          <p:nvPr/>
        </p:nvSpPr>
        <p:spPr>
          <a:xfrm>
            <a:off x="4843272" y="1873372"/>
            <a:ext cx="1200062" cy="4065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5E39D7-EB70-4277-9F7F-35D6982C8E1F}"/>
              </a:ext>
            </a:extLst>
          </p:cNvPr>
          <p:cNvSpPr/>
          <p:nvPr/>
        </p:nvSpPr>
        <p:spPr>
          <a:xfrm>
            <a:off x="3589006" y="1804036"/>
            <a:ext cx="1463473" cy="4065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E79873B-3C3E-AC49-91E7-90798E7DCADD}"/>
              </a:ext>
            </a:extLst>
          </p:cNvPr>
          <p:cNvSpPr>
            <a:spLocks noGrp="1"/>
          </p:cNvSpPr>
          <p:nvPr>
            <p:ph type="sldNum" sz="quarter" idx="12"/>
          </p:nvPr>
        </p:nvSpPr>
        <p:spPr/>
        <p:txBody>
          <a:bodyPr/>
          <a:lstStyle/>
          <a:p>
            <a:fld id="{111F27A7-E2FF-4A5C-89A3-CB0344BFB9F2}" type="slidenum">
              <a:rPr lang="en-US" smtClean="0"/>
              <a:t>5</a:t>
            </a:fld>
            <a:endParaRPr lang="en-US"/>
          </a:p>
        </p:txBody>
      </p:sp>
      <p:graphicFrame>
        <p:nvGraphicFramePr>
          <p:cNvPr id="8" name="Chart 7">
            <a:extLst>
              <a:ext uri="{FF2B5EF4-FFF2-40B4-BE49-F238E27FC236}">
                <a16:creationId xmlns:a16="http://schemas.microsoft.com/office/drawing/2014/main" id="{38C60DE9-FD92-4AA2-8F11-D6786E449457}"/>
              </a:ext>
            </a:extLst>
          </p:cNvPr>
          <p:cNvGraphicFramePr>
            <a:graphicFrameLocks/>
          </p:cNvGraphicFramePr>
          <p:nvPr>
            <p:extLst>
              <p:ext uri="{D42A27DB-BD31-4B8C-83A1-F6EECF244321}">
                <p14:modId xmlns:p14="http://schemas.microsoft.com/office/powerpoint/2010/main" val="272213766"/>
              </p:ext>
            </p:extLst>
          </p:nvPr>
        </p:nvGraphicFramePr>
        <p:xfrm>
          <a:off x="5127171" y="2121737"/>
          <a:ext cx="7173686" cy="381753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649C6D21-A2CA-4C32-96FD-376B3192FF73}"/>
              </a:ext>
            </a:extLst>
          </p:cNvPr>
          <p:cNvSpPr txBox="1"/>
          <p:nvPr/>
        </p:nvSpPr>
        <p:spPr>
          <a:xfrm>
            <a:off x="8826344" y="5562154"/>
            <a:ext cx="877274" cy="307777"/>
          </a:xfrm>
          <a:prstGeom prst="rect">
            <a:avLst/>
          </a:prstGeom>
          <a:solidFill>
            <a:schemeClr val="bg1"/>
          </a:solidFill>
        </p:spPr>
        <p:txBody>
          <a:bodyPr wrap="square" rtlCol="0">
            <a:spAutoFit/>
          </a:bodyPr>
          <a:lstStyle/>
          <a:p>
            <a:r>
              <a:rPr lang="el-GR" sz="1400" dirty="0">
                <a:latin typeface="Century Gothic" panose="020B0502020202020204" pitchFamily="34" charset="0"/>
                <a:cs typeface="Calibri" panose="020F0502020204030204" pitchFamily="34" charset="0"/>
              </a:rPr>
              <a:t>Δ</a:t>
            </a:r>
            <a:r>
              <a:rPr lang="en-US" sz="1400" i="1" dirty="0">
                <a:latin typeface="Century Gothic" panose="020B0502020202020204" pitchFamily="34" charset="0"/>
                <a:cs typeface="Calibri" panose="020F0502020204030204" pitchFamily="34" charset="0"/>
              </a:rPr>
              <a:t>rpsU2</a:t>
            </a:r>
            <a:endParaRPr lang="en-US" sz="1400" dirty="0">
              <a:latin typeface="Century Gothic" panose="020B050202020202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D7BCC784-E02E-4DEF-B831-D5F7BB1BB48E}"/>
              </a:ext>
            </a:extLst>
          </p:cNvPr>
          <p:cNvGrpSpPr/>
          <p:nvPr/>
        </p:nvGrpSpPr>
        <p:grpSpPr>
          <a:xfrm>
            <a:off x="8128494" y="2676624"/>
            <a:ext cx="481629" cy="369332"/>
            <a:chOff x="7944026" y="2676624"/>
            <a:chExt cx="481629" cy="369332"/>
          </a:xfrm>
        </p:grpSpPr>
        <p:sp>
          <p:nvSpPr>
            <p:cNvPr id="11" name="TextBox 10">
              <a:extLst>
                <a:ext uri="{FF2B5EF4-FFF2-40B4-BE49-F238E27FC236}">
                  <a16:creationId xmlns:a16="http://schemas.microsoft.com/office/drawing/2014/main" id="{38EB4A55-95B1-4749-B2E3-21BC40D40DBF}"/>
                </a:ext>
              </a:extLst>
            </p:cNvPr>
            <p:cNvSpPr txBox="1"/>
            <p:nvPr/>
          </p:nvSpPr>
          <p:spPr>
            <a:xfrm>
              <a:off x="8025725" y="2676624"/>
              <a:ext cx="361773" cy="369332"/>
            </a:xfrm>
            <a:prstGeom prst="rect">
              <a:avLst/>
            </a:prstGeom>
            <a:noFill/>
          </p:spPr>
          <p:txBody>
            <a:bodyPr wrap="square" rtlCol="0">
              <a:spAutoFit/>
            </a:bodyPr>
            <a:lstStyle/>
            <a:p>
              <a:r>
                <a:rPr lang="en-US" dirty="0"/>
                <a:t>*</a:t>
              </a:r>
            </a:p>
          </p:txBody>
        </p:sp>
        <p:cxnSp>
          <p:nvCxnSpPr>
            <p:cNvPr id="32" name="Straight Connector 31">
              <a:extLst>
                <a:ext uri="{FF2B5EF4-FFF2-40B4-BE49-F238E27FC236}">
                  <a16:creationId xmlns:a16="http://schemas.microsoft.com/office/drawing/2014/main" id="{D205AF31-753B-4547-84CD-F0131DED75EF}"/>
                </a:ext>
              </a:extLst>
            </p:cNvPr>
            <p:cNvCxnSpPr>
              <a:cxnSpLocks/>
            </p:cNvCxnSpPr>
            <p:nvPr/>
          </p:nvCxnSpPr>
          <p:spPr>
            <a:xfrm>
              <a:off x="7944026" y="2980640"/>
              <a:ext cx="481629"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36" name="TextBox 35">
            <a:extLst>
              <a:ext uri="{FF2B5EF4-FFF2-40B4-BE49-F238E27FC236}">
                <a16:creationId xmlns:a16="http://schemas.microsoft.com/office/drawing/2014/main" id="{9FEB98FE-F7D8-4E84-9641-39C392237A96}"/>
              </a:ext>
            </a:extLst>
          </p:cNvPr>
          <p:cNvSpPr txBox="1"/>
          <p:nvPr/>
        </p:nvSpPr>
        <p:spPr>
          <a:xfrm>
            <a:off x="8134974" y="6220259"/>
            <a:ext cx="1766453" cy="307777"/>
          </a:xfrm>
          <a:prstGeom prst="rect">
            <a:avLst/>
          </a:prstGeom>
          <a:noFill/>
        </p:spPr>
        <p:txBody>
          <a:bodyPr wrap="square" rtlCol="0">
            <a:spAutoFit/>
          </a:bodyPr>
          <a:lstStyle/>
          <a:p>
            <a:r>
              <a:rPr lang="en-US" sz="1400" dirty="0"/>
              <a:t>* : p&lt; 0.01</a:t>
            </a:r>
          </a:p>
        </p:txBody>
      </p:sp>
      <p:grpSp>
        <p:nvGrpSpPr>
          <p:cNvPr id="34" name="Group 33">
            <a:extLst>
              <a:ext uri="{FF2B5EF4-FFF2-40B4-BE49-F238E27FC236}">
                <a16:creationId xmlns:a16="http://schemas.microsoft.com/office/drawing/2014/main" id="{3ACFD5DA-D5DA-4513-9264-962B6B031990}"/>
              </a:ext>
            </a:extLst>
          </p:cNvPr>
          <p:cNvGrpSpPr/>
          <p:nvPr/>
        </p:nvGrpSpPr>
        <p:grpSpPr>
          <a:xfrm>
            <a:off x="6512455" y="2307292"/>
            <a:ext cx="481629" cy="369332"/>
            <a:chOff x="7944026" y="2676624"/>
            <a:chExt cx="481629" cy="369332"/>
          </a:xfrm>
        </p:grpSpPr>
        <p:sp>
          <p:nvSpPr>
            <p:cNvPr id="35" name="TextBox 34">
              <a:extLst>
                <a:ext uri="{FF2B5EF4-FFF2-40B4-BE49-F238E27FC236}">
                  <a16:creationId xmlns:a16="http://schemas.microsoft.com/office/drawing/2014/main" id="{A4B1BA0D-C903-4ABA-9714-CF4B393C69E5}"/>
                </a:ext>
              </a:extLst>
            </p:cNvPr>
            <p:cNvSpPr txBox="1"/>
            <p:nvPr/>
          </p:nvSpPr>
          <p:spPr>
            <a:xfrm>
              <a:off x="8025725" y="2676624"/>
              <a:ext cx="361773" cy="369332"/>
            </a:xfrm>
            <a:prstGeom prst="rect">
              <a:avLst/>
            </a:prstGeom>
            <a:noFill/>
          </p:spPr>
          <p:txBody>
            <a:bodyPr wrap="square" rtlCol="0">
              <a:spAutoFit/>
            </a:bodyPr>
            <a:lstStyle/>
            <a:p>
              <a:r>
                <a:rPr lang="en-US" dirty="0"/>
                <a:t>*</a:t>
              </a:r>
            </a:p>
          </p:txBody>
        </p:sp>
        <p:cxnSp>
          <p:nvCxnSpPr>
            <p:cNvPr id="49" name="Straight Connector 48">
              <a:extLst>
                <a:ext uri="{FF2B5EF4-FFF2-40B4-BE49-F238E27FC236}">
                  <a16:creationId xmlns:a16="http://schemas.microsoft.com/office/drawing/2014/main" id="{1A5BA00D-D30F-4C22-9859-F49B7E849A22}"/>
                </a:ext>
              </a:extLst>
            </p:cNvPr>
            <p:cNvCxnSpPr>
              <a:cxnSpLocks/>
            </p:cNvCxnSpPr>
            <p:nvPr/>
          </p:nvCxnSpPr>
          <p:spPr>
            <a:xfrm>
              <a:off x="7944026" y="2980640"/>
              <a:ext cx="481629"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A6E72386-DFD4-4511-B4F2-EFCCCD7467EE}"/>
              </a:ext>
            </a:extLst>
          </p:cNvPr>
          <p:cNvGrpSpPr/>
          <p:nvPr/>
        </p:nvGrpSpPr>
        <p:grpSpPr>
          <a:xfrm>
            <a:off x="9545062" y="2241976"/>
            <a:ext cx="481629" cy="369332"/>
            <a:chOff x="7944026" y="2676624"/>
            <a:chExt cx="481629" cy="369332"/>
          </a:xfrm>
        </p:grpSpPr>
        <p:sp>
          <p:nvSpPr>
            <p:cNvPr id="51" name="TextBox 50">
              <a:extLst>
                <a:ext uri="{FF2B5EF4-FFF2-40B4-BE49-F238E27FC236}">
                  <a16:creationId xmlns:a16="http://schemas.microsoft.com/office/drawing/2014/main" id="{64895C51-0A33-4912-A3C0-088E5C03DAF8}"/>
                </a:ext>
              </a:extLst>
            </p:cNvPr>
            <p:cNvSpPr txBox="1"/>
            <p:nvPr/>
          </p:nvSpPr>
          <p:spPr>
            <a:xfrm>
              <a:off x="8025725" y="2676624"/>
              <a:ext cx="361773" cy="369332"/>
            </a:xfrm>
            <a:prstGeom prst="rect">
              <a:avLst/>
            </a:prstGeom>
            <a:noFill/>
          </p:spPr>
          <p:txBody>
            <a:bodyPr wrap="square" rtlCol="0">
              <a:spAutoFit/>
            </a:bodyPr>
            <a:lstStyle/>
            <a:p>
              <a:r>
                <a:rPr lang="en-US" dirty="0"/>
                <a:t>*</a:t>
              </a:r>
            </a:p>
          </p:txBody>
        </p:sp>
        <p:cxnSp>
          <p:nvCxnSpPr>
            <p:cNvPr id="52" name="Straight Connector 51">
              <a:extLst>
                <a:ext uri="{FF2B5EF4-FFF2-40B4-BE49-F238E27FC236}">
                  <a16:creationId xmlns:a16="http://schemas.microsoft.com/office/drawing/2014/main" id="{03B8F26D-FDDC-4CC2-8CF0-156F48B2A478}"/>
                </a:ext>
              </a:extLst>
            </p:cNvPr>
            <p:cNvCxnSpPr>
              <a:cxnSpLocks/>
            </p:cNvCxnSpPr>
            <p:nvPr/>
          </p:nvCxnSpPr>
          <p:spPr>
            <a:xfrm>
              <a:off x="7944026" y="2980640"/>
              <a:ext cx="481629"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58B22FE9-760B-4447-B0C8-BA6F9B130E04}"/>
              </a:ext>
            </a:extLst>
          </p:cNvPr>
          <p:cNvGrpSpPr/>
          <p:nvPr/>
        </p:nvGrpSpPr>
        <p:grpSpPr>
          <a:xfrm>
            <a:off x="11140325" y="2676624"/>
            <a:ext cx="481629" cy="369332"/>
            <a:chOff x="7944026" y="2676624"/>
            <a:chExt cx="481629" cy="369332"/>
          </a:xfrm>
        </p:grpSpPr>
        <p:sp>
          <p:nvSpPr>
            <p:cNvPr id="54" name="TextBox 53">
              <a:extLst>
                <a:ext uri="{FF2B5EF4-FFF2-40B4-BE49-F238E27FC236}">
                  <a16:creationId xmlns:a16="http://schemas.microsoft.com/office/drawing/2014/main" id="{F2D9CCD2-4F4B-43A3-AFAF-7B92E6760F11}"/>
                </a:ext>
              </a:extLst>
            </p:cNvPr>
            <p:cNvSpPr txBox="1"/>
            <p:nvPr/>
          </p:nvSpPr>
          <p:spPr>
            <a:xfrm>
              <a:off x="8025725" y="2676624"/>
              <a:ext cx="361773" cy="369332"/>
            </a:xfrm>
            <a:prstGeom prst="rect">
              <a:avLst/>
            </a:prstGeom>
            <a:noFill/>
          </p:spPr>
          <p:txBody>
            <a:bodyPr wrap="square" rtlCol="0">
              <a:spAutoFit/>
            </a:bodyPr>
            <a:lstStyle/>
            <a:p>
              <a:r>
                <a:rPr lang="en-US" dirty="0"/>
                <a:t>*</a:t>
              </a:r>
            </a:p>
          </p:txBody>
        </p:sp>
        <p:cxnSp>
          <p:nvCxnSpPr>
            <p:cNvPr id="55" name="Straight Connector 54">
              <a:extLst>
                <a:ext uri="{FF2B5EF4-FFF2-40B4-BE49-F238E27FC236}">
                  <a16:creationId xmlns:a16="http://schemas.microsoft.com/office/drawing/2014/main" id="{83197EF5-E519-4230-A9B4-45556F84C3E9}"/>
                </a:ext>
              </a:extLst>
            </p:cNvPr>
            <p:cNvCxnSpPr>
              <a:cxnSpLocks/>
            </p:cNvCxnSpPr>
            <p:nvPr/>
          </p:nvCxnSpPr>
          <p:spPr>
            <a:xfrm>
              <a:off x="7944026" y="2980640"/>
              <a:ext cx="481629"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2" name="Rectangle 21">
            <a:extLst>
              <a:ext uri="{FF2B5EF4-FFF2-40B4-BE49-F238E27FC236}">
                <a16:creationId xmlns:a16="http://schemas.microsoft.com/office/drawing/2014/main" id="{2C0BE522-45CF-45BC-A52D-B3DBFD31523E}"/>
              </a:ext>
            </a:extLst>
          </p:cNvPr>
          <p:cNvSpPr/>
          <p:nvPr/>
        </p:nvSpPr>
        <p:spPr>
          <a:xfrm>
            <a:off x="2653365" y="1991213"/>
            <a:ext cx="1621971" cy="43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tx1"/>
                </a:solidFill>
                <a:latin typeface="Calibri" panose="020F0502020204030204" pitchFamily="34" charset="0"/>
                <a:cs typeface="Calibri" panose="020F0502020204030204" pitchFamily="34" charset="0"/>
              </a:rPr>
              <a:t>Δ</a:t>
            </a:r>
            <a:r>
              <a:rPr lang="en-US" sz="2000" dirty="0">
                <a:solidFill>
                  <a:schemeClr val="tx1"/>
                </a:solidFill>
                <a:latin typeface="Calibri" panose="020F0502020204030204" pitchFamily="34" charset="0"/>
                <a:cs typeface="Calibri" panose="020F0502020204030204" pitchFamily="34" charset="0"/>
              </a:rPr>
              <a:t>bS21-2</a:t>
            </a:r>
            <a:endParaRPr lang="en-US" sz="2000" dirty="0">
              <a:solidFill>
                <a:schemeClr val="tx1"/>
              </a:solidFill>
            </a:endParaRPr>
          </a:p>
        </p:txBody>
      </p:sp>
      <p:sp>
        <p:nvSpPr>
          <p:cNvPr id="23" name="Rectangle 22">
            <a:extLst>
              <a:ext uri="{FF2B5EF4-FFF2-40B4-BE49-F238E27FC236}">
                <a16:creationId xmlns:a16="http://schemas.microsoft.com/office/drawing/2014/main" id="{167A3725-0F47-4D90-8445-0A46615177DB}"/>
              </a:ext>
            </a:extLst>
          </p:cNvPr>
          <p:cNvSpPr/>
          <p:nvPr/>
        </p:nvSpPr>
        <p:spPr>
          <a:xfrm>
            <a:off x="2578673" y="1873371"/>
            <a:ext cx="1463473" cy="4065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86EBD0-54AC-48A7-A264-6C7CDDF77DB0}"/>
              </a:ext>
            </a:extLst>
          </p:cNvPr>
          <p:cNvSpPr/>
          <p:nvPr/>
        </p:nvSpPr>
        <p:spPr>
          <a:xfrm>
            <a:off x="8802341" y="5498327"/>
            <a:ext cx="1621971" cy="43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a:solidFill>
                  <a:schemeClr val="tx1"/>
                </a:solidFill>
                <a:latin typeface="Calibri" panose="020F0502020204030204" pitchFamily="34" charset="0"/>
                <a:cs typeface="Calibri" panose="020F0502020204030204" pitchFamily="34" charset="0"/>
              </a:rPr>
              <a:t>Δ</a:t>
            </a:r>
            <a:r>
              <a:rPr lang="en-US" sz="1600" dirty="0">
                <a:solidFill>
                  <a:schemeClr val="tx1"/>
                </a:solidFill>
                <a:latin typeface="Calibri" panose="020F0502020204030204" pitchFamily="34" charset="0"/>
                <a:cs typeface="Calibri" panose="020F0502020204030204" pitchFamily="34" charset="0"/>
              </a:rPr>
              <a:t>bS21-2</a:t>
            </a:r>
            <a:endParaRPr lang="en-US" sz="1600" dirty="0">
              <a:solidFill>
                <a:schemeClr val="tx1"/>
              </a:solidFill>
            </a:endParaRPr>
          </a:p>
        </p:txBody>
      </p:sp>
    </p:spTree>
    <p:extLst>
      <p:ext uri="{BB962C8B-B14F-4D97-AF65-F5344CB8AC3E}">
        <p14:creationId xmlns:p14="http://schemas.microsoft.com/office/powerpoint/2010/main" val="253613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graphicEl>
                                              <a:chart seriesIdx="1"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8" grpId="0" uiExpand="1">
        <p:bldSub>
          <a:bldChart bld="series"/>
        </p:bldSub>
      </p:bldGraphic>
      <p:bldP spid="9" grpId="0" animBg="1"/>
      <p:bldP spid="36" grpId="0"/>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FEE5-5146-45B8-A915-6D9361765E6C}"/>
              </a:ext>
            </a:extLst>
          </p:cNvPr>
          <p:cNvSpPr>
            <a:spLocks noGrp="1"/>
          </p:cNvSpPr>
          <p:nvPr>
            <p:ph type="title"/>
          </p:nvPr>
        </p:nvSpPr>
        <p:spPr/>
        <p:txBody>
          <a:bodyPr/>
          <a:lstStyle/>
          <a:p>
            <a:r>
              <a:rPr lang="en-US" dirty="0"/>
              <a:t>The role of bS21 in translation</a:t>
            </a:r>
            <a:endParaRPr lang="en-US" dirty="0">
              <a:solidFill>
                <a:schemeClr val="tx1"/>
              </a:solidFill>
            </a:endParaRPr>
          </a:p>
        </p:txBody>
      </p:sp>
      <p:grpSp>
        <p:nvGrpSpPr>
          <p:cNvPr id="8" name="Group 7">
            <a:extLst>
              <a:ext uri="{FF2B5EF4-FFF2-40B4-BE49-F238E27FC236}">
                <a16:creationId xmlns:a16="http://schemas.microsoft.com/office/drawing/2014/main" id="{F7F43B9B-9802-4ED5-9543-6E727E62086D}"/>
              </a:ext>
            </a:extLst>
          </p:cNvPr>
          <p:cNvGrpSpPr/>
          <p:nvPr/>
        </p:nvGrpSpPr>
        <p:grpSpPr>
          <a:xfrm>
            <a:off x="1021116" y="1953982"/>
            <a:ext cx="10002622" cy="3855720"/>
            <a:chOff x="1351178" y="2413576"/>
            <a:chExt cx="10002622" cy="3855720"/>
          </a:xfrm>
        </p:grpSpPr>
        <p:pic>
          <p:nvPicPr>
            <p:cNvPr id="4" name="Picture 3">
              <a:extLst>
                <a:ext uri="{FF2B5EF4-FFF2-40B4-BE49-F238E27FC236}">
                  <a16:creationId xmlns:a16="http://schemas.microsoft.com/office/drawing/2014/main" id="{6244A56C-DA0E-41B9-9957-3AE1888C98B3}"/>
                </a:ext>
              </a:extLst>
            </p:cNvPr>
            <p:cNvPicPr>
              <a:picLocks noChangeAspect="1"/>
            </p:cNvPicPr>
            <p:nvPr/>
          </p:nvPicPr>
          <p:blipFill rotWithShape="1">
            <a:blip r:embed="rId3">
              <a:extLst>
                <a:ext uri="{28A0092B-C50C-407E-A947-70E740481C1C}">
                  <a14:useLocalDpi xmlns:a14="http://schemas.microsoft.com/office/drawing/2010/main" val="0"/>
                </a:ext>
              </a:extLst>
            </a:blip>
            <a:srcRect l="5624" t="3111" r="26375" b="2445"/>
            <a:stretch/>
          </p:blipFill>
          <p:spPr>
            <a:xfrm>
              <a:off x="1351178" y="2413576"/>
              <a:ext cx="4935322" cy="3855720"/>
            </a:xfrm>
            <a:prstGeom prst="rect">
              <a:avLst/>
            </a:prstGeom>
          </p:spPr>
        </p:pic>
        <p:pic>
          <p:nvPicPr>
            <p:cNvPr id="7" name="Picture 6">
              <a:extLst>
                <a:ext uri="{FF2B5EF4-FFF2-40B4-BE49-F238E27FC236}">
                  <a16:creationId xmlns:a16="http://schemas.microsoft.com/office/drawing/2014/main" id="{D0575278-98B9-4857-AFD9-7C907F22655B}"/>
                </a:ext>
              </a:extLst>
            </p:cNvPr>
            <p:cNvPicPr>
              <a:picLocks noChangeAspect="1"/>
            </p:cNvPicPr>
            <p:nvPr/>
          </p:nvPicPr>
          <p:blipFill rotWithShape="1">
            <a:blip r:embed="rId4">
              <a:extLst>
                <a:ext uri="{28A0092B-C50C-407E-A947-70E740481C1C}">
                  <a14:useLocalDpi xmlns:a14="http://schemas.microsoft.com/office/drawing/2010/main" val="0"/>
                </a:ext>
              </a:extLst>
            </a:blip>
            <a:srcRect l="2375" t="1540" r="24625"/>
            <a:stretch/>
          </p:blipFill>
          <p:spPr>
            <a:xfrm>
              <a:off x="6271681" y="2413576"/>
              <a:ext cx="5082119" cy="3855720"/>
            </a:xfrm>
            <a:prstGeom prst="rect">
              <a:avLst/>
            </a:prstGeom>
          </p:spPr>
        </p:pic>
      </p:grpSp>
      <p:sp>
        <p:nvSpPr>
          <p:cNvPr id="3" name="TextBox 2">
            <a:extLst>
              <a:ext uri="{FF2B5EF4-FFF2-40B4-BE49-F238E27FC236}">
                <a16:creationId xmlns:a16="http://schemas.microsoft.com/office/drawing/2014/main" id="{D0E4F02D-6DBA-4826-B108-FC1A3AFCD1FE}"/>
              </a:ext>
            </a:extLst>
          </p:cNvPr>
          <p:cNvSpPr txBox="1"/>
          <p:nvPr/>
        </p:nvSpPr>
        <p:spPr>
          <a:xfrm>
            <a:off x="10091394" y="6392902"/>
            <a:ext cx="3286811" cy="369332"/>
          </a:xfrm>
          <a:prstGeom prst="rect">
            <a:avLst/>
          </a:prstGeom>
          <a:noFill/>
        </p:spPr>
        <p:txBody>
          <a:bodyPr wrap="square" rtlCol="0">
            <a:spAutoFit/>
          </a:bodyPr>
          <a:lstStyle/>
          <a:p>
            <a:r>
              <a:rPr lang="en-US" dirty="0"/>
              <a:t>PDB entry: 4V50</a:t>
            </a:r>
          </a:p>
        </p:txBody>
      </p:sp>
      <p:sp>
        <p:nvSpPr>
          <p:cNvPr id="5" name="TextBox 4">
            <a:extLst>
              <a:ext uri="{FF2B5EF4-FFF2-40B4-BE49-F238E27FC236}">
                <a16:creationId xmlns:a16="http://schemas.microsoft.com/office/drawing/2014/main" id="{5438C31A-C3B2-4886-B3B7-838D3A2F3FF4}"/>
              </a:ext>
            </a:extLst>
          </p:cNvPr>
          <p:cNvSpPr txBox="1"/>
          <p:nvPr/>
        </p:nvSpPr>
        <p:spPr>
          <a:xfrm>
            <a:off x="10061027" y="2882462"/>
            <a:ext cx="1292773" cy="369332"/>
          </a:xfrm>
          <a:prstGeom prst="rect">
            <a:avLst/>
          </a:prstGeom>
          <a:noFill/>
        </p:spPr>
        <p:txBody>
          <a:bodyPr wrap="square" rtlCol="0">
            <a:spAutoFit/>
          </a:bodyPr>
          <a:lstStyle/>
          <a:p>
            <a:r>
              <a:rPr lang="en-US" dirty="0"/>
              <a:t>16S rRNA</a:t>
            </a:r>
          </a:p>
        </p:txBody>
      </p:sp>
      <p:sp>
        <p:nvSpPr>
          <p:cNvPr id="6" name="Slide Number Placeholder 5">
            <a:extLst>
              <a:ext uri="{FF2B5EF4-FFF2-40B4-BE49-F238E27FC236}">
                <a16:creationId xmlns:a16="http://schemas.microsoft.com/office/drawing/2014/main" id="{187563C7-F7AE-4C3B-9B97-6649B10D9DCD}"/>
              </a:ext>
            </a:extLst>
          </p:cNvPr>
          <p:cNvSpPr>
            <a:spLocks noGrp="1"/>
          </p:cNvSpPr>
          <p:nvPr>
            <p:ph type="sldNum" sz="quarter" idx="12"/>
          </p:nvPr>
        </p:nvSpPr>
        <p:spPr/>
        <p:txBody>
          <a:bodyPr/>
          <a:lstStyle/>
          <a:p>
            <a:fld id="{111F27A7-E2FF-4A5C-89A3-CB0344BFB9F2}" type="slidenum">
              <a:rPr lang="en-US" smtClean="0"/>
              <a:t>6</a:t>
            </a:fld>
            <a:endParaRPr lang="en-US" dirty="0"/>
          </a:p>
        </p:txBody>
      </p:sp>
    </p:spTree>
    <p:extLst>
      <p:ext uri="{BB962C8B-B14F-4D97-AF65-F5344CB8AC3E}">
        <p14:creationId xmlns:p14="http://schemas.microsoft.com/office/powerpoint/2010/main" val="272290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B167-FF78-4145-B63C-619C68737748}"/>
              </a:ext>
            </a:extLst>
          </p:cNvPr>
          <p:cNvSpPr>
            <a:spLocks noGrp="1"/>
          </p:cNvSpPr>
          <p:nvPr>
            <p:ph type="title"/>
          </p:nvPr>
        </p:nvSpPr>
        <p:spPr>
          <a:xfrm>
            <a:off x="675142" y="355557"/>
            <a:ext cx="11031583" cy="1325563"/>
          </a:xfrm>
        </p:spPr>
        <p:txBody>
          <a:bodyPr/>
          <a:lstStyle/>
          <a:p>
            <a:r>
              <a:rPr lang="en-US" dirty="0"/>
              <a:t>Reporter strains</a:t>
            </a:r>
            <a:endParaRPr lang="en-US" dirty="0">
              <a:solidFill>
                <a:schemeClr val="tx1"/>
              </a:solidFill>
            </a:endParaRPr>
          </a:p>
        </p:txBody>
      </p:sp>
      <p:pic>
        <p:nvPicPr>
          <p:cNvPr id="7" name="Picture 6">
            <a:extLst>
              <a:ext uri="{FF2B5EF4-FFF2-40B4-BE49-F238E27FC236}">
                <a16:creationId xmlns:a16="http://schemas.microsoft.com/office/drawing/2014/main" id="{F48FE6E9-12E0-4E0A-B69E-2C9822EDC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84" y="1709769"/>
            <a:ext cx="6416829" cy="1664845"/>
          </a:xfrm>
          <a:prstGeom prst="rect">
            <a:avLst/>
          </a:prstGeom>
        </p:spPr>
      </p:pic>
      <p:sp>
        <p:nvSpPr>
          <p:cNvPr id="10" name="Rectangle 9">
            <a:extLst>
              <a:ext uri="{FF2B5EF4-FFF2-40B4-BE49-F238E27FC236}">
                <a16:creationId xmlns:a16="http://schemas.microsoft.com/office/drawing/2014/main" id="{9470A255-1AB0-4480-BF23-08BE66718FF1}"/>
              </a:ext>
            </a:extLst>
          </p:cNvPr>
          <p:cNvSpPr/>
          <p:nvPr/>
        </p:nvSpPr>
        <p:spPr>
          <a:xfrm>
            <a:off x="4335753" y="4450082"/>
            <a:ext cx="1662043" cy="2525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mj-lt"/>
              </a:rPr>
              <a:t>LacZ</a:t>
            </a:r>
          </a:p>
        </p:txBody>
      </p:sp>
      <p:sp>
        <p:nvSpPr>
          <p:cNvPr id="9" name="Right Brace 8">
            <a:extLst>
              <a:ext uri="{FF2B5EF4-FFF2-40B4-BE49-F238E27FC236}">
                <a16:creationId xmlns:a16="http://schemas.microsoft.com/office/drawing/2014/main" id="{3351039D-9C07-4BCD-AB85-DAC2C7B1D896}"/>
              </a:ext>
            </a:extLst>
          </p:cNvPr>
          <p:cNvSpPr/>
          <p:nvPr/>
        </p:nvSpPr>
        <p:spPr>
          <a:xfrm rot="5400000">
            <a:off x="5050367" y="2080452"/>
            <a:ext cx="232816" cy="373744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Rectangle 25">
            <a:extLst>
              <a:ext uri="{FF2B5EF4-FFF2-40B4-BE49-F238E27FC236}">
                <a16:creationId xmlns:a16="http://schemas.microsoft.com/office/drawing/2014/main" id="{D4DB2260-A572-44CF-A830-6949AFD498AF}"/>
              </a:ext>
            </a:extLst>
          </p:cNvPr>
          <p:cNvSpPr/>
          <p:nvPr/>
        </p:nvSpPr>
        <p:spPr>
          <a:xfrm>
            <a:off x="675142" y="3816724"/>
            <a:ext cx="2396235" cy="15144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mj-lt"/>
              </a:rPr>
              <a:t>Untranslated Region</a:t>
            </a:r>
          </a:p>
        </p:txBody>
      </p:sp>
      <p:sp>
        <p:nvSpPr>
          <p:cNvPr id="27" name="Right Brace 26">
            <a:extLst>
              <a:ext uri="{FF2B5EF4-FFF2-40B4-BE49-F238E27FC236}">
                <a16:creationId xmlns:a16="http://schemas.microsoft.com/office/drawing/2014/main" id="{8D899F33-6984-4ADE-865F-1297DC0961B1}"/>
              </a:ext>
            </a:extLst>
          </p:cNvPr>
          <p:cNvSpPr/>
          <p:nvPr/>
        </p:nvSpPr>
        <p:spPr>
          <a:xfrm rot="5400000">
            <a:off x="1854745" y="2787541"/>
            <a:ext cx="252600" cy="22714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Arc 2">
            <a:extLst>
              <a:ext uri="{FF2B5EF4-FFF2-40B4-BE49-F238E27FC236}">
                <a16:creationId xmlns:a16="http://schemas.microsoft.com/office/drawing/2014/main" id="{2F116B0B-41BF-4C72-97A5-C52EA1B35D11}"/>
              </a:ext>
            </a:extLst>
          </p:cNvPr>
          <p:cNvSpPr/>
          <p:nvPr/>
        </p:nvSpPr>
        <p:spPr>
          <a:xfrm rot="7902648">
            <a:off x="6989465" y="2055119"/>
            <a:ext cx="1443789" cy="1514421"/>
          </a:xfrm>
          <a:prstGeom prst="arc">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4416D1C6-5641-4655-894C-D37BEA3637F7}"/>
              </a:ext>
            </a:extLst>
          </p:cNvPr>
          <p:cNvSpPr/>
          <p:nvPr/>
        </p:nvSpPr>
        <p:spPr>
          <a:xfrm>
            <a:off x="6665765" y="3923242"/>
            <a:ext cx="2396235" cy="15144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mj-lt"/>
              </a:rPr>
              <a:t>Untranslated Region</a:t>
            </a:r>
          </a:p>
        </p:txBody>
      </p:sp>
      <p:sp>
        <p:nvSpPr>
          <p:cNvPr id="12" name="Right Brace 11">
            <a:extLst>
              <a:ext uri="{FF2B5EF4-FFF2-40B4-BE49-F238E27FC236}">
                <a16:creationId xmlns:a16="http://schemas.microsoft.com/office/drawing/2014/main" id="{A4B1A70F-B763-4F84-8716-2AC278ED1861}"/>
              </a:ext>
            </a:extLst>
          </p:cNvPr>
          <p:cNvSpPr/>
          <p:nvPr/>
        </p:nvSpPr>
        <p:spPr>
          <a:xfrm rot="5400000">
            <a:off x="7727448" y="3373064"/>
            <a:ext cx="149792" cy="117108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3" name="Picture 12">
            <a:extLst>
              <a:ext uri="{FF2B5EF4-FFF2-40B4-BE49-F238E27FC236}">
                <a16:creationId xmlns:a16="http://schemas.microsoft.com/office/drawing/2014/main" id="{2B1CDD64-29A0-44B1-BC15-CA9AA01F4794}"/>
              </a:ext>
            </a:extLst>
          </p:cNvPr>
          <p:cNvPicPr>
            <a:picLocks noChangeAspect="1"/>
          </p:cNvPicPr>
          <p:nvPr/>
        </p:nvPicPr>
        <p:blipFill>
          <a:blip r:embed="rId4"/>
          <a:stretch>
            <a:fillRect/>
          </a:stretch>
        </p:blipFill>
        <p:spPr>
          <a:xfrm>
            <a:off x="423596" y="3586131"/>
            <a:ext cx="10915650" cy="3124200"/>
          </a:xfrm>
          <a:prstGeom prst="rect">
            <a:avLst/>
          </a:prstGeom>
        </p:spPr>
      </p:pic>
      <p:sp>
        <p:nvSpPr>
          <p:cNvPr id="14" name="TextBox 13">
            <a:extLst>
              <a:ext uri="{FF2B5EF4-FFF2-40B4-BE49-F238E27FC236}">
                <a16:creationId xmlns:a16="http://schemas.microsoft.com/office/drawing/2014/main" id="{B80F4A15-A666-43B0-9722-F1FCBBC444FD}"/>
              </a:ext>
            </a:extLst>
          </p:cNvPr>
          <p:cNvSpPr txBox="1"/>
          <p:nvPr/>
        </p:nvSpPr>
        <p:spPr>
          <a:xfrm>
            <a:off x="4751566" y="1564596"/>
            <a:ext cx="11262926" cy="707886"/>
          </a:xfrm>
          <a:prstGeom prst="rect">
            <a:avLst/>
          </a:prstGeom>
          <a:noFill/>
        </p:spPr>
        <p:txBody>
          <a:bodyPr wrap="square">
            <a:spAutoFit/>
          </a:bodyPr>
          <a:lstStyle/>
          <a:p>
            <a:r>
              <a:rPr lang="en-US" sz="2000" dirty="0" err="1">
                <a:latin typeface="Courier" pitchFamily="2" charset="0"/>
              </a:rPr>
              <a:t>aguuauguucuaauu</a:t>
            </a:r>
            <a:r>
              <a:rPr lang="en-US" sz="2000" u="sng" dirty="0" err="1">
                <a:latin typeface="Courier" pitchFamily="2" charset="0"/>
              </a:rPr>
              <a:t>aaguag</a:t>
            </a:r>
            <a:r>
              <a:rPr lang="en-US" sz="2000" dirty="0" err="1">
                <a:latin typeface="Courier" pitchFamily="2" charset="0"/>
              </a:rPr>
              <a:t>aca</a:t>
            </a:r>
            <a:r>
              <a:rPr lang="en-US" sz="2000" dirty="0">
                <a:latin typeface="Courier" pitchFamily="2" charset="0"/>
              </a:rPr>
              <a:t>  AUG </a:t>
            </a:r>
            <a:r>
              <a:rPr lang="en-US" sz="2000" dirty="0" err="1">
                <a:latin typeface="Courier" pitchFamily="2" charset="0"/>
              </a:rPr>
              <a:t>auagcaguaaaagau</a:t>
            </a:r>
            <a:endParaRPr lang="en-US" sz="2000" dirty="0">
              <a:latin typeface="Courier" pitchFamily="2" charset="0"/>
            </a:endParaRPr>
          </a:p>
          <a:p>
            <a:endParaRPr lang="en-US" sz="2000" dirty="0">
              <a:latin typeface="Courier" pitchFamily="2" charset="0"/>
            </a:endParaRPr>
          </a:p>
        </p:txBody>
      </p:sp>
      <p:sp>
        <p:nvSpPr>
          <p:cNvPr id="4" name="Slide Number Placeholder 3">
            <a:extLst>
              <a:ext uri="{FF2B5EF4-FFF2-40B4-BE49-F238E27FC236}">
                <a16:creationId xmlns:a16="http://schemas.microsoft.com/office/drawing/2014/main" id="{EBF7747A-D31D-487A-B561-0961D8E31488}"/>
              </a:ext>
            </a:extLst>
          </p:cNvPr>
          <p:cNvSpPr>
            <a:spLocks noGrp="1"/>
          </p:cNvSpPr>
          <p:nvPr>
            <p:ph type="sldNum" sz="quarter" idx="12"/>
          </p:nvPr>
        </p:nvSpPr>
        <p:spPr/>
        <p:txBody>
          <a:bodyPr/>
          <a:lstStyle/>
          <a:p>
            <a:fld id="{111F27A7-E2FF-4A5C-89A3-CB0344BFB9F2}" type="slidenum">
              <a:rPr lang="en-US" smtClean="0"/>
              <a:t>7</a:t>
            </a:fld>
            <a:endParaRPr lang="en-US" dirty="0"/>
          </a:p>
        </p:txBody>
      </p:sp>
    </p:spTree>
    <p:extLst>
      <p:ext uri="{BB962C8B-B14F-4D97-AF65-F5344CB8AC3E}">
        <p14:creationId xmlns:p14="http://schemas.microsoft.com/office/powerpoint/2010/main" val="79496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AA0C-7C94-4148-A7D5-E96744EE25DE}"/>
              </a:ext>
            </a:extLst>
          </p:cNvPr>
          <p:cNvSpPr>
            <a:spLocks noGrp="1"/>
          </p:cNvSpPr>
          <p:nvPr>
            <p:ph type="title"/>
          </p:nvPr>
        </p:nvSpPr>
        <p:spPr>
          <a:xfrm>
            <a:off x="271150" y="201823"/>
            <a:ext cx="11611821" cy="1325563"/>
          </a:xfrm>
        </p:spPr>
        <p:txBody>
          <a:bodyPr>
            <a:normAutofit/>
          </a:bodyPr>
          <a:lstStyle/>
          <a:p>
            <a:r>
              <a:rPr lang="en-US" sz="3600" dirty="0"/>
              <a:t>Cells without bS21-2 translate from the </a:t>
            </a:r>
            <a:r>
              <a:rPr lang="en-US" sz="3600" i="1" dirty="0"/>
              <a:t>pdpA</a:t>
            </a:r>
            <a:r>
              <a:rPr lang="en-US" sz="3600" dirty="0"/>
              <a:t> 5</a:t>
            </a:r>
            <a:r>
              <a:rPr lang="en-US" sz="3600" dirty="0">
                <a:effectLst/>
                <a:ea typeface="Calibri" panose="020F0502020204030204" pitchFamily="34" charset="0"/>
              </a:rPr>
              <a:t>´</a:t>
            </a:r>
            <a:r>
              <a:rPr lang="en-US" sz="3600" dirty="0"/>
              <a:t>UTR less efficiently</a:t>
            </a:r>
          </a:p>
        </p:txBody>
      </p:sp>
      <p:sp>
        <p:nvSpPr>
          <p:cNvPr id="6" name="TextBox 5">
            <a:extLst>
              <a:ext uri="{FF2B5EF4-FFF2-40B4-BE49-F238E27FC236}">
                <a16:creationId xmlns:a16="http://schemas.microsoft.com/office/drawing/2014/main" id="{884CDC9E-71C9-4FE0-995B-3187D8500190}"/>
              </a:ext>
            </a:extLst>
          </p:cNvPr>
          <p:cNvSpPr txBox="1"/>
          <p:nvPr/>
        </p:nvSpPr>
        <p:spPr>
          <a:xfrm rot="16200000">
            <a:off x="-393229" y="2996973"/>
            <a:ext cx="3970310" cy="830997"/>
          </a:xfrm>
          <a:prstGeom prst="rect">
            <a:avLst/>
          </a:prstGeom>
          <a:noFill/>
        </p:spPr>
        <p:txBody>
          <a:bodyPr wrap="square" rtlCol="0">
            <a:spAutoFit/>
          </a:bodyPr>
          <a:lstStyle/>
          <a:p>
            <a:pPr algn="ctr"/>
            <a:r>
              <a:rPr lang="en-US" sz="2400" i="1" dirty="0"/>
              <a:t> </a:t>
            </a:r>
            <a:r>
              <a:rPr lang="en-US" sz="2400" dirty="0"/>
              <a:t>Normalized</a:t>
            </a:r>
            <a:r>
              <a:rPr lang="en-US" sz="2400" i="1" dirty="0"/>
              <a:t> </a:t>
            </a:r>
            <a:r>
              <a:rPr lang="el-GR" sz="2400" dirty="0"/>
              <a:t>β</a:t>
            </a:r>
            <a:r>
              <a:rPr lang="en-US" sz="2400" dirty="0"/>
              <a:t>-galactosidase activity</a:t>
            </a:r>
          </a:p>
        </p:txBody>
      </p:sp>
      <p:sp>
        <p:nvSpPr>
          <p:cNvPr id="7" name="TextBox 6">
            <a:extLst>
              <a:ext uri="{FF2B5EF4-FFF2-40B4-BE49-F238E27FC236}">
                <a16:creationId xmlns:a16="http://schemas.microsoft.com/office/drawing/2014/main" id="{05ADA7A6-BBBB-4DBB-B3E8-DC6BE64783EC}"/>
              </a:ext>
            </a:extLst>
          </p:cNvPr>
          <p:cNvSpPr txBox="1"/>
          <p:nvPr/>
        </p:nvSpPr>
        <p:spPr>
          <a:xfrm>
            <a:off x="4685693" y="4902503"/>
            <a:ext cx="1925052" cy="400110"/>
          </a:xfrm>
          <a:prstGeom prst="rect">
            <a:avLst/>
          </a:prstGeom>
          <a:solidFill>
            <a:schemeClr val="bg1"/>
          </a:solidFill>
        </p:spPr>
        <p:txBody>
          <a:bodyPr wrap="square" rtlCol="0">
            <a:spAutoFit/>
          </a:bodyPr>
          <a:lstStyle/>
          <a:p>
            <a:r>
              <a:rPr lang="el-GR" sz="2000" dirty="0"/>
              <a:t>Δ</a:t>
            </a:r>
            <a:r>
              <a:rPr lang="en-US" sz="2000" dirty="0"/>
              <a:t>bS21-2</a:t>
            </a:r>
          </a:p>
        </p:txBody>
      </p:sp>
      <p:sp>
        <p:nvSpPr>
          <p:cNvPr id="14" name="TextBox 13">
            <a:extLst>
              <a:ext uri="{FF2B5EF4-FFF2-40B4-BE49-F238E27FC236}">
                <a16:creationId xmlns:a16="http://schemas.microsoft.com/office/drawing/2014/main" id="{EB0778BB-7D1F-4EC5-8EFA-049E7EE2B6A7}"/>
              </a:ext>
            </a:extLst>
          </p:cNvPr>
          <p:cNvSpPr txBox="1"/>
          <p:nvPr/>
        </p:nvSpPr>
        <p:spPr>
          <a:xfrm>
            <a:off x="2875467" y="4902503"/>
            <a:ext cx="1925052" cy="400110"/>
          </a:xfrm>
          <a:prstGeom prst="rect">
            <a:avLst/>
          </a:prstGeom>
          <a:solidFill>
            <a:schemeClr val="bg1"/>
          </a:solidFill>
        </p:spPr>
        <p:txBody>
          <a:bodyPr wrap="square" rtlCol="0">
            <a:spAutoFit/>
          </a:bodyPr>
          <a:lstStyle/>
          <a:p>
            <a:r>
              <a:rPr lang="en-US" sz="2000" dirty="0"/>
              <a:t>Wild-type</a:t>
            </a:r>
          </a:p>
        </p:txBody>
      </p:sp>
      <p:sp>
        <p:nvSpPr>
          <p:cNvPr id="15" name="TextBox 14">
            <a:extLst>
              <a:ext uri="{FF2B5EF4-FFF2-40B4-BE49-F238E27FC236}">
                <a16:creationId xmlns:a16="http://schemas.microsoft.com/office/drawing/2014/main" id="{46982E67-3B79-4B52-9E3E-1B410688AC29}"/>
              </a:ext>
            </a:extLst>
          </p:cNvPr>
          <p:cNvSpPr txBox="1"/>
          <p:nvPr/>
        </p:nvSpPr>
        <p:spPr>
          <a:xfrm>
            <a:off x="7812920" y="4950009"/>
            <a:ext cx="1925052" cy="400110"/>
          </a:xfrm>
          <a:prstGeom prst="rect">
            <a:avLst/>
          </a:prstGeom>
          <a:solidFill>
            <a:schemeClr val="bg1"/>
          </a:solidFill>
        </p:spPr>
        <p:txBody>
          <a:bodyPr wrap="square" rtlCol="0">
            <a:spAutoFit/>
          </a:bodyPr>
          <a:lstStyle/>
          <a:p>
            <a:r>
              <a:rPr lang="el-GR" sz="2000" dirty="0"/>
              <a:t>Δ</a:t>
            </a:r>
            <a:r>
              <a:rPr lang="en-US" sz="2000" dirty="0"/>
              <a:t>bS21-2</a:t>
            </a:r>
          </a:p>
        </p:txBody>
      </p:sp>
      <p:sp>
        <p:nvSpPr>
          <p:cNvPr id="16" name="TextBox 15">
            <a:extLst>
              <a:ext uri="{FF2B5EF4-FFF2-40B4-BE49-F238E27FC236}">
                <a16:creationId xmlns:a16="http://schemas.microsoft.com/office/drawing/2014/main" id="{6B7C7D30-66A8-474D-A633-BB86590EEA4D}"/>
              </a:ext>
            </a:extLst>
          </p:cNvPr>
          <p:cNvSpPr txBox="1"/>
          <p:nvPr/>
        </p:nvSpPr>
        <p:spPr>
          <a:xfrm>
            <a:off x="6220202" y="4950009"/>
            <a:ext cx="1441839" cy="400110"/>
          </a:xfrm>
          <a:prstGeom prst="rect">
            <a:avLst/>
          </a:prstGeom>
          <a:solidFill>
            <a:schemeClr val="bg1"/>
          </a:solidFill>
        </p:spPr>
        <p:txBody>
          <a:bodyPr wrap="square" rtlCol="0">
            <a:spAutoFit/>
          </a:bodyPr>
          <a:lstStyle/>
          <a:p>
            <a:r>
              <a:rPr lang="en-US" sz="2000" dirty="0"/>
              <a:t>Wild-type</a:t>
            </a:r>
          </a:p>
        </p:txBody>
      </p:sp>
      <p:sp>
        <p:nvSpPr>
          <p:cNvPr id="18" name="TextBox 17">
            <a:extLst>
              <a:ext uri="{FF2B5EF4-FFF2-40B4-BE49-F238E27FC236}">
                <a16:creationId xmlns:a16="http://schemas.microsoft.com/office/drawing/2014/main" id="{EA80013F-8986-462F-BACE-661AD6584395}"/>
              </a:ext>
            </a:extLst>
          </p:cNvPr>
          <p:cNvSpPr txBox="1"/>
          <p:nvPr/>
        </p:nvSpPr>
        <p:spPr>
          <a:xfrm>
            <a:off x="6872493" y="5461529"/>
            <a:ext cx="1579096" cy="400110"/>
          </a:xfrm>
          <a:prstGeom prst="rect">
            <a:avLst/>
          </a:prstGeom>
          <a:noFill/>
        </p:spPr>
        <p:txBody>
          <a:bodyPr wrap="square" rtlCol="0">
            <a:spAutoFit/>
          </a:bodyPr>
          <a:lstStyle/>
          <a:p>
            <a:r>
              <a:rPr lang="en-US" sz="2000" i="1" dirty="0"/>
              <a:t>tul4 </a:t>
            </a:r>
            <a:r>
              <a:rPr lang="en-US" sz="2000" dirty="0"/>
              <a:t>UTR</a:t>
            </a:r>
          </a:p>
        </p:txBody>
      </p:sp>
      <p:sp>
        <p:nvSpPr>
          <p:cNvPr id="19" name="TextBox 18">
            <a:extLst>
              <a:ext uri="{FF2B5EF4-FFF2-40B4-BE49-F238E27FC236}">
                <a16:creationId xmlns:a16="http://schemas.microsoft.com/office/drawing/2014/main" id="{CE5B7690-4B85-40C7-B52A-5A54620B6D36}"/>
              </a:ext>
            </a:extLst>
          </p:cNvPr>
          <p:cNvSpPr txBox="1"/>
          <p:nvPr/>
        </p:nvSpPr>
        <p:spPr>
          <a:xfrm>
            <a:off x="3595812" y="5397625"/>
            <a:ext cx="1579096" cy="400110"/>
          </a:xfrm>
          <a:prstGeom prst="rect">
            <a:avLst/>
          </a:prstGeom>
          <a:noFill/>
        </p:spPr>
        <p:txBody>
          <a:bodyPr wrap="square" rtlCol="0">
            <a:spAutoFit/>
          </a:bodyPr>
          <a:lstStyle/>
          <a:p>
            <a:r>
              <a:rPr lang="en-US" sz="2000" i="1" dirty="0"/>
              <a:t>pdpA </a:t>
            </a:r>
            <a:r>
              <a:rPr lang="en-US" sz="2000" dirty="0"/>
              <a:t>UTR</a:t>
            </a:r>
          </a:p>
        </p:txBody>
      </p:sp>
      <p:sp>
        <p:nvSpPr>
          <p:cNvPr id="23" name="TextBox 22">
            <a:extLst>
              <a:ext uri="{FF2B5EF4-FFF2-40B4-BE49-F238E27FC236}">
                <a16:creationId xmlns:a16="http://schemas.microsoft.com/office/drawing/2014/main" id="{3DD0146A-8B9C-4576-9680-037C38BD93BC}"/>
              </a:ext>
            </a:extLst>
          </p:cNvPr>
          <p:cNvSpPr txBox="1"/>
          <p:nvPr/>
        </p:nvSpPr>
        <p:spPr>
          <a:xfrm>
            <a:off x="445598" y="5909145"/>
            <a:ext cx="11262926" cy="923330"/>
          </a:xfrm>
          <a:prstGeom prst="rect">
            <a:avLst/>
          </a:prstGeom>
          <a:noFill/>
        </p:spPr>
        <p:txBody>
          <a:bodyPr wrap="square">
            <a:spAutoFit/>
          </a:bodyPr>
          <a:lstStyle/>
          <a:p>
            <a:r>
              <a:rPr lang="en-US" i="1" dirty="0">
                <a:latin typeface="Courier" pitchFamily="2" charset="0"/>
              </a:rPr>
              <a:t>pdpA</a:t>
            </a:r>
            <a:r>
              <a:rPr lang="en-US" dirty="0">
                <a:latin typeface="Courier" pitchFamily="2" charset="0"/>
              </a:rPr>
              <a:t>:		      </a:t>
            </a:r>
            <a:r>
              <a:rPr lang="en-US" dirty="0" err="1">
                <a:latin typeface="Courier" pitchFamily="2" charset="0"/>
              </a:rPr>
              <a:t>aguuauguucuaauu</a:t>
            </a:r>
            <a:r>
              <a:rPr lang="en-US" u="sng" dirty="0" err="1">
                <a:latin typeface="Courier" pitchFamily="2" charset="0"/>
              </a:rPr>
              <a:t>aaguag</a:t>
            </a:r>
            <a:r>
              <a:rPr lang="en-US" dirty="0" err="1">
                <a:latin typeface="Courier" pitchFamily="2" charset="0"/>
              </a:rPr>
              <a:t>aca</a:t>
            </a:r>
            <a:r>
              <a:rPr lang="en-US" dirty="0">
                <a:latin typeface="Courier" pitchFamily="2" charset="0"/>
              </a:rPr>
              <a:t> </a:t>
            </a:r>
            <a:r>
              <a:rPr lang="en-US" sz="1200" dirty="0">
                <a:latin typeface="Courier" pitchFamily="2" charset="0"/>
              </a:rPr>
              <a:t> </a:t>
            </a:r>
            <a:r>
              <a:rPr lang="en-US" dirty="0">
                <a:latin typeface="Courier" pitchFamily="2" charset="0"/>
              </a:rPr>
              <a:t>AUG </a:t>
            </a:r>
            <a:r>
              <a:rPr lang="en-US" dirty="0" err="1">
                <a:latin typeface="Courier" pitchFamily="2" charset="0"/>
              </a:rPr>
              <a:t>auagcaguaaaagau</a:t>
            </a:r>
            <a:endParaRPr lang="en-US" dirty="0">
              <a:latin typeface="Courier" pitchFamily="2" charset="0"/>
            </a:endParaRPr>
          </a:p>
          <a:p>
            <a:r>
              <a:rPr lang="en-US" i="1" dirty="0">
                <a:latin typeface="Courier" pitchFamily="2" charset="0"/>
                <a:cs typeface="Courier New" panose="02070309020205020404" pitchFamily="49" charset="0"/>
              </a:rPr>
              <a:t>tul4</a:t>
            </a:r>
            <a:r>
              <a:rPr lang="en-US" dirty="0">
                <a:latin typeface="Courier" pitchFamily="2" charset="0"/>
                <a:cs typeface="Courier New" panose="02070309020205020404" pitchFamily="49" charset="0"/>
              </a:rPr>
              <a:t>:   </a:t>
            </a:r>
            <a:r>
              <a:rPr lang="en-US" dirty="0" err="1">
                <a:latin typeface="Courier" pitchFamily="2" charset="0"/>
                <a:cs typeface="Courier New" panose="02070309020205020404" pitchFamily="49" charset="0"/>
              </a:rPr>
              <a:t>gaguauaugugaauauuuaaaaau</a:t>
            </a:r>
            <a:r>
              <a:rPr lang="en-US" u="sng" dirty="0" err="1">
                <a:latin typeface="Courier" pitchFamily="2" charset="0"/>
                <a:cs typeface="Courier New" panose="02070309020205020404" pitchFamily="49" charset="0"/>
              </a:rPr>
              <a:t>aggagu</a:t>
            </a:r>
            <a:r>
              <a:rPr lang="en-US" dirty="0" err="1">
                <a:latin typeface="Courier" pitchFamily="2" charset="0"/>
                <a:cs typeface="Courier New" panose="02070309020205020404" pitchFamily="49" charset="0"/>
              </a:rPr>
              <a:t>aucuau</a:t>
            </a:r>
            <a:r>
              <a:rPr lang="en-US" dirty="0">
                <a:latin typeface="Courier" pitchFamily="2" charset="0"/>
                <a:cs typeface="Courier New" panose="02070309020205020404" pitchFamily="49" charset="0"/>
              </a:rPr>
              <a:t> AUG </a:t>
            </a:r>
            <a:r>
              <a:rPr lang="en-US" dirty="0" err="1">
                <a:latin typeface="Courier" pitchFamily="2" charset="0"/>
                <a:cs typeface="Courier New" panose="02070309020205020404" pitchFamily="49" charset="0"/>
              </a:rPr>
              <a:t>augaaaaaaauaauuaag</a:t>
            </a:r>
            <a:r>
              <a:rPr lang="en-US" dirty="0">
                <a:latin typeface="Courier" pitchFamily="2" charset="0"/>
                <a:cs typeface="Courier New" panose="02070309020205020404" pitchFamily="49" charset="0"/>
              </a:rPr>
              <a:t> </a:t>
            </a:r>
          </a:p>
          <a:p>
            <a:endParaRPr lang="en-US" dirty="0">
              <a:latin typeface="Courier" pitchFamily="2" charset="0"/>
            </a:endParaRPr>
          </a:p>
        </p:txBody>
      </p:sp>
      <p:sp>
        <p:nvSpPr>
          <p:cNvPr id="24" name="TextBox 23">
            <a:extLst>
              <a:ext uri="{FF2B5EF4-FFF2-40B4-BE49-F238E27FC236}">
                <a16:creationId xmlns:a16="http://schemas.microsoft.com/office/drawing/2014/main" id="{A40DAFFA-B91E-4090-83B1-595DF85A31F6}"/>
              </a:ext>
            </a:extLst>
          </p:cNvPr>
          <p:cNvSpPr txBox="1"/>
          <p:nvPr/>
        </p:nvSpPr>
        <p:spPr>
          <a:xfrm>
            <a:off x="3116808" y="1561401"/>
            <a:ext cx="2617198" cy="1107996"/>
          </a:xfrm>
          <a:prstGeom prst="rect">
            <a:avLst/>
          </a:prstGeom>
          <a:noFill/>
        </p:spPr>
        <p:txBody>
          <a:bodyPr wrap="square" rtlCol="0">
            <a:spAutoFit/>
          </a:bodyPr>
          <a:lstStyle/>
          <a:p>
            <a:pPr algn="ctr"/>
            <a:r>
              <a:rPr lang="en-US" sz="2200" dirty="0"/>
              <a:t>1.42-fold</a:t>
            </a:r>
          </a:p>
          <a:p>
            <a:pPr algn="ctr"/>
            <a:r>
              <a:rPr lang="en-US" sz="2200" dirty="0"/>
              <a:t>*</a:t>
            </a:r>
          </a:p>
          <a:p>
            <a:endParaRPr lang="en-US" sz="2200" dirty="0"/>
          </a:p>
        </p:txBody>
      </p:sp>
      <p:cxnSp>
        <p:nvCxnSpPr>
          <p:cNvPr id="10" name="Straight Connector 9">
            <a:extLst>
              <a:ext uri="{FF2B5EF4-FFF2-40B4-BE49-F238E27FC236}">
                <a16:creationId xmlns:a16="http://schemas.microsoft.com/office/drawing/2014/main" id="{97207C1F-2CCE-44BA-926B-2B8361065313}"/>
              </a:ext>
            </a:extLst>
          </p:cNvPr>
          <p:cNvCxnSpPr>
            <a:cxnSpLocks/>
          </p:cNvCxnSpPr>
          <p:nvPr/>
        </p:nvCxnSpPr>
        <p:spPr>
          <a:xfrm flipH="1">
            <a:off x="3675907" y="1936044"/>
            <a:ext cx="1499001" cy="0"/>
          </a:xfrm>
          <a:prstGeom prst="line">
            <a:avLst/>
          </a:prstGeom>
          <a:ln w="19050"/>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E1F5F057-5AC9-4F4F-975A-39EB70F54556}"/>
              </a:ext>
            </a:extLst>
          </p:cNvPr>
          <p:cNvSpPr/>
          <p:nvPr/>
        </p:nvSpPr>
        <p:spPr>
          <a:xfrm rot="5400000">
            <a:off x="5213047" y="1558119"/>
            <a:ext cx="233154" cy="969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D925752-7B9D-47D0-80EC-F3E4210B8328}"/>
              </a:ext>
            </a:extLst>
          </p:cNvPr>
          <p:cNvSpPr txBox="1"/>
          <p:nvPr/>
        </p:nvSpPr>
        <p:spPr>
          <a:xfrm>
            <a:off x="6154159" y="1471137"/>
            <a:ext cx="2617198" cy="769441"/>
          </a:xfrm>
          <a:prstGeom prst="rect">
            <a:avLst/>
          </a:prstGeom>
          <a:noFill/>
        </p:spPr>
        <p:txBody>
          <a:bodyPr wrap="square" rtlCol="0">
            <a:spAutoFit/>
          </a:bodyPr>
          <a:lstStyle/>
          <a:p>
            <a:pPr algn="ctr"/>
            <a:r>
              <a:rPr lang="en-US" sz="2200" dirty="0"/>
              <a:t>0.97-fold</a:t>
            </a:r>
          </a:p>
          <a:p>
            <a:endParaRPr lang="en-US" sz="2200" dirty="0"/>
          </a:p>
        </p:txBody>
      </p:sp>
      <p:cxnSp>
        <p:nvCxnSpPr>
          <p:cNvPr id="21" name="Straight Connector 20">
            <a:extLst>
              <a:ext uri="{FF2B5EF4-FFF2-40B4-BE49-F238E27FC236}">
                <a16:creationId xmlns:a16="http://schemas.microsoft.com/office/drawing/2014/main" id="{A2E53F2E-AE02-49AA-9D09-9E64423F09A4}"/>
              </a:ext>
            </a:extLst>
          </p:cNvPr>
          <p:cNvCxnSpPr>
            <a:cxnSpLocks/>
          </p:cNvCxnSpPr>
          <p:nvPr/>
        </p:nvCxnSpPr>
        <p:spPr>
          <a:xfrm flipH="1">
            <a:off x="6713258" y="1844785"/>
            <a:ext cx="1499001" cy="0"/>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26" name="Chart 25">
            <a:extLst>
              <a:ext uri="{FF2B5EF4-FFF2-40B4-BE49-F238E27FC236}">
                <a16:creationId xmlns:a16="http://schemas.microsoft.com/office/drawing/2014/main" id="{24AB9E3C-3AAD-4F7E-A93F-D4A935532756}"/>
              </a:ext>
            </a:extLst>
          </p:cNvPr>
          <p:cNvGraphicFramePr>
            <a:graphicFrameLocks/>
          </p:cNvGraphicFramePr>
          <p:nvPr>
            <p:extLst>
              <p:ext uri="{D42A27DB-BD31-4B8C-83A1-F6EECF244321}">
                <p14:modId xmlns:p14="http://schemas.microsoft.com/office/powerpoint/2010/main" val="251204505"/>
              </p:ext>
            </p:extLst>
          </p:nvPr>
        </p:nvGraphicFramePr>
        <p:xfrm>
          <a:off x="2233538" y="2057399"/>
          <a:ext cx="6895476" cy="295581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8C7AA45C-BBE3-45ED-99FD-F2EB95455B04}"/>
              </a:ext>
            </a:extLst>
          </p:cNvPr>
          <p:cNvSpPr/>
          <p:nvPr/>
        </p:nvSpPr>
        <p:spPr>
          <a:xfrm>
            <a:off x="6096000" y="1553569"/>
            <a:ext cx="3014645" cy="427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74D1E9C-148F-482D-8E29-FC91109129FD}"/>
              </a:ext>
            </a:extLst>
          </p:cNvPr>
          <p:cNvSpPr>
            <a:spLocks noGrp="1"/>
          </p:cNvSpPr>
          <p:nvPr>
            <p:ph type="sldNum" sz="quarter" idx="12"/>
          </p:nvPr>
        </p:nvSpPr>
        <p:spPr/>
        <p:txBody>
          <a:bodyPr/>
          <a:lstStyle/>
          <a:p>
            <a:fld id="{111F27A7-E2FF-4A5C-89A3-CB0344BFB9F2}" type="slidenum">
              <a:rPr lang="en-US" smtClean="0"/>
              <a:t>8</a:t>
            </a:fld>
            <a:endParaRPr lang="en-US" dirty="0"/>
          </a:p>
        </p:txBody>
      </p:sp>
    </p:spTree>
    <p:extLst>
      <p:ext uri="{BB962C8B-B14F-4D97-AF65-F5344CB8AC3E}">
        <p14:creationId xmlns:p14="http://schemas.microsoft.com/office/powerpoint/2010/main" val="165849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435E-B80F-428C-82DB-42B67CBBA934}"/>
              </a:ext>
            </a:extLst>
          </p:cNvPr>
          <p:cNvSpPr>
            <a:spLocks noGrp="1"/>
          </p:cNvSpPr>
          <p:nvPr>
            <p:ph type="title"/>
          </p:nvPr>
        </p:nvSpPr>
        <p:spPr/>
        <p:txBody>
          <a:bodyPr>
            <a:normAutofit fontScale="90000"/>
          </a:bodyPr>
          <a:lstStyle/>
          <a:p>
            <a:r>
              <a:rPr lang="en-US" dirty="0"/>
              <a:t>Will disrupting the secondary structure impact the regulation of the </a:t>
            </a:r>
            <a:r>
              <a:rPr lang="en-US" i="1" dirty="0"/>
              <a:t>pdpA</a:t>
            </a:r>
            <a:r>
              <a:rPr lang="en-US" dirty="0"/>
              <a:t> UTR?</a:t>
            </a:r>
          </a:p>
        </p:txBody>
      </p:sp>
      <p:pic>
        <p:nvPicPr>
          <p:cNvPr id="1026" name="Picture 2">
            <a:extLst>
              <a:ext uri="{FF2B5EF4-FFF2-40B4-BE49-F238E27FC236}">
                <a16:creationId xmlns:a16="http://schemas.microsoft.com/office/drawing/2014/main" id="{55851209-01E0-44EB-98A3-78DA789CFC2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50000"/>
          <a:stretch/>
        </p:blipFill>
        <p:spPr bwMode="auto">
          <a:xfrm>
            <a:off x="2389506" y="1671146"/>
            <a:ext cx="1600832" cy="15632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CE89FA-3856-4482-9393-1C6C6F04D52C}"/>
              </a:ext>
            </a:extLst>
          </p:cNvPr>
          <p:cNvSpPr txBox="1"/>
          <p:nvPr/>
        </p:nvSpPr>
        <p:spPr>
          <a:xfrm>
            <a:off x="2149416" y="3340449"/>
            <a:ext cx="1925052" cy="400110"/>
          </a:xfrm>
          <a:prstGeom prst="rect">
            <a:avLst/>
          </a:prstGeom>
          <a:solidFill>
            <a:schemeClr val="bg1"/>
          </a:solidFill>
        </p:spPr>
        <p:txBody>
          <a:bodyPr wrap="square" rtlCol="0">
            <a:spAutoFit/>
          </a:bodyPr>
          <a:lstStyle/>
          <a:p>
            <a:r>
              <a:rPr lang="en-US" sz="2000" dirty="0"/>
              <a:t>WT </a:t>
            </a:r>
            <a:r>
              <a:rPr lang="en-US" sz="2000" i="1" dirty="0"/>
              <a:t>pdpA</a:t>
            </a:r>
            <a:r>
              <a:rPr lang="en-US" sz="2000" dirty="0"/>
              <a:t> UTR</a:t>
            </a:r>
          </a:p>
        </p:txBody>
      </p:sp>
      <p:pic>
        <p:nvPicPr>
          <p:cNvPr id="1028" name="Picture 4">
            <a:extLst>
              <a:ext uri="{FF2B5EF4-FFF2-40B4-BE49-F238E27FC236}">
                <a16:creationId xmlns:a16="http://schemas.microsoft.com/office/drawing/2014/main" id="{14D6E462-9588-4368-BBD0-1287C73678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296" t="428"/>
          <a:stretch/>
        </p:blipFill>
        <p:spPr bwMode="auto">
          <a:xfrm>
            <a:off x="5054619" y="1773714"/>
            <a:ext cx="1672725" cy="14882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BA95A77-05E7-472B-B0FD-77C8782E163B}"/>
              </a:ext>
            </a:extLst>
          </p:cNvPr>
          <p:cNvSpPr txBox="1"/>
          <p:nvPr/>
        </p:nvSpPr>
        <p:spPr>
          <a:xfrm>
            <a:off x="4802292" y="3429000"/>
            <a:ext cx="1925052" cy="400110"/>
          </a:xfrm>
          <a:prstGeom prst="rect">
            <a:avLst/>
          </a:prstGeom>
          <a:solidFill>
            <a:schemeClr val="bg1"/>
          </a:solidFill>
        </p:spPr>
        <p:txBody>
          <a:bodyPr wrap="square" rtlCol="0">
            <a:spAutoFit/>
          </a:bodyPr>
          <a:lstStyle/>
          <a:p>
            <a:r>
              <a:rPr lang="en-US" sz="2000" dirty="0"/>
              <a:t>Mutation 1</a:t>
            </a:r>
          </a:p>
        </p:txBody>
      </p:sp>
      <p:sp>
        <p:nvSpPr>
          <p:cNvPr id="12" name="TextBox 11">
            <a:extLst>
              <a:ext uri="{FF2B5EF4-FFF2-40B4-BE49-F238E27FC236}">
                <a16:creationId xmlns:a16="http://schemas.microsoft.com/office/drawing/2014/main" id="{D1AEFE3E-6C89-4BE6-91DC-61FC1DEEC10A}"/>
              </a:ext>
            </a:extLst>
          </p:cNvPr>
          <p:cNvSpPr txBox="1"/>
          <p:nvPr/>
        </p:nvSpPr>
        <p:spPr>
          <a:xfrm>
            <a:off x="7245599" y="3460821"/>
            <a:ext cx="2796985" cy="400110"/>
          </a:xfrm>
          <a:prstGeom prst="rect">
            <a:avLst/>
          </a:prstGeom>
          <a:solidFill>
            <a:schemeClr val="bg1"/>
          </a:solidFill>
        </p:spPr>
        <p:txBody>
          <a:bodyPr wrap="square" rtlCol="0">
            <a:spAutoFit/>
          </a:bodyPr>
          <a:lstStyle/>
          <a:p>
            <a:r>
              <a:rPr lang="en-US" sz="2000" dirty="0"/>
              <a:t>Mutation 1 restored</a:t>
            </a:r>
          </a:p>
        </p:txBody>
      </p:sp>
      <p:pic>
        <p:nvPicPr>
          <p:cNvPr id="4" name="Picture 3">
            <a:extLst>
              <a:ext uri="{FF2B5EF4-FFF2-40B4-BE49-F238E27FC236}">
                <a16:creationId xmlns:a16="http://schemas.microsoft.com/office/drawing/2014/main" id="{D28A582A-2FC7-480D-8559-52FA2C59FD21}"/>
              </a:ext>
            </a:extLst>
          </p:cNvPr>
          <p:cNvPicPr>
            <a:picLocks noChangeAspect="1"/>
          </p:cNvPicPr>
          <p:nvPr/>
        </p:nvPicPr>
        <p:blipFill>
          <a:blip r:embed="rId5"/>
          <a:stretch>
            <a:fillRect/>
          </a:stretch>
        </p:blipFill>
        <p:spPr>
          <a:xfrm>
            <a:off x="7691246" y="1861859"/>
            <a:ext cx="1672724" cy="1462550"/>
          </a:xfrm>
          <a:prstGeom prst="rect">
            <a:avLst/>
          </a:prstGeom>
        </p:spPr>
      </p:pic>
      <p:grpSp>
        <p:nvGrpSpPr>
          <p:cNvPr id="5" name="Group 4">
            <a:extLst>
              <a:ext uri="{FF2B5EF4-FFF2-40B4-BE49-F238E27FC236}">
                <a16:creationId xmlns:a16="http://schemas.microsoft.com/office/drawing/2014/main" id="{C3F0204B-F44B-426D-91E8-B6C66833A480}"/>
              </a:ext>
            </a:extLst>
          </p:cNvPr>
          <p:cNvGrpSpPr/>
          <p:nvPr/>
        </p:nvGrpSpPr>
        <p:grpSpPr>
          <a:xfrm>
            <a:off x="1050751" y="3846629"/>
            <a:ext cx="8594171" cy="3031639"/>
            <a:chOff x="1056545" y="3808087"/>
            <a:chExt cx="8594171" cy="3031639"/>
          </a:xfrm>
        </p:grpSpPr>
        <p:graphicFrame>
          <p:nvGraphicFramePr>
            <p:cNvPr id="18" name="Chart 17">
              <a:extLst>
                <a:ext uri="{FF2B5EF4-FFF2-40B4-BE49-F238E27FC236}">
                  <a16:creationId xmlns:a16="http://schemas.microsoft.com/office/drawing/2014/main" id="{109D8F1F-C2A1-4DCF-9C2A-CC9954CD1563}"/>
                </a:ext>
              </a:extLst>
            </p:cNvPr>
            <p:cNvGraphicFramePr>
              <a:graphicFrameLocks/>
            </p:cNvGraphicFramePr>
            <p:nvPr>
              <p:extLst>
                <p:ext uri="{D42A27DB-BD31-4B8C-83A1-F6EECF244321}">
                  <p14:modId xmlns:p14="http://schemas.microsoft.com/office/powerpoint/2010/main" val="2669702251"/>
                </p:ext>
              </p:extLst>
            </p:nvPr>
          </p:nvGraphicFramePr>
          <p:xfrm>
            <a:off x="1683385" y="3808087"/>
            <a:ext cx="7967331" cy="2741324"/>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0827CA60-02CA-46F5-B742-50E161D936EA}"/>
                </a:ext>
              </a:extLst>
            </p:cNvPr>
            <p:cNvSpPr txBox="1"/>
            <p:nvPr/>
          </p:nvSpPr>
          <p:spPr>
            <a:xfrm rot="16200000">
              <a:off x="29533" y="4887944"/>
              <a:ext cx="2638800" cy="584775"/>
            </a:xfrm>
            <a:prstGeom prst="rect">
              <a:avLst/>
            </a:prstGeom>
            <a:noFill/>
          </p:spPr>
          <p:txBody>
            <a:bodyPr wrap="square" rtlCol="0">
              <a:spAutoFit/>
            </a:bodyPr>
            <a:lstStyle/>
            <a:p>
              <a:pPr algn="ctr"/>
              <a:r>
                <a:rPr lang="en-US" sz="1600" i="1" dirty="0"/>
                <a:t> </a:t>
              </a:r>
              <a:r>
                <a:rPr lang="en-US" sz="1600" dirty="0"/>
                <a:t>Normalized</a:t>
              </a:r>
              <a:r>
                <a:rPr lang="en-US" sz="1600" i="1" dirty="0"/>
                <a:t> </a:t>
              </a:r>
              <a:r>
                <a:rPr lang="el-GR" sz="1600" dirty="0"/>
                <a:t>β</a:t>
              </a:r>
              <a:r>
                <a:rPr lang="en-US" sz="1600" dirty="0"/>
                <a:t>-galactosidase activity</a:t>
              </a:r>
            </a:p>
          </p:txBody>
        </p:sp>
        <p:sp>
          <p:nvSpPr>
            <p:cNvPr id="20" name="TextBox 19">
              <a:extLst>
                <a:ext uri="{FF2B5EF4-FFF2-40B4-BE49-F238E27FC236}">
                  <a16:creationId xmlns:a16="http://schemas.microsoft.com/office/drawing/2014/main" id="{14F2142B-9ACB-4222-924F-4CBAA7A9CD87}"/>
                </a:ext>
              </a:extLst>
            </p:cNvPr>
            <p:cNvSpPr txBox="1"/>
            <p:nvPr/>
          </p:nvSpPr>
          <p:spPr>
            <a:xfrm>
              <a:off x="3401807" y="6499731"/>
              <a:ext cx="1178340" cy="338554"/>
            </a:xfrm>
            <a:prstGeom prst="rect">
              <a:avLst/>
            </a:prstGeom>
            <a:solidFill>
              <a:schemeClr val="bg1"/>
            </a:solidFill>
          </p:spPr>
          <p:txBody>
            <a:bodyPr wrap="square" rtlCol="0">
              <a:spAutoFit/>
            </a:bodyPr>
            <a:lstStyle/>
            <a:p>
              <a:r>
                <a:rPr lang="el-GR" sz="1600" dirty="0"/>
                <a:t>Δ</a:t>
              </a:r>
              <a:r>
                <a:rPr lang="en-US" sz="1600" dirty="0"/>
                <a:t>bS21-2</a:t>
              </a:r>
            </a:p>
          </p:txBody>
        </p:sp>
        <p:sp>
          <p:nvSpPr>
            <p:cNvPr id="21" name="TextBox 20">
              <a:extLst>
                <a:ext uri="{FF2B5EF4-FFF2-40B4-BE49-F238E27FC236}">
                  <a16:creationId xmlns:a16="http://schemas.microsoft.com/office/drawing/2014/main" id="{98016470-46F1-4E3A-9AD6-363B261D429C}"/>
                </a:ext>
              </a:extLst>
            </p:cNvPr>
            <p:cNvSpPr txBox="1"/>
            <p:nvPr/>
          </p:nvSpPr>
          <p:spPr>
            <a:xfrm>
              <a:off x="2139337" y="6475121"/>
              <a:ext cx="1178340" cy="338554"/>
            </a:xfrm>
            <a:prstGeom prst="rect">
              <a:avLst/>
            </a:prstGeom>
            <a:solidFill>
              <a:schemeClr val="bg1"/>
            </a:solidFill>
          </p:spPr>
          <p:txBody>
            <a:bodyPr wrap="square" rtlCol="0">
              <a:spAutoFit/>
            </a:bodyPr>
            <a:lstStyle/>
            <a:p>
              <a:r>
                <a:rPr lang="en-US" sz="1600" dirty="0"/>
                <a:t>Wild-type</a:t>
              </a:r>
            </a:p>
          </p:txBody>
        </p:sp>
        <p:sp>
          <p:nvSpPr>
            <p:cNvPr id="22" name="TextBox 21">
              <a:extLst>
                <a:ext uri="{FF2B5EF4-FFF2-40B4-BE49-F238E27FC236}">
                  <a16:creationId xmlns:a16="http://schemas.microsoft.com/office/drawing/2014/main" id="{E931FBEB-68CF-4841-951A-B3579CD22105}"/>
                </a:ext>
              </a:extLst>
            </p:cNvPr>
            <p:cNvSpPr txBox="1"/>
            <p:nvPr/>
          </p:nvSpPr>
          <p:spPr>
            <a:xfrm>
              <a:off x="5764818" y="6484475"/>
              <a:ext cx="1178340" cy="338554"/>
            </a:xfrm>
            <a:prstGeom prst="rect">
              <a:avLst/>
            </a:prstGeom>
            <a:solidFill>
              <a:schemeClr val="bg1"/>
            </a:solidFill>
          </p:spPr>
          <p:txBody>
            <a:bodyPr wrap="square" rtlCol="0">
              <a:spAutoFit/>
            </a:bodyPr>
            <a:lstStyle/>
            <a:p>
              <a:r>
                <a:rPr lang="el-GR" sz="1600" dirty="0"/>
                <a:t>Δ</a:t>
              </a:r>
              <a:r>
                <a:rPr lang="en-US" sz="1600" dirty="0"/>
                <a:t>bS21-2</a:t>
              </a:r>
            </a:p>
          </p:txBody>
        </p:sp>
        <p:sp>
          <p:nvSpPr>
            <p:cNvPr id="23" name="TextBox 22">
              <a:extLst>
                <a:ext uri="{FF2B5EF4-FFF2-40B4-BE49-F238E27FC236}">
                  <a16:creationId xmlns:a16="http://schemas.microsoft.com/office/drawing/2014/main" id="{ED346FFB-F6D7-4E1C-B615-5E15497F4E36}"/>
                </a:ext>
              </a:extLst>
            </p:cNvPr>
            <p:cNvSpPr txBox="1"/>
            <p:nvPr/>
          </p:nvSpPr>
          <p:spPr>
            <a:xfrm>
              <a:off x="4586478" y="6501172"/>
              <a:ext cx="1178340" cy="338554"/>
            </a:xfrm>
            <a:prstGeom prst="rect">
              <a:avLst/>
            </a:prstGeom>
            <a:solidFill>
              <a:schemeClr val="bg1"/>
            </a:solidFill>
          </p:spPr>
          <p:txBody>
            <a:bodyPr wrap="square" rtlCol="0">
              <a:spAutoFit/>
            </a:bodyPr>
            <a:lstStyle/>
            <a:p>
              <a:r>
                <a:rPr lang="en-US" sz="1600" dirty="0"/>
                <a:t>Wild-type</a:t>
              </a:r>
            </a:p>
          </p:txBody>
        </p:sp>
        <p:sp>
          <p:nvSpPr>
            <p:cNvPr id="24" name="TextBox 23">
              <a:extLst>
                <a:ext uri="{FF2B5EF4-FFF2-40B4-BE49-F238E27FC236}">
                  <a16:creationId xmlns:a16="http://schemas.microsoft.com/office/drawing/2014/main" id="{9B740AB0-2B3F-4CB7-A9BA-13DE22BBF93D}"/>
                </a:ext>
              </a:extLst>
            </p:cNvPr>
            <p:cNvSpPr txBox="1"/>
            <p:nvPr/>
          </p:nvSpPr>
          <p:spPr>
            <a:xfrm>
              <a:off x="8364546" y="6492740"/>
              <a:ext cx="1178340" cy="338554"/>
            </a:xfrm>
            <a:prstGeom prst="rect">
              <a:avLst/>
            </a:prstGeom>
            <a:solidFill>
              <a:schemeClr val="bg1"/>
            </a:solidFill>
          </p:spPr>
          <p:txBody>
            <a:bodyPr wrap="square" rtlCol="0">
              <a:spAutoFit/>
            </a:bodyPr>
            <a:lstStyle/>
            <a:p>
              <a:r>
                <a:rPr lang="el-GR" sz="1600" dirty="0"/>
                <a:t>Δ</a:t>
              </a:r>
              <a:r>
                <a:rPr lang="en-US" sz="1600" dirty="0"/>
                <a:t>bS21-2</a:t>
              </a:r>
            </a:p>
          </p:txBody>
        </p:sp>
        <p:sp>
          <p:nvSpPr>
            <p:cNvPr id="25" name="TextBox 24">
              <a:extLst>
                <a:ext uri="{FF2B5EF4-FFF2-40B4-BE49-F238E27FC236}">
                  <a16:creationId xmlns:a16="http://schemas.microsoft.com/office/drawing/2014/main" id="{A1C804C2-1F4E-41A3-BB2E-08862A55E1C7}"/>
                </a:ext>
              </a:extLst>
            </p:cNvPr>
            <p:cNvSpPr txBox="1"/>
            <p:nvPr/>
          </p:nvSpPr>
          <p:spPr>
            <a:xfrm>
              <a:off x="7102076" y="6468130"/>
              <a:ext cx="1178340" cy="338554"/>
            </a:xfrm>
            <a:prstGeom prst="rect">
              <a:avLst/>
            </a:prstGeom>
            <a:solidFill>
              <a:schemeClr val="bg1"/>
            </a:solidFill>
          </p:spPr>
          <p:txBody>
            <a:bodyPr wrap="square" rtlCol="0">
              <a:spAutoFit/>
            </a:bodyPr>
            <a:lstStyle/>
            <a:p>
              <a:r>
                <a:rPr lang="en-US" sz="1600" dirty="0"/>
                <a:t>Wild-type</a:t>
              </a:r>
            </a:p>
          </p:txBody>
        </p:sp>
      </p:grpSp>
      <p:grpSp>
        <p:nvGrpSpPr>
          <p:cNvPr id="3" name="Group 2">
            <a:extLst>
              <a:ext uri="{FF2B5EF4-FFF2-40B4-BE49-F238E27FC236}">
                <a16:creationId xmlns:a16="http://schemas.microsoft.com/office/drawing/2014/main" id="{5F23C6E8-CB39-4B51-AD8F-24EC73E1B965}"/>
              </a:ext>
            </a:extLst>
          </p:cNvPr>
          <p:cNvGrpSpPr/>
          <p:nvPr/>
        </p:nvGrpSpPr>
        <p:grpSpPr>
          <a:xfrm>
            <a:off x="2200785" y="3860931"/>
            <a:ext cx="2617198" cy="1107996"/>
            <a:chOff x="2200785" y="3860931"/>
            <a:chExt cx="2617198" cy="1107996"/>
          </a:xfrm>
        </p:grpSpPr>
        <p:sp>
          <p:nvSpPr>
            <p:cNvPr id="26" name="TextBox 25">
              <a:extLst>
                <a:ext uri="{FF2B5EF4-FFF2-40B4-BE49-F238E27FC236}">
                  <a16:creationId xmlns:a16="http://schemas.microsoft.com/office/drawing/2014/main" id="{49DB3097-DB43-4204-8624-454F503BFD76}"/>
                </a:ext>
              </a:extLst>
            </p:cNvPr>
            <p:cNvSpPr txBox="1"/>
            <p:nvPr/>
          </p:nvSpPr>
          <p:spPr>
            <a:xfrm>
              <a:off x="2200785" y="3860931"/>
              <a:ext cx="2617198" cy="1107996"/>
            </a:xfrm>
            <a:prstGeom prst="rect">
              <a:avLst/>
            </a:prstGeom>
            <a:noFill/>
          </p:spPr>
          <p:txBody>
            <a:bodyPr wrap="square" rtlCol="0">
              <a:spAutoFit/>
            </a:bodyPr>
            <a:lstStyle/>
            <a:p>
              <a:pPr algn="ctr"/>
              <a:r>
                <a:rPr lang="en-US" sz="2200" dirty="0"/>
                <a:t>1.41-fold</a:t>
              </a:r>
            </a:p>
            <a:p>
              <a:pPr algn="ctr"/>
              <a:r>
                <a:rPr lang="en-US" sz="2200" dirty="0"/>
                <a:t>*</a:t>
              </a:r>
            </a:p>
            <a:p>
              <a:endParaRPr lang="en-US" sz="2200" dirty="0"/>
            </a:p>
          </p:txBody>
        </p:sp>
        <p:cxnSp>
          <p:nvCxnSpPr>
            <p:cNvPr id="27" name="Straight Connector 26">
              <a:extLst>
                <a:ext uri="{FF2B5EF4-FFF2-40B4-BE49-F238E27FC236}">
                  <a16:creationId xmlns:a16="http://schemas.microsoft.com/office/drawing/2014/main" id="{0AF14E85-FA54-45CA-8ABD-A82308752FD8}"/>
                </a:ext>
              </a:extLst>
            </p:cNvPr>
            <p:cNvCxnSpPr>
              <a:cxnSpLocks/>
            </p:cNvCxnSpPr>
            <p:nvPr/>
          </p:nvCxnSpPr>
          <p:spPr>
            <a:xfrm flipH="1">
              <a:off x="2785442" y="4245766"/>
              <a:ext cx="149900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28CAD68C-7CA1-46B7-A675-8B999DE708C3}"/>
              </a:ext>
            </a:extLst>
          </p:cNvPr>
          <p:cNvGrpSpPr/>
          <p:nvPr/>
        </p:nvGrpSpPr>
        <p:grpSpPr>
          <a:xfrm>
            <a:off x="4691059" y="3843412"/>
            <a:ext cx="2617198" cy="1107996"/>
            <a:chOff x="2200785" y="3860931"/>
            <a:chExt cx="2617198" cy="1107996"/>
          </a:xfrm>
        </p:grpSpPr>
        <p:sp>
          <p:nvSpPr>
            <p:cNvPr id="29" name="TextBox 28">
              <a:extLst>
                <a:ext uri="{FF2B5EF4-FFF2-40B4-BE49-F238E27FC236}">
                  <a16:creationId xmlns:a16="http://schemas.microsoft.com/office/drawing/2014/main" id="{078E9864-6B1B-4E9D-8679-DE0964305902}"/>
                </a:ext>
              </a:extLst>
            </p:cNvPr>
            <p:cNvSpPr txBox="1"/>
            <p:nvPr/>
          </p:nvSpPr>
          <p:spPr>
            <a:xfrm>
              <a:off x="2200785" y="3860931"/>
              <a:ext cx="2617198" cy="1107996"/>
            </a:xfrm>
            <a:prstGeom prst="rect">
              <a:avLst/>
            </a:prstGeom>
            <a:noFill/>
          </p:spPr>
          <p:txBody>
            <a:bodyPr wrap="square" rtlCol="0">
              <a:spAutoFit/>
            </a:bodyPr>
            <a:lstStyle/>
            <a:p>
              <a:pPr algn="ctr"/>
              <a:r>
                <a:rPr lang="en-US" sz="2200" dirty="0"/>
                <a:t>1.59-fold</a:t>
              </a:r>
            </a:p>
            <a:p>
              <a:pPr algn="ctr"/>
              <a:r>
                <a:rPr lang="en-US" sz="2200" dirty="0"/>
                <a:t>*</a:t>
              </a:r>
            </a:p>
            <a:p>
              <a:endParaRPr lang="en-US" sz="2200" dirty="0"/>
            </a:p>
          </p:txBody>
        </p:sp>
        <p:cxnSp>
          <p:nvCxnSpPr>
            <p:cNvPr id="30" name="Straight Connector 29">
              <a:extLst>
                <a:ext uri="{FF2B5EF4-FFF2-40B4-BE49-F238E27FC236}">
                  <a16:creationId xmlns:a16="http://schemas.microsoft.com/office/drawing/2014/main" id="{C7B50823-CFD7-4E34-B6DD-EE87F742D6B2}"/>
                </a:ext>
              </a:extLst>
            </p:cNvPr>
            <p:cNvCxnSpPr>
              <a:cxnSpLocks/>
            </p:cNvCxnSpPr>
            <p:nvPr/>
          </p:nvCxnSpPr>
          <p:spPr>
            <a:xfrm flipH="1">
              <a:off x="2785442" y="4245766"/>
              <a:ext cx="149900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id="{9A0B39A5-A1D9-4C03-98C8-E49476A1ED94}"/>
              </a:ext>
            </a:extLst>
          </p:cNvPr>
          <p:cNvGrpSpPr/>
          <p:nvPr/>
        </p:nvGrpSpPr>
        <p:grpSpPr>
          <a:xfrm>
            <a:off x="7167991" y="3818399"/>
            <a:ext cx="2617198" cy="1107996"/>
            <a:chOff x="2200785" y="3860931"/>
            <a:chExt cx="2617198" cy="1107996"/>
          </a:xfrm>
        </p:grpSpPr>
        <p:sp>
          <p:nvSpPr>
            <p:cNvPr id="32" name="TextBox 31">
              <a:extLst>
                <a:ext uri="{FF2B5EF4-FFF2-40B4-BE49-F238E27FC236}">
                  <a16:creationId xmlns:a16="http://schemas.microsoft.com/office/drawing/2014/main" id="{237DBD08-837B-443F-8764-88798C89D108}"/>
                </a:ext>
              </a:extLst>
            </p:cNvPr>
            <p:cNvSpPr txBox="1"/>
            <p:nvPr/>
          </p:nvSpPr>
          <p:spPr>
            <a:xfrm>
              <a:off x="2200785" y="3860931"/>
              <a:ext cx="2617198" cy="1107996"/>
            </a:xfrm>
            <a:prstGeom prst="rect">
              <a:avLst/>
            </a:prstGeom>
            <a:noFill/>
          </p:spPr>
          <p:txBody>
            <a:bodyPr wrap="square" rtlCol="0">
              <a:spAutoFit/>
            </a:bodyPr>
            <a:lstStyle/>
            <a:p>
              <a:pPr algn="ctr"/>
              <a:r>
                <a:rPr lang="en-US" sz="2200" dirty="0"/>
                <a:t>1.49-fold</a:t>
              </a:r>
            </a:p>
            <a:p>
              <a:pPr algn="ctr"/>
              <a:r>
                <a:rPr lang="en-US" sz="2200" dirty="0"/>
                <a:t>*</a:t>
              </a:r>
            </a:p>
            <a:p>
              <a:endParaRPr lang="en-US" sz="2200" dirty="0"/>
            </a:p>
          </p:txBody>
        </p:sp>
        <p:cxnSp>
          <p:nvCxnSpPr>
            <p:cNvPr id="33" name="Straight Connector 32">
              <a:extLst>
                <a:ext uri="{FF2B5EF4-FFF2-40B4-BE49-F238E27FC236}">
                  <a16:creationId xmlns:a16="http://schemas.microsoft.com/office/drawing/2014/main" id="{E950CB40-055C-446D-90B6-82349E994A88}"/>
                </a:ext>
              </a:extLst>
            </p:cNvPr>
            <p:cNvCxnSpPr>
              <a:cxnSpLocks/>
            </p:cNvCxnSpPr>
            <p:nvPr/>
          </p:nvCxnSpPr>
          <p:spPr>
            <a:xfrm flipH="1">
              <a:off x="2785442" y="4245766"/>
              <a:ext cx="1499001"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Slide Number Placeholder 5">
            <a:extLst>
              <a:ext uri="{FF2B5EF4-FFF2-40B4-BE49-F238E27FC236}">
                <a16:creationId xmlns:a16="http://schemas.microsoft.com/office/drawing/2014/main" id="{35D2A7E5-7EE7-46AB-998D-78B0776AC36E}"/>
              </a:ext>
            </a:extLst>
          </p:cNvPr>
          <p:cNvSpPr>
            <a:spLocks noGrp="1"/>
          </p:cNvSpPr>
          <p:nvPr>
            <p:ph type="sldNum" sz="quarter" idx="12"/>
          </p:nvPr>
        </p:nvSpPr>
        <p:spPr/>
        <p:txBody>
          <a:bodyPr/>
          <a:lstStyle/>
          <a:p>
            <a:fld id="{111F27A7-E2FF-4A5C-89A3-CB0344BFB9F2}" type="slidenum">
              <a:rPr lang="en-US" smtClean="0"/>
              <a:t>9</a:t>
            </a:fld>
            <a:endParaRPr lang="en-US" dirty="0"/>
          </a:p>
        </p:txBody>
      </p:sp>
    </p:spTree>
    <p:extLst>
      <p:ext uri="{BB962C8B-B14F-4D97-AF65-F5344CB8AC3E}">
        <p14:creationId xmlns:p14="http://schemas.microsoft.com/office/powerpoint/2010/main" val="270496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6078</TotalTime>
  <Words>3821</Words>
  <Application>Microsoft Office PowerPoint</Application>
  <PresentationFormat>Widescreen</PresentationFormat>
  <Paragraphs>420</Paragraphs>
  <Slides>24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Courier</vt:lpstr>
      <vt:lpstr>Courier New</vt:lpstr>
      <vt:lpstr>Office Theme</vt:lpstr>
      <vt:lpstr>Investigation into gene regulation by bS21-2 in F. tularensis</vt:lpstr>
      <vt:lpstr>F. tularensis has heterogeneous populations of ribosomes</vt:lpstr>
      <vt:lpstr>Cells lacking bS21-2 have changes in protein, not transcript, abundance</vt:lpstr>
      <vt:lpstr>Francisella Pathogenicity Island (FPI)</vt:lpstr>
      <vt:lpstr>Lack of bS21-2 changes FPI protein abundance</vt:lpstr>
      <vt:lpstr>The role of bS21 in translation</vt:lpstr>
      <vt:lpstr>Reporter strains</vt:lpstr>
      <vt:lpstr>Cells without bS21-2 translate from the pdpA 5´UTR less efficiently</vt:lpstr>
      <vt:lpstr>Will disrupting the secondary structure impact the regulation of the pdpA UTR?</vt:lpstr>
      <vt:lpstr>Possible interaction between bS21 and Anti-Shine-Dalgarno (ASD)</vt:lpstr>
      <vt:lpstr>The SD sequence impacts regulation by bS21-2</vt:lpstr>
      <vt:lpstr>Altering the Shine-Dalgarno</vt:lpstr>
      <vt:lpstr>bS21-2 doesn’t control UTRs with perfect SD sequences</vt:lpstr>
      <vt:lpstr>Future directions</vt:lpstr>
      <vt:lpstr>Conclusions and model for how bS21 might control gene expression in F. tularensis</vt:lpstr>
      <vt:lpstr>Questions?</vt:lpstr>
      <vt:lpstr>Next mutants to make…</vt:lpstr>
      <vt:lpstr>Amino acid alignment of bS21 homologs with S. aureus</vt:lpstr>
      <vt:lpstr>Lack of bS21-2 changes FPI protein abundance</vt:lpstr>
      <vt:lpstr>Percent identity matrix of bS21 homologs with S. aureus</vt:lpstr>
      <vt:lpstr>Loss of rpsU2 leads to alterations in MIC for some ribosome-targeting antibiotics</vt:lpstr>
      <vt:lpstr>F. tularensis ribosome</vt:lpstr>
      <vt:lpstr>CryoEM strategy – reconstitute subunits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Specialized Ribosomes in Francisella tularensis</dc:title>
  <dc:creator>Hannah Trautmann</dc:creator>
  <cp:lastModifiedBy>Hannah</cp:lastModifiedBy>
  <cp:revision>1224</cp:revision>
  <cp:lastPrinted>2019-01-31T23:04:44Z</cp:lastPrinted>
  <dcterms:created xsi:type="dcterms:W3CDTF">2019-01-17T21:15:17Z</dcterms:created>
  <dcterms:modified xsi:type="dcterms:W3CDTF">2022-03-23T20:44:18Z</dcterms:modified>
</cp:coreProperties>
</file>