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notesMasterIdLst>
    <p:notesMasterId r:id="rId9"/>
  </p:notesMasterIdLst>
  <p:sldIdLst>
    <p:sldId id="256" r:id="rId2"/>
    <p:sldId id="257" r:id="rId3"/>
    <p:sldId id="492" r:id="rId4"/>
    <p:sldId id="258" r:id="rId5"/>
    <p:sldId id="259" r:id="rId6"/>
    <p:sldId id="490" r:id="rId7"/>
    <p:sldId id="49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39E8B-650D-4B2B-A8D0-A2ACADCD6E9E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05CC3-A3B5-4611-A7CD-29D4FA46A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39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Francisella</a:t>
            </a:r>
            <a:r>
              <a:rPr lang="en-US" dirty="0"/>
              <a:t> is a </a:t>
            </a:r>
            <a:r>
              <a:rPr lang="en-US" b="1" dirty="0"/>
              <a:t>gram -, facultative intracellular bacteria.</a:t>
            </a:r>
            <a:r>
              <a:rPr lang="en-US" dirty="0"/>
              <a:t> It is pathogenic and causes a disease called tularemia.</a:t>
            </a:r>
          </a:p>
          <a:p>
            <a:endParaRPr lang="en-US" dirty="0"/>
          </a:p>
          <a:p>
            <a:r>
              <a:rPr lang="en-US" dirty="0"/>
              <a:t>There are a large number of hosts and vectors and it can also be water-borne, which makes understanding its epidemiology rather complex.</a:t>
            </a:r>
          </a:p>
          <a:p>
            <a:endParaRPr lang="en-US" dirty="0"/>
          </a:p>
          <a:p>
            <a:r>
              <a:rPr lang="en-US" dirty="0"/>
              <a:t>It is highly infectious with as few as 10 organisms able to cause the disease, and for this reason, along with the fact that it is potentially lethal, it is considered as a potential bioweapon. This image here is colored so that the francisella are blue and are in a yellow macrophage, and you can clearly see that a ton of organisms replicate in host cells.</a:t>
            </a:r>
          </a:p>
          <a:p>
            <a:endParaRPr lang="en-US" dirty="0"/>
          </a:p>
          <a:p>
            <a:r>
              <a:rPr lang="en-US" dirty="0"/>
              <a:t>Luckily we don’t have to work with the pathogenic form because there is a live vaccine strain, or LVS, that we can work with in the lab.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non pathogenic to humans but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retains it’s pathogenicity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animal models. I may be using LVS as a stand-in for wild-type throughout the presentation.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60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Lots of people to thank, Dr. Ramsey of course and all the members of the Ramsey lab past and present. Dr. Gregory and his lab, our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cryoEM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collaborators, the GSC, INBRE, and all of our grants.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30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cap="none" spc="200" baseline="0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C3FB194-869C-4CC3-A362-3B0AFA3DC242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886BC07F-8C33-442C-A8BE-5FC2A74286B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27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CE8D-AB95-42F1-99F9-FA6BDC4536F5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420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832B1-E1A5-406E-81D8-7299FC783E9B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816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4C0A-C567-4C7B-8CA5-583F65267147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886BC07F-8C33-442C-A8BE-5FC2A742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65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cap="none" spc="200" baseline="0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E3B2-C229-4A4E-9A4B-00091413C4C4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91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3784-8033-4274-B771-B74CC0846E8D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4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4197-F5A1-41EC-B25F-6C3782E6FF79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3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C888C-131C-447E-8150-E5976936A44A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9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F919-8738-4848-B3E6-17EFB73B097B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587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34EE9-B32D-47A5-A0B1-1C77C53B07BF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1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CE9EC-085D-4315-8E38-CFEFA8805411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62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2834394-E858-4179-B1BB-C2F7EC96B196}" type="datetime1">
              <a:rPr lang="en-US" smtClean="0"/>
              <a:t>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86BC07F-8C33-442C-A8BE-5FC2A74286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48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question-mark-png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C3148-A22D-437C-B4A1-C3EBD62315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Mechanism of translation regulation in </a:t>
            </a:r>
            <a:r>
              <a:rPr lang="en-US" i="1" dirty="0"/>
              <a:t>Francisella tularensis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720AB-9E4B-44B3-8249-9126BFE01E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Hannah Trautmann</a:t>
            </a:r>
          </a:p>
          <a:p>
            <a:r>
              <a:rPr lang="en-US" dirty="0"/>
              <a:t>K Ramsey Lab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21E6D-214A-4AD8-8DC6-0B6FF39FE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1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4212FCB-3B26-4DE8-A9F4-8E713D846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813" y="0"/>
            <a:ext cx="4198374" cy="4590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222A9848-5D41-40FF-B258-51AE0E41D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561" y="0"/>
            <a:ext cx="4198374" cy="4590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22C7086-164B-4A09-B68C-465885459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935" y="0"/>
            <a:ext cx="4198374" cy="4590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037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4AB57-EF21-4D16-9875-265D05586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CAEC1-F51A-443A-BDA0-E11540CC4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3225" indent="-403225">
              <a:buFont typeface="Wingdings" panose="05000000000000000000" pitchFamily="2" charset="2"/>
              <a:buChar char="Ø"/>
            </a:pPr>
            <a:r>
              <a:rPr lang="en-US" dirty="0"/>
              <a:t>Background information</a:t>
            </a:r>
          </a:p>
          <a:p>
            <a:pPr marL="576961" lvl="1" indent="-403225">
              <a:buFont typeface="Wingdings" panose="05000000000000000000" pitchFamily="2" charset="2"/>
              <a:buChar char="Ø"/>
            </a:pPr>
            <a:r>
              <a:rPr lang="en-US" i="1" dirty="0"/>
              <a:t>Francisella tularensis</a:t>
            </a:r>
          </a:p>
          <a:p>
            <a:pPr marL="576961" lvl="1" indent="-403225">
              <a:buFont typeface="Wingdings" panose="05000000000000000000" pitchFamily="2" charset="2"/>
              <a:buChar char="Ø"/>
            </a:pPr>
            <a:r>
              <a:rPr lang="en-US" dirty="0"/>
              <a:t>Translational gene regulation</a:t>
            </a:r>
          </a:p>
          <a:p>
            <a:pPr marL="576961" lvl="1" indent="-403225">
              <a:buFont typeface="Wingdings" panose="05000000000000000000" pitchFamily="2" charset="2"/>
              <a:buChar char="Ø"/>
            </a:pPr>
            <a:r>
              <a:rPr lang="en-US" dirty="0"/>
              <a:t>bS21</a:t>
            </a:r>
          </a:p>
          <a:p>
            <a:pPr marL="403225" indent="-403225">
              <a:buFont typeface="Wingdings" panose="05000000000000000000" pitchFamily="2" charset="2"/>
              <a:buChar char="Ø"/>
            </a:pPr>
            <a:r>
              <a:rPr lang="en-US" dirty="0"/>
              <a:t>Preliminary data</a:t>
            </a:r>
          </a:p>
          <a:p>
            <a:pPr marL="569913" lvl="1" indent="-403225">
              <a:buFont typeface="Wingdings" panose="05000000000000000000" pitchFamily="2" charset="2"/>
              <a:buChar char="Ø"/>
            </a:pPr>
            <a:r>
              <a:rPr lang="en-US" dirty="0"/>
              <a:t>Protein vs. transcript abundance</a:t>
            </a:r>
          </a:p>
          <a:p>
            <a:pPr marL="569913" lvl="1" indent="-403225">
              <a:buFont typeface="Wingdings" panose="05000000000000000000" pitchFamily="2" charset="2"/>
              <a:buChar char="Ø"/>
            </a:pPr>
            <a:r>
              <a:rPr lang="en-US" dirty="0"/>
              <a:t>β-galactosidase reporter assays</a:t>
            </a:r>
          </a:p>
          <a:p>
            <a:pPr marL="396177" indent="-403225">
              <a:buFont typeface="Wingdings" panose="05000000000000000000" pitchFamily="2" charset="2"/>
              <a:buChar char="Ø"/>
            </a:pPr>
            <a:r>
              <a:rPr lang="en-US" dirty="0"/>
              <a:t>Future directions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13920-4501-4C8F-B501-5D1CBC17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05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43209-6546-4D82-9461-F38F7D82E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939" y="342476"/>
            <a:ext cx="10772775" cy="1658198"/>
          </a:xfrm>
        </p:spPr>
        <p:txBody>
          <a:bodyPr/>
          <a:lstStyle/>
          <a:p>
            <a:r>
              <a:rPr lang="en-US" i="1" dirty="0" err="1">
                <a:solidFill>
                  <a:schemeClr val="tx1"/>
                </a:solidFill>
              </a:rPr>
              <a:t>Francisella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tularensis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97B77F-D3CC-41B2-BF71-148D5C5516FB}"/>
              </a:ext>
            </a:extLst>
          </p:cNvPr>
          <p:cNvSpPr txBox="1"/>
          <p:nvPr/>
        </p:nvSpPr>
        <p:spPr>
          <a:xfrm>
            <a:off x="649383" y="1800413"/>
            <a:ext cx="7254240" cy="325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Causes tularemia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Many hosts and vectors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Highly infectious/ potential bioweapon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Model: </a:t>
            </a:r>
            <a:r>
              <a:rPr lang="en-US" sz="2800" i="1" dirty="0"/>
              <a:t>F. </a:t>
            </a:r>
            <a:r>
              <a:rPr lang="en-US" sz="2800" i="1" dirty="0" err="1"/>
              <a:t>tularensis</a:t>
            </a:r>
            <a:r>
              <a:rPr lang="en-US" sz="2800" dirty="0"/>
              <a:t> subsp. </a:t>
            </a:r>
            <a:r>
              <a:rPr lang="en-US" sz="2800" i="1" dirty="0" err="1"/>
              <a:t>holarctica</a:t>
            </a:r>
            <a:r>
              <a:rPr lang="en-US" sz="2800" dirty="0"/>
              <a:t> LVS (live vaccine strain)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F7C522-1F08-4B81-9E68-846F2A8711CC}"/>
              </a:ext>
            </a:extLst>
          </p:cNvPr>
          <p:cNvSpPr txBox="1"/>
          <p:nvPr/>
        </p:nvSpPr>
        <p:spPr>
          <a:xfrm>
            <a:off x="8348326" y="5695526"/>
            <a:ext cx="4245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Fischer, PNAS cover, 2006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8214D-865E-4D49-AE94-65D6BB59F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27A7-E2FF-4A5C-89A3-CB0344BFB9F2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595F81-AFA8-4D41-9251-278DAC6929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502" y="2009775"/>
            <a:ext cx="3362325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D25D-DBCD-451B-814E-8D33273A5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E88B7-F4EA-4D8C-B2EC-9202B30F2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84B25-B024-459A-A3BF-54B7B2300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787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D1472-9722-462E-AFB3-A9936DA62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2EBB6-96DC-4E1F-A691-27C1A29BE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CB5D2E-FBD4-4AB7-895A-E36EE09A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139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04C58-F9F8-4F6A-A1D7-20E01AE4D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78461-E762-49EF-B84B-2A80EC8B0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637" y="1960517"/>
            <a:ext cx="5505363" cy="4879976"/>
          </a:xfrm>
        </p:spPr>
        <p:txBody>
          <a:bodyPr>
            <a:normAutofit/>
          </a:bodyPr>
          <a:lstStyle/>
          <a:p>
            <a:r>
              <a:rPr lang="en-US" dirty="0"/>
              <a:t>Dr. Kathryn Ramsey</a:t>
            </a:r>
          </a:p>
          <a:p>
            <a:pPr lvl="1"/>
            <a:r>
              <a:rPr lang="en-US" dirty="0"/>
              <a:t>Sierra Schmidt</a:t>
            </a:r>
          </a:p>
          <a:p>
            <a:pPr lvl="1"/>
            <a:r>
              <a:rPr lang="en-US" dirty="0"/>
              <a:t>Dan Floyd</a:t>
            </a:r>
          </a:p>
          <a:p>
            <a:pPr lvl="1"/>
            <a:r>
              <a:rPr lang="en-US" dirty="0"/>
              <a:t>Aisling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Macaraeg</a:t>
            </a:r>
          </a:p>
          <a:p>
            <a:pPr lvl="1"/>
            <a:r>
              <a:rPr lang="en-US" dirty="0">
                <a:solidFill>
                  <a:srgbClr val="222222"/>
                </a:solidFill>
              </a:rPr>
              <a:t>Oli </a:t>
            </a:r>
            <a:r>
              <a:rPr lang="en-US" dirty="0" err="1">
                <a:solidFill>
                  <a:srgbClr val="222222"/>
                </a:solidFill>
              </a:rPr>
              <a:t>Horyn</a:t>
            </a:r>
            <a:endParaRPr lang="en-US" dirty="0"/>
          </a:p>
          <a:p>
            <a:pPr lvl="1"/>
            <a:r>
              <a:rPr lang="en-US" dirty="0"/>
              <a:t>Former lab members</a:t>
            </a:r>
          </a:p>
          <a:p>
            <a:r>
              <a:rPr lang="en-US" dirty="0"/>
              <a:t>Dr. Steven Gregory &amp; Lab</a:t>
            </a:r>
          </a:p>
          <a:p>
            <a:r>
              <a:rPr lang="en-US" dirty="0"/>
              <a:t>Dr. Jodi </a:t>
            </a:r>
            <a:r>
              <a:rPr lang="en-US" dirty="0" err="1"/>
              <a:t>Camberg</a:t>
            </a:r>
            <a:r>
              <a:rPr lang="en-US" dirty="0"/>
              <a:t> &amp; Lab</a:t>
            </a:r>
          </a:p>
          <a:p>
            <a:r>
              <a:rPr lang="en-US" dirty="0"/>
              <a:t>URI INBRE core &amp; GSC</a:t>
            </a:r>
          </a:p>
        </p:txBody>
      </p:sp>
      <p:pic>
        <p:nvPicPr>
          <p:cNvPr id="2050" name="Picture 2" descr="Rhode Island Foundation">
            <a:extLst>
              <a:ext uri="{FF2B5EF4-FFF2-40B4-BE49-F238E27FC236}">
                <a16:creationId xmlns:a16="http://schemas.microsoft.com/office/drawing/2014/main" id="{C73A11AB-C7C6-4C5A-85FD-EA8142AE39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582" y="2247785"/>
            <a:ext cx="2910517" cy="94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uri cels">
            <a:extLst>
              <a:ext uri="{FF2B5EF4-FFF2-40B4-BE49-F238E27FC236}">
                <a16:creationId xmlns:a16="http://schemas.microsoft.com/office/drawing/2014/main" id="{5C7A3980-2413-4943-A30A-9D320AD2C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896" y="3851945"/>
            <a:ext cx="2600710" cy="1965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uri pharmacy">
            <a:extLst>
              <a:ext uri="{FF2B5EF4-FFF2-40B4-BE49-F238E27FC236}">
                <a16:creationId xmlns:a16="http://schemas.microsoft.com/office/drawing/2014/main" id="{649DE0EC-EBA3-4C02-A7A1-B895B5601E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55"/>
          <a:stretch/>
        </p:blipFill>
        <p:spPr bwMode="auto">
          <a:xfrm>
            <a:off x="9038352" y="3876587"/>
            <a:ext cx="2600710" cy="194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FDA3A-EC3F-334B-AA0C-6D9B12030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27A7-E2FF-4A5C-89A3-CB0344BFB9F2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2" descr="NIH Builds Nationwide Study on Long-Term Effects of COVID-19 • Paso Robles  Press">
            <a:extLst>
              <a:ext uri="{FF2B5EF4-FFF2-40B4-BE49-F238E27FC236}">
                <a16:creationId xmlns:a16="http://schemas.microsoft.com/office/drawing/2014/main" id="{18B32111-0985-48F6-9531-61EACA6F9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081" y="723703"/>
            <a:ext cx="2943981" cy="1059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RI SURF Conference – Rhode Island IDeA Network of Biomedical ...">
            <a:extLst>
              <a:ext uri="{FF2B5EF4-FFF2-40B4-BE49-F238E27FC236}">
                <a16:creationId xmlns:a16="http://schemas.microsoft.com/office/drawing/2014/main" id="{7BD41D3B-6158-4EB8-A620-ECACF4F423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304" y="2001485"/>
            <a:ext cx="2770059" cy="1249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538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8CCF-CDC9-4C28-A14F-9F4F1F27B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2140" y="5007664"/>
            <a:ext cx="2812026" cy="1463040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BB2C4F07-DDE0-490F-A5BA-5061DE2CE67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8440" b="18440"/>
          <a:stretch>
            <a:fillRect/>
          </a:stretch>
        </p:blipFill>
        <p:spPr>
          <a:xfrm>
            <a:off x="0" y="0"/>
            <a:ext cx="12188952" cy="4572000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04AA0-B9A1-4BE1-82F3-C436DB921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C07F-8C33-442C-A8BE-5FC2A74286B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940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</TotalTime>
  <Words>327</Words>
  <Application>Microsoft Office PowerPoint</Application>
  <PresentationFormat>Widescreen</PresentationFormat>
  <Paragraphs>46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Century Gothic</vt:lpstr>
      <vt:lpstr>Tw Cen MT</vt:lpstr>
      <vt:lpstr>Tw Cen MT Condensed</vt:lpstr>
      <vt:lpstr>Wingdings</vt:lpstr>
      <vt:lpstr>Wingdings 3</vt:lpstr>
      <vt:lpstr>Integral</vt:lpstr>
      <vt:lpstr>Mechanism of translation regulation in Francisella tularensis</vt:lpstr>
      <vt:lpstr>Outline</vt:lpstr>
      <vt:lpstr>Francisella tularensis</vt:lpstr>
      <vt:lpstr>PowerPoint Presentation</vt:lpstr>
      <vt:lpstr>PowerPoint Presentation</vt:lpstr>
      <vt:lpstr>Acknowledgements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Mechanism of translation regulation in francisella tularensis</dc:title>
  <dc:creator>Hannah</dc:creator>
  <cp:lastModifiedBy>Hannah</cp:lastModifiedBy>
  <cp:revision>7</cp:revision>
  <dcterms:created xsi:type="dcterms:W3CDTF">2022-01-11T18:26:16Z</dcterms:created>
  <dcterms:modified xsi:type="dcterms:W3CDTF">2022-01-11T19:05:15Z</dcterms:modified>
</cp:coreProperties>
</file>