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38" r:id="rId3"/>
    <p:sldId id="533" r:id="rId4"/>
    <p:sldId id="474" r:id="rId5"/>
    <p:sldId id="498" r:id="rId6"/>
    <p:sldId id="499" r:id="rId7"/>
    <p:sldId id="495" r:id="rId8"/>
    <p:sldId id="496" r:id="rId9"/>
    <p:sldId id="497" r:id="rId10"/>
    <p:sldId id="277" r:id="rId11"/>
    <p:sldId id="504" r:id="rId12"/>
    <p:sldId id="480" r:id="rId13"/>
    <p:sldId id="527" r:id="rId14"/>
    <p:sldId id="535" r:id="rId15"/>
    <p:sldId id="534" r:id="rId16"/>
    <p:sldId id="529" r:id="rId17"/>
    <p:sldId id="530" r:id="rId18"/>
    <p:sldId id="258" r:id="rId19"/>
    <p:sldId id="537" r:id="rId20"/>
    <p:sldId id="531" r:id="rId21"/>
    <p:sldId id="5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59" d="100"/>
          <a:sy n="59" d="100"/>
        </p:scale>
        <p:origin x="8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Hannah%20Trautmann\Data\Growth%20Curves\190927_&#916;rpsU2_complementation_growth_cur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00708_B-gal_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10204_B-gal_work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GoogleDrive\Shared%20drives\KRamsey%20Lab\Hannah%20Trautmann\Data\Growth%20Curves\200831_HT_isogenic_growth_cruv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8158479559182"/>
          <c:y val="4.8694810900830381E-2"/>
          <c:w val="0.80880531229264729"/>
          <c:h val="0.67902669736705445"/>
        </c:manualLayout>
      </c:layout>
      <c:scatterChart>
        <c:scatterStyle val="lineMarker"/>
        <c:varyColors val="0"/>
        <c:ser>
          <c:idx val="0"/>
          <c:order val="0"/>
          <c:tx>
            <c:strRef>
              <c:f>Sheet1!$B$15</c:f>
              <c:strCache>
                <c:ptCount val="1"/>
                <c:pt idx="0">
                  <c:v>LVS pF</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Sheet1!$C$15:$H$15</c:f>
              <c:numCache>
                <c:formatCode>0.000</c:formatCode>
                <c:ptCount val="6"/>
                <c:pt idx="0">
                  <c:v>8.8499999999999995E-2</c:v>
                </c:pt>
                <c:pt idx="1">
                  <c:v>0.159</c:v>
                </c:pt>
                <c:pt idx="2">
                  <c:v>0.30049999999999999</c:v>
                </c:pt>
                <c:pt idx="3">
                  <c:v>0.41449999999999998</c:v>
                </c:pt>
                <c:pt idx="4">
                  <c:v>0.59099999999999997</c:v>
                </c:pt>
                <c:pt idx="5">
                  <c:v>1.4384999999999999</c:v>
                </c:pt>
              </c:numCache>
            </c:numRef>
          </c:yVal>
          <c:smooth val="0"/>
          <c:extLst>
            <c:ext xmlns:c16="http://schemas.microsoft.com/office/drawing/2014/chart" uri="{C3380CC4-5D6E-409C-BE32-E72D297353CC}">
              <c16:uniqueId val="{00000000-B5E4-4077-B0E8-0A5FE9CD783C}"/>
            </c:ext>
          </c:extLst>
        </c:ser>
        <c:ser>
          <c:idx val="1"/>
          <c:order val="1"/>
          <c:tx>
            <c:strRef>
              <c:f>Sheet1!$B$16</c:f>
              <c:strCache>
                <c:ptCount val="1"/>
                <c:pt idx="0">
                  <c:v>ΔrpsU2 pF</c:v>
                </c:pt>
              </c:strCache>
            </c:strRef>
          </c:tx>
          <c:spPr>
            <a:ln w="38100" cap="rnd">
              <a:solidFill>
                <a:srgbClr val="0000FF"/>
              </a:solidFill>
              <a:round/>
            </a:ln>
            <a:effectLst/>
          </c:spPr>
          <c:marker>
            <c:symbol val="circle"/>
            <c:size val="5"/>
            <c:spPr>
              <a:solidFill>
                <a:srgbClr val="0000FF"/>
              </a:solidFill>
              <a:ln w="38100">
                <a:solidFill>
                  <a:srgbClr val="0000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Sheet1!$C$16:$H$16</c:f>
              <c:numCache>
                <c:formatCode>0.000</c:formatCode>
                <c:ptCount val="6"/>
                <c:pt idx="0">
                  <c:v>8.6499999999999994E-2</c:v>
                </c:pt>
                <c:pt idx="1">
                  <c:v>0.13350000000000001</c:v>
                </c:pt>
                <c:pt idx="2">
                  <c:v>0.219</c:v>
                </c:pt>
                <c:pt idx="3">
                  <c:v>0.28900000000000003</c:v>
                </c:pt>
                <c:pt idx="4">
                  <c:v>0.39400000000000002</c:v>
                </c:pt>
                <c:pt idx="5">
                  <c:v>0.753</c:v>
                </c:pt>
              </c:numCache>
            </c:numRef>
          </c:yVal>
          <c:smooth val="0"/>
          <c:extLst>
            <c:ext xmlns:c16="http://schemas.microsoft.com/office/drawing/2014/chart" uri="{C3380CC4-5D6E-409C-BE32-E72D297353CC}">
              <c16:uniqueId val="{00000001-B5E4-4077-B0E8-0A5FE9CD783C}"/>
            </c:ext>
          </c:extLst>
        </c:ser>
        <c:ser>
          <c:idx val="2"/>
          <c:order val="2"/>
          <c:tx>
            <c:strRef>
              <c:f>Sheet1!$B$17</c:f>
              <c:strCache>
                <c:ptCount val="1"/>
                <c:pt idx="0">
                  <c:v>ΔrpsU2 pF-rpsU1</c:v>
                </c:pt>
              </c:strCache>
            </c:strRef>
          </c:tx>
          <c:spPr>
            <a:ln w="38100" cap="rnd">
              <a:solidFill>
                <a:srgbClr val="7030A0"/>
              </a:solidFill>
              <a:round/>
            </a:ln>
            <a:effectLst/>
          </c:spPr>
          <c:marker>
            <c:symbol val="circle"/>
            <c:size val="5"/>
            <c:spPr>
              <a:solidFill>
                <a:srgbClr val="7030A0"/>
              </a:solidFill>
              <a:ln w="38100">
                <a:solidFill>
                  <a:srgbClr val="7030A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Sheet1!$C$17:$H$17</c:f>
              <c:numCache>
                <c:formatCode>0.000</c:formatCode>
                <c:ptCount val="6"/>
                <c:pt idx="0">
                  <c:v>9.4E-2</c:v>
                </c:pt>
                <c:pt idx="1">
                  <c:v>0.14699999999999999</c:v>
                </c:pt>
                <c:pt idx="2">
                  <c:v>0.25900000000000001</c:v>
                </c:pt>
                <c:pt idx="3">
                  <c:v>0.35899999999999999</c:v>
                </c:pt>
                <c:pt idx="4">
                  <c:v>0.51200000000000001</c:v>
                </c:pt>
                <c:pt idx="5">
                  <c:v>1.2715000000000001</c:v>
                </c:pt>
              </c:numCache>
            </c:numRef>
          </c:yVal>
          <c:smooth val="0"/>
          <c:extLst>
            <c:ext xmlns:c16="http://schemas.microsoft.com/office/drawing/2014/chart" uri="{C3380CC4-5D6E-409C-BE32-E72D297353CC}">
              <c16:uniqueId val="{00000002-B5E4-4077-B0E8-0A5FE9CD783C}"/>
            </c:ext>
          </c:extLst>
        </c:ser>
        <c:ser>
          <c:idx val="3"/>
          <c:order val="3"/>
          <c:tx>
            <c:strRef>
              <c:f>Sheet1!$B$18</c:f>
              <c:strCache>
                <c:ptCount val="1"/>
                <c:pt idx="0">
                  <c:v>ΔrpsU2 pF-rpsU2</c:v>
                </c:pt>
              </c:strCache>
            </c:strRef>
          </c:tx>
          <c:spPr>
            <a:ln w="38100" cap="rnd">
              <a:solidFill>
                <a:srgbClr val="00B0F0"/>
              </a:solidFill>
              <a:round/>
            </a:ln>
            <a:effectLst/>
          </c:spPr>
          <c:marker>
            <c:symbol val="circle"/>
            <c:size val="5"/>
            <c:spPr>
              <a:solidFill>
                <a:srgbClr val="00B0F0"/>
              </a:solidFill>
              <a:ln w="38100">
                <a:solidFill>
                  <a:srgbClr val="00B0F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Sheet1!$C$18:$H$18</c:f>
              <c:numCache>
                <c:formatCode>0.000</c:formatCode>
                <c:ptCount val="6"/>
                <c:pt idx="0">
                  <c:v>8.8499999999999995E-2</c:v>
                </c:pt>
                <c:pt idx="1">
                  <c:v>0.14799999999999999</c:v>
                </c:pt>
                <c:pt idx="2">
                  <c:v>0.26150000000000001</c:v>
                </c:pt>
                <c:pt idx="3">
                  <c:v>0.36199999999999999</c:v>
                </c:pt>
                <c:pt idx="4">
                  <c:v>0.50900000000000001</c:v>
                </c:pt>
                <c:pt idx="5">
                  <c:v>1.3119999999999998</c:v>
                </c:pt>
              </c:numCache>
            </c:numRef>
          </c:yVal>
          <c:smooth val="0"/>
          <c:extLst>
            <c:ext xmlns:c16="http://schemas.microsoft.com/office/drawing/2014/chart" uri="{C3380CC4-5D6E-409C-BE32-E72D297353CC}">
              <c16:uniqueId val="{00000003-B5E4-4077-B0E8-0A5FE9CD783C}"/>
            </c:ext>
          </c:extLst>
        </c:ser>
        <c:ser>
          <c:idx val="4"/>
          <c:order val="4"/>
          <c:tx>
            <c:strRef>
              <c:f>Sheet1!$B$19</c:f>
              <c:strCache>
                <c:ptCount val="1"/>
                <c:pt idx="0">
                  <c:v>ΔrpsU2 pF-rpsU3</c:v>
                </c:pt>
              </c:strCache>
            </c:strRef>
          </c:tx>
          <c:spPr>
            <a:ln w="38100" cap="rnd">
              <a:solidFill>
                <a:srgbClr val="9999FF"/>
              </a:solidFill>
              <a:round/>
            </a:ln>
            <a:effectLst/>
          </c:spPr>
          <c:marker>
            <c:symbol val="circle"/>
            <c:size val="5"/>
            <c:spPr>
              <a:solidFill>
                <a:srgbClr val="9999FF"/>
              </a:solidFill>
              <a:ln w="38100">
                <a:solidFill>
                  <a:srgbClr val="9999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Sheet1!$C$19:$H$19</c:f>
              <c:numCache>
                <c:formatCode>0.000</c:formatCode>
                <c:ptCount val="6"/>
                <c:pt idx="0">
                  <c:v>8.7499999999999994E-2</c:v>
                </c:pt>
                <c:pt idx="1">
                  <c:v>0.13150000000000001</c:v>
                </c:pt>
                <c:pt idx="2">
                  <c:v>0.20600000000000002</c:v>
                </c:pt>
                <c:pt idx="3">
                  <c:v>0.27050000000000002</c:v>
                </c:pt>
                <c:pt idx="4">
                  <c:v>0.36749999999999999</c:v>
                </c:pt>
                <c:pt idx="5">
                  <c:v>0.86499999999999999</c:v>
                </c:pt>
              </c:numCache>
            </c:numRef>
          </c:yVal>
          <c:smooth val="0"/>
          <c:extLst>
            <c:ext xmlns:c16="http://schemas.microsoft.com/office/drawing/2014/chart" uri="{C3380CC4-5D6E-409C-BE32-E72D297353CC}">
              <c16:uniqueId val="{00000004-B5E4-4077-B0E8-0A5FE9CD783C}"/>
            </c:ext>
          </c:extLst>
        </c:ser>
        <c:dLbls>
          <c:showLegendKey val="0"/>
          <c:showVal val="0"/>
          <c:showCatName val="0"/>
          <c:showSerName val="0"/>
          <c:showPercent val="0"/>
          <c:showBubbleSize val="0"/>
        </c:dLbls>
        <c:axId val="1886483664"/>
        <c:axId val="1886777488"/>
      </c:scatterChart>
      <c:valAx>
        <c:axId val="1886483664"/>
        <c:scaling>
          <c:orientation val="minMax"/>
          <c:max val="25"/>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Time (hours)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777488"/>
        <c:crossesAt val="1.0000000000000002E-2"/>
        <c:crossBetween val="midCat"/>
      </c:valAx>
      <c:valAx>
        <c:axId val="1886777488"/>
        <c:scaling>
          <c:logBase val="10"/>
          <c:orientation val="minMax"/>
          <c:max val="1.8"/>
          <c:min val="5.000000000000001E-2"/>
        </c:scaling>
        <c:delete val="0"/>
        <c:axPos val="l"/>
        <c:majorGridlines>
          <c:spPr>
            <a:ln w="3175" cap="flat" cmpd="sng" algn="ctr">
              <a:solidFill>
                <a:sysClr val="windowText" lastClr="000000"/>
              </a:solidFill>
              <a:round/>
            </a:ln>
            <a:effectLst/>
          </c:spPr>
        </c:majorGridlines>
        <c:minorGridlines>
          <c:spPr>
            <a:ln w="3175" cap="flat" cmpd="sng" algn="ctr">
              <a:solidFill>
                <a:sysClr val="windowText" lastClr="000000"/>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dirty="0"/>
                  <a:t>Optical Density (A600)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483664"/>
        <c:crosses val="autoZero"/>
        <c:crossBetween val="midCat"/>
      </c:valAx>
      <c:spPr>
        <a:noFill/>
        <a:ln>
          <a:solidFill>
            <a:schemeClr val="tx1"/>
          </a:solidFill>
        </a:ln>
        <a:effectLst/>
      </c:spPr>
    </c:plotArea>
    <c:legend>
      <c:legendPos val="b"/>
      <c:layout>
        <c:manualLayout>
          <c:xMode val="edge"/>
          <c:yMode val="edge"/>
          <c:x val="0"/>
          <c:y val="0.84906552173936001"/>
          <c:w val="1"/>
          <c:h val="0.150934478260639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Chart'!$F$2</c:f>
              <c:strCache>
                <c:ptCount val="1"/>
                <c:pt idx="0">
                  <c:v>pdpA:Bfr Ratio</c:v>
                </c:pt>
              </c:strCache>
            </c:strRef>
          </c:tx>
          <c:spPr>
            <a:solidFill>
              <a:schemeClr val="accent1"/>
            </a:solidFill>
            <a:ln>
              <a:noFill/>
            </a:ln>
            <a:effectLst/>
          </c:spPr>
          <c:invertIfNegative val="0"/>
          <c:errBars>
            <c:errBarType val="both"/>
            <c:errValType val="cust"/>
            <c:noEndCap val="0"/>
            <c:plus>
              <c:numRef>
                <c:f>'Data for Chart'!$G$3:$G$4</c:f>
                <c:numCache>
                  <c:formatCode>General</c:formatCode>
                  <c:ptCount val="2"/>
                  <c:pt idx="0">
                    <c:v>2.3821906976382905E-2</c:v>
                  </c:pt>
                  <c:pt idx="1">
                    <c:v>9.2623403562995983E-3</c:v>
                  </c:pt>
                </c:numCache>
              </c:numRef>
            </c:plus>
            <c:minus>
              <c:numRef>
                <c:f>'Data for Chart'!$G$3:$G$4</c:f>
                <c:numCache>
                  <c:formatCode>General</c:formatCode>
                  <c:ptCount val="2"/>
                  <c:pt idx="0">
                    <c:v>2.3821906976382905E-2</c:v>
                  </c:pt>
                  <c:pt idx="1">
                    <c:v>9.2623403562995983E-3</c:v>
                  </c:pt>
                </c:numCache>
              </c:numRef>
            </c:minus>
            <c:spPr>
              <a:noFill/>
              <a:ln w="9525" cap="flat" cmpd="sng" algn="ctr">
                <a:solidFill>
                  <a:schemeClr val="tx1">
                    <a:lumMod val="65000"/>
                    <a:lumOff val="35000"/>
                  </a:schemeClr>
                </a:solidFill>
                <a:round/>
              </a:ln>
              <a:effectLst/>
            </c:spPr>
          </c:errBars>
          <c:cat>
            <c:strRef>
              <c:f>'Data for Chart'!$E$3:$E$4</c:f>
              <c:strCache>
                <c:ptCount val="2"/>
                <c:pt idx="0">
                  <c:v>LVS</c:v>
                </c:pt>
                <c:pt idx="1">
                  <c:v>ΔrpsU2</c:v>
                </c:pt>
              </c:strCache>
            </c:strRef>
          </c:cat>
          <c:val>
            <c:numRef>
              <c:f>'Data for Chart'!$F$3:$F$4</c:f>
              <c:numCache>
                <c:formatCode>General</c:formatCode>
                <c:ptCount val="2"/>
                <c:pt idx="0">
                  <c:v>0.25733141677471666</c:v>
                </c:pt>
                <c:pt idx="1">
                  <c:v>0.13746396872894406</c:v>
                </c:pt>
              </c:numCache>
            </c:numRef>
          </c:val>
          <c:extLst>
            <c:ext xmlns:c16="http://schemas.microsoft.com/office/drawing/2014/chart" uri="{C3380CC4-5D6E-409C-BE32-E72D297353CC}">
              <c16:uniqueId val="{00000000-592D-4E05-88A3-761FAC0FC504}"/>
            </c:ext>
          </c:extLst>
        </c:ser>
        <c:dLbls>
          <c:showLegendKey val="0"/>
          <c:showVal val="0"/>
          <c:showCatName val="0"/>
          <c:showSerName val="0"/>
          <c:showPercent val="0"/>
          <c:showBubbleSize val="0"/>
        </c:dLbls>
        <c:gapWidth val="219"/>
        <c:overlap val="-27"/>
        <c:axId val="473380576"/>
        <c:axId val="267597200"/>
      </c:barChart>
      <c:catAx>
        <c:axId val="47338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7597200"/>
        <c:crosses val="autoZero"/>
        <c:auto val="1"/>
        <c:lblAlgn val="ctr"/>
        <c:lblOffset val="100"/>
        <c:noMultiLvlLbl val="0"/>
      </c:catAx>
      <c:valAx>
        <c:axId val="267597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338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Chart'!$G$2</c:f>
              <c:strCache>
                <c:ptCount val="1"/>
                <c:pt idx="0">
                  <c:v>pdpA:tul4 Ratio</c:v>
                </c:pt>
              </c:strCache>
            </c:strRef>
          </c:tx>
          <c:spPr>
            <a:solidFill>
              <a:schemeClr val="accent1"/>
            </a:solidFill>
            <a:ln>
              <a:noFill/>
            </a:ln>
            <a:effectLst/>
          </c:spPr>
          <c:invertIfNegative val="0"/>
          <c:errBars>
            <c:errBarType val="both"/>
            <c:errValType val="cust"/>
            <c:noEndCap val="0"/>
            <c:plus>
              <c:numRef>
                <c:f>'Data for Chart'!$H$3:$H$8</c:f>
                <c:numCache>
                  <c:formatCode>General</c:formatCode>
                  <c:ptCount val="6"/>
                  <c:pt idx="0">
                    <c:v>8.2934858027830765E-4</c:v>
                  </c:pt>
                  <c:pt idx="1">
                    <c:v>1.3958346040599085E-3</c:v>
                  </c:pt>
                  <c:pt idx="2">
                    <c:v>2.0791039327344931E-3</c:v>
                  </c:pt>
                  <c:pt idx="3">
                    <c:v>1.0262217648348848E-3</c:v>
                  </c:pt>
                  <c:pt idx="4">
                    <c:v>7.8149504130843285E-5</c:v>
                  </c:pt>
                  <c:pt idx="5">
                    <c:v>1.3628788303265217E-4</c:v>
                  </c:pt>
                </c:numCache>
              </c:numRef>
            </c:plus>
            <c:minus>
              <c:numRef>
                <c:f>'Data for Chart'!$H$3:$H$8</c:f>
                <c:numCache>
                  <c:formatCode>General</c:formatCode>
                  <c:ptCount val="6"/>
                  <c:pt idx="0">
                    <c:v>8.2934858027830765E-4</c:v>
                  </c:pt>
                  <c:pt idx="1">
                    <c:v>1.3958346040599085E-3</c:v>
                  </c:pt>
                  <c:pt idx="2">
                    <c:v>2.0791039327344931E-3</c:v>
                  </c:pt>
                  <c:pt idx="3">
                    <c:v>1.0262217648348848E-3</c:v>
                  </c:pt>
                  <c:pt idx="4">
                    <c:v>7.8149504130843285E-5</c:v>
                  </c:pt>
                  <c:pt idx="5">
                    <c:v>1.3628788303265217E-4</c:v>
                  </c:pt>
                </c:numCache>
              </c:numRef>
            </c:minus>
            <c:spPr>
              <a:noFill/>
              <a:ln w="9525" cap="flat" cmpd="sng" algn="ctr">
                <a:solidFill>
                  <a:schemeClr val="tx1">
                    <a:lumMod val="65000"/>
                    <a:lumOff val="35000"/>
                  </a:schemeClr>
                </a:solidFill>
                <a:round/>
              </a:ln>
              <a:effectLst/>
            </c:spPr>
          </c:errBars>
          <c:cat>
            <c:strRef>
              <c:f>'Data for Chart'!$F$3:$F$8</c:f>
              <c:strCache>
                <c:ptCount val="6"/>
                <c:pt idx="0">
                  <c:v>LVS long UTR </c:v>
                </c:pt>
                <c:pt idx="1">
                  <c:v>drpsU2 long UTR</c:v>
                </c:pt>
                <c:pt idx="2">
                  <c:v>LVS short UTR </c:v>
                </c:pt>
                <c:pt idx="3">
                  <c:v>drpsU2 short UTR</c:v>
                </c:pt>
                <c:pt idx="4">
                  <c:v>LVS -10 mutant</c:v>
                </c:pt>
                <c:pt idx="5">
                  <c:v>drpsU2 -10 mutant</c:v>
                </c:pt>
              </c:strCache>
            </c:strRef>
          </c:cat>
          <c:val>
            <c:numRef>
              <c:f>'Data for Chart'!$G$3:$G$8</c:f>
              <c:numCache>
                <c:formatCode>General</c:formatCode>
                <c:ptCount val="6"/>
                <c:pt idx="0">
                  <c:v>3.6048498135485239E-2</c:v>
                </c:pt>
                <c:pt idx="1">
                  <c:v>1.6751971365900536E-2</c:v>
                </c:pt>
                <c:pt idx="2">
                  <c:v>8.6083689444615197E-2</c:v>
                </c:pt>
                <c:pt idx="3">
                  <c:v>4.5757499610713681E-2</c:v>
                </c:pt>
                <c:pt idx="4">
                  <c:v>3.6250145082024007E-4</c:v>
                </c:pt>
                <c:pt idx="5">
                  <c:v>5.0161758235290298E-4</c:v>
                </c:pt>
              </c:numCache>
            </c:numRef>
          </c:val>
          <c:extLst>
            <c:ext xmlns:c16="http://schemas.microsoft.com/office/drawing/2014/chart" uri="{C3380CC4-5D6E-409C-BE32-E72D297353CC}">
              <c16:uniqueId val="{00000000-A235-4B2B-8AAE-0033052A6C3F}"/>
            </c:ext>
          </c:extLst>
        </c:ser>
        <c:dLbls>
          <c:showLegendKey val="0"/>
          <c:showVal val="0"/>
          <c:showCatName val="0"/>
          <c:showSerName val="0"/>
          <c:showPercent val="0"/>
          <c:showBubbleSize val="0"/>
        </c:dLbls>
        <c:gapWidth val="219"/>
        <c:overlap val="-27"/>
        <c:axId val="927493423"/>
        <c:axId val="809118191"/>
      </c:barChart>
      <c:catAx>
        <c:axId val="92749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9118191"/>
        <c:crosses val="autoZero"/>
        <c:auto val="1"/>
        <c:lblAlgn val="ctr"/>
        <c:lblOffset val="100"/>
        <c:noMultiLvlLbl val="0"/>
      </c:catAx>
      <c:valAx>
        <c:axId val="809118191"/>
        <c:scaling>
          <c:orientation val="minMax"/>
          <c:max val="9.0000000000000024E-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baseline="0" dirty="0">
                    <a:effectLst/>
                  </a:rPr>
                  <a:t>Ratio of </a:t>
                </a:r>
                <a:r>
                  <a:rPr lang="en-US" sz="2000" b="0" i="1" baseline="0" dirty="0">
                    <a:effectLst/>
                  </a:rPr>
                  <a:t>pdpA:tul4 </a:t>
                </a:r>
                <a:r>
                  <a:rPr lang="en-US" sz="2000" b="0" i="0" baseline="0" dirty="0">
                    <a:effectLst/>
                  </a:rPr>
                  <a:t>Miller Units</a:t>
                </a:r>
                <a:endParaRPr lang="en-US" sz="2000" dirty="0">
                  <a:effectLst/>
                </a:endParaRPr>
              </a:p>
            </c:rich>
          </c:tx>
          <c:layout>
            <c:manualLayout>
              <c:xMode val="edge"/>
              <c:yMode val="edge"/>
              <c:x val="0"/>
              <c:y val="0.1145954449780809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2749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'Tn7'!$M$2</c:f>
              <c:strCache>
                <c:ptCount val="1"/>
                <c:pt idx="0">
                  <c:v>LVS</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errBars>
            <c:errDir val="y"/>
            <c:errBarType val="both"/>
            <c:errValType val="cust"/>
            <c:noEndCap val="0"/>
            <c:pl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plus>
            <c:min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'Tn7'!$N$2:$T$2</c:f>
              <c:numCache>
                <c:formatCode>0.000</c:formatCode>
                <c:ptCount val="7"/>
                <c:pt idx="0">
                  <c:v>8.900000000000001E-2</c:v>
                </c:pt>
                <c:pt idx="1">
                  <c:v>0.15233333333333332</c:v>
                </c:pt>
                <c:pt idx="2">
                  <c:v>0.27533333333333337</c:v>
                </c:pt>
                <c:pt idx="3">
                  <c:v>0.34800000000000003</c:v>
                </c:pt>
                <c:pt idx="4">
                  <c:v>0.41533333333333333</c:v>
                </c:pt>
                <c:pt idx="5">
                  <c:v>0.56799999999999995</c:v>
                </c:pt>
                <c:pt idx="6">
                  <c:v>1.7946666666666669</c:v>
                </c:pt>
              </c:numCache>
            </c:numRef>
          </c:yVal>
          <c:smooth val="1"/>
          <c:extLst>
            <c:ext xmlns:c16="http://schemas.microsoft.com/office/drawing/2014/chart" uri="{C3380CC4-5D6E-409C-BE32-E72D297353CC}">
              <c16:uniqueId val="{00000000-6477-7A42-ADEE-D61F883EC50F}"/>
            </c:ext>
          </c:extLst>
        </c:ser>
        <c:ser>
          <c:idx val="1"/>
          <c:order val="1"/>
          <c:tx>
            <c:strRef>
              <c:f>'Tn7'!$M$3</c:f>
              <c:strCache>
                <c:ptCount val="1"/>
                <c:pt idx="0">
                  <c:v>Tn7::rpsU1</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errBars>
            <c:errDir val="y"/>
            <c:errBarType val="both"/>
            <c:errValType val="cust"/>
            <c:noEndCap val="0"/>
            <c:pl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plus>
            <c:min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'Tn7'!$N$3:$T$3</c:f>
              <c:numCache>
                <c:formatCode>0.000</c:formatCode>
                <c:ptCount val="7"/>
                <c:pt idx="0">
                  <c:v>9.1333333333333336E-2</c:v>
                </c:pt>
                <c:pt idx="1">
                  <c:v>0.14633333333333332</c:v>
                </c:pt>
                <c:pt idx="2">
                  <c:v>0.26200000000000001</c:v>
                </c:pt>
                <c:pt idx="3">
                  <c:v>0.33466666666666667</c:v>
                </c:pt>
                <c:pt idx="4">
                  <c:v>0.41066666666666668</c:v>
                </c:pt>
                <c:pt idx="5">
                  <c:v>0.53400000000000003</c:v>
                </c:pt>
                <c:pt idx="6">
                  <c:v>1.4426666666666665</c:v>
                </c:pt>
              </c:numCache>
            </c:numRef>
          </c:yVal>
          <c:smooth val="1"/>
          <c:extLst>
            <c:ext xmlns:c16="http://schemas.microsoft.com/office/drawing/2014/chart" uri="{C3380CC4-5D6E-409C-BE32-E72D297353CC}">
              <c16:uniqueId val="{00000001-6477-7A42-ADEE-D61F883EC50F}"/>
            </c:ext>
          </c:extLst>
        </c:ser>
        <c:ser>
          <c:idx val="2"/>
          <c:order val="2"/>
          <c:tx>
            <c:strRef>
              <c:f>'Tn7'!$M$4</c:f>
              <c:strCache>
                <c:ptCount val="1"/>
                <c:pt idx="0">
                  <c:v>Tn7::rpsU2</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errBars>
            <c:errDir val="y"/>
            <c:errBarType val="both"/>
            <c:errValType val="cust"/>
            <c:noEndCap val="0"/>
            <c:pl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plus>
            <c:min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'Tn7'!$N$4:$T$4</c:f>
              <c:numCache>
                <c:formatCode>0.000</c:formatCode>
                <c:ptCount val="7"/>
                <c:pt idx="0">
                  <c:v>9.1000000000000011E-2</c:v>
                </c:pt>
                <c:pt idx="1">
                  <c:v>0.14799999999999999</c:v>
                </c:pt>
                <c:pt idx="2">
                  <c:v>0.252</c:v>
                </c:pt>
                <c:pt idx="3">
                  <c:v>0.31</c:v>
                </c:pt>
                <c:pt idx="4">
                  <c:v>0.3706666666666667</c:v>
                </c:pt>
                <c:pt idx="5">
                  <c:v>0.5033333333333333</c:v>
                </c:pt>
                <c:pt idx="6">
                  <c:v>1.5746666666666667</c:v>
                </c:pt>
              </c:numCache>
            </c:numRef>
          </c:yVal>
          <c:smooth val="1"/>
          <c:extLst>
            <c:ext xmlns:c16="http://schemas.microsoft.com/office/drawing/2014/chart" uri="{C3380CC4-5D6E-409C-BE32-E72D297353CC}">
              <c16:uniqueId val="{00000002-6477-7A42-ADEE-D61F883EC50F}"/>
            </c:ext>
          </c:extLst>
        </c:ser>
        <c:ser>
          <c:idx val="3"/>
          <c:order val="3"/>
          <c:tx>
            <c:strRef>
              <c:f>'Tn7'!$M$5</c:f>
              <c:strCache>
                <c:ptCount val="1"/>
                <c:pt idx="0">
                  <c:v>Tn7::rpsU3</c:v>
                </c:pt>
              </c:strCache>
            </c:strRef>
          </c:tx>
          <c:spPr>
            <a:ln w="38100" cap="rnd">
              <a:solidFill>
                <a:schemeClr val="accent4"/>
              </a:solidFill>
              <a:round/>
            </a:ln>
            <a:effectLst/>
          </c:spPr>
          <c:marker>
            <c:symbol val="circle"/>
            <c:size val="5"/>
            <c:spPr>
              <a:solidFill>
                <a:schemeClr val="accent4"/>
              </a:solidFill>
              <a:ln w="38100">
                <a:solidFill>
                  <a:schemeClr val="accent4"/>
                </a:solidFill>
              </a:ln>
              <a:effectLst/>
            </c:spPr>
          </c:marker>
          <c:errBars>
            <c:errDir val="y"/>
            <c:errBarType val="both"/>
            <c:errValType val="cust"/>
            <c:noEndCap val="0"/>
            <c:pl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plus>
            <c:min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'Tn7'!$N$5:$T$5</c:f>
              <c:numCache>
                <c:formatCode>0.000</c:formatCode>
                <c:ptCount val="7"/>
                <c:pt idx="0">
                  <c:v>9.1666666666666674E-2</c:v>
                </c:pt>
                <c:pt idx="1">
                  <c:v>0.12966666666666668</c:v>
                </c:pt>
                <c:pt idx="2">
                  <c:v>0.20733333333333334</c:v>
                </c:pt>
                <c:pt idx="3">
                  <c:v>0.26</c:v>
                </c:pt>
                <c:pt idx="4">
                  <c:v>0.32266666666666666</c:v>
                </c:pt>
                <c:pt idx="5">
                  <c:v>0.42799999999999999</c:v>
                </c:pt>
                <c:pt idx="6">
                  <c:v>0.78933333333333344</c:v>
                </c:pt>
              </c:numCache>
            </c:numRef>
          </c:yVal>
          <c:smooth val="1"/>
          <c:extLst>
            <c:ext xmlns:c16="http://schemas.microsoft.com/office/drawing/2014/chart" uri="{C3380CC4-5D6E-409C-BE32-E72D297353CC}">
              <c16:uniqueId val="{00000003-6477-7A42-ADEE-D61F883EC50F}"/>
            </c:ext>
          </c:extLst>
        </c:ser>
        <c:dLbls>
          <c:showLegendKey val="0"/>
          <c:showVal val="0"/>
          <c:showCatName val="0"/>
          <c:showSerName val="0"/>
          <c:showPercent val="0"/>
          <c:showBubbleSize val="0"/>
        </c:dLbls>
        <c:axId val="304399919"/>
        <c:axId val="304332815"/>
      </c:scatterChart>
      <c:valAx>
        <c:axId val="304399919"/>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Time (</a:t>
                </a:r>
                <a:r>
                  <a:rPr lang="en-US" dirty="0" err="1"/>
                  <a:t>hr</a:t>
                </a:r>
                <a:r>
                  <a:rPr lang="en-US" dirty="0"/>
                  <a: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32815"/>
        <c:crossesAt val="1.0000000000000002E-2"/>
        <c:crossBetween val="midCat"/>
      </c:valAx>
      <c:valAx>
        <c:axId val="304332815"/>
        <c:scaling>
          <c:logBase val="10"/>
          <c:orientation val="minMax"/>
          <c:max val="1.8"/>
          <c:min val="5.000000000000001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Optical Density (A600)</a:t>
                </a:r>
                <a:endParaRPr lang="en-US" sz="2400" dirty="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99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70BF1-607C-4986-A2D5-EF47BD4B6C62}"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6AB35-AD1C-40A7-B44E-E590FFC717D1}" type="slidenum">
              <a:rPr lang="en-US" smtClean="0"/>
              <a:t>‹#›</a:t>
            </a:fld>
            <a:endParaRPr lang="en-US"/>
          </a:p>
        </p:txBody>
      </p:sp>
    </p:spTree>
    <p:extLst>
      <p:ext uri="{BB962C8B-B14F-4D97-AF65-F5344CB8AC3E}">
        <p14:creationId xmlns:p14="http://schemas.microsoft.com/office/powerpoint/2010/main" val="15629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First, we can have multiple rRNA operons whose products are incorporating </a:t>
            </a:r>
            <a:r>
              <a:rPr lang="en-US" sz="1200" kern="1200" dirty="0">
                <a:solidFill>
                  <a:schemeClr val="tx1"/>
                </a:solidFill>
                <a:effectLst/>
                <a:latin typeface="+mn-lt"/>
                <a:ea typeface="+mn-ea"/>
                <a:cs typeface="+mn-cs"/>
              </a:rPr>
              <a:t>into different ribosomes. These can be post-transcriptionally modified through acetylation or methylation. We can also have homologous ribosomal proteins that incorporate into ribosomes, and these can also be modified, post-translationally.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these different types of ribosomes that can be made has led the field to start investigating whether these have different functions and, rather than ribosomes acting constitutively as was traditionally believed, perhaps these ribosomes can impart some level of control of gene expression. The term for this is specialized ribosomes, referring to ones that are heterogeneous in structure and in function.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heterogeneous ribosomes are well-studied in eukaryotes, with significantly less known about these in bacteria. I want to show you a specific example of this that has been described in bacteria.</a:t>
            </a:r>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368639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at whether the 5’UTR is the component of the mRNA that is recognized, we have proposed to use B-galactosidase assays. We have built strains that have the 5’UTR of pdpA fused to the lacZ gene, and we have put these constructs both in wild-type cells and those lacking the second paralog. We have the transcripts modeled here.</a:t>
            </a:r>
          </a:p>
          <a:p>
            <a:endParaRPr lang="en-US" dirty="0"/>
          </a:p>
          <a:p>
            <a:r>
              <a:rPr lang="en-US" dirty="0"/>
              <a:t>What we expect to see is ribosomes that contain the second homolog, such as those in wild-type cells, colored in purple, will show a higher affinity for the 5’UTR than other ribosomes. We expect all types of ribosomes to translate lacZ into the B-galactosidase protein, which cleaves a substrate to produce a yellow color, But that we might get more translation in wild-type because of this higher affinity, leading to a greater production of yellow color.</a:t>
            </a:r>
          </a:p>
        </p:txBody>
      </p:sp>
      <p:sp>
        <p:nvSpPr>
          <p:cNvPr id="4" name="Slide Number Placeholder 3"/>
          <p:cNvSpPr>
            <a:spLocks noGrp="1"/>
          </p:cNvSpPr>
          <p:nvPr>
            <p:ph type="sldNum" sz="quarter" idx="5"/>
          </p:nvPr>
        </p:nvSpPr>
        <p:spPr/>
        <p:txBody>
          <a:bodyPr/>
          <a:lstStyle/>
          <a:p>
            <a:fld id="{5DC35E36-44CF-41A2-B0A4-F6B5CD6E87AA}" type="slidenum">
              <a:rPr lang="en-US" smtClean="0"/>
              <a:t>12</a:t>
            </a:fld>
            <a:endParaRPr lang="en-US"/>
          </a:p>
        </p:txBody>
      </p:sp>
    </p:spTree>
    <p:extLst>
      <p:ext uri="{BB962C8B-B14F-4D97-AF65-F5344CB8AC3E}">
        <p14:creationId xmlns:p14="http://schemas.microsoft.com/office/powerpoint/2010/main" val="360525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see here is a ratio of the B-galactosidase activity in our pdpA UTR compared to the </a:t>
            </a:r>
            <a:r>
              <a:rPr lang="en-US" dirty="0" err="1"/>
              <a:t>bfr</a:t>
            </a:r>
            <a:r>
              <a:rPr lang="en-US" dirty="0"/>
              <a:t> UTR in both strains. We were expecting, based on the protein abundance studies, about a 13-18 fold difference, and we see about a 2-fold difference. Which is cool, but it certainly doesn’t explain the massive difference we saw in protein abundance of pdpA.</a:t>
            </a:r>
          </a:p>
          <a:p>
            <a:endParaRPr lang="en-US" dirty="0"/>
          </a:p>
          <a:p>
            <a:r>
              <a:rPr lang="en-US" dirty="0"/>
              <a:t>This doesn’t mean it’s the end of this line of inquiry, though, because there is evidence that pdpA has an alternative transcription start site about 100 base pairs upstream of the one we used to build these constructs, so it may be that bS21-2 shows a greater affinity only for pdpA transcripts with the longer UTR. As next steps I am in the process of generating the strains with the longer pdpA 5’UTR.</a:t>
            </a:r>
          </a:p>
          <a:p>
            <a:endParaRPr lang="en-US" dirty="0"/>
          </a:p>
          <a:p>
            <a:r>
              <a:rPr lang="en-US" dirty="0"/>
              <a:t>Now as a reminder, my second specific question was about whether the ribosome was sufficient to impart the differences in abundance that we see of pdpA.</a:t>
            </a:r>
          </a:p>
        </p:txBody>
      </p:sp>
      <p:sp>
        <p:nvSpPr>
          <p:cNvPr id="4" name="Slide Number Placeholder 3"/>
          <p:cNvSpPr>
            <a:spLocks noGrp="1"/>
          </p:cNvSpPr>
          <p:nvPr>
            <p:ph type="sldNum" sz="quarter" idx="5"/>
          </p:nvPr>
        </p:nvSpPr>
        <p:spPr/>
        <p:txBody>
          <a:bodyPr/>
          <a:lstStyle/>
          <a:p>
            <a:fld id="{5DC35E36-44CF-41A2-B0A4-F6B5CD6E87AA}" type="slidenum">
              <a:rPr lang="en-US" smtClean="0"/>
              <a:t>13</a:t>
            </a:fld>
            <a:endParaRPr lang="en-US"/>
          </a:p>
        </p:txBody>
      </p:sp>
    </p:spTree>
    <p:extLst>
      <p:ext uri="{BB962C8B-B14F-4D97-AF65-F5344CB8AC3E}">
        <p14:creationId xmlns:p14="http://schemas.microsoft.com/office/powerpoint/2010/main" val="10258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at whether the 5’UTR is the component of the mRNA that is recognized, we have proposed to use B-galactosidase assays. We have built strains that have the 5’UTR of pdpA fused to the lacZ gene, and we have put these constructs both in wild-type cells and those lacking the second paralog. We have the transcripts modeled here.</a:t>
            </a:r>
          </a:p>
          <a:p>
            <a:endParaRPr lang="en-US" dirty="0"/>
          </a:p>
          <a:p>
            <a:r>
              <a:rPr lang="en-US" dirty="0"/>
              <a:t>What we expect to see is ribosomes that contain the second homolog, such as those in wild-type cells, colored in purple, will show a higher affinity for the 5’UTR than other ribosomes. We expect all types of ribosomes to translate lacZ into the B-galactosidase protein, which cleaves a substrate to produce a yellow color, But that we might get more translation in wild-type because of this higher affinity, leading to a greater production of yellow color.</a:t>
            </a:r>
          </a:p>
        </p:txBody>
      </p:sp>
      <p:sp>
        <p:nvSpPr>
          <p:cNvPr id="4" name="Slide Number Placeholder 3"/>
          <p:cNvSpPr>
            <a:spLocks noGrp="1"/>
          </p:cNvSpPr>
          <p:nvPr>
            <p:ph type="sldNum" sz="quarter" idx="5"/>
          </p:nvPr>
        </p:nvSpPr>
        <p:spPr/>
        <p:txBody>
          <a:bodyPr/>
          <a:lstStyle/>
          <a:p>
            <a:fld id="{5DC35E36-44CF-41A2-B0A4-F6B5CD6E87AA}" type="slidenum">
              <a:rPr lang="en-US" smtClean="0"/>
              <a:t>14</a:t>
            </a:fld>
            <a:endParaRPr lang="en-US"/>
          </a:p>
        </p:txBody>
      </p:sp>
    </p:spTree>
    <p:extLst>
      <p:ext uri="{BB962C8B-B14F-4D97-AF65-F5344CB8AC3E}">
        <p14:creationId xmlns:p14="http://schemas.microsoft.com/office/powerpoint/2010/main" val="2854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17</a:t>
            </a:fld>
            <a:endParaRPr lang="en-US"/>
          </a:p>
        </p:txBody>
      </p:sp>
    </p:spTree>
    <p:extLst>
      <p:ext uri="{BB962C8B-B14F-4D97-AF65-F5344CB8AC3E}">
        <p14:creationId xmlns:p14="http://schemas.microsoft.com/office/powerpoint/2010/main" val="298735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29494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y-axis here we have growth as measured by optical density. Wild-type cells with empty vector pF and the drpsU2 strain.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thought that this might be because we </a:t>
            </a:r>
            <a:r>
              <a:rPr lang="en-US" sz="1200" b="0" kern="1200" dirty="0">
                <a:solidFill>
                  <a:schemeClr val="tx1"/>
                </a:solidFill>
                <a:effectLst/>
                <a:latin typeface="+mn-lt"/>
                <a:ea typeface="+mn-ea"/>
                <a:cs typeface="+mn-cs"/>
              </a:rPr>
              <a:t>were</a:t>
            </a:r>
            <a:r>
              <a:rPr lang="en-US" sz="1200" b="1" kern="1200" dirty="0">
                <a:solidFill>
                  <a:schemeClr val="tx1"/>
                </a:solidFill>
                <a:effectLst/>
                <a:latin typeface="+mn-lt"/>
                <a:ea typeface="+mn-ea"/>
                <a:cs typeface="+mn-cs"/>
              </a:rPr>
              <a:t> disturbing nearby genes</a:t>
            </a:r>
            <a:r>
              <a:rPr lang="en-US" sz="1200" kern="1200" dirty="0">
                <a:solidFill>
                  <a:schemeClr val="tx1"/>
                </a:solidFill>
                <a:effectLst/>
                <a:latin typeface="+mn-lt"/>
                <a:ea typeface="+mn-ea"/>
                <a:cs typeface="+mn-cs"/>
              </a:rPr>
              <a:t>, so we wanted to test it with complementation with not only the same gene we have deleted, but the other genes as well to </a:t>
            </a:r>
            <a:r>
              <a:rPr lang="en-US" sz="1200" b="1" kern="1200" dirty="0">
                <a:solidFill>
                  <a:schemeClr val="tx1"/>
                </a:solidFill>
                <a:effectLst/>
                <a:latin typeface="+mn-lt"/>
                <a:ea typeface="+mn-ea"/>
                <a:cs typeface="+mn-cs"/>
              </a:rPr>
              <a:t>see if they are interchangeable.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found is that the overexpressing rpsU2 restores wild-type level growth, and interestingly we see </a:t>
            </a:r>
            <a:r>
              <a:rPr lang="en-US" sz="1200" b="1" kern="1200" dirty="0">
                <a:solidFill>
                  <a:schemeClr val="tx1"/>
                </a:solidFill>
                <a:effectLst/>
                <a:latin typeface="+mn-lt"/>
                <a:ea typeface="+mn-ea"/>
                <a:cs typeface="+mn-cs"/>
              </a:rPr>
              <a:t>functional redundancy with rpsU1 but not with rpsU3.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this tells us that the growth defect we see due to loss of rpsU2 is specific, and appears to be complemented by rpsU1 and 2, but not 3. This got us really interested in the second homolog, so we wanted to look at whether there were </a:t>
            </a:r>
            <a:r>
              <a:rPr lang="en-US" sz="1200" b="1" kern="1200" dirty="0">
                <a:solidFill>
                  <a:schemeClr val="tx1"/>
                </a:solidFill>
                <a:effectLst/>
                <a:latin typeface="+mn-lt"/>
                <a:ea typeface="+mn-ea"/>
                <a:cs typeface="+mn-cs"/>
              </a:rPr>
              <a:t>changes in global protein expression </a:t>
            </a:r>
            <a:r>
              <a:rPr lang="en-US" sz="1200" kern="1200" dirty="0">
                <a:solidFill>
                  <a:schemeClr val="tx1"/>
                </a:solidFill>
                <a:effectLst/>
                <a:latin typeface="+mn-lt"/>
                <a:ea typeface="+mn-ea"/>
                <a:cs typeface="+mn-cs"/>
              </a:rPr>
              <a:t>in this drpsU2 strain.</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203469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 did a Coomassie stain of whole cell extracts of our wild-type cells and drpsU2, and we noticed honestly a lot fewer differences than we expected, but we did see a difference in a band here. We sent that out for mass spec and found, among the differences was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and that there </a:t>
            </a:r>
            <a:r>
              <a:rPr lang="en-US" sz="1200" b="1" kern="1200" dirty="0">
                <a:solidFill>
                  <a:schemeClr val="tx1"/>
                </a:solidFill>
                <a:effectLst/>
                <a:latin typeface="+mn-lt"/>
                <a:ea typeface="+mn-ea"/>
                <a:cs typeface="+mn-cs"/>
              </a:rPr>
              <a:t>was substantially less </a:t>
            </a:r>
            <a:r>
              <a:rPr lang="en-US" sz="1200" kern="1200" dirty="0">
                <a:solidFill>
                  <a:schemeClr val="tx1"/>
                </a:solidFill>
                <a:effectLst/>
                <a:latin typeface="+mn-lt"/>
                <a:ea typeface="+mn-ea"/>
                <a:cs typeface="+mn-cs"/>
              </a:rPr>
              <a:t>of this protein in drpsU2 when compared with wild-type.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263269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this was really exciting because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part of the Francisella pathogenicity island, or FPI. The FPI encodes the type vi secretion system in francisella, and is absolutely essential to virulence. I also wanted to point out here, because this will be important later on, that the </a:t>
            </a:r>
            <a:r>
              <a:rPr lang="en-US" sz="1200" b="1" kern="1200" dirty="0">
                <a:solidFill>
                  <a:schemeClr val="tx1"/>
                </a:solidFill>
                <a:effectLst/>
                <a:latin typeface="+mn-lt"/>
                <a:ea typeface="+mn-ea"/>
                <a:cs typeface="+mn-cs"/>
              </a:rPr>
              <a:t>FPI is comprised of two distinct operons.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on the plus strand operon here, along with pdpA, and a number of other genes, and the second operon is comprised of </a:t>
            </a:r>
            <a:r>
              <a:rPr lang="en-US" sz="1200" kern="1200" dirty="0" err="1">
                <a:solidFill>
                  <a:schemeClr val="tx1"/>
                </a:solidFill>
                <a:effectLst/>
                <a:latin typeface="+mn-lt"/>
                <a:ea typeface="+mn-ea"/>
                <a:cs typeface="+mn-cs"/>
              </a:rPr>
              <a:t>iglA</a:t>
            </a:r>
            <a:r>
              <a:rPr lang="en-US" sz="1200" kern="1200" dirty="0">
                <a:solidFill>
                  <a:schemeClr val="tx1"/>
                </a:solidFill>
                <a:effectLst/>
                <a:latin typeface="+mn-lt"/>
                <a:ea typeface="+mn-ea"/>
                <a:cs typeface="+mn-cs"/>
              </a:rPr>
              <a:t>-D.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do know a fair amount about how the FPI genes are regulated at the level of transcription, and I don’t want to get too into the details here, but I will just introduce you to a protein called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which has been shown to be </a:t>
            </a:r>
            <a:r>
              <a:rPr lang="en-US" sz="1200" b="1" kern="1200" dirty="0">
                <a:solidFill>
                  <a:schemeClr val="tx1"/>
                </a:solidFill>
                <a:effectLst/>
                <a:latin typeface="+mn-lt"/>
                <a:ea typeface="+mn-ea"/>
                <a:cs typeface="+mn-cs"/>
              </a:rPr>
              <a:t>necessary for transcription of both operons of the FPI</a:t>
            </a:r>
            <a:r>
              <a:rPr lang="en-US" sz="1200" kern="1200" dirty="0">
                <a:solidFill>
                  <a:schemeClr val="tx1"/>
                </a:solidFill>
                <a:effectLst/>
                <a:latin typeface="+mn-lt"/>
                <a:ea typeface="+mn-ea"/>
                <a:cs typeface="+mn-cs"/>
              </a:rPr>
              <a:t>, so it’s a useful control we’ll be using throughout these next few experiments. There </a:t>
            </a:r>
            <a:r>
              <a:rPr lang="en-US" sz="1200" b="1" kern="1200" dirty="0">
                <a:solidFill>
                  <a:schemeClr val="tx1"/>
                </a:solidFill>
                <a:effectLst/>
                <a:latin typeface="+mn-lt"/>
                <a:ea typeface="+mn-ea"/>
                <a:cs typeface="+mn-cs"/>
              </a:rPr>
              <a:t>haven’t been any publications</a:t>
            </a:r>
            <a:r>
              <a:rPr lang="en-US" sz="1200" kern="1200" dirty="0">
                <a:solidFill>
                  <a:schemeClr val="tx1"/>
                </a:solidFill>
                <a:effectLst/>
                <a:latin typeface="+mn-lt"/>
                <a:ea typeface="+mn-ea"/>
                <a:cs typeface="+mn-cs"/>
              </a:rPr>
              <a:t> into whether the FPI is controlled at the level of translation.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we identified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as potentially being influenced by the presence of rpsU2, we wanted to confirm these results using immunoblotting, and look to see if any of the other FPI proteins are also affected.</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81695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Here we have the results of those western blots. We ran whole cell lysates in duplicate, our wild-type cells are represented here, and we have antibodies for a few proteins from each of the FPI operons. And then </a:t>
            </a:r>
            <a:r>
              <a:rPr lang="en-US" sz="1200" kern="1200" dirty="0" err="1">
                <a:solidFill>
                  <a:schemeClr val="tx1"/>
                </a:solidFill>
                <a:effectLst/>
                <a:latin typeface="+mn-lt"/>
                <a:ea typeface="+mn-ea"/>
                <a:cs typeface="+mn-cs"/>
              </a:rPr>
              <a:t>LpnA</a:t>
            </a:r>
            <a:r>
              <a:rPr lang="en-US" sz="1200" kern="1200" dirty="0">
                <a:solidFill>
                  <a:schemeClr val="tx1"/>
                </a:solidFill>
                <a:effectLst/>
                <a:latin typeface="+mn-lt"/>
                <a:ea typeface="+mn-ea"/>
                <a:cs typeface="+mn-cs"/>
              </a:rPr>
              <a:t>, is our loading control.</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ran a</a:t>
            </a:r>
            <a:r>
              <a:rPr lang="en-US" sz="1200" b="1" kern="1200" dirty="0">
                <a:solidFill>
                  <a:schemeClr val="tx1"/>
                </a:solidFill>
                <a:effectLst/>
                <a:latin typeface="+mn-lt"/>
                <a:ea typeface="+mn-ea"/>
                <a:cs typeface="+mn-cs"/>
              </a:rPr>
              <a:t> control </a:t>
            </a:r>
            <a:r>
              <a:rPr lang="en-US" sz="1200" kern="1200" dirty="0">
                <a:solidFill>
                  <a:schemeClr val="tx1"/>
                </a:solidFill>
                <a:effectLst/>
                <a:latin typeface="+mn-lt"/>
                <a:ea typeface="+mn-ea"/>
                <a:cs typeface="+mn-cs"/>
              </a:rPr>
              <a:t>with </a:t>
            </a:r>
            <a:r>
              <a:rPr lang="en-US" sz="1200" kern="1200" dirty="0" err="1">
                <a:solidFill>
                  <a:schemeClr val="tx1"/>
                </a:solidFill>
                <a:effectLst/>
                <a:latin typeface="+mn-lt"/>
                <a:ea typeface="+mn-ea"/>
                <a:cs typeface="+mn-cs"/>
              </a:rPr>
              <a:t>deltapigR</a:t>
            </a:r>
            <a:r>
              <a:rPr lang="en-US" sz="1200" kern="1200" dirty="0">
                <a:solidFill>
                  <a:schemeClr val="tx1"/>
                </a:solidFill>
                <a:effectLst/>
                <a:latin typeface="+mn-lt"/>
                <a:ea typeface="+mn-ea"/>
                <a:cs typeface="+mn-cs"/>
              </a:rPr>
              <a:t>, because as I mentioned </a:t>
            </a:r>
            <a:r>
              <a:rPr lang="en-US" sz="1200" b="1"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pigR</a:t>
            </a:r>
            <a:r>
              <a:rPr lang="en-US" sz="1200" b="1" kern="1200" dirty="0">
                <a:solidFill>
                  <a:schemeClr val="tx1"/>
                </a:solidFill>
                <a:effectLst/>
                <a:latin typeface="+mn-lt"/>
                <a:ea typeface="+mn-ea"/>
                <a:cs typeface="+mn-cs"/>
              </a:rPr>
              <a:t> protein necessary </a:t>
            </a:r>
            <a:r>
              <a:rPr lang="en-US" sz="1200" kern="1200" dirty="0">
                <a:solidFill>
                  <a:schemeClr val="tx1"/>
                </a:solidFill>
                <a:effectLst/>
                <a:latin typeface="+mn-lt"/>
                <a:ea typeface="+mn-ea"/>
                <a:cs typeface="+mn-cs"/>
              </a:rPr>
              <a:t>for transcription of the </a:t>
            </a:r>
            <a:r>
              <a:rPr lang="en-US" sz="1200" b="1" kern="1200" dirty="0">
                <a:solidFill>
                  <a:schemeClr val="tx1"/>
                </a:solidFill>
                <a:effectLst/>
                <a:latin typeface="+mn-lt"/>
                <a:ea typeface="+mn-ea"/>
                <a:cs typeface="+mn-cs"/>
              </a:rPr>
              <a:t>both operons </a:t>
            </a:r>
            <a:r>
              <a:rPr lang="en-US" sz="1200" b="0" kern="1200" dirty="0">
                <a:solidFill>
                  <a:schemeClr val="tx1"/>
                </a:solidFill>
                <a:effectLst/>
                <a:latin typeface="+mn-lt"/>
                <a:ea typeface="+mn-ea"/>
                <a:cs typeface="+mn-cs"/>
              </a:rPr>
              <a:t>of the </a:t>
            </a:r>
            <a:r>
              <a:rPr lang="en-US" sz="1200" kern="1200" dirty="0">
                <a:solidFill>
                  <a:schemeClr val="tx1"/>
                </a:solidFill>
                <a:effectLst/>
                <a:latin typeface="+mn-lt"/>
                <a:ea typeface="+mn-ea"/>
                <a:cs typeface="+mn-cs"/>
              </a:rPr>
              <a:t>FPI, and you can see clearly that without it, these proteins are not present.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compare the wild-type cells to drpsU2, we see a significant reduction of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and a similar loss of pdpA. But, we did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observe the same level of difference in protein abundance for the </a:t>
            </a:r>
            <a:r>
              <a:rPr lang="en-US" sz="1200" kern="1200" dirty="0" err="1">
                <a:solidFill>
                  <a:schemeClr val="tx1"/>
                </a:solidFill>
                <a:effectLst/>
                <a:latin typeface="+mn-lt"/>
                <a:ea typeface="+mn-ea"/>
                <a:cs typeface="+mn-cs"/>
              </a:rPr>
              <a:t>igl</a:t>
            </a:r>
            <a:r>
              <a:rPr lang="en-US" sz="1200" kern="1200" dirty="0">
                <a:solidFill>
                  <a:schemeClr val="tx1"/>
                </a:solidFill>
                <a:effectLst/>
                <a:latin typeface="+mn-lt"/>
                <a:ea typeface="+mn-ea"/>
                <a:cs typeface="+mn-cs"/>
              </a:rPr>
              <a:t> proteins, from operon 2. I realize these results are a bit variable and we are working to replicate and quantify these differences.</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8</a:t>
            </a:fld>
            <a:endParaRPr lang="en-US"/>
          </a:p>
        </p:txBody>
      </p:sp>
    </p:spTree>
    <p:extLst>
      <p:ext uri="{BB962C8B-B14F-4D97-AF65-F5344CB8AC3E}">
        <p14:creationId xmlns:p14="http://schemas.microsoft.com/office/powerpoint/2010/main" val="12383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Alright so what you see here first are pdpA and B which were most affected by loss of rpsU2. We are using wild-type and delta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as our controls, because FPI proteins require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for expression at the level of transcription. And what we see here is that there really is </a:t>
            </a:r>
            <a:r>
              <a:rPr lang="en-US" sz="1200" b="1" kern="1200" dirty="0">
                <a:solidFill>
                  <a:schemeClr val="tx1"/>
                </a:solidFill>
                <a:effectLst/>
                <a:latin typeface="+mn-lt"/>
                <a:ea typeface="+mn-ea"/>
                <a:cs typeface="+mn-cs"/>
              </a:rPr>
              <a:t>NOT a significant difference</a:t>
            </a:r>
            <a:r>
              <a:rPr lang="en-US" sz="1200" kern="1200" dirty="0">
                <a:solidFill>
                  <a:schemeClr val="tx1"/>
                </a:solidFill>
                <a:effectLst/>
                <a:latin typeface="+mn-lt"/>
                <a:ea typeface="+mn-ea"/>
                <a:cs typeface="+mn-cs"/>
              </a:rPr>
              <a:t> in transcript abundance of these genes between wild-type and the strain lacking rpsU2.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looked at transcript abundance of </a:t>
            </a:r>
            <a:r>
              <a:rPr lang="en-US" sz="1200" kern="1200" dirty="0" err="1">
                <a:solidFill>
                  <a:schemeClr val="tx1"/>
                </a:solidFill>
                <a:effectLst/>
                <a:latin typeface="+mn-lt"/>
                <a:ea typeface="+mn-ea"/>
                <a:cs typeface="+mn-cs"/>
              </a:rPr>
              <a:t>iglA</a:t>
            </a:r>
            <a:r>
              <a:rPr lang="en-US" sz="1200" kern="1200" dirty="0">
                <a:solidFill>
                  <a:schemeClr val="tx1"/>
                </a:solidFill>
                <a:effectLst/>
                <a:latin typeface="+mn-lt"/>
                <a:ea typeface="+mn-ea"/>
                <a:cs typeface="+mn-cs"/>
              </a:rPr>
              <a:t> which is one of the genes on the </a:t>
            </a:r>
            <a:r>
              <a:rPr lang="en-US" sz="1200" b="1" kern="1200" dirty="0">
                <a:solidFill>
                  <a:schemeClr val="tx1"/>
                </a:solidFill>
                <a:effectLst/>
                <a:latin typeface="+mn-lt"/>
                <a:ea typeface="+mn-ea"/>
                <a:cs typeface="+mn-cs"/>
              </a:rPr>
              <a:t>other FPI operon </a:t>
            </a:r>
            <a:r>
              <a:rPr lang="en-US" sz="1200" kern="1200" dirty="0">
                <a:solidFill>
                  <a:schemeClr val="tx1"/>
                </a:solidFill>
                <a:effectLst/>
                <a:latin typeface="+mn-lt"/>
                <a:ea typeface="+mn-ea"/>
                <a:cs typeface="+mn-cs"/>
              </a:rPr>
              <a:t>and this also appears to be true.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for controls we looked at two </a:t>
            </a:r>
            <a:r>
              <a:rPr lang="en-US" sz="1200" b="1" kern="1200" dirty="0">
                <a:solidFill>
                  <a:schemeClr val="tx1"/>
                </a:solidFill>
                <a:effectLst/>
                <a:latin typeface="+mn-lt"/>
                <a:ea typeface="+mn-ea"/>
                <a:cs typeface="+mn-cs"/>
              </a:rPr>
              <a:t>non-FPI genes</a:t>
            </a:r>
            <a:r>
              <a:rPr lang="en-US" sz="1200" kern="1200" dirty="0">
                <a:solidFill>
                  <a:schemeClr val="tx1"/>
                </a:solidFill>
                <a:effectLst/>
                <a:latin typeface="+mn-lt"/>
                <a:ea typeface="+mn-ea"/>
                <a:cs typeface="+mn-cs"/>
              </a:rPr>
              <a:t>, rpoA1 and </a:t>
            </a:r>
            <a:r>
              <a:rPr lang="en-US" sz="1200" kern="1200" dirty="0" err="1">
                <a:solidFill>
                  <a:schemeClr val="tx1"/>
                </a:solidFill>
                <a:effectLst/>
                <a:latin typeface="+mn-lt"/>
                <a:ea typeface="+mn-ea"/>
                <a:cs typeface="+mn-cs"/>
              </a:rPr>
              <a:t>bfr</a:t>
            </a:r>
            <a:r>
              <a:rPr lang="en-US" sz="1200" kern="1200" dirty="0">
                <a:solidFill>
                  <a:schemeClr val="tx1"/>
                </a:solidFill>
                <a:effectLst/>
                <a:latin typeface="+mn-lt"/>
                <a:ea typeface="+mn-ea"/>
                <a:cs typeface="+mn-cs"/>
              </a:rPr>
              <a:t>, and here we see pretty consistent abundance of these transcripts among the three strains.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 difference that we are seeing in protein abundance of pdpA and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clearly not due to differences in transcription, and we want to know how this is occurring. This data </a:t>
            </a:r>
            <a:r>
              <a:rPr lang="en-US" sz="1200" b="1" kern="1200" dirty="0">
                <a:solidFill>
                  <a:schemeClr val="tx1"/>
                </a:solidFill>
                <a:effectLst/>
                <a:latin typeface="+mn-lt"/>
                <a:ea typeface="+mn-ea"/>
                <a:cs typeface="+mn-cs"/>
              </a:rPr>
              <a:t>opens up the possibility </a:t>
            </a:r>
            <a:r>
              <a:rPr lang="en-US" sz="1200" kern="1200" dirty="0">
                <a:solidFill>
                  <a:schemeClr val="tx1"/>
                </a:solidFill>
                <a:effectLst/>
                <a:latin typeface="+mn-lt"/>
                <a:ea typeface="+mn-ea"/>
                <a:cs typeface="+mn-cs"/>
              </a:rPr>
              <a:t>that regulation is occurring at the level of translation.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that this is a specific effect on FPI proteins, we were interested to see whether there may be an effect on intramacrophage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29477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said the bS21 proteins are important in initiation of translation. So perhaps we have </a:t>
            </a:r>
            <a:r>
              <a:rPr lang="en-US" sz="1200" b="1" kern="1200" dirty="0">
                <a:solidFill>
                  <a:schemeClr val="tx1"/>
                </a:solidFill>
                <a:effectLst/>
                <a:latin typeface="+mn-lt"/>
                <a:ea typeface="+mn-ea"/>
                <a:cs typeface="+mn-cs"/>
              </a:rPr>
              <a:t>RNA polymerase actively transcribing a gene.</a:t>
            </a:r>
            <a:r>
              <a:rPr lang="en-US" sz="1200" kern="1200" dirty="0">
                <a:solidFill>
                  <a:schemeClr val="tx1"/>
                </a:solidFill>
                <a:effectLst/>
                <a:latin typeface="+mn-lt"/>
                <a:ea typeface="+mn-ea"/>
                <a:cs typeface="+mn-cs"/>
              </a:rPr>
              <a:t> The 30S subunit that contains paralog 1 </a:t>
            </a:r>
            <a:r>
              <a:rPr lang="en-US" sz="1200" b="1" kern="1200" dirty="0">
                <a:solidFill>
                  <a:schemeClr val="tx1"/>
                </a:solidFill>
                <a:effectLst/>
                <a:latin typeface="+mn-lt"/>
                <a:ea typeface="+mn-ea"/>
                <a:cs typeface="+mn-cs"/>
              </a:rPr>
              <a:t>may interact with </a:t>
            </a:r>
            <a:r>
              <a:rPr lang="en-US" sz="1200" kern="12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e leader sequence </a:t>
            </a:r>
            <a:r>
              <a:rPr lang="en-US" sz="1200" kern="1200" dirty="0">
                <a:solidFill>
                  <a:schemeClr val="tx1"/>
                </a:solidFill>
                <a:effectLst/>
                <a:latin typeface="+mn-lt"/>
                <a:ea typeface="+mn-ea"/>
                <a:cs typeface="+mn-cs"/>
              </a:rPr>
              <a:t>of this mRNA – but perhaps there </a:t>
            </a:r>
            <a:r>
              <a:rPr lang="en-US" sz="1200" b="1" i="0" kern="1200" dirty="0">
                <a:solidFill>
                  <a:schemeClr val="tx1"/>
                </a:solidFill>
                <a:effectLst/>
                <a:latin typeface="+mn-lt"/>
                <a:ea typeface="+mn-ea"/>
                <a:cs typeface="+mn-cs"/>
              </a:rPr>
              <a:t>isn’t strong affinity</a:t>
            </a:r>
            <a:r>
              <a:rPr lang="en-US" sz="1200" kern="1200" dirty="0">
                <a:solidFill>
                  <a:schemeClr val="tx1"/>
                </a:solidFill>
                <a:effectLst/>
                <a:latin typeface="+mn-lt"/>
                <a:ea typeface="+mn-ea"/>
                <a:cs typeface="+mn-cs"/>
              </a:rPr>
              <a:t>, so translation doesn’t initiate.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a 30S with a different bS21 comes in. There could be a stronger affinity, so the 30S interacts with the mRNA long enough for the 50S subunit to come in, </a:t>
            </a:r>
            <a:r>
              <a:rPr lang="en-US" sz="1200" b="1" kern="1200" dirty="0">
                <a:solidFill>
                  <a:schemeClr val="tx1"/>
                </a:solidFill>
                <a:effectLst/>
                <a:latin typeface="+mn-lt"/>
                <a:ea typeface="+mn-ea"/>
                <a:cs typeface="+mn-cs"/>
              </a:rPr>
              <a:t>translation is initi</a:t>
            </a:r>
            <a:r>
              <a:rPr lang="en-US" sz="1200" kern="1200" dirty="0">
                <a:solidFill>
                  <a:schemeClr val="tx1"/>
                </a:solidFill>
                <a:effectLst/>
                <a:latin typeface="+mn-lt"/>
                <a:ea typeface="+mn-ea"/>
                <a:cs typeface="+mn-cs"/>
              </a:rPr>
              <a:t>ated, and we see the protein being expressed.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simple model, but it shows our hypothesis: that each bS21 paralog possibly </a:t>
            </a:r>
            <a:r>
              <a:rPr lang="en-US" sz="1200" dirty="0"/>
              <a:t>has a greater affinity for distinct mRNA species, leading to preferential translation which results in differences in protein abundance.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I’ve told you why we are interested in this, I’ll show you some of our preliminary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started by individually deleting each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looking at global protein abundance, and found something interesting when deleting one of the paralogs. </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10</a:t>
            </a:fld>
            <a:endParaRPr lang="en-US"/>
          </a:p>
        </p:txBody>
      </p:sp>
    </p:spTree>
    <p:extLst>
      <p:ext uri="{BB962C8B-B14F-4D97-AF65-F5344CB8AC3E}">
        <p14:creationId xmlns:p14="http://schemas.microsoft.com/office/powerpoint/2010/main" val="19252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bS21, which is encoded by the gene </a:t>
            </a:r>
            <a:r>
              <a:rPr lang="en-US" dirty="0" err="1"/>
              <a:t>rpsU</a:t>
            </a:r>
            <a:r>
              <a:rPr lang="en-US" dirty="0"/>
              <a:t>, is a component of the small ribosomal subunit. Here we have images of the 30S subunit of the E. coli ribosome. On the right we have a view of only the 16s rRNA with bS21 which is colored in red. On the left is a closer view, and to orient yourself in yellow is the p-site tRNA and an mRNA in blue, so you can imagine a longer mRNA would be exiting here, very close to the position of bS21. </a:t>
            </a:r>
          </a:p>
          <a:p>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Early research into the functions of ribosomal proteins identified that bS21 is involved in translation initiation, perhaps moderating the interaction between the ribosome and the mRNA molecule. However, bS21 is not found in all bacterial species and is considered non-essential.</a:t>
            </a:r>
          </a:p>
          <a:p>
            <a:endParaRPr lang="en-US" sz="1800" kern="1200" dirty="0">
              <a:solidFill>
                <a:srgbClr val="000000"/>
              </a:solidFill>
              <a:effectLst/>
              <a:latin typeface="Calibri" panose="020F0502020204030204" pitchFamily="34" charset="0"/>
              <a:cs typeface="Times New Roman" panose="02020603050405020304" pitchFamily="18" charset="0"/>
            </a:endParaRPr>
          </a:p>
          <a:p>
            <a:r>
              <a:rPr lang="en-US" dirty="0"/>
              <a:t>One really interesting study shows that bS21 has been encoded by viruses – different homologs of the gene that encodes bS21 has been found on more than 1300 viral genomes. It has been show that at least one of these viral bS21 can be incorporated into the E. coli ribosome, suggesting that perhaps viruses are utilizing bS21 homologs to hijack the host ribosomes to somehow benefit them, maybe altering gene expression.</a:t>
            </a:r>
          </a:p>
          <a:p>
            <a:endParaRPr lang="en-US" dirty="0"/>
          </a:p>
          <a:p>
            <a:r>
              <a:rPr lang="en-US" dirty="0"/>
              <a:t>Despite the fact that bS21 is not found in all species, there have been a number of studies where null-mutants have been made in species with bS21, and these result in interesting phenotypes, including loss of motility, biofilm formation, changes in acid stress resistance, antibiotic-resistance, and loss of virulence. These last two are going to be the focus of our studies, but given its influence on specific phenotypes, bS21’s role in translation may be a regulatory role.</a:t>
            </a:r>
          </a:p>
        </p:txBody>
      </p:sp>
      <p:sp>
        <p:nvSpPr>
          <p:cNvPr id="4" name="Slide Number Placeholder 3"/>
          <p:cNvSpPr>
            <a:spLocks noGrp="1"/>
          </p:cNvSpPr>
          <p:nvPr>
            <p:ph type="sldNum" sz="quarter" idx="5"/>
          </p:nvPr>
        </p:nvSpPr>
        <p:spPr/>
        <p:txBody>
          <a:bodyPr/>
          <a:lstStyle/>
          <a:p>
            <a:fld id="{5DC35E36-44CF-41A2-B0A4-F6B5CD6E87AA}" type="slidenum">
              <a:rPr lang="en-US" smtClean="0"/>
              <a:t>11</a:t>
            </a:fld>
            <a:endParaRPr lang="en-US"/>
          </a:p>
        </p:txBody>
      </p:sp>
    </p:spTree>
    <p:extLst>
      <p:ext uri="{BB962C8B-B14F-4D97-AF65-F5344CB8AC3E}">
        <p14:creationId xmlns:p14="http://schemas.microsoft.com/office/powerpoint/2010/main" val="345505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677-F6A1-43A6-AF1C-F5ED90E59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5F104-575B-4A7E-A8CB-BBB73187C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C0173-4CE0-49E3-AB57-8FB69560E38D}"/>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65903329-4AB3-4213-A7F7-8C4584DA4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18A0D-E316-42D9-BF26-A1C86C86FD4F}"/>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13496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74EA-18FF-4227-9C8A-15AE6FFCB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F95B6-3909-47F3-B98A-1EAF313735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FA4BE-B1C4-4BBB-9E0D-2FD8E3011ABD}"/>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AC5BB45E-37C5-49DE-8269-4ED838683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D50C7-6F7A-4311-B354-1DF179DFF43C}"/>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58958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B3E9F-2692-494A-A482-A536C4845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1BD23-3850-4C3A-9EB5-D448C8D85C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A14B-EB57-4228-8DBD-AF30E7121C2F}"/>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596B1FD2-FBF4-4873-B41A-525D48E34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67A0F-AD41-493E-8413-A4A447931B11}"/>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57224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7974-0185-4A60-AD69-F4F8825F4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184E6-703D-467C-AE5A-0CD0E8B64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97530-AD47-4A71-AB93-A658F90CDB03}"/>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DBF1C4B8-58F0-46F9-9A10-DA6C8CE8D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6B413-EFA4-4E0E-B652-C2AE59EEAC7E}"/>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139132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8479-DF54-4108-B9F3-7839AE735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C0EF9-16F4-4041-8415-3C0CA74F3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D7EE1-23B3-46F1-A1C6-9497AD38237F}"/>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077BE043-F135-4136-9AE7-DB1D5C45E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F9CBA-4DD6-47CB-B9BD-8CC8DE30BFBA}"/>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92473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683A-C05B-402E-A6E5-7E86FA496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0C590-8819-4056-8976-A5672A68B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1DFFCD-BB4A-4453-956F-D468840F7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7EAE3-3FE0-48FE-8B64-A3026C4F047E}"/>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6" name="Footer Placeholder 5">
            <a:extLst>
              <a:ext uri="{FF2B5EF4-FFF2-40B4-BE49-F238E27FC236}">
                <a16:creationId xmlns:a16="http://schemas.microsoft.com/office/drawing/2014/main" id="{CDDE42E0-1CEA-405B-BB48-C15ABC52D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2E3A8-7D28-447C-9079-559347516F8B}"/>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6018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7A89-FEF5-46F9-BDEC-E30C6ADAFC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8895D-0317-42A8-9DA9-37B386D33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9CA5E-F5AB-4333-9D8D-7649ADC20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D9387-981E-4BEF-B348-712D99A75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09118-5552-45B2-8A90-9C33ACBE1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98B8D-C36C-40CF-902B-805B54497CDD}"/>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8" name="Footer Placeholder 7">
            <a:extLst>
              <a:ext uri="{FF2B5EF4-FFF2-40B4-BE49-F238E27FC236}">
                <a16:creationId xmlns:a16="http://schemas.microsoft.com/office/drawing/2014/main" id="{45CD73F5-D81B-4B5A-929E-F6E44AB8A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987145-85A1-466B-BFC3-01E501B3BBF3}"/>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7041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ACEE-40FF-4D86-8FBE-1D352E222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59854-DAB4-4634-97A1-EB312700797A}"/>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4" name="Footer Placeholder 3">
            <a:extLst>
              <a:ext uri="{FF2B5EF4-FFF2-40B4-BE49-F238E27FC236}">
                <a16:creationId xmlns:a16="http://schemas.microsoft.com/office/drawing/2014/main" id="{EC631DE4-D014-44D5-82EC-4413CC9E8F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75348-584B-4558-8BCD-9D81C49F394F}"/>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785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A0AD1-C29C-4A69-8688-5309112DC18D}"/>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3" name="Footer Placeholder 2">
            <a:extLst>
              <a:ext uri="{FF2B5EF4-FFF2-40B4-BE49-F238E27FC236}">
                <a16:creationId xmlns:a16="http://schemas.microsoft.com/office/drawing/2014/main" id="{796DDA04-1B4E-491B-9F40-77B4047E2D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F9FFE-C0E1-498B-942F-E5AC03941423}"/>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16773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20CA-9F87-4F86-A4B9-DB015F21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109B3-8400-4308-BE50-2B1BF2D3A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C165-B43A-4826-B450-6A0BB28DC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3A140-AD10-43EF-A898-81AC80D54C97}"/>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6" name="Footer Placeholder 5">
            <a:extLst>
              <a:ext uri="{FF2B5EF4-FFF2-40B4-BE49-F238E27FC236}">
                <a16:creationId xmlns:a16="http://schemas.microsoft.com/office/drawing/2014/main" id="{3C308B1B-E6D6-4BA8-AB6A-B3C6E8695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0D8A0-8252-45BA-ACE5-54EE5C4B4E40}"/>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30431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B6BA-E3CC-48F6-8590-F53F6D801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69E650-423A-4AF3-8FFA-013EA57AC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6AD3AB-C3D7-418E-80A0-FBDF849B6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11564-E50A-4E76-BBB8-1C6D43C1C94C}"/>
              </a:ext>
            </a:extLst>
          </p:cNvPr>
          <p:cNvSpPr>
            <a:spLocks noGrp="1"/>
          </p:cNvSpPr>
          <p:nvPr>
            <p:ph type="dt" sz="half" idx="10"/>
          </p:nvPr>
        </p:nvSpPr>
        <p:spPr/>
        <p:txBody>
          <a:bodyPr/>
          <a:lstStyle/>
          <a:p>
            <a:fld id="{322A491E-1356-4C9E-BB1B-A001A0BB4028}" type="datetimeFigureOut">
              <a:rPr lang="en-US" smtClean="0"/>
              <a:t>2/8/2021</a:t>
            </a:fld>
            <a:endParaRPr lang="en-US"/>
          </a:p>
        </p:txBody>
      </p:sp>
      <p:sp>
        <p:nvSpPr>
          <p:cNvPr id="6" name="Footer Placeholder 5">
            <a:extLst>
              <a:ext uri="{FF2B5EF4-FFF2-40B4-BE49-F238E27FC236}">
                <a16:creationId xmlns:a16="http://schemas.microsoft.com/office/drawing/2014/main" id="{2D61A60F-4E14-44E0-B1A2-5889FCAE2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1FB8C-CEB1-493D-AFE4-BDA4FC2AECE0}"/>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02405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F4C2F-5729-417D-B15D-8BD8DAB16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1B77A-4364-43C0-A101-FB669901B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80BD-24DB-4406-8E09-8CE47A3BB1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A491E-1356-4C9E-BB1B-A001A0BB4028}" type="datetimeFigureOut">
              <a:rPr lang="en-US" smtClean="0"/>
              <a:t>2/8/2021</a:t>
            </a:fld>
            <a:endParaRPr lang="en-US"/>
          </a:p>
        </p:txBody>
      </p:sp>
      <p:sp>
        <p:nvSpPr>
          <p:cNvPr id="5" name="Footer Placeholder 4">
            <a:extLst>
              <a:ext uri="{FF2B5EF4-FFF2-40B4-BE49-F238E27FC236}">
                <a16:creationId xmlns:a16="http://schemas.microsoft.com/office/drawing/2014/main" id="{E2FA25D1-4AB4-46E5-BAE7-78D353EE4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51487-6ED5-4D98-A1ED-1F415B204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CE359-6111-4F04-8405-43EF3A54B958}" type="slidenum">
              <a:rPr lang="en-US" smtClean="0"/>
              <a:t>‹#›</a:t>
            </a:fld>
            <a:endParaRPr lang="en-US"/>
          </a:p>
        </p:txBody>
      </p:sp>
    </p:spTree>
    <p:extLst>
      <p:ext uri="{BB962C8B-B14F-4D97-AF65-F5344CB8AC3E}">
        <p14:creationId xmlns:p14="http://schemas.microsoft.com/office/powerpoint/2010/main" val="1647602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198B-D404-4977-B027-C79321518C9A}"/>
              </a:ext>
            </a:extLst>
          </p:cNvPr>
          <p:cNvSpPr>
            <a:spLocks noGrp="1"/>
          </p:cNvSpPr>
          <p:nvPr>
            <p:ph type="ctrTitle"/>
          </p:nvPr>
        </p:nvSpPr>
        <p:spPr/>
        <p:txBody>
          <a:bodyPr/>
          <a:lstStyle/>
          <a:p>
            <a:r>
              <a:rPr lang="en-US" dirty="0"/>
              <a:t>bS21-2 and the regulation of FPI genes</a:t>
            </a:r>
          </a:p>
        </p:txBody>
      </p:sp>
      <p:sp>
        <p:nvSpPr>
          <p:cNvPr id="3" name="Subtitle 2">
            <a:extLst>
              <a:ext uri="{FF2B5EF4-FFF2-40B4-BE49-F238E27FC236}">
                <a16:creationId xmlns:a16="http://schemas.microsoft.com/office/drawing/2014/main" id="{3DB6E51B-C2AE-4DFE-8512-BE726A80F836}"/>
              </a:ext>
            </a:extLst>
          </p:cNvPr>
          <p:cNvSpPr>
            <a:spLocks noGrp="1"/>
          </p:cNvSpPr>
          <p:nvPr>
            <p:ph type="subTitle" idx="1"/>
          </p:nvPr>
        </p:nvSpPr>
        <p:spPr/>
        <p:txBody>
          <a:bodyPr/>
          <a:lstStyle/>
          <a:p>
            <a:r>
              <a:rPr lang="en-US" dirty="0"/>
              <a:t>Ramsey Lab Meeting 2/9/21</a:t>
            </a:r>
          </a:p>
          <a:p>
            <a:r>
              <a:rPr lang="en-US" dirty="0"/>
              <a:t>Hannah </a:t>
            </a:r>
            <a:r>
              <a:rPr lang="en-US" dirty="0" err="1"/>
              <a:t>Trautmann</a:t>
            </a:r>
            <a:endParaRPr lang="en-US" dirty="0"/>
          </a:p>
        </p:txBody>
      </p:sp>
    </p:spTree>
    <p:extLst>
      <p:ext uri="{BB962C8B-B14F-4D97-AF65-F5344CB8AC3E}">
        <p14:creationId xmlns:p14="http://schemas.microsoft.com/office/powerpoint/2010/main" val="142718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AEF527-AD1F-4F62-B350-643D8732F0CE}"/>
              </a:ext>
            </a:extLst>
          </p:cNvPr>
          <p:cNvSpPr/>
          <p:nvPr/>
        </p:nvSpPr>
        <p:spPr>
          <a:xfrm>
            <a:off x="4313701" y="4121801"/>
            <a:ext cx="4250117" cy="34640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chemeClr val="tx1"/>
                </a:solidFill>
              </a:rPr>
              <a:t>Your favorite gene</a:t>
            </a:r>
          </a:p>
        </p:txBody>
      </p:sp>
      <p:sp>
        <p:nvSpPr>
          <p:cNvPr id="13" name="Freeform: Shape 12">
            <a:extLst>
              <a:ext uri="{FF2B5EF4-FFF2-40B4-BE49-F238E27FC236}">
                <a16:creationId xmlns:a16="http://schemas.microsoft.com/office/drawing/2014/main" id="{30828378-04F3-49B0-B711-23B116B75913}"/>
              </a:ext>
            </a:extLst>
          </p:cNvPr>
          <p:cNvSpPr/>
          <p:nvPr/>
        </p:nvSpPr>
        <p:spPr>
          <a:xfrm>
            <a:off x="3201392" y="334940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579863" y="110195"/>
            <a:ext cx="11395751" cy="1658198"/>
          </a:xfrm>
        </p:spPr>
        <p:txBody>
          <a:bodyPr>
            <a:normAutofit/>
          </a:bodyPr>
          <a:lstStyle/>
          <a:p>
            <a:r>
              <a:rPr lang="en-US" dirty="0">
                <a:solidFill>
                  <a:schemeClr val="tx1"/>
                </a:solidFill>
              </a:rPr>
              <a:t>Model for how bS21 might control gene expression in </a:t>
            </a:r>
            <a:r>
              <a:rPr lang="en-US" i="1" dirty="0">
                <a:solidFill>
                  <a:schemeClr val="tx1"/>
                </a:solidFill>
              </a:rPr>
              <a:t>F. tularensis</a:t>
            </a:r>
            <a:endParaRPr lang="en-US" dirty="0">
              <a:solidFill>
                <a:schemeClr val="tx1"/>
              </a:solidFill>
            </a:endParaRPr>
          </a:p>
        </p:txBody>
      </p:sp>
      <p:sp>
        <p:nvSpPr>
          <p:cNvPr id="20" name="Oval 19">
            <a:extLst>
              <a:ext uri="{FF2B5EF4-FFF2-40B4-BE49-F238E27FC236}">
                <a16:creationId xmlns:a16="http://schemas.microsoft.com/office/drawing/2014/main" id="{2A965F55-1DFC-4DCF-AA12-12BEE7BFEAC6}"/>
              </a:ext>
            </a:extLst>
          </p:cNvPr>
          <p:cNvSpPr/>
          <p:nvPr/>
        </p:nvSpPr>
        <p:spPr>
          <a:xfrm>
            <a:off x="4031354" y="2516808"/>
            <a:ext cx="1714142" cy="1121283"/>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3993E0-C0C4-4D2D-AB2E-28C573B404A2}"/>
              </a:ext>
            </a:extLst>
          </p:cNvPr>
          <p:cNvCxnSpPr>
            <a:cxnSpLocks/>
          </p:cNvCxnSpPr>
          <p:nvPr/>
        </p:nvCxnSpPr>
        <p:spPr>
          <a:xfrm>
            <a:off x="3201392" y="446820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28C82F-05F8-4348-BD63-1B4E81BD42AB}"/>
              </a:ext>
            </a:extLst>
          </p:cNvPr>
          <p:cNvSpPr/>
          <p:nvPr/>
        </p:nvSpPr>
        <p:spPr>
          <a:xfrm>
            <a:off x="6871041" y="374216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cxnSp>
        <p:nvCxnSpPr>
          <p:cNvPr id="7" name="Straight Connector 6">
            <a:extLst>
              <a:ext uri="{FF2B5EF4-FFF2-40B4-BE49-F238E27FC236}">
                <a16:creationId xmlns:a16="http://schemas.microsoft.com/office/drawing/2014/main" id="{A8AB2439-5763-4629-B3EC-ECEE1AE19710}"/>
              </a:ext>
            </a:extLst>
          </p:cNvPr>
          <p:cNvCxnSpPr/>
          <p:nvPr/>
        </p:nvCxnSpPr>
        <p:spPr>
          <a:xfrm>
            <a:off x="3594244" y="410518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21C304-6916-4B20-BCE9-B3DE953D0C39}"/>
              </a:ext>
            </a:extLst>
          </p:cNvPr>
          <p:cNvCxnSpPr/>
          <p:nvPr/>
        </p:nvCxnSpPr>
        <p:spPr>
          <a:xfrm>
            <a:off x="3585100" y="410518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83A902A-D6CC-4E84-AA03-7FFDEE5A374A}"/>
              </a:ext>
            </a:extLst>
          </p:cNvPr>
          <p:cNvGrpSpPr/>
          <p:nvPr/>
        </p:nvGrpSpPr>
        <p:grpSpPr>
          <a:xfrm>
            <a:off x="4205537" y="3340002"/>
            <a:ext cx="1409320" cy="631712"/>
            <a:chOff x="7859160" y="2707225"/>
            <a:chExt cx="1409320" cy="631712"/>
          </a:xfrm>
        </p:grpSpPr>
        <p:sp>
          <p:nvSpPr>
            <p:cNvPr id="21" name="Oval 20">
              <a:extLst>
                <a:ext uri="{FF2B5EF4-FFF2-40B4-BE49-F238E27FC236}">
                  <a16:creationId xmlns:a16="http://schemas.microsoft.com/office/drawing/2014/main" id="{AB48879C-9165-41AB-890E-65FCE69628A2}"/>
                </a:ext>
              </a:extLst>
            </p:cNvPr>
            <p:cNvSpPr/>
            <p:nvPr/>
          </p:nvSpPr>
          <p:spPr>
            <a:xfrm>
              <a:off x="7859160" y="2707225"/>
              <a:ext cx="1409320" cy="631712"/>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D54803-A3D4-48D7-9A1C-4CD177A07862}"/>
                </a:ext>
              </a:extLst>
            </p:cNvPr>
            <p:cNvSpPr/>
            <p:nvPr/>
          </p:nvSpPr>
          <p:spPr>
            <a:xfrm rot="21097913">
              <a:off x="7983217" y="2746934"/>
              <a:ext cx="564711" cy="259707"/>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69466FE-AED9-47E3-8DDC-91E83EB1AF3B}"/>
              </a:ext>
            </a:extLst>
          </p:cNvPr>
          <p:cNvGrpSpPr/>
          <p:nvPr/>
        </p:nvGrpSpPr>
        <p:grpSpPr>
          <a:xfrm>
            <a:off x="4205537" y="3322235"/>
            <a:ext cx="1409320" cy="631712"/>
            <a:chOff x="7001477" y="2843774"/>
            <a:chExt cx="1409320" cy="631712"/>
          </a:xfrm>
        </p:grpSpPr>
        <p:sp>
          <p:nvSpPr>
            <p:cNvPr id="25" name="Oval 24">
              <a:extLst>
                <a:ext uri="{FF2B5EF4-FFF2-40B4-BE49-F238E27FC236}">
                  <a16:creationId xmlns:a16="http://schemas.microsoft.com/office/drawing/2014/main" id="{4D9B2438-667C-4FBF-9A42-B8D2FCEFB87E}"/>
                </a:ext>
              </a:extLst>
            </p:cNvPr>
            <p:cNvSpPr/>
            <p:nvPr/>
          </p:nvSpPr>
          <p:spPr>
            <a:xfrm>
              <a:off x="7001477" y="2843774"/>
              <a:ext cx="1409320" cy="631712"/>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EFE784B-DCAD-4B02-88A6-B85ACDA33758}"/>
                </a:ext>
              </a:extLst>
            </p:cNvPr>
            <p:cNvSpPr/>
            <p:nvPr/>
          </p:nvSpPr>
          <p:spPr>
            <a:xfrm rot="21097913">
              <a:off x="7125534" y="2888869"/>
              <a:ext cx="564711" cy="259707"/>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0DC65502-5266-405B-8BE7-DA3BA0887A8B}"/>
              </a:ext>
            </a:extLst>
          </p:cNvPr>
          <p:cNvGrpSpPr/>
          <p:nvPr/>
        </p:nvGrpSpPr>
        <p:grpSpPr>
          <a:xfrm>
            <a:off x="3915351" y="2409776"/>
            <a:ext cx="487592" cy="405715"/>
            <a:chOff x="3915351" y="2409776"/>
            <a:chExt cx="487592" cy="405715"/>
          </a:xfrm>
        </p:grpSpPr>
        <p:sp>
          <p:nvSpPr>
            <p:cNvPr id="30" name="Oval 29">
              <a:extLst>
                <a:ext uri="{FF2B5EF4-FFF2-40B4-BE49-F238E27FC236}">
                  <a16:creationId xmlns:a16="http://schemas.microsoft.com/office/drawing/2014/main" id="{DC88E8B6-7036-4969-BBFA-6BFF47A3C599}"/>
                </a:ext>
              </a:extLst>
            </p:cNvPr>
            <p:cNvSpPr/>
            <p:nvPr/>
          </p:nvSpPr>
          <p:spPr>
            <a:xfrm>
              <a:off x="3915351" y="240977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F84C09E-7B29-447A-8D97-263BC8BE33B7}"/>
                </a:ext>
              </a:extLst>
            </p:cNvPr>
            <p:cNvSpPr/>
            <p:nvPr/>
          </p:nvSpPr>
          <p:spPr>
            <a:xfrm>
              <a:off x="4053126" y="248167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653DB93-1C4B-4C0C-9982-D1E90E53FD56}"/>
                </a:ext>
              </a:extLst>
            </p:cNvPr>
            <p:cNvSpPr/>
            <p:nvPr/>
          </p:nvSpPr>
          <p:spPr>
            <a:xfrm>
              <a:off x="4184172" y="2599332"/>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FEE5-5146-45B8-A915-6D9361765E6C}"/>
              </a:ext>
            </a:extLst>
          </p:cNvPr>
          <p:cNvSpPr>
            <a:spLocks noGrp="1"/>
          </p:cNvSpPr>
          <p:nvPr>
            <p:ph type="title"/>
          </p:nvPr>
        </p:nvSpPr>
        <p:spPr/>
        <p:txBody>
          <a:bodyPr/>
          <a:lstStyle/>
          <a:p>
            <a:r>
              <a:rPr lang="en-US" dirty="0">
                <a:solidFill>
                  <a:schemeClr val="tx1"/>
                </a:solidFill>
              </a:rPr>
              <a:t>The position and role of bS21 in the ribosome</a:t>
            </a:r>
          </a:p>
        </p:txBody>
      </p:sp>
      <p:grpSp>
        <p:nvGrpSpPr>
          <p:cNvPr id="8" name="Group 7">
            <a:extLst>
              <a:ext uri="{FF2B5EF4-FFF2-40B4-BE49-F238E27FC236}">
                <a16:creationId xmlns:a16="http://schemas.microsoft.com/office/drawing/2014/main" id="{F7F43B9B-9802-4ED5-9543-6E727E62086D}"/>
              </a:ext>
            </a:extLst>
          </p:cNvPr>
          <p:cNvGrpSpPr/>
          <p:nvPr/>
        </p:nvGrpSpPr>
        <p:grpSpPr>
          <a:xfrm>
            <a:off x="1180686" y="1914344"/>
            <a:ext cx="10002622" cy="3855720"/>
            <a:chOff x="1351178" y="2413576"/>
            <a:chExt cx="10002622" cy="3855720"/>
          </a:xfrm>
        </p:grpSpPr>
        <p:pic>
          <p:nvPicPr>
            <p:cNvPr id="4" name="Picture 3">
              <a:extLst>
                <a:ext uri="{FF2B5EF4-FFF2-40B4-BE49-F238E27FC236}">
                  <a16:creationId xmlns:a16="http://schemas.microsoft.com/office/drawing/2014/main" id="{6244A56C-DA0E-41B9-9957-3AE1888C98B3}"/>
                </a:ext>
              </a:extLst>
            </p:cNvPr>
            <p:cNvPicPr>
              <a:picLocks noChangeAspect="1"/>
            </p:cNvPicPr>
            <p:nvPr/>
          </p:nvPicPr>
          <p:blipFill rotWithShape="1">
            <a:blip r:embed="rId3">
              <a:extLst>
                <a:ext uri="{28A0092B-C50C-407E-A947-70E740481C1C}">
                  <a14:useLocalDpi xmlns:a14="http://schemas.microsoft.com/office/drawing/2010/main" val="0"/>
                </a:ext>
              </a:extLst>
            </a:blip>
            <a:srcRect l="5624" t="3111" r="26375" b="2445"/>
            <a:stretch/>
          </p:blipFill>
          <p:spPr>
            <a:xfrm>
              <a:off x="1351178" y="2413576"/>
              <a:ext cx="4935322" cy="3855720"/>
            </a:xfrm>
            <a:prstGeom prst="rect">
              <a:avLst/>
            </a:prstGeom>
          </p:spPr>
        </p:pic>
        <p:pic>
          <p:nvPicPr>
            <p:cNvPr id="7" name="Picture 6">
              <a:extLst>
                <a:ext uri="{FF2B5EF4-FFF2-40B4-BE49-F238E27FC236}">
                  <a16:creationId xmlns:a16="http://schemas.microsoft.com/office/drawing/2014/main" id="{D0575278-98B9-4857-AFD9-7C907F22655B}"/>
                </a:ext>
              </a:extLst>
            </p:cNvPr>
            <p:cNvPicPr>
              <a:picLocks noChangeAspect="1"/>
            </p:cNvPicPr>
            <p:nvPr/>
          </p:nvPicPr>
          <p:blipFill rotWithShape="1">
            <a:blip r:embed="rId4">
              <a:extLst>
                <a:ext uri="{28A0092B-C50C-407E-A947-70E740481C1C}">
                  <a14:useLocalDpi xmlns:a14="http://schemas.microsoft.com/office/drawing/2010/main" val="0"/>
                </a:ext>
              </a:extLst>
            </a:blip>
            <a:srcRect l="2375" t="1540" r="24625"/>
            <a:stretch/>
          </p:blipFill>
          <p:spPr>
            <a:xfrm>
              <a:off x="6271681" y="2413576"/>
              <a:ext cx="5082119" cy="3855720"/>
            </a:xfrm>
            <a:prstGeom prst="rect">
              <a:avLst/>
            </a:prstGeom>
          </p:spPr>
        </p:pic>
      </p:grpSp>
      <p:sp>
        <p:nvSpPr>
          <p:cNvPr id="3" name="TextBox 2">
            <a:extLst>
              <a:ext uri="{FF2B5EF4-FFF2-40B4-BE49-F238E27FC236}">
                <a16:creationId xmlns:a16="http://schemas.microsoft.com/office/drawing/2014/main" id="{D0E4F02D-6DBA-4826-B108-FC1A3AFCD1FE}"/>
              </a:ext>
            </a:extLst>
          </p:cNvPr>
          <p:cNvSpPr txBox="1"/>
          <p:nvPr/>
        </p:nvSpPr>
        <p:spPr>
          <a:xfrm>
            <a:off x="10091394" y="6392902"/>
            <a:ext cx="3286811" cy="369332"/>
          </a:xfrm>
          <a:prstGeom prst="rect">
            <a:avLst/>
          </a:prstGeom>
          <a:noFill/>
        </p:spPr>
        <p:txBody>
          <a:bodyPr wrap="square" rtlCol="0">
            <a:spAutoFit/>
          </a:bodyPr>
          <a:lstStyle/>
          <a:p>
            <a:r>
              <a:rPr lang="en-US" dirty="0"/>
              <a:t>PDB entry: 4V50</a:t>
            </a:r>
          </a:p>
        </p:txBody>
      </p:sp>
      <p:sp>
        <p:nvSpPr>
          <p:cNvPr id="9" name="TextBox 8">
            <a:extLst>
              <a:ext uri="{FF2B5EF4-FFF2-40B4-BE49-F238E27FC236}">
                <a16:creationId xmlns:a16="http://schemas.microsoft.com/office/drawing/2014/main" id="{91FA6244-45D3-403B-B7E1-B4082CD850CE}"/>
              </a:ext>
            </a:extLst>
          </p:cNvPr>
          <p:cNvSpPr txBox="1"/>
          <p:nvPr/>
        </p:nvSpPr>
        <p:spPr>
          <a:xfrm>
            <a:off x="838200" y="5866878"/>
            <a:ext cx="10671048" cy="954107"/>
          </a:xfrm>
          <a:prstGeom prst="rect">
            <a:avLst/>
          </a:prstGeom>
          <a:noFill/>
        </p:spPr>
        <p:txBody>
          <a:bodyPr wrap="square" rtlCol="0">
            <a:spAutoFit/>
          </a:bodyPr>
          <a:lstStyle/>
          <a:p>
            <a:pPr algn="ctr"/>
            <a:r>
              <a:rPr lang="en-US" sz="2800" b="1" dirty="0"/>
              <a:t>Hypothesis: bS21 is interacting (directly or indirectly) with the 5’ UTR of the mRNA molecule</a:t>
            </a:r>
          </a:p>
        </p:txBody>
      </p:sp>
    </p:spTree>
    <p:extLst>
      <p:ext uri="{BB962C8B-B14F-4D97-AF65-F5344CB8AC3E}">
        <p14:creationId xmlns:p14="http://schemas.microsoft.com/office/powerpoint/2010/main" val="21218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a:xfrm>
            <a:off x="675142" y="355557"/>
            <a:ext cx="11031583" cy="1325563"/>
          </a:xfrm>
        </p:spPr>
        <p:txBody>
          <a:bodyPr/>
          <a:lstStyle/>
          <a:p>
            <a:r>
              <a:rPr lang="en-US" dirty="0"/>
              <a:t>Testing the contribution of mRNA </a:t>
            </a:r>
            <a:r>
              <a:rPr lang="en-US" dirty="0">
                <a:solidFill>
                  <a:schemeClr val="tx1"/>
                </a:solidFill>
              </a:rPr>
              <a:t>5</a:t>
            </a:r>
            <a:r>
              <a:rPr lang="en-US" dirty="0">
                <a:effectLst/>
                <a:ea typeface="Calibri" panose="020F0502020204030204" pitchFamily="34" charset="0"/>
              </a:rPr>
              <a:t>´UTRs</a:t>
            </a:r>
            <a:r>
              <a:rPr lang="en-US" dirty="0"/>
              <a:t> </a:t>
            </a:r>
            <a:endParaRPr lang="en-US" dirty="0">
              <a:solidFill>
                <a:schemeClr val="tx1"/>
              </a:solidFill>
            </a:endParaRPr>
          </a:p>
        </p:txBody>
      </p:sp>
      <p:grpSp>
        <p:nvGrpSpPr>
          <p:cNvPr id="41" name="Group 40">
            <a:extLst>
              <a:ext uri="{FF2B5EF4-FFF2-40B4-BE49-F238E27FC236}">
                <a16:creationId xmlns:a16="http://schemas.microsoft.com/office/drawing/2014/main" id="{A493EC87-7564-40EF-B73D-9E2543DAD5D6}"/>
              </a:ext>
            </a:extLst>
          </p:cNvPr>
          <p:cNvGrpSpPr/>
          <p:nvPr/>
        </p:nvGrpSpPr>
        <p:grpSpPr>
          <a:xfrm>
            <a:off x="3263283" y="2075780"/>
            <a:ext cx="487592" cy="405715"/>
            <a:chOff x="3915351" y="2409776"/>
            <a:chExt cx="487592" cy="405715"/>
          </a:xfrm>
          <a:solidFill>
            <a:srgbClr val="0000FF"/>
          </a:solidFill>
        </p:grpSpPr>
        <p:sp>
          <p:nvSpPr>
            <p:cNvPr id="42" name="Oval 41">
              <a:extLst>
                <a:ext uri="{FF2B5EF4-FFF2-40B4-BE49-F238E27FC236}">
                  <a16:creationId xmlns:a16="http://schemas.microsoft.com/office/drawing/2014/main" id="{FB6FA96E-CCB5-4278-BD6F-0A7490C2A7D3}"/>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E5A4D69-24FB-46B6-985C-E9AA2A9E5E04}"/>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A406E6D-5695-485A-BB9B-F93AD2707760}"/>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Explosion: 14 Points 2">
            <a:extLst>
              <a:ext uri="{FF2B5EF4-FFF2-40B4-BE49-F238E27FC236}">
                <a16:creationId xmlns:a16="http://schemas.microsoft.com/office/drawing/2014/main" id="{19919B69-5E46-4A6D-9E05-85AF583712F4}"/>
              </a:ext>
            </a:extLst>
          </p:cNvPr>
          <p:cNvSpPr/>
          <p:nvPr/>
        </p:nvSpPr>
        <p:spPr>
          <a:xfrm>
            <a:off x="675142" y="2348599"/>
            <a:ext cx="1867598" cy="1095662"/>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F67B98-DF41-4A33-B441-BEC046280DC5}"/>
              </a:ext>
            </a:extLst>
          </p:cNvPr>
          <p:cNvSpPr txBox="1"/>
          <p:nvPr/>
        </p:nvSpPr>
        <p:spPr>
          <a:xfrm>
            <a:off x="9913006" y="3371107"/>
            <a:ext cx="2019135" cy="523220"/>
          </a:xfrm>
          <a:prstGeom prst="rect">
            <a:avLst/>
          </a:prstGeom>
          <a:noFill/>
        </p:spPr>
        <p:txBody>
          <a:bodyPr wrap="square" rtlCol="0">
            <a:spAutoFit/>
          </a:bodyPr>
          <a:lstStyle/>
          <a:p>
            <a:r>
              <a:rPr lang="en-US" sz="2800" dirty="0"/>
              <a:t>Wild-Type</a:t>
            </a:r>
          </a:p>
        </p:txBody>
      </p:sp>
      <p:sp>
        <p:nvSpPr>
          <p:cNvPr id="11" name="TextBox 10">
            <a:extLst>
              <a:ext uri="{FF2B5EF4-FFF2-40B4-BE49-F238E27FC236}">
                <a16:creationId xmlns:a16="http://schemas.microsoft.com/office/drawing/2014/main" id="{6620B1F2-B3F4-4D8B-84E2-D421F879E3F4}"/>
              </a:ext>
            </a:extLst>
          </p:cNvPr>
          <p:cNvSpPr txBox="1"/>
          <p:nvPr/>
        </p:nvSpPr>
        <p:spPr>
          <a:xfrm>
            <a:off x="10172865" y="5239001"/>
            <a:ext cx="2019135" cy="523220"/>
          </a:xfrm>
          <a:prstGeom prst="rect">
            <a:avLst/>
          </a:prstGeom>
          <a:noFill/>
        </p:spPr>
        <p:txBody>
          <a:bodyPr wrap="square" rtlCol="0">
            <a:spAutoFit/>
          </a:bodyPr>
          <a:lstStyle/>
          <a:p>
            <a:r>
              <a:rPr lang="en-US" sz="2800" dirty="0"/>
              <a:t>Δ</a:t>
            </a:r>
            <a:r>
              <a:rPr lang="en-US" sz="2800" i="1" dirty="0"/>
              <a:t>rpsU2</a:t>
            </a:r>
            <a:endParaRPr lang="en-US" sz="2800" dirty="0"/>
          </a:p>
        </p:txBody>
      </p:sp>
      <p:sp>
        <p:nvSpPr>
          <p:cNvPr id="4" name="Rectangle 3">
            <a:extLst>
              <a:ext uri="{FF2B5EF4-FFF2-40B4-BE49-F238E27FC236}">
                <a16:creationId xmlns:a16="http://schemas.microsoft.com/office/drawing/2014/main" id="{CED36678-0D12-4E5B-9BD7-483E68EB4288}"/>
              </a:ext>
            </a:extLst>
          </p:cNvPr>
          <p:cNvSpPr/>
          <p:nvPr/>
        </p:nvSpPr>
        <p:spPr>
          <a:xfrm>
            <a:off x="3451574" y="2467901"/>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mj-lt"/>
              </a:rPr>
              <a:t>pdpA </a:t>
            </a:r>
            <a:r>
              <a:rPr lang="en-US" dirty="0">
                <a:solidFill>
                  <a:schemeClr val="tx1"/>
                </a:solidFill>
                <a:latin typeface="+mj-lt"/>
              </a:rPr>
              <a:t>5’UTR</a:t>
            </a:r>
            <a:endParaRPr lang="en-US" i="1" dirty="0">
              <a:solidFill>
                <a:schemeClr val="tx1"/>
              </a:solidFill>
              <a:latin typeface="+mj-lt"/>
            </a:endParaRPr>
          </a:p>
        </p:txBody>
      </p:sp>
      <p:pic>
        <p:nvPicPr>
          <p:cNvPr id="7" name="Picture 6">
            <a:extLst>
              <a:ext uri="{FF2B5EF4-FFF2-40B4-BE49-F238E27FC236}">
                <a16:creationId xmlns:a16="http://schemas.microsoft.com/office/drawing/2014/main" id="{F48FE6E9-12E0-4E0A-B69E-2C9822ED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85" y="2194941"/>
            <a:ext cx="6416829" cy="1664845"/>
          </a:xfrm>
          <a:prstGeom prst="rect">
            <a:avLst/>
          </a:prstGeom>
        </p:spPr>
      </p:pic>
      <p:sp>
        <p:nvSpPr>
          <p:cNvPr id="10" name="Rectangle 9">
            <a:extLst>
              <a:ext uri="{FF2B5EF4-FFF2-40B4-BE49-F238E27FC236}">
                <a16:creationId xmlns:a16="http://schemas.microsoft.com/office/drawing/2014/main" id="{9470A255-1AB0-4480-BF23-08BE66718FF1}"/>
              </a:ext>
            </a:extLst>
          </p:cNvPr>
          <p:cNvSpPr/>
          <p:nvPr/>
        </p:nvSpPr>
        <p:spPr>
          <a:xfrm>
            <a:off x="5520951" y="3065068"/>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47" name="Picture 46">
            <a:extLst>
              <a:ext uri="{FF2B5EF4-FFF2-40B4-BE49-F238E27FC236}">
                <a16:creationId xmlns:a16="http://schemas.microsoft.com/office/drawing/2014/main" id="{70549C25-FFB3-408D-8801-820A15F76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786" y="2771461"/>
            <a:ext cx="6580001" cy="1123796"/>
          </a:xfrm>
          <a:prstGeom prst="rect">
            <a:avLst/>
          </a:prstGeom>
        </p:spPr>
      </p:pic>
      <p:sp>
        <p:nvSpPr>
          <p:cNvPr id="49" name="Rectangle 48">
            <a:extLst>
              <a:ext uri="{FF2B5EF4-FFF2-40B4-BE49-F238E27FC236}">
                <a16:creationId xmlns:a16="http://schemas.microsoft.com/office/drawing/2014/main" id="{978F3A7E-7B22-4D3F-85A6-DA4144B12077}"/>
              </a:ext>
            </a:extLst>
          </p:cNvPr>
          <p:cNvSpPr/>
          <p:nvPr/>
        </p:nvSpPr>
        <p:spPr>
          <a:xfrm>
            <a:off x="3451573" y="4382442"/>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mj-lt"/>
              </a:rPr>
              <a:t>pdpA </a:t>
            </a:r>
            <a:r>
              <a:rPr lang="en-US" dirty="0">
                <a:solidFill>
                  <a:schemeClr val="tx1"/>
                </a:solidFill>
                <a:latin typeface="+mj-lt"/>
              </a:rPr>
              <a:t>5’UTR</a:t>
            </a:r>
            <a:endParaRPr lang="en-US" i="1" dirty="0">
              <a:solidFill>
                <a:schemeClr val="tx1"/>
              </a:solidFill>
              <a:latin typeface="+mj-lt"/>
            </a:endParaRPr>
          </a:p>
        </p:txBody>
      </p:sp>
      <p:pic>
        <p:nvPicPr>
          <p:cNvPr id="51" name="Picture 50">
            <a:extLst>
              <a:ext uri="{FF2B5EF4-FFF2-40B4-BE49-F238E27FC236}">
                <a16:creationId xmlns:a16="http://schemas.microsoft.com/office/drawing/2014/main" id="{5B3340D4-4B3D-493C-AD13-29B90EAE1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949" y="4645700"/>
            <a:ext cx="6537405" cy="1116521"/>
          </a:xfrm>
          <a:prstGeom prst="rect">
            <a:avLst/>
          </a:prstGeom>
        </p:spPr>
      </p:pic>
      <p:sp>
        <p:nvSpPr>
          <p:cNvPr id="53" name="Rectangle 52">
            <a:extLst>
              <a:ext uri="{FF2B5EF4-FFF2-40B4-BE49-F238E27FC236}">
                <a16:creationId xmlns:a16="http://schemas.microsoft.com/office/drawing/2014/main" id="{36E51650-BE17-4521-ACD3-FE4D88C68E0B}"/>
              </a:ext>
            </a:extLst>
          </p:cNvPr>
          <p:cNvSpPr/>
          <p:nvPr/>
        </p:nvSpPr>
        <p:spPr>
          <a:xfrm>
            <a:off x="5520951" y="4929186"/>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55" name="Picture 54">
            <a:extLst>
              <a:ext uri="{FF2B5EF4-FFF2-40B4-BE49-F238E27FC236}">
                <a16:creationId xmlns:a16="http://schemas.microsoft.com/office/drawing/2014/main" id="{0DD6BFE7-237A-4A35-85FF-2E0DEA7ED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7469" y="4047382"/>
            <a:ext cx="6695076" cy="1737036"/>
          </a:xfrm>
          <a:prstGeom prst="rect">
            <a:avLst/>
          </a:prstGeom>
        </p:spPr>
      </p:pic>
      <p:grpSp>
        <p:nvGrpSpPr>
          <p:cNvPr id="56" name="Group 55">
            <a:extLst>
              <a:ext uri="{FF2B5EF4-FFF2-40B4-BE49-F238E27FC236}">
                <a16:creationId xmlns:a16="http://schemas.microsoft.com/office/drawing/2014/main" id="{3C2291BE-4F16-4520-89B3-F141C4D3BA00}"/>
              </a:ext>
            </a:extLst>
          </p:cNvPr>
          <p:cNvGrpSpPr/>
          <p:nvPr/>
        </p:nvGrpSpPr>
        <p:grpSpPr>
          <a:xfrm>
            <a:off x="3185291" y="3960242"/>
            <a:ext cx="487592" cy="405715"/>
            <a:chOff x="3915351" y="2409776"/>
            <a:chExt cx="487592" cy="405715"/>
          </a:xfrm>
          <a:solidFill>
            <a:srgbClr val="0000FF"/>
          </a:solidFill>
        </p:grpSpPr>
        <p:sp>
          <p:nvSpPr>
            <p:cNvPr id="57" name="Oval 56">
              <a:extLst>
                <a:ext uri="{FF2B5EF4-FFF2-40B4-BE49-F238E27FC236}">
                  <a16:creationId xmlns:a16="http://schemas.microsoft.com/office/drawing/2014/main" id="{E6360005-F159-4DF4-B51E-915CF572B229}"/>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6FD7248-0592-4399-986A-6EC94FD5DF2A}"/>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359E0F-03FA-45E8-A6A3-DDA55C71D83B}"/>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Explosion: 14 Points 59">
            <a:extLst>
              <a:ext uri="{FF2B5EF4-FFF2-40B4-BE49-F238E27FC236}">
                <a16:creationId xmlns:a16="http://schemas.microsoft.com/office/drawing/2014/main" id="{9F3F807B-C51B-486E-89F7-C27380013613}"/>
              </a:ext>
            </a:extLst>
          </p:cNvPr>
          <p:cNvSpPr/>
          <p:nvPr/>
        </p:nvSpPr>
        <p:spPr>
          <a:xfrm>
            <a:off x="1006912" y="4399460"/>
            <a:ext cx="1003500" cy="564069"/>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A0C-7C94-4148-A7D5-E96744EE25DE}"/>
              </a:ext>
            </a:extLst>
          </p:cNvPr>
          <p:cNvSpPr>
            <a:spLocks noGrp="1"/>
          </p:cNvSpPr>
          <p:nvPr>
            <p:ph type="title"/>
          </p:nvPr>
        </p:nvSpPr>
        <p:spPr/>
        <p:txBody>
          <a:bodyPr/>
          <a:lstStyle/>
          <a:p>
            <a:r>
              <a:rPr lang="en-US" dirty="0"/>
              <a:t>Cells without </a:t>
            </a:r>
            <a:r>
              <a:rPr lang="en-US" i="1" dirty="0"/>
              <a:t>rpsU2</a:t>
            </a:r>
            <a:r>
              <a:rPr lang="en-US" dirty="0"/>
              <a:t> translate the </a:t>
            </a:r>
            <a:r>
              <a:rPr lang="en-US" i="1" dirty="0"/>
              <a:t>pdpA</a:t>
            </a:r>
            <a:r>
              <a:rPr lang="en-US" dirty="0"/>
              <a:t> 5</a:t>
            </a:r>
            <a:r>
              <a:rPr lang="en-US" dirty="0">
                <a:effectLst/>
                <a:ea typeface="Calibri" panose="020F0502020204030204" pitchFamily="34" charset="0"/>
              </a:rPr>
              <a:t>´</a:t>
            </a:r>
            <a:r>
              <a:rPr lang="en-US" dirty="0"/>
              <a:t>UTR less efficiently</a:t>
            </a:r>
          </a:p>
        </p:txBody>
      </p:sp>
      <p:graphicFrame>
        <p:nvGraphicFramePr>
          <p:cNvPr id="5" name="Chart 4">
            <a:extLst>
              <a:ext uri="{FF2B5EF4-FFF2-40B4-BE49-F238E27FC236}">
                <a16:creationId xmlns:a16="http://schemas.microsoft.com/office/drawing/2014/main" id="{7A28C02F-F861-47E9-AEBA-9F1D1C4BB10A}"/>
              </a:ext>
            </a:extLst>
          </p:cNvPr>
          <p:cNvGraphicFramePr>
            <a:graphicFrameLocks/>
          </p:cNvGraphicFramePr>
          <p:nvPr/>
        </p:nvGraphicFramePr>
        <p:xfrm>
          <a:off x="1735810" y="2258426"/>
          <a:ext cx="7080931" cy="36464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4CDC9E-71C9-4FE0-995B-3187D8500190}"/>
              </a:ext>
            </a:extLst>
          </p:cNvPr>
          <p:cNvSpPr txBox="1"/>
          <p:nvPr/>
        </p:nvSpPr>
        <p:spPr>
          <a:xfrm rot="16200000">
            <a:off x="-1009036" y="3260345"/>
            <a:ext cx="3970310" cy="830997"/>
          </a:xfrm>
          <a:prstGeom prst="rect">
            <a:avLst/>
          </a:prstGeom>
          <a:noFill/>
        </p:spPr>
        <p:txBody>
          <a:bodyPr wrap="square" rtlCol="0">
            <a:spAutoFit/>
          </a:bodyPr>
          <a:lstStyle/>
          <a:p>
            <a:pPr algn="ctr"/>
            <a:r>
              <a:rPr lang="en-US" sz="2400" i="1" dirty="0"/>
              <a:t> </a:t>
            </a:r>
            <a:r>
              <a:rPr lang="el-GR" sz="2400" dirty="0"/>
              <a:t>β</a:t>
            </a:r>
            <a:r>
              <a:rPr lang="en-US" sz="2400" dirty="0"/>
              <a:t>-galactosidase activity (</a:t>
            </a:r>
            <a:r>
              <a:rPr lang="en-US" sz="2400" i="1" dirty="0" err="1"/>
              <a:t>pdpA:bfr</a:t>
            </a:r>
            <a:r>
              <a:rPr lang="en-US" sz="2400" i="1" dirty="0"/>
              <a:t> </a:t>
            </a:r>
            <a:r>
              <a:rPr lang="en-US" sz="2400" dirty="0"/>
              <a:t>ratio)</a:t>
            </a:r>
          </a:p>
        </p:txBody>
      </p:sp>
      <p:sp>
        <p:nvSpPr>
          <p:cNvPr id="7" name="TextBox 6">
            <a:extLst>
              <a:ext uri="{FF2B5EF4-FFF2-40B4-BE49-F238E27FC236}">
                <a16:creationId xmlns:a16="http://schemas.microsoft.com/office/drawing/2014/main" id="{05ADA7A6-BBBB-4DBB-B3E8-DC6BE64783EC}"/>
              </a:ext>
            </a:extLst>
          </p:cNvPr>
          <p:cNvSpPr txBox="1"/>
          <p:nvPr/>
        </p:nvSpPr>
        <p:spPr>
          <a:xfrm>
            <a:off x="6598798" y="5504743"/>
            <a:ext cx="1925052" cy="400110"/>
          </a:xfrm>
          <a:prstGeom prst="rect">
            <a:avLst/>
          </a:prstGeom>
          <a:solidFill>
            <a:schemeClr val="bg1"/>
          </a:solidFill>
        </p:spPr>
        <p:txBody>
          <a:bodyPr wrap="square" rtlCol="0">
            <a:spAutoFit/>
          </a:bodyPr>
          <a:lstStyle/>
          <a:p>
            <a:r>
              <a:rPr lang="el-GR" sz="2000" dirty="0"/>
              <a:t>Δ</a:t>
            </a:r>
            <a:r>
              <a:rPr lang="en-US" sz="2000" i="1" dirty="0"/>
              <a:t>rpsU2</a:t>
            </a:r>
          </a:p>
        </p:txBody>
      </p:sp>
      <p:sp>
        <p:nvSpPr>
          <p:cNvPr id="10" name="TextBox 9">
            <a:extLst>
              <a:ext uri="{FF2B5EF4-FFF2-40B4-BE49-F238E27FC236}">
                <a16:creationId xmlns:a16="http://schemas.microsoft.com/office/drawing/2014/main" id="{FFEB4A55-21E2-41EE-9531-9A8432E00A64}"/>
              </a:ext>
            </a:extLst>
          </p:cNvPr>
          <p:cNvSpPr txBox="1"/>
          <p:nvPr/>
        </p:nvSpPr>
        <p:spPr>
          <a:xfrm>
            <a:off x="9160933" y="5291667"/>
            <a:ext cx="1566334" cy="369332"/>
          </a:xfrm>
          <a:prstGeom prst="rect">
            <a:avLst/>
          </a:prstGeom>
          <a:noFill/>
        </p:spPr>
        <p:txBody>
          <a:bodyPr wrap="square" rtlCol="0">
            <a:spAutoFit/>
          </a:bodyPr>
          <a:lstStyle/>
          <a:p>
            <a:r>
              <a:rPr lang="en-US" dirty="0"/>
              <a:t>p &lt; 0.001</a:t>
            </a:r>
          </a:p>
        </p:txBody>
      </p:sp>
      <p:sp>
        <p:nvSpPr>
          <p:cNvPr id="4" name="TextBox 3">
            <a:extLst>
              <a:ext uri="{FF2B5EF4-FFF2-40B4-BE49-F238E27FC236}">
                <a16:creationId xmlns:a16="http://schemas.microsoft.com/office/drawing/2014/main" id="{7720702A-AC08-43A6-93A6-E4CB4B0E9C1D}"/>
              </a:ext>
            </a:extLst>
          </p:cNvPr>
          <p:cNvSpPr txBox="1"/>
          <p:nvPr/>
        </p:nvSpPr>
        <p:spPr>
          <a:xfrm>
            <a:off x="3671454" y="2216997"/>
            <a:ext cx="1039091" cy="369332"/>
          </a:xfrm>
          <a:prstGeom prst="rect">
            <a:avLst/>
          </a:prstGeom>
          <a:noFill/>
        </p:spPr>
        <p:txBody>
          <a:bodyPr wrap="square" rtlCol="0">
            <a:spAutoFit/>
          </a:bodyPr>
          <a:lstStyle/>
          <a:p>
            <a:r>
              <a:rPr lang="en-US" dirty="0"/>
              <a:t>0.257</a:t>
            </a:r>
          </a:p>
        </p:txBody>
      </p:sp>
      <p:sp>
        <p:nvSpPr>
          <p:cNvPr id="8" name="TextBox 7">
            <a:extLst>
              <a:ext uri="{FF2B5EF4-FFF2-40B4-BE49-F238E27FC236}">
                <a16:creationId xmlns:a16="http://schemas.microsoft.com/office/drawing/2014/main" id="{0CE6BF98-3DBC-4E56-AFD4-084C5CB680CA}"/>
              </a:ext>
            </a:extLst>
          </p:cNvPr>
          <p:cNvSpPr txBox="1"/>
          <p:nvPr/>
        </p:nvSpPr>
        <p:spPr>
          <a:xfrm>
            <a:off x="6761015" y="3512253"/>
            <a:ext cx="1039091" cy="369332"/>
          </a:xfrm>
          <a:prstGeom prst="rect">
            <a:avLst/>
          </a:prstGeom>
          <a:noFill/>
        </p:spPr>
        <p:txBody>
          <a:bodyPr wrap="square" rtlCol="0">
            <a:spAutoFit/>
          </a:bodyPr>
          <a:lstStyle/>
          <a:p>
            <a:r>
              <a:rPr lang="en-US" dirty="0"/>
              <a:t>0.137</a:t>
            </a:r>
          </a:p>
        </p:txBody>
      </p:sp>
    </p:spTree>
    <p:extLst>
      <p:ext uri="{BB962C8B-B14F-4D97-AF65-F5344CB8AC3E}">
        <p14:creationId xmlns:p14="http://schemas.microsoft.com/office/powerpoint/2010/main" val="165849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a:xfrm>
            <a:off x="357721" y="359336"/>
            <a:ext cx="11717155" cy="1325563"/>
          </a:xfrm>
        </p:spPr>
        <p:txBody>
          <a:bodyPr/>
          <a:lstStyle/>
          <a:p>
            <a:r>
              <a:rPr lang="en-US" dirty="0"/>
              <a:t>Possible complication – two transcription start sites</a:t>
            </a:r>
            <a:endParaRPr lang="en-US" dirty="0">
              <a:solidFill>
                <a:schemeClr val="tx1"/>
              </a:solidFill>
            </a:endParaRPr>
          </a:p>
        </p:txBody>
      </p:sp>
      <p:cxnSp>
        <p:nvCxnSpPr>
          <p:cNvPr id="8" name="Straight Connector 7">
            <a:extLst>
              <a:ext uri="{FF2B5EF4-FFF2-40B4-BE49-F238E27FC236}">
                <a16:creationId xmlns:a16="http://schemas.microsoft.com/office/drawing/2014/main" id="{24B58206-CD5D-431B-990F-9B3E480175C1}"/>
              </a:ext>
            </a:extLst>
          </p:cNvPr>
          <p:cNvCxnSpPr>
            <a:cxnSpLocks/>
          </p:cNvCxnSpPr>
          <p:nvPr/>
        </p:nvCxnSpPr>
        <p:spPr>
          <a:xfrm>
            <a:off x="923109" y="2952206"/>
            <a:ext cx="9318171"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CBBBAF76-88E5-4714-B681-C61C11B0DF81}"/>
              </a:ext>
            </a:extLst>
          </p:cNvPr>
          <p:cNvSpPr/>
          <p:nvPr/>
        </p:nvSpPr>
        <p:spPr>
          <a:xfrm>
            <a:off x="5852160" y="2355526"/>
            <a:ext cx="4389120" cy="58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lacZ</a:t>
            </a:r>
          </a:p>
        </p:txBody>
      </p:sp>
      <p:sp>
        <p:nvSpPr>
          <p:cNvPr id="13" name="Rectangle 12">
            <a:extLst>
              <a:ext uri="{FF2B5EF4-FFF2-40B4-BE49-F238E27FC236}">
                <a16:creationId xmlns:a16="http://schemas.microsoft.com/office/drawing/2014/main" id="{84752D86-B197-4A4D-B038-1488369BA1E7}"/>
              </a:ext>
            </a:extLst>
          </p:cNvPr>
          <p:cNvSpPr/>
          <p:nvPr/>
        </p:nvSpPr>
        <p:spPr>
          <a:xfrm>
            <a:off x="923109" y="2407734"/>
            <a:ext cx="966652" cy="51834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r>
              <a:rPr lang="en-US" sz="1050" dirty="0">
                <a:solidFill>
                  <a:schemeClr val="tx1"/>
                </a:solidFill>
              </a:rPr>
              <a:t>tul4</a:t>
            </a:r>
            <a:endParaRPr lang="en-US" dirty="0">
              <a:solidFill>
                <a:schemeClr val="tx1"/>
              </a:solidFill>
            </a:endParaRPr>
          </a:p>
        </p:txBody>
      </p:sp>
      <p:sp>
        <p:nvSpPr>
          <p:cNvPr id="14" name="TextBox 13">
            <a:extLst>
              <a:ext uri="{FF2B5EF4-FFF2-40B4-BE49-F238E27FC236}">
                <a16:creationId xmlns:a16="http://schemas.microsoft.com/office/drawing/2014/main" id="{BC82E2E3-0B25-47E7-8ECF-65F0E2368560}"/>
              </a:ext>
            </a:extLst>
          </p:cNvPr>
          <p:cNvSpPr txBox="1"/>
          <p:nvPr/>
        </p:nvSpPr>
        <p:spPr>
          <a:xfrm>
            <a:off x="2821577" y="1949220"/>
            <a:ext cx="1759131" cy="369332"/>
          </a:xfrm>
          <a:prstGeom prst="rect">
            <a:avLst/>
          </a:prstGeom>
          <a:noFill/>
        </p:spPr>
        <p:txBody>
          <a:bodyPr wrap="square" rtlCol="0">
            <a:spAutoFit/>
          </a:bodyPr>
          <a:lstStyle/>
          <a:p>
            <a:r>
              <a:rPr lang="en-US" i="1" dirty="0"/>
              <a:t>pdpA </a:t>
            </a:r>
            <a:r>
              <a:rPr lang="en-US" dirty="0"/>
              <a:t>Long</a:t>
            </a:r>
            <a:r>
              <a:rPr lang="en-US" i="1" dirty="0"/>
              <a:t> </a:t>
            </a:r>
            <a:r>
              <a:rPr lang="en-US" dirty="0"/>
              <a:t>UTR</a:t>
            </a:r>
          </a:p>
        </p:txBody>
      </p:sp>
      <p:sp>
        <p:nvSpPr>
          <p:cNvPr id="31" name="TextBox 30">
            <a:extLst>
              <a:ext uri="{FF2B5EF4-FFF2-40B4-BE49-F238E27FC236}">
                <a16:creationId xmlns:a16="http://schemas.microsoft.com/office/drawing/2014/main" id="{E3C27834-9785-4B48-B6F1-93EC465E0222}"/>
              </a:ext>
            </a:extLst>
          </p:cNvPr>
          <p:cNvSpPr txBox="1"/>
          <p:nvPr/>
        </p:nvSpPr>
        <p:spPr>
          <a:xfrm>
            <a:off x="3387636" y="2595740"/>
            <a:ext cx="653143" cy="369332"/>
          </a:xfrm>
          <a:prstGeom prst="rect">
            <a:avLst/>
          </a:prstGeom>
          <a:noFill/>
        </p:spPr>
        <p:txBody>
          <a:bodyPr wrap="square" rtlCol="0">
            <a:spAutoFit/>
          </a:bodyPr>
          <a:lstStyle/>
          <a:p>
            <a:r>
              <a:rPr lang="en-US" dirty="0"/>
              <a:t>-10</a:t>
            </a:r>
          </a:p>
        </p:txBody>
      </p:sp>
      <p:sp>
        <p:nvSpPr>
          <p:cNvPr id="32" name="TextBox 31">
            <a:extLst>
              <a:ext uri="{FF2B5EF4-FFF2-40B4-BE49-F238E27FC236}">
                <a16:creationId xmlns:a16="http://schemas.microsoft.com/office/drawing/2014/main" id="{3E92BD41-3CBB-40CD-B677-4A8B9F5866BA}"/>
              </a:ext>
            </a:extLst>
          </p:cNvPr>
          <p:cNvSpPr txBox="1"/>
          <p:nvPr/>
        </p:nvSpPr>
        <p:spPr>
          <a:xfrm>
            <a:off x="2305594" y="2582873"/>
            <a:ext cx="653143" cy="369332"/>
          </a:xfrm>
          <a:prstGeom prst="rect">
            <a:avLst/>
          </a:prstGeom>
          <a:noFill/>
        </p:spPr>
        <p:txBody>
          <a:bodyPr wrap="square" rtlCol="0">
            <a:spAutoFit/>
          </a:bodyPr>
          <a:lstStyle/>
          <a:p>
            <a:r>
              <a:rPr lang="en-US" dirty="0"/>
              <a:t>-35</a:t>
            </a:r>
          </a:p>
        </p:txBody>
      </p:sp>
      <p:sp>
        <p:nvSpPr>
          <p:cNvPr id="16" name="Rectangle 15">
            <a:extLst>
              <a:ext uri="{FF2B5EF4-FFF2-40B4-BE49-F238E27FC236}">
                <a16:creationId xmlns:a16="http://schemas.microsoft.com/office/drawing/2014/main" id="{4C03F1F9-A0CE-4C47-92CE-5006FA842908}"/>
              </a:ext>
            </a:extLst>
          </p:cNvPr>
          <p:cNvSpPr/>
          <p:nvPr/>
        </p:nvSpPr>
        <p:spPr>
          <a:xfrm>
            <a:off x="1889761" y="2407734"/>
            <a:ext cx="3962399" cy="531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2FE91C-699D-4539-9445-43B76BC71A7F}"/>
              </a:ext>
            </a:extLst>
          </p:cNvPr>
          <p:cNvSpPr/>
          <p:nvPr/>
        </p:nvSpPr>
        <p:spPr>
          <a:xfrm>
            <a:off x="4720048" y="2418715"/>
            <a:ext cx="1132112" cy="49638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 UTR</a:t>
            </a:r>
          </a:p>
        </p:txBody>
      </p:sp>
      <p:sp>
        <p:nvSpPr>
          <p:cNvPr id="19" name="TextBox 18">
            <a:extLst>
              <a:ext uri="{FF2B5EF4-FFF2-40B4-BE49-F238E27FC236}">
                <a16:creationId xmlns:a16="http://schemas.microsoft.com/office/drawing/2014/main" id="{69DE1214-B10B-46D9-88A9-98B25B707AF9}"/>
              </a:ext>
            </a:extLst>
          </p:cNvPr>
          <p:cNvSpPr txBox="1"/>
          <p:nvPr/>
        </p:nvSpPr>
        <p:spPr>
          <a:xfrm>
            <a:off x="10546078" y="2462575"/>
            <a:ext cx="827314" cy="369332"/>
          </a:xfrm>
          <a:prstGeom prst="rect">
            <a:avLst/>
          </a:prstGeom>
          <a:noFill/>
        </p:spPr>
        <p:txBody>
          <a:bodyPr wrap="square" rtlCol="0">
            <a:spAutoFit/>
          </a:bodyPr>
          <a:lstStyle/>
          <a:p>
            <a:r>
              <a:rPr lang="en-US" dirty="0"/>
              <a:t>Both</a:t>
            </a:r>
          </a:p>
        </p:txBody>
      </p:sp>
      <p:grpSp>
        <p:nvGrpSpPr>
          <p:cNvPr id="21" name="Group 20">
            <a:extLst>
              <a:ext uri="{FF2B5EF4-FFF2-40B4-BE49-F238E27FC236}">
                <a16:creationId xmlns:a16="http://schemas.microsoft.com/office/drawing/2014/main" id="{D5716CEF-CCA1-472A-9FFE-0FCEB6983ECF}"/>
              </a:ext>
            </a:extLst>
          </p:cNvPr>
          <p:cNvGrpSpPr/>
          <p:nvPr/>
        </p:nvGrpSpPr>
        <p:grpSpPr>
          <a:xfrm>
            <a:off x="3561806" y="3693043"/>
            <a:ext cx="7855127" cy="709519"/>
            <a:chOff x="3561806" y="3693043"/>
            <a:chExt cx="7855127" cy="709519"/>
          </a:xfrm>
        </p:grpSpPr>
        <p:cxnSp>
          <p:nvCxnSpPr>
            <p:cNvPr id="35" name="Straight Connector 34">
              <a:extLst>
                <a:ext uri="{FF2B5EF4-FFF2-40B4-BE49-F238E27FC236}">
                  <a16:creationId xmlns:a16="http://schemas.microsoft.com/office/drawing/2014/main" id="{D6D7B541-0C94-4E3B-816F-41081829070A}"/>
                </a:ext>
              </a:extLst>
            </p:cNvPr>
            <p:cNvCxnSpPr>
              <a:cxnSpLocks/>
            </p:cNvCxnSpPr>
            <p:nvPr/>
          </p:nvCxnSpPr>
          <p:spPr>
            <a:xfrm>
              <a:off x="3561806" y="4289723"/>
              <a:ext cx="6679474"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0578139D-DC9E-49D8-87EF-24DDC3C84445}"/>
                </a:ext>
              </a:extLst>
            </p:cNvPr>
            <p:cNvSpPr/>
            <p:nvPr/>
          </p:nvSpPr>
          <p:spPr>
            <a:xfrm>
              <a:off x="5852160" y="3693043"/>
              <a:ext cx="4389120" cy="58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lacZ</a:t>
              </a:r>
            </a:p>
          </p:txBody>
        </p:sp>
        <p:sp>
          <p:nvSpPr>
            <p:cNvPr id="37" name="Rectangle 36">
              <a:extLst>
                <a:ext uri="{FF2B5EF4-FFF2-40B4-BE49-F238E27FC236}">
                  <a16:creationId xmlns:a16="http://schemas.microsoft.com/office/drawing/2014/main" id="{04827C5C-13A8-487E-ACB5-EEFC398480FD}"/>
                </a:ext>
              </a:extLst>
            </p:cNvPr>
            <p:cNvSpPr/>
            <p:nvPr/>
          </p:nvSpPr>
          <p:spPr>
            <a:xfrm>
              <a:off x="3753396" y="3763224"/>
              <a:ext cx="966652" cy="51834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r>
                <a:rPr lang="en-US" sz="1050" dirty="0">
                  <a:solidFill>
                    <a:schemeClr val="tx1"/>
                  </a:solidFill>
                </a:rPr>
                <a:t>tul4</a:t>
              </a:r>
              <a:endParaRPr lang="en-US" dirty="0">
                <a:solidFill>
                  <a:schemeClr val="tx1"/>
                </a:solidFill>
              </a:endParaRPr>
            </a:p>
          </p:txBody>
        </p:sp>
        <p:sp>
          <p:nvSpPr>
            <p:cNvPr id="39" name="Rectangle 38">
              <a:extLst>
                <a:ext uri="{FF2B5EF4-FFF2-40B4-BE49-F238E27FC236}">
                  <a16:creationId xmlns:a16="http://schemas.microsoft.com/office/drawing/2014/main" id="{F8C8B885-6C97-49B9-BB1F-AF7B3156EB24}"/>
                </a:ext>
              </a:extLst>
            </p:cNvPr>
            <p:cNvSpPr/>
            <p:nvPr/>
          </p:nvSpPr>
          <p:spPr>
            <a:xfrm>
              <a:off x="4720048" y="3756231"/>
              <a:ext cx="1132112" cy="49638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 UTR</a:t>
              </a:r>
            </a:p>
          </p:txBody>
        </p:sp>
        <p:sp>
          <p:nvSpPr>
            <p:cNvPr id="45" name="TextBox 44">
              <a:extLst>
                <a:ext uri="{FF2B5EF4-FFF2-40B4-BE49-F238E27FC236}">
                  <a16:creationId xmlns:a16="http://schemas.microsoft.com/office/drawing/2014/main" id="{CDFFF814-01BB-4E94-8C8E-71F50EF1007C}"/>
                </a:ext>
              </a:extLst>
            </p:cNvPr>
            <p:cNvSpPr txBox="1"/>
            <p:nvPr/>
          </p:nvSpPr>
          <p:spPr>
            <a:xfrm>
              <a:off x="10589619" y="3756231"/>
              <a:ext cx="827314" cy="646331"/>
            </a:xfrm>
            <a:prstGeom prst="rect">
              <a:avLst/>
            </a:prstGeom>
            <a:noFill/>
          </p:spPr>
          <p:txBody>
            <a:bodyPr wrap="square" rtlCol="0">
              <a:spAutoFit/>
            </a:bodyPr>
            <a:lstStyle/>
            <a:p>
              <a:r>
                <a:rPr lang="en-US" dirty="0"/>
                <a:t>Just TSS1</a:t>
              </a:r>
            </a:p>
          </p:txBody>
        </p:sp>
      </p:grpSp>
      <p:grpSp>
        <p:nvGrpSpPr>
          <p:cNvPr id="24" name="Group 23">
            <a:extLst>
              <a:ext uri="{FF2B5EF4-FFF2-40B4-BE49-F238E27FC236}">
                <a16:creationId xmlns:a16="http://schemas.microsoft.com/office/drawing/2014/main" id="{5FF27AC0-7629-4D46-A13A-5CC448A64251}"/>
              </a:ext>
            </a:extLst>
          </p:cNvPr>
          <p:cNvGrpSpPr/>
          <p:nvPr/>
        </p:nvGrpSpPr>
        <p:grpSpPr>
          <a:xfrm>
            <a:off x="923109" y="4629774"/>
            <a:ext cx="9318171" cy="997467"/>
            <a:chOff x="923109" y="4629774"/>
            <a:chExt cx="9318171" cy="997467"/>
          </a:xfrm>
        </p:grpSpPr>
        <p:sp>
          <p:nvSpPr>
            <p:cNvPr id="52" name="Rectangle 51">
              <a:extLst>
                <a:ext uri="{FF2B5EF4-FFF2-40B4-BE49-F238E27FC236}">
                  <a16:creationId xmlns:a16="http://schemas.microsoft.com/office/drawing/2014/main" id="{1BAD6839-B761-4212-B9CF-7D8F642F0D02}"/>
                </a:ext>
              </a:extLst>
            </p:cNvPr>
            <p:cNvSpPr/>
            <p:nvPr/>
          </p:nvSpPr>
          <p:spPr>
            <a:xfrm>
              <a:off x="1889761" y="5088288"/>
              <a:ext cx="3962399" cy="531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34A9FE0-3A88-49F8-9899-F8EC09BAC5C9}"/>
                </a:ext>
              </a:extLst>
            </p:cNvPr>
            <p:cNvGrpSpPr/>
            <p:nvPr/>
          </p:nvGrpSpPr>
          <p:grpSpPr>
            <a:xfrm>
              <a:off x="923109" y="4629774"/>
              <a:ext cx="9318171" cy="997467"/>
              <a:chOff x="923109" y="4629774"/>
              <a:chExt cx="9318171" cy="997467"/>
            </a:xfrm>
          </p:grpSpPr>
          <p:sp>
            <p:nvSpPr>
              <p:cNvPr id="46" name="Rectangle 45">
                <a:extLst>
                  <a:ext uri="{FF2B5EF4-FFF2-40B4-BE49-F238E27FC236}">
                    <a16:creationId xmlns:a16="http://schemas.microsoft.com/office/drawing/2014/main" id="{99010CD7-2B2D-467B-A1EE-C822554F5C7E}"/>
                  </a:ext>
                </a:extLst>
              </p:cNvPr>
              <p:cNvSpPr/>
              <p:nvPr/>
            </p:nvSpPr>
            <p:spPr>
              <a:xfrm>
                <a:off x="5852160" y="5036080"/>
                <a:ext cx="4389120" cy="58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lacZ</a:t>
                </a:r>
              </a:p>
            </p:txBody>
          </p:sp>
          <p:sp>
            <p:nvSpPr>
              <p:cNvPr id="48" name="Rectangle 47">
                <a:extLst>
                  <a:ext uri="{FF2B5EF4-FFF2-40B4-BE49-F238E27FC236}">
                    <a16:creationId xmlns:a16="http://schemas.microsoft.com/office/drawing/2014/main" id="{BDD6C0E3-6F09-4358-9DAF-CF44FDF0E83B}"/>
                  </a:ext>
                </a:extLst>
              </p:cNvPr>
              <p:cNvSpPr/>
              <p:nvPr/>
            </p:nvSpPr>
            <p:spPr>
              <a:xfrm>
                <a:off x="923109" y="5088288"/>
                <a:ext cx="966652" cy="51834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r>
                  <a:rPr lang="en-US" sz="1050" dirty="0">
                    <a:solidFill>
                      <a:schemeClr val="tx1"/>
                    </a:solidFill>
                  </a:rPr>
                  <a:t>tul4</a:t>
                </a:r>
                <a:endParaRPr lang="en-US" dirty="0">
                  <a:solidFill>
                    <a:schemeClr val="tx1"/>
                  </a:solidFill>
                </a:endParaRPr>
              </a:p>
            </p:txBody>
          </p:sp>
          <p:sp>
            <p:nvSpPr>
              <p:cNvPr id="50" name="TextBox 49">
                <a:extLst>
                  <a:ext uri="{FF2B5EF4-FFF2-40B4-BE49-F238E27FC236}">
                    <a16:creationId xmlns:a16="http://schemas.microsoft.com/office/drawing/2014/main" id="{EC557861-7081-483F-9A9C-B0D0D3632110}"/>
                  </a:ext>
                </a:extLst>
              </p:cNvPr>
              <p:cNvSpPr txBox="1"/>
              <p:nvPr/>
            </p:nvSpPr>
            <p:spPr>
              <a:xfrm>
                <a:off x="2821577" y="4629774"/>
                <a:ext cx="1759131" cy="369332"/>
              </a:xfrm>
              <a:prstGeom prst="rect">
                <a:avLst/>
              </a:prstGeom>
              <a:noFill/>
            </p:spPr>
            <p:txBody>
              <a:bodyPr wrap="square" rtlCol="0">
                <a:spAutoFit/>
              </a:bodyPr>
              <a:lstStyle/>
              <a:p>
                <a:r>
                  <a:rPr lang="en-US" i="1" dirty="0"/>
                  <a:t>pdpA </a:t>
                </a:r>
                <a:r>
                  <a:rPr lang="en-US" dirty="0"/>
                  <a:t>Long</a:t>
                </a:r>
                <a:r>
                  <a:rPr lang="en-US" i="1" dirty="0"/>
                  <a:t> </a:t>
                </a:r>
                <a:r>
                  <a:rPr lang="en-US" dirty="0"/>
                  <a:t>UTR</a:t>
                </a:r>
              </a:p>
            </p:txBody>
          </p:sp>
          <p:sp>
            <p:nvSpPr>
              <p:cNvPr id="54" name="Rectangle 53">
                <a:extLst>
                  <a:ext uri="{FF2B5EF4-FFF2-40B4-BE49-F238E27FC236}">
                    <a16:creationId xmlns:a16="http://schemas.microsoft.com/office/drawing/2014/main" id="{740D59DE-9AB2-4E81-A716-048B82243BFC}"/>
                  </a:ext>
                </a:extLst>
              </p:cNvPr>
              <p:cNvSpPr/>
              <p:nvPr/>
            </p:nvSpPr>
            <p:spPr>
              <a:xfrm>
                <a:off x="4720048" y="5099269"/>
                <a:ext cx="1132112" cy="49638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 UTR</a:t>
                </a:r>
              </a:p>
            </p:txBody>
          </p:sp>
          <p:cxnSp>
            <p:nvCxnSpPr>
              <p:cNvPr id="61" name="Straight Connector 60">
                <a:extLst>
                  <a:ext uri="{FF2B5EF4-FFF2-40B4-BE49-F238E27FC236}">
                    <a16:creationId xmlns:a16="http://schemas.microsoft.com/office/drawing/2014/main" id="{C4F09464-AA9B-4A3C-B85E-E85A4B5A6F80}"/>
                  </a:ext>
                </a:extLst>
              </p:cNvPr>
              <p:cNvCxnSpPr>
                <a:cxnSpLocks/>
              </p:cNvCxnSpPr>
              <p:nvPr/>
            </p:nvCxnSpPr>
            <p:spPr>
              <a:xfrm>
                <a:off x="923109" y="5614375"/>
                <a:ext cx="9318171" cy="0"/>
              </a:xfrm>
              <a:prstGeom prst="line">
                <a:avLst/>
              </a:prstGeom>
              <a:ln w="28575"/>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1DFBE7B3-7799-4738-BAE9-7CE08D0CD57C}"/>
                  </a:ext>
                </a:extLst>
              </p:cNvPr>
              <p:cNvSpPr txBox="1"/>
              <p:nvPr/>
            </p:nvSpPr>
            <p:spPr>
              <a:xfrm>
                <a:off x="3387636" y="5257909"/>
                <a:ext cx="653143" cy="369332"/>
              </a:xfrm>
              <a:prstGeom prst="rect">
                <a:avLst/>
              </a:prstGeom>
              <a:noFill/>
            </p:spPr>
            <p:txBody>
              <a:bodyPr wrap="square" rtlCol="0">
                <a:spAutoFit/>
              </a:bodyPr>
              <a:lstStyle/>
              <a:p>
                <a:r>
                  <a:rPr lang="en-US" dirty="0"/>
                  <a:t>-10</a:t>
                </a:r>
              </a:p>
            </p:txBody>
          </p:sp>
          <p:sp>
            <p:nvSpPr>
              <p:cNvPr id="63" name="TextBox 62">
                <a:extLst>
                  <a:ext uri="{FF2B5EF4-FFF2-40B4-BE49-F238E27FC236}">
                    <a16:creationId xmlns:a16="http://schemas.microsoft.com/office/drawing/2014/main" id="{2916C423-B6ED-4619-8ED9-731782F4D66F}"/>
                  </a:ext>
                </a:extLst>
              </p:cNvPr>
              <p:cNvSpPr txBox="1"/>
              <p:nvPr/>
            </p:nvSpPr>
            <p:spPr>
              <a:xfrm>
                <a:off x="2305594" y="5245042"/>
                <a:ext cx="653143" cy="369332"/>
              </a:xfrm>
              <a:prstGeom prst="rect">
                <a:avLst/>
              </a:prstGeom>
              <a:noFill/>
            </p:spPr>
            <p:txBody>
              <a:bodyPr wrap="square" rtlCol="0">
                <a:spAutoFit/>
              </a:bodyPr>
              <a:lstStyle/>
              <a:p>
                <a:r>
                  <a:rPr lang="en-US" dirty="0"/>
                  <a:t>-35</a:t>
                </a:r>
              </a:p>
            </p:txBody>
          </p:sp>
        </p:grpSp>
      </p:grpSp>
      <p:sp>
        <p:nvSpPr>
          <p:cNvPr id="20" name="Multiplication Sign 19">
            <a:extLst>
              <a:ext uri="{FF2B5EF4-FFF2-40B4-BE49-F238E27FC236}">
                <a16:creationId xmlns:a16="http://schemas.microsoft.com/office/drawing/2014/main" id="{0AC6F692-A2B3-46F7-AF6C-E2BD1D1C7A5B}"/>
              </a:ext>
            </a:extLst>
          </p:cNvPr>
          <p:cNvSpPr/>
          <p:nvPr/>
        </p:nvSpPr>
        <p:spPr>
          <a:xfrm>
            <a:off x="3265716" y="4960028"/>
            <a:ext cx="896982" cy="9862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FA81337-626D-4385-8566-BD076E8EADDB}"/>
              </a:ext>
            </a:extLst>
          </p:cNvPr>
          <p:cNvSpPr txBox="1"/>
          <p:nvPr/>
        </p:nvSpPr>
        <p:spPr>
          <a:xfrm>
            <a:off x="10641868" y="5099269"/>
            <a:ext cx="827314" cy="646331"/>
          </a:xfrm>
          <a:prstGeom prst="rect">
            <a:avLst/>
          </a:prstGeom>
          <a:noFill/>
        </p:spPr>
        <p:txBody>
          <a:bodyPr wrap="square" rtlCol="0">
            <a:spAutoFit/>
          </a:bodyPr>
          <a:lstStyle/>
          <a:p>
            <a:r>
              <a:rPr lang="en-US" dirty="0"/>
              <a:t>Just TSS2</a:t>
            </a:r>
          </a:p>
        </p:txBody>
      </p:sp>
    </p:spTree>
    <p:extLst>
      <p:ext uri="{BB962C8B-B14F-4D97-AF65-F5344CB8AC3E}">
        <p14:creationId xmlns:p14="http://schemas.microsoft.com/office/powerpoint/2010/main" val="8947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F0BB-2838-4B9F-A176-0B1418B43C49}"/>
              </a:ext>
            </a:extLst>
          </p:cNvPr>
          <p:cNvSpPr>
            <a:spLocks noGrp="1"/>
          </p:cNvSpPr>
          <p:nvPr>
            <p:ph type="title"/>
          </p:nvPr>
        </p:nvSpPr>
        <p:spPr/>
        <p:txBody>
          <a:bodyPr/>
          <a:lstStyle/>
          <a:p>
            <a:r>
              <a:rPr lang="en-US" dirty="0"/>
              <a:t>B-gal results</a:t>
            </a:r>
          </a:p>
        </p:txBody>
      </p:sp>
      <p:graphicFrame>
        <p:nvGraphicFramePr>
          <p:cNvPr id="4" name="Content Placeholder 3">
            <a:extLst>
              <a:ext uri="{FF2B5EF4-FFF2-40B4-BE49-F238E27FC236}">
                <a16:creationId xmlns:a16="http://schemas.microsoft.com/office/drawing/2014/main" id="{0DFFB16A-AB85-4033-8EB0-18FB79AD244D}"/>
              </a:ext>
            </a:extLst>
          </p:cNvPr>
          <p:cNvGraphicFramePr>
            <a:graphicFrameLocks noGrp="1"/>
          </p:cNvGraphicFramePr>
          <p:nvPr>
            <p:ph idx="1"/>
            <p:extLst>
              <p:ext uri="{D42A27DB-BD31-4B8C-83A1-F6EECF244321}">
                <p14:modId xmlns:p14="http://schemas.microsoft.com/office/powerpoint/2010/main" val="3358381602"/>
              </p:ext>
            </p:extLst>
          </p:nvPr>
        </p:nvGraphicFramePr>
        <p:xfrm>
          <a:off x="838200" y="1512116"/>
          <a:ext cx="9601201" cy="43922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5F9C080-42C8-495D-A8AA-71B60AAC88DB}"/>
              </a:ext>
            </a:extLst>
          </p:cNvPr>
          <p:cNvSpPr txBox="1"/>
          <p:nvPr/>
        </p:nvSpPr>
        <p:spPr>
          <a:xfrm>
            <a:off x="339634" y="5904411"/>
            <a:ext cx="11120846" cy="830997"/>
          </a:xfrm>
          <a:prstGeom prst="rect">
            <a:avLst/>
          </a:prstGeom>
          <a:noFill/>
        </p:spPr>
        <p:txBody>
          <a:bodyPr wrap="square" rtlCol="0">
            <a:spAutoFit/>
          </a:bodyPr>
          <a:lstStyle/>
          <a:p>
            <a:pPr algn="ctr"/>
            <a:r>
              <a:rPr lang="en-US" sz="2400" b="1" dirty="0"/>
              <a:t>Conclusion: The short UTR seems to play a large role; the design of the long UTR may be flawed</a:t>
            </a:r>
          </a:p>
        </p:txBody>
      </p:sp>
      <p:sp>
        <p:nvSpPr>
          <p:cNvPr id="3" name="Rectangle 2">
            <a:extLst>
              <a:ext uri="{FF2B5EF4-FFF2-40B4-BE49-F238E27FC236}">
                <a16:creationId xmlns:a16="http://schemas.microsoft.com/office/drawing/2014/main" id="{5336F3DF-C2DE-4E2D-99F6-902AA209B9F9}"/>
              </a:ext>
            </a:extLst>
          </p:cNvPr>
          <p:cNvSpPr/>
          <p:nvPr/>
        </p:nvSpPr>
        <p:spPr>
          <a:xfrm>
            <a:off x="1850571" y="5170714"/>
            <a:ext cx="2830286"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LVS                   </a:t>
            </a:r>
            <a:r>
              <a:rPr lang="el-GR" dirty="0">
                <a:solidFill>
                  <a:schemeClr val="tx1"/>
                </a:solidFill>
              </a:rPr>
              <a:t>Δ</a:t>
            </a:r>
            <a:r>
              <a:rPr lang="en-US" i="1" dirty="0">
                <a:solidFill>
                  <a:schemeClr val="tx1"/>
                </a:solidFill>
              </a:rPr>
              <a:t>rpsU2</a:t>
            </a:r>
            <a:endParaRPr lang="en-US" dirty="0">
              <a:solidFill>
                <a:schemeClr val="tx1"/>
              </a:solidFill>
            </a:endParaRPr>
          </a:p>
          <a:p>
            <a:pPr algn="ctr"/>
            <a:r>
              <a:rPr lang="en-US" dirty="0">
                <a:solidFill>
                  <a:schemeClr val="tx1"/>
                </a:solidFill>
              </a:rPr>
              <a:t>Long UTR </a:t>
            </a:r>
          </a:p>
        </p:txBody>
      </p:sp>
      <p:sp>
        <p:nvSpPr>
          <p:cNvPr id="6" name="Rectangle 5">
            <a:extLst>
              <a:ext uri="{FF2B5EF4-FFF2-40B4-BE49-F238E27FC236}">
                <a16:creationId xmlns:a16="http://schemas.microsoft.com/office/drawing/2014/main" id="{D6327E2F-D898-4929-A4A7-2D00E781A808}"/>
              </a:ext>
            </a:extLst>
          </p:cNvPr>
          <p:cNvSpPr/>
          <p:nvPr/>
        </p:nvSpPr>
        <p:spPr>
          <a:xfrm>
            <a:off x="4680857" y="5122064"/>
            <a:ext cx="2830286"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LVS                   </a:t>
            </a:r>
            <a:r>
              <a:rPr lang="el-GR" dirty="0">
                <a:solidFill>
                  <a:schemeClr val="tx1"/>
                </a:solidFill>
              </a:rPr>
              <a:t>Δ</a:t>
            </a:r>
            <a:r>
              <a:rPr lang="en-US" i="1" dirty="0">
                <a:solidFill>
                  <a:schemeClr val="tx1"/>
                </a:solidFill>
              </a:rPr>
              <a:t>rpsU2</a:t>
            </a:r>
            <a:endParaRPr lang="en-US" dirty="0">
              <a:solidFill>
                <a:schemeClr val="tx1"/>
              </a:solidFill>
            </a:endParaRPr>
          </a:p>
          <a:p>
            <a:pPr algn="ctr"/>
            <a:r>
              <a:rPr lang="en-US" dirty="0">
                <a:solidFill>
                  <a:schemeClr val="tx1"/>
                </a:solidFill>
              </a:rPr>
              <a:t>Short UTR </a:t>
            </a:r>
          </a:p>
        </p:txBody>
      </p:sp>
      <p:sp>
        <p:nvSpPr>
          <p:cNvPr id="7" name="Rectangle 6">
            <a:extLst>
              <a:ext uri="{FF2B5EF4-FFF2-40B4-BE49-F238E27FC236}">
                <a16:creationId xmlns:a16="http://schemas.microsoft.com/office/drawing/2014/main" id="{4FF1D63E-C966-4B89-8DA0-06083EEC5E2A}"/>
              </a:ext>
            </a:extLst>
          </p:cNvPr>
          <p:cNvSpPr/>
          <p:nvPr/>
        </p:nvSpPr>
        <p:spPr>
          <a:xfrm>
            <a:off x="7658101" y="5164052"/>
            <a:ext cx="2830286"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LVS                   </a:t>
            </a:r>
            <a:r>
              <a:rPr lang="el-GR" dirty="0">
                <a:solidFill>
                  <a:schemeClr val="tx1"/>
                </a:solidFill>
              </a:rPr>
              <a:t>Δ</a:t>
            </a:r>
            <a:r>
              <a:rPr lang="en-US" i="1" dirty="0">
                <a:solidFill>
                  <a:schemeClr val="tx1"/>
                </a:solidFill>
              </a:rPr>
              <a:t>rpsU2</a:t>
            </a:r>
            <a:endParaRPr lang="en-US" dirty="0">
              <a:solidFill>
                <a:schemeClr val="tx1"/>
              </a:solidFill>
            </a:endParaRPr>
          </a:p>
          <a:p>
            <a:pPr algn="ctr"/>
            <a:r>
              <a:rPr lang="en-US" dirty="0">
                <a:solidFill>
                  <a:schemeClr val="tx1"/>
                </a:solidFill>
              </a:rPr>
              <a:t>-10 mutant</a:t>
            </a:r>
          </a:p>
        </p:txBody>
      </p:sp>
    </p:spTree>
    <p:extLst>
      <p:ext uri="{BB962C8B-B14F-4D97-AF65-F5344CB8AC3E}">
        <p14:creationId xmlns:p14="http://schemas.microsoft.com/office/powerpoint/2010/main" val="12735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910F-2BD0-B542-87F9-16005CD52FB8}"/>
              </a:ext>
            </a:extLst>
          </p:cNvPr>
          <p:cNvSpPr>
            <a:spLocks noGrp="1"/>
          </p:cNvSpPr>
          <p:nvPr>
            <p:ph type="title"/>
          </p:nvPr>
        </p:nvSpPr>
        <p:spPr/>
        <p:txBody>
          <a:bodyPr/>
          <a:lstStyle/>
          <a:p>
            <a:r>
              <a:rPr lang="en-US" dirty="0"/>
              <a:t>Creation of isogenic strains at Tn7 site</a:t>
            </a:r>
          </a:p>
        </p:txBody>
      </p:sp>
      <p:grpSp>
        <p:nvGrpSpPr>
          <p:cNvPr id="4" name="Group 3">
            <a:extLst>
              <a:ext uri="{FF2B5EF4-FFF2-40B4-BE49-F238E27FC236}">
                <a16:creationId xmlns:a16="http://schemas.microsoft.com/office/drawing/2014/main" id="{8F569E8D-FD79-6846-BEDF-BD689F38D517}"/>
              </a:ext>
            </a:extLst>
          </p:cNvPr>
          <p:cNvGrpSpPr/>
          <p:nvPr/>
        </p:nvGrpSpPr>
        <p:grpSpPr>
          <a:xfrm>
            <a:off x="3872961" y="1901703"/>
            <a:ext cx="2936568" cy="740786"/>
            <a:chOff x="88488" y="5278912"/>
            <a:chExt cx="2433484" cy="547768"/>
          </a:xfrm>
        </p:grpSpPr>
        <p:sp>
          <p:nvSpPr>
            <p:cNvPr id="5" name="Rectangle 4">
              <a:extLst>
                <a:ext uri="{FF2B5EF4-FFF2-40B4-BE49-F238E27FC236}">
                  <a16:creationId xmlns:a16="http://schemas.microsoft.com/office/drawing/2014/main" id="{1AA08598-33D7-C14A-85FC-0F16B39DEBE4}"/>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6" name="Straight Connector 5">
              <a:extLst>
                <a:ext uri="{FF2B5EF4-FFF2-40B4-BE49-F238E27FC236}">
                  <a16:creationId xmlns:a16="http://schemas.microsoft.com/office/drawing/2014/main" id="{2821434A-76AD-2745-9775-CECC69C7456C}"/>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02E2AF07-EAA7-DE4A-ACD5-56DE5EFC2E43}"/>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8" name="TextBox 7">
              <a:extLst>
                <a:ext uri="{FF2B5EF4-FFF2-40B4-BE49-F238E27FC236}">
                  <a16:creationId xmlns:a16="http://schemas.microsoft.com/office/drawing/2014/main" id="{DE947AA8-8FC0-C440-BFCA-23FEE54780CC}"/>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9" name="TextBox 8">
              <a:extLst>
                <a:ext uri="{FF2B5EF4-FFF2-40B4-BE49-F238E27FC236}">
                  <a16:creationId xmlns:a16="http://schemas.microsoft.com/office/drawing/2014/main" id="{2E43E4F0-CA6E-914A-BA84-CCAE1A4E25FC}"/>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0" name="Group 9">
            <a:extLst>
              <a:ext uri="{FF2B5EF4-FFF2-40B4-BE49-F238E27FC236}">
                <a16:creationId xmlns:a16="http://schemas.microsoft.com/office/drawing/2014/main" id="{8582F220-2276-C94B-87E0-6868E5421C04}"/>
              </a:ext>
            </a:extLst>
          </p:cNvPr>
          <p:cNvGrpSpPr/>
          <p:nvPr/>
        </p:nvGrpSpPr>
        <p:grpSpPr>
          <a:xfrm>
            <a:off x="3872961" y="3042761"/>
            <a:ext cx="2936568" cy="740786"/>
            <a:chOff x="88488" y="5278912"/>
            <a:chExt cx="2433484" cy="547768"/>
          </a:xfrm>
        </p:grpSpPr>
        <p:sp>
          <p:nvSpPr>
            <p:cNvPr id="11" name="Rectangle 10">
              <a:extLst>
                <a:ext uri="{FF2B5EF4-FFF2-40B4-BE49-F238E27FC236}">
                  <a16:creationId xmlns:a16="http://schemas.microsoft.com/office/drawing/2014/main" id="{3E5189EC-FE46-794B-9C65-58C7FE6D84A2}"/>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2" name="Straight Connector 11">
              <a:extLst>
                <a:ext uri="{FF2B5EF4-FFF2-40B4-BE49-F238E27FC236}">
                  <a16:creationId xmlns:a16="http://schemas.microsoft.com/office/drawing/2014/main" id="{34AA7213-7B9B-B846-9DCE-2CCF3D79E395}"/>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8A8CBD7-F52C-7D47-89EC-3F288EA3F190}"/>
                </a:ext>
              </a:extLst>
            </p:cNvPr>
            <p:cNvSpPr/>
            <p:nvPr/>
          </p:nvSpPr>
          <p:spPr>
            <a:xfrm>
              <a:off x="1597743" y="5574890"/>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TextBox 13">
              <a:extLst>
                <a:ext uri="{FF2B5EF4-FFF2-40B4-BE49-F238E27FC236}">
                  <a16:creationId xmlns:a16="http://schemas.microsoft.com/office/drawing/2014/main" id="{B7E7CB69-0BC4-1D42-A8C3-9EC7E86CE96A}"/>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5" name="TextBox 14">
              <a:extLst>
                <a:ext uri="{FF2B5EF4-FFF2-40B4-BE49-F238E27FC236}">
                  <a16:creationId xmlns:a16="http://schemas.microsoft.com/office/drawing/2014/main" id="{EE59838D-0A30-1F42-8C6E-47FAACB4A0A0}"/>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6" name="Group 15">
            <a:extLst>
              <a:ext uri="{FF2B5EF4-FFF2-40B4-BE49-F238E27FC236}">
                <a16:creationId xmlns:a16="http://schemas.microsoft.com/office/drawing/2014/main" id="{07311F00-A2C6-C945-9D2F-E0F8593EC5AE}"/>
              </a:ext>
            </a:extLst>
          </p:cNvPr>
          <p:cNvGrpSpPr/>
          <p:nvPr/>
        </p:nvGrpSpPr>
        <p:grpSpPr>
          <a:xfrm>
            <a:off x="3899104" y="4102672"/>
            <a:ext cx="2936568" cy="740786"/>
            <a:chOff x="88488" y="5278912"/>
            <a:chExt cx="2433484" cy="547768"/>
          </a:xfrm>
        </p:grpSpPr>
        <p:sp>
          <p:nvSpPr>
            <p:cNvPr id="17" name="Rectangle 16">
              <a:extLst>
                <a:ext uri="{FF2B5EF4-FFF2-40B4-BE49-F238E27FC236}">
                  <a16:creationId xmlns:a16="http://schemas.microsoft.com/office/drawing/2014/main" id="{F4BB4269-3035-694B-8C3C-AC4904841937}"/>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8" name="Straight Connector 17">
              <a:extLst>
                <a:ext uri="{FF2B5EF4-FFF2-40B4-BE49-F238E27FC236}">
                  <a16:creationId xmlns:a16="http://schemas.microsoft.com/office/drawing/2014/main" id="{4EBCA79B-D32D-D745-9E0A-D920349E3C92}"/>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6191FB3-86AD-BE43-83FA-0DE5F3DE0A5C}"/>
                </a:ext>
              </a:extLst>
            </p:cNvPr>
            <p:cNvSpPr/>
            <p:nvPr/>
          </p:nvSpPr>
          <p:spPr>
            <a:xfrm>
              <a:off x="1597743" y="5574890"/>
              <a:ext cx="585017" cy="23597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0" name="TextBox 19">
              <a:extLst>
                <a:ext uri="{FF2B5EF4-FFF2-40B4-BE49-F238E27FC236}">
                  <a16:creationId xmlns:a16="http://schemas.microsoft.com/office/drawing/2014/main" id="{61454191-99CA-A349-871B-71ADB73DC239}"/>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sp>
          <p:nvSpPr>
            <p:cNvPr id="21" name="TextBox 20">
              <a:extLst>
                <a:ext uri="{FF2B5EF4-FFF2-40B4-BE49-F238E27FC236}">
                  <a16:creationId xmlns:a16="http://schemas.microsoft.com/office/drawing/2014/main" id="{FEBD8AD1-67A5-DF47-8F15-F0C292B03C27}"/>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sp>
        <p:nvSpPr>
          <p:cNvPr id="22" name="TextBox 21">
            <a:extLst>
              <a:ext uri="{FF2B5EF4-FFF2-40B4-BE49-F238E27FC236}">
                <a16:creationId xmlns:a16="http://schemas.microsoft.com/office/drawing/2014/main" id="{D9888E57-64EA-EC4B-ADFE-5180597E3E8F}"/>
              </a:ext>
            </a:extLst>
          </p:cNvPr>
          <p:cNvSpPr txBox="1"/>
          <p:nvPr/>
        </p:nvSpPr>
        <p:spPr>
          <a:xfrm>
            <a:off x="590843" y="2688818"/>
            <a:ext cx="2630659" cy="1569660"/>
          </a:xfrm>
          <a:prstGeom prst="rect">
            <a:avLst/>
          </a:prstGeom>
          <a:noFill/>
        </p:spPr>
        <p:txBody>
          <a:bodyPr wrap="square" rtlCol="0">
            <a:spAutoFit/>
          </a:bodyPr>
          <a:lstStyle/>
          <a:p>
            <a:r>
              <a:rPr lang="en-US" sz="3200" dirty="0"/>
              <a:t>∆</a:t>
            </a:r>
            <a:r>
              <a:rPr lang="en-US" sz="3200" i="1" dirty="0"/>
              <a:t>rpsU1 </a:t>
            </a:r>
            <a:r>
              <a:rPr lang="en-US" sz="3200" dirty="0"/>
              <a:t>∆</a:t>
            </a:r>
            <a:r>
              <a:rPr lang="en-US" sz="3200" i="1" dirty="0"/>
              <a:t>rpsU2 </a:t>
            </a:r>
            <a:r>
              <a:rPr lang="en-US" sz="3200" dirty="0"/>
              <a:t>∆</a:t>
            </a:r>
            <a:r>
              <a:rPr lang="en-US" sz="3200" i="1" dirty="0"/>
              <a:t>rpsU3</a:t>
            </a:r>
          </a:p>
        </p:txBody>
      </p:sp>
      <p:sp>
        <p:nvSpPr>
          <p:cNvPr id="23" name="Left Brace 22">
            <a:extLst>
              <a:ext uri="{FF2B5EF4-FFF2-40B4-BE49-F238E27FC236}">
                <a16:creationId xmlns:a16="http://schemas.microsoft.com/office/drawing/2014/main" id="{DD2A5993-24F0-A548-A528-1ADCBFE0D86B}"/>
              </a:ext>
            </a:extLst>
          </p:cNvPr>
          <p:cNvSpPr/>
          <p:nvPr/>
        </p:nvSpPr>
        <p:spPr>
          <a:xfrm>
            <a:off x="2476320" y="2295936"/>
            <a:ext cx="858130" cy="266995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187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0C1C-38D1-4649-8288-50099C375471}"/>
              </a:ext>
            </a:extLst>
          </p:cNvPr>
          <p:cNvSpPr>
            <a:spLocks noGrp="1"/>
          </p:cNvSpPr>
          <p:nvPr>
            <p:ph type="title"/>
          </p:nvPr>
        </p:nvSpPr>
        <p:spPr/>
        <p:txBody>
          <a:bodyPr/>
          <a:lstStyle/>
          <a:p>
            <a:pPr algn="ctr"/>
            <a:r>
              <a:rPr lang="en-US" dirty="0"/>
              <a:t>Tn7::</a:t>
            </a:r>
            <a:r>
              <a:rPr lang="en-US" i="1" dirty="0"/>
              <a:t>rpsU1</a:t>
            </a:r>
            <a:r>
              <a:rPr lang="en-US" dirty="0"/>
              <a:t> and Tn7::</a:t>
            </a:r>
            <a:r>
              <a:rPr lang="en-US" i="1" dirty="0"/>
              <a:t>rpsU2</a:t>
            </a:r>
            <a:r>
              <a:rPr lang="en-US" dirty="0"/>
              <a:t> have similar growth rates</a:t>
            </a:r>
          </a:p>
        </p:txBody>
      </p:sp>
      <p:graphicFrame>
        <p:nvGraphicFramePr>
          <p:cNvPr id="4" name="Content Placeholder 3">
            <a:extLst>
              <a:ext uri="{FF2B5EF4-FFF2-40B4-BE49-F238E27FC236}">
                <a16:creationId xmlns:a16="http://schemas.microsoft.com/office/drawing/2014/main" id="{830F405B-449B-0A4F-8698-B845B5FBE1AC}"/>
              </a:ext>
            </a:extLst>
          </p:cNvPr>
          <p:cNvGraphicFramePr>
            <a:graphicFrameLocks noGrp="1"/>
          </p:cNvGraphicFramePr>
          <p:nvPr>
            <p:ph idx="1"/>
          </p:nvPr>
        </p:nvGraphicFramePr>
        <p:xfrm>
          <a:off x="838200" y="1477108"/>
          <a:ext cx="10515600" cy="5380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9BBA05-4A93-440B-AABC-129BE0AF49F1}"/>
              </a:ext>
            </a:extLst>
          </p:cNvPr>
          <p:cNvPicPr>
            <a:picLocks noGrp="1" noChangeAspect="1"/>
          </p:cNvPicPr>
          <p:nvPr>
            <p:ph idx="1"/>
          </p:nvPr>
        </p:nvPicPr>
        <p:blipFill rotWithShape="1">
          <a:blip r:embed="rId2"/>
          <a:srcRect l="769" t="1386" r="674"/>
          <a:stretch/>
        </p:blipFill>
        <p:spPr>
          <a:xfrm>
            <a:off x="931817" y="1410789"/>
            <a:ext cx="9387840" cy="4766174"/>
          </a:xfrm>
        </p:spPr>
      </p:pic>
      <p:sp>
        <p:nvSpPr>
          <p:cNvPr id="6" name="Title 1">
            <a:extLst>
              <a:ext uri="{FF2B5EF4-FFF2-40B4-BE49-F238E27FC236}">
                <a16:creationId xmlns:a16="http://schemas.microsoft.com/office/drawing/2014/main" id="{1EC04F6F-CC5E-49DE-A797-CBCCF251D530}"/>
              </a:ext>
            </a:extLst>
          </p:cNvPr>
          <p:cNvSpPr>
            <a:spLocks noGrp="1"/>
          </p:cNvSpPr>
          <p:nvPr>
            <p:ph type="title"/>
          </p:nvPr>
        </p:nvSpPr>
        <p:spPr>
          <a:xfrm>
            <a:off x="838200" y="18255"/>
            <a:ext cx="10515600" cy="1325563"/>
          </a:xfrm>
        </p:spPr>
        <p:txBody>
          <a:bodyPr>
            <a:normAutofit/>
          </a:bodyPr>
          <a:lstStyle/>
          <a:p>
            <a:r>
              <a:rPr lang="en-US" sz="3200" dirty="0"/>
              <a:t>bS21 plays a regulatory role in expression of FPI proteins</a:t>
            </a:r>
          </a:p>
        </p:txBody>
      </p:sp>
      <p:sp>
        <p:nvSpPr>
          <p:cNvPr id="7" name="Rectangle 6">
            <a:extLst>
              <a:ext uri="{FF2B5EF4-FFF2-40B4-BE49-F238E27FC236}">
                <a16:creationId xmlns:a16="http://schemas.microsoft.com/office/drawing/2014/main" id="{C7C72A71-AB70-4F35-A31C-48420F6252A4}"/>
              </a:ext>
            </a:extLst>
          </p:cNvPr>
          <p:cNvSpPr/>
          <p:nvPr/>
        </p:nvSpPr>
        <p:spPr>
          <a:xfrm>
            <a:off x="4127863" y="1184366"/>
            <a:ext cx="6905897" cy="4447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478302-873F-7747-B886-0181097796C2}"/>
              </a:ext>
            </a:extLst>
          </p:cNvPr>
          <p:cNvSpPr txBox="1"/>
          <p:nvPr/>
        </p:nvSpPr>
        <p:spPr>
          <a:xfrm>
            <a:off x="1252331" y="6243934"/>
            <a:ext cx="9889435" cy="523220"/>
          </a:xfrm>
          <a:prstGeom prst="rect">
            <a:avLst/>
          </a:prstGeom>
          <a:noFill/>
        </p:spPr>
        <p:txBody>
          <a:bodyPr wrap="square" rtlCol="0">
            <a:spAutoFit/>
          </a:bodyPr>
          <a:lstStyle/>
          <a:p>
            <a:pPr algn="ctr"/>
            <a:r>
              <a:rPr lang="en-US" sz="2800" b="1" dirty="0"/>
              <a:t>Do these differences affect intramacrophage growth?</a:t>
            </a:r>
          </a:p>
        </p:txBody>
      </p:sp>
    </p:spTree>
    <p:extLst>
      <p:ext uri="{BB962C8B-B14F-4D97-AF65-F5344CB8AC3E}">
        <p14:creationId xmlns:p14="http://schemas.microsoft.com/office/powerpoint/2010/main" val="3663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C8B2-F8D4-43E4-A293-2EA1548C1C34}"/>
              </a:ext>
            </a:extLst>
          </p:cNvPr>
          <p:cNvSpPr>
            <a:spLocks noGrp="1"/>
          </p:cNvSpPr>
          <p:nvPr>
            <p:ph type="title"/>
          </p:nvPr>
        </p:nvSpPr>
        <p:spPr/>
        <p:txBody>
          <a:bodyPr/>
          <a:lstStyle/>
          <a:p>
            <a:r>
              <a:rPr lang="en-US" dirty="0"/>
              <a:t>Macrophage assay results</a:t>
            </a:r>
          </a:p>
        </p:txBody>
      </p:sp>
      <p:pic>
        <p:nvPicPr>
          <p:cNvPr id="4" name="Content Placeholder 3">
            <a:extLst>
              <a:ext uri="{FF2B5EF4-FFF2-40B4-BE49-F238E27FC236}">
                <a16:creationId xmlns:a16="http://schemas.microsoft.com/office/drawing/2014/main" id="{ECEBD49B-6B5E-46F7-B009-40EAE79F2A14}"/>
              </a:ext>
            </a:extLst>
          </p:cNvPr>
          <p:cNvPicPr>
            <a:picLocks noGrp="1"/>
          </p:cNvPicPr>
          <p:nvPr>
            <p:ph idx="1"/>
          </p:nvPr>
        </p:nvPicPr>
        <p:blipFill>
          <a:blip r:embed="rId2"/>
          <a:stretch>
            <a:fillRect/>
          </a:stretch>
        </p:blipFill>
        <p:spPr>
          <a:xfrm>
            <a:off x="2403198" y="1825625"/>
            <a:ext cx="7385604" cy="4351338"/>
          </a:xfrm>
          <a:prstGeom prst="rect">
            <a:avLst/>
          </a:prstGeom>
        </p:spPr>
      </p:pic>
      <p:cxnSp>
        <p:nvCxnSpPr>
          <p:cNvPr id="6" name="Straight Connector 5">
            <a:extLst>
              <a:ext uri="{FF2B5EF4-FFF2-40B4-BE49-F238E27FC236}">
                <a16:creationId xmlns:a16="http://schemas.microsoft.com/office/drawing/2014/main" id="{63281BF9-22D4-4352-A488-63D9DD5388F2}"/>
              </a:ext>
            </a:extLst>
          </p:cNvPr>
          <p:cNvCxnSpPr/>
          <p:nvPr/>
        </p:nvCxnSpPr>
        <p:spPr>
          <a:xfrm>
            <a:off x="4397829" y="2373086"/>
            <a:ext cx="11103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451F5D3-E7E1-45B3-9A30-0248EEE27E7F}"/>
              </a:ext>
            </a:extLst>
          </p:cNvPr>
          <p:cNvSpPr txBox="1"/>
          <p:nvPr/>
        </p:nvSpPr>
        <p:spPr>
          <a:xfrm>
            <a:off x="4539342" y="2003754"/>
            <a:ext cx="968829" cy="369332"/>
          </a:xfrm>
          <a:prstGeom prst="rect">
            <a:avLst/>
          </a:prstGeom>
          <a:noFill/>
        </p:spPr>
        <p:txBody>
          <a:bodyPr wrap="square" rtlCol="0">
            <a:spAutoFit/>
          </a:bodyPr>
          <a:lstStyle/>
          <a:p>
            <a:r>
              <a:rPr lang="en-US" b="1" dirty="0">
                <a:solidFill>
                  <a:schemeClr val="accent1"/>
                </a:solidFill>
              </a:rPr>
              <a:t>p&lt;0.05</a:t>
            </a:r>
          </a:p>
        </p:txBody>
      </p:sp>
      <p:cxnSp>
        <p:nvCxnSpPr>
          <p:cNvPr id="8" name="Straight Connector 7">
            <a:extLst>
              <a:ext uri="{FF2B5EF4-FFF2-40B4-BE49-F238E27FC236}">
                <a16:creationId xmlns:a16="http://schemas.microsoft.com/office/drawing/2014/main" id="{3B9EFFB5-2E21-4904-8915-FD0E085CD2EF}"/>
              </a:ext>
            </a:extLst>
          </p:cNvPr>
          <p:cNvCxnSpPr>
            <a:cxnSpLocks/>
          </p:cNvCxnSpPr>
          <p:nvPr/>
        </p:nvCxnSpPr>
        <p:spPr>
          <a:xfrm>
            <a:off x="4397829" y="1847397"/>
            <a:ext cx="426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A8FEED-3FAC-4E0F-B92D-C66D8D747D88}"/>
              </a:ext>
            </a:extLst>
          </p:cNvPr>
          <p:cNvSpPr txBox="1"/>
          <p:nvPr/>
        </p:nvSpPr>
        <p:spPr>
          <a:xfrm>
            <a:off x="6096000" y="1478065"/>
            <a:ext cx="968829" cy="369332"/>
          </a:xfrm>
          <a:prstGeom prst="rect">
            <a:avLst/>
          </a:prstGeom>
          <a:noFill/>
        </p:spPr>
        <p:txBody>
          <a:bodyPr wrap="square" rtlCol="0">
            <a:spAutoFit/>
          </a:bodyPr>
          <a:lstStyle/>
          <a:p>
            <a:r>
              <a:rPr lang="en-US" b="1" dirty="0">
                <a:solidFill>
                  <a:schemeClr val="accent1"/>
                </a:solidFill>
              </a:rPr>
              <a:t>p&lt;0.01</a:t>
            </a:r>
          </a:p>
        </p:txBody>
      </p:sp>
      <p:sp>
        <p:nvSpPr>
          <p:cNvPr id="13" name="TextBox 12">
            <a:extLst>
              <a:ext uri="{FF2B5EF4-FFF2-40B4-BE49-F238E27FC236}">
                <a16:creationId xmlns:a16="http://schemas.microsoft.com/office/drawing/2014/main" id="{01862084-ABA0-4DC2-898A-85C8B94B10BE}"/>
              </a:ext>
            </a:extLst>
          </p:cNvPr>
          <p:cNvSpPr txBox="1"/>
          <p:nvPr/>
        </p:nvSpPr>
        <p:spPr>
          <a:xfrm>
            <a:off x="838200" y="6105526"/>
            <a:ext cx="11065566" cy="523220"/>
          </a:xfrm>
          <a:prstGeom prst="rect">
            <a:avLst/>
          </a:prstGeom>
          <a:noFill/>
        </p:spPr>
        <p:txBody>
          <a:bodyPr wrap="square" rtlCol="0">
            <a:spAutoFit/>
          </a:bodyPr>
          <a:lstStyle/>
          <a:p>
            <a:pPr algn="ctr"/>
            <a:r>
              <a:rPr lang="en-US" sz="2800" b="1" dirty="0"/>
              <a:t>Intramacrophage growth differs a small amount between isogenic strains</a:t>
            </a:r>
          </a:p>
        </p:txBody>
      </p:sp>
    </p:spTree>
    <p:extLst>
      <p:ext uri="{BB962C8B-B14F-4D97-AF65-F5344CB8AC3E}">
        <p14:creationId xmlns:p14="http://schemas.microsoft.com/office/powerpoint/2010/main" val="38466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56AF-6E31-45B1-8C3F-6FA4EE10A93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2DEDA24-AAEF-45FF-9541-059B317B09D1}"/>
              </a:ext>
            </a:extLst>
          </p:cNvPr>
          <p:cNvSpPr>
            <a:spLocks noGrp="1"/>
          </p:cNvSpPr>
          <p:nvPr>
            <p:ph idx="1"/>
          </p:nvPr>
        </p:nvSpPr>
        <p:spPr>
          <a:xfrm>
            <a:off x="838200" y="1825625"/>
            <a:ext cx="10515600" cy="3625941"/>
          </a:xfrm>
        </p:spPr>
        <p:txBody>
          <a:bodyPr/>
          <a:lstStyle/>
          <a:p>
            <a:r>
              <a:rPr lang="en-US" dirty="0"/>
              <a:t>Background information</a:t>
            </a:r>
          </a:p>
          <a:p>
            <a:pPr lvl="1"/>
            <a:r>
              <a:rPr lang="en-US" dirty="0"/>
              <a:t>Heterogeneity in ribosomes</a:t>
            </a:r>
          </a:p>
          <a:p>
            <a:pPr lvl="1"/>
            <a:r>
              <a:rPr lang="en-US" dirty="0"/>
              <a:t>bS21 homologs in </a:t>
            </a:r>
            <a:r>
              <a:rPr lang="en-US" i="1" dirty="0"/>
              <a:t>F. tularensis </a:t>
            </a:r>
          </a:p>
          <a:p>
            <a:pPr lvl="1"/>
            <a:r>
              <a:rPr lang="en-US" dirty="0"/>
              <a:t>Preliminary data: bS21-2 and the FPI genes</a:t>
            </a:r>
          </a:p>
          <a:p>
            <a:r>
              <a:rPr lang="en-US" dirty="0"/>
              <a:t>Recent data</a:t>
            </a:r>
          </a:p>
          <a:p>
            <a:pPr lvl="1"/>
            <a:r>
              <a:rPr lang="en-US" dirty="0"/>
              <a:t>Mechanism for bS21-2 regulation: Beta-galactosidase assay design + results</a:t>
            </a:r>
          </a:p>
          <a:p>
            <a:pPr lvl="1"/>
            <a:r>
              <a:rPr lang="en-US" dirty="0"/>
              <a:t>Effect on virulence: macrophage assay in isogenic strains</a:t>
            </a:r>
          </a:p>
        </p:txBody>
      </p:sp>
    </p:spTree>
    <p:extLst>
      <p:ext uri="{BB962C8B-B14F-4D97-AF65-F5344CB8AC3E}">
        <p14:creationId xmlns:p14="http://schemas.microsoft.com/office/powerpoint/2010/main" val="13099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8C6-B4D4-FD47-B189-61CEB5F81EB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E648C21-B00E-3349-8B4B-716164234FCB}"/>
              </a:ext>
            </a:extLst>
          </p:cNvPr>
          <p:cNvSpPr>
            <a:spLocks noGrp="1"/>
          </p:cNvSpPr>
          <p:nvPr>
            <p:ph idx="1"/>
          </p:nvPr>
        </p:nvSpPr>
        <p:spPr>
          <a:xfrm>
            <a:off x="838200" y="1825625"/>
            <a:ext cx="10515600" cy="2554786"/>
          </a:xfrm>
        </p:spPr>
        <p:txBody>
          <a:bodyPr/>
          <a:lstStyle/>
          <a:p>
            <a:r>
              <a:rPr lang="en-US" dirty="0"/>
              <a:t>Testing mutations that disrupt the structure of the </a:t>
            </a:r>
            <a:r>
              <a:rPr lang="en-US" i="1" dirty="0"/>
              <a:t>pdpA</a:t>
            </a:r>
            <a:r>
              <a:rPr lang="en-US" dirty="0"/>
              <a:t> UTR</a:t>
            </a:r>
          </a:p>
        </p:txBody>
      </p:sp>
      <p:pic>
        <p:nvPicPr>
          <p:cNvPr id="5" name="Picture 4">
            <a:extLst>
              <a:ext uri="{FF2B5EF4-FFF2-40B4-BE49-F238E27FC236}">
                <a16:creationId xmlns:a16="http://schemas.microsoft.com/office/drawing/2014/main" id="{47E18DAE-C714-4A2C-A595-C785EF27FB10}"/>
              </a:ext>
            </a:extLst>
          </p:cNvPr>
          <p:cNvPicPr>
            <a:picLocks noChangeAspect="1"/>
          </p:cNvPicPr>
          <p:nvPr/>
        </p:nvPicPr>
        <p:blipFill rotWithShape="1">
          <a:blip r:embed="rId2"/>
          <a:srcRect r="50000" b="29147"/>
          <a:stretch/>
        </p:blipFill>
        <p:spPr>
          <a:xfrm>
            <a:off x="2500410" y="2481942"/>
            <a:ext cx="1521937" cy="1378118"/>
          </a:xfrm>
          <a:prstGeom prst="rect">
            <a:avLst/>
          </a:prstGeom>
        </p:spPr>
      </p:pic>
      <p:sp>
        <p:nvSpPr>
          <p:cNvPr id="6" name="Arrow: Right 5">
            <a:extLst>
              <a:ext uri="{FF2B5EF4-FFF2-40B4-BE49-F238E27FC236}">
                <a16:creationId xmlns:a16="http://schemas.microsoft.com/office/drawing/2014/main" id="{E9D17220-4266-4503-B159-62B6555ED26B}"/>
              </a:ext>
            </a:extLst>
          </p:cNvPr>
          <p:cNvSpPr/>
          <p:nvPr/>
        </p:nvSpPr>
        <p:spPr>
          <a:xfrm>
            <a:off x="4382436" y="2843394"/>
            <a:ext cx="1521937" cy="635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7FC311-0E34-45D1-BD1B-91E76924619D}"/>
              </a:ext>
            </a:extLst>
          </p:cNvPr>
          <p:cNvPicPr>
            <a:picLocks noChangeAspect="1"/>
          </p:cNvPicPr>
          <p:nvPr/>
        </p:nvPicPr>
        <p:blipFill rotWithShape="1">
          <a:blip r:embed="rId3"/>
          <a:srcRect r="50000" b="27608"/>
          <a:stretch/>
        </p:blipFill>
        <p:spPr>
          <a:xfrm>
            <a:off x="6096000" y="2457865"/>
            <a:ext cx="1821656" cy="1685365"/>
          </a:xfrm>
          <a:prstGeom prst="rect">
            <a:avLst/>
          </a:prstGeom>
        </p:spPr>
      </p:pic>
      <p:pic>
        <p:nvPicPr>
          <p:cNvPr id="10" name="Picture 9">
            <a:extLst>
              <a:ext uri="{FF2B5EF4-FFF2-40B4-BE49-F238E27FC236}">
                <a16:creationId xmlns:a16="http://schemas.microsoft.com/office/drawing/2014/main" id="{53C10553-7BB9-492A-96EE-7AB900AABD1C}"/>
              </a:ext>
            </a:extLst>
          </p:cNvPr>
          <p:cNvPicPr>
            <a:picLocks noChangeAspect="1"/>
          </p:cNvPicPr>
          <p:nvPr/>
        </p:nvPicPr>
        <p:blipFill rotWithShape="1">
          <a:blip r:embed="rId4"/>
          <a:srcRect l="39185" t="4657" r="6151" b="5594"/>
          <a:stretch/>
        </p:blipFill>
        <p:spPr>
          <a:xfrm>
            <a:off x="8478647" y="2623175"/>
            <a:ext cx="1602999" cy="1378119"/>
          </a:xfrm>
          <a:prstGeom prst="rect">
            <a:avLst/>
          </a:prstGeom>
        </p:spPr>
      </p:pic>
      <p:sp>
        <p:nvSpPr>
          <p:cNvPr id="11" name="Content Placeholder 2">
            <a:extLst>
              <a:ext uri="{FF2B5EF4-FFF2-40B4-BE49-F238E27FC236}">
                <a16:creationId xmlns:a16="http://schemas.microsoft.com/office/drawing/2014/main" id="{709E403E-178C-4F5A-870E-098615C7B9E2}"/>
              </a:ext>
            </a:extLst>
          </p:cNvPr>
          <p:cNvSpPr txBox="1">
            <a:spLocks/>
          </p:cNvSpPr>
          <p:nvPr/>
        </p:nvSpPr>
        <p:spPr>
          <a:xfrm>
            <a:off x="838200" y="4272734"/>
            <a:ext cx="10515600" cy="978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vitro assay to determine if the ribosome is sufficient to lead to differences </a:t>
            </a:r>
            <a:r>
              <a:rPr lang="en-US"/>
              <a:t>in abundance </a:t>
            </a:r>
            <a:r>
              <a:rPr lang="en-US" dirty="0"/>
              <a:t>of PdpA</a:t>
            </a:r>
          </a:p>
        </p:txBody>
      </p:sp>
    </p:spTree>
    <p:extLst>
      <p:ext uri="{BB962C8B-B14F-4D97-AF65-F5344CB8AC3E}">
        <p14:creationId xmlns:p14="http://schemas.microsoft.com/office/powerpoint/2010/main" val="3671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DB5D-12F7-1D4F-ACCD-4E93C43F14E1}"/>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8E1F716C-F12B-3F48-BF7F-F55ACE8E8E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573" y="1825625"/>
            <a:ext cx="4526854" cy="4351338"/>
          </a:xfrm>
        </p:spPr>
      </p:pic>
    </p:spTree>
    <p:extLst>
      <p:ext uri="{BB962C8B-B14F-4D97-AF65-F5344CB8AC3E}">
        <p14:creationId xmlns:p14="http://schemas.microsoft.com/office/powerpoint/2010/main" val="122326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0E366B6-A6A8-4607-A01B-B1D1FF6667F0}"/>
              </a:ext>
            </a:extLst>
          </p:cNvPr>
          <p:cNvGrpSpPr/>
          <p:nvPr/>
        </p:nvGrpSpPr>
        <p:grpSpPr>
          <a:xfrm>
            <a:off x="2226463" y="3010853"/>
            <a:ext cx="1181434" cy="836294"/>
            <a:chOff x="5051905" y="2510640"/>
            <a:chExt cx="855722" cy="607249"/>
          </a:xfrm>
        </p:grpSpPr>
        <p:sp>
          <p:nvSpPr>
            <p:cNvPr id="12" name="Oval 11">
              <a:extLst>
                <a:ext uri="{FF2B5EF4-FFF2-40B4-BE49-F238E27FC236}">
                  <a16:creationId xmlns:a16="http://schemas.microsoft.com/office/drawing/2014/main" id="{4637AD70-EEEC-40D2-8D49-C40CF1802E80}"/>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AEEC157-ECB1-4585-90E6-500264715E42}"/>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5BA381F-2BA9-4B51-B02B-858FBF4A6C79}"/>
              </a:ext>
            </a:extLst>
          </p:cNvPr>
          <p:cNvGrpSpPr/>
          <p:nvPr/>
        </p:nvGrpSpPr>
        <p:grpSpPr>
          <a:xfrm>
            <a:off x="611757" y="1392082"/>
            <a:ext cx="6949440" cy="578187"/>
            <a:chOff x="394636" y="1370929"/>
            <a:chExt cx="6949440" cy="578187"/>
          </a:xfrm>
        </p:grpSpPr>
        <p:cxnSp>
          <p:nvCxnSpPr>
            <p:cNvPr id="5" name="Straight Connector 4">
              <a:extLst>
                <a:ext uri="{FF2B5EF4-FFF2-40B4-BE49-F238E27FC236}">
                  <a16:creationId xmlns:a16="http://schemas.microsoft.com/office/drawing/2014/main" id="{F96F9FBF-610C-48E6-AC79-B45BBAA33EE6}"/>
                </a:ext>
              </a:extLst>
            </p:cNvPr>
            <p:cNvCxnSpPr>
              <a:cxnSpLocks/>
            </p:cNvCxnSpPr>
            <p:nvPr/>
          </p:nvCxnSpPr>
          <p:spPr>
            <a:xfrm>
              <a:off x="394636" y="1722922"/>
              <a:ext cx="3207818"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3C12264-900D-419D-9524-14B69A1C8DA2}"/>
                </a:ext>
              </a:extLst>
            </p:cNvPr>
            <p:cNvCxnSpPr>
              <a:cxnSpLocks/>
            </p:cNvCxnSpPr>
            <p:nvPr/>
          </p:nvCxnSpPr>
          <p:spPr>
            <a:xfrm>
              <a:off x="3848501" y="1722923"/>
              <a:ext cx="3495575" cy="962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C58C613-DD9F-44F2-A268-C2F26C1D9370}"/>
                </a:ext>
              </a:extLst>
            </p:cNvPr>
            <p:cNvCxnSpPr/>
            <p:nvPr/>
          </p:nvCxnSpPr>
          <p:spPr>
            <a:xfrm flipH="1">
              <a:off x="3490025" y="1506354"/>
              <a:ext cx="225703" cy="433137"/>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18E056-1A23-4A04-9EC5-A4B60F57AA49}"/>
                </a:ext>
              </a:extLst>
            </p:cNvPr>
            <p:cNvCxnSpPr/>
            <p:nvPr/>
          </p:nvCxnSpPr>
          <p:spPr>
            <a:xfrm flipH="1">
              <a:off x="3735227" y="1515979"/>
              <a:ext cx="225703" cy="433137"/>
            </a:xfrm>
            <a:prstGeom prst="line">
              <a:avLst/>
            </a:prstGeom>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1CF3CB2E-09CC-496C-8099-8A94926D3D2E}"/>
                </a:ext>
              </a:extLst>
            </p:cNvPr>
            <p:cNvGrpSpPr/>
            <p:nvPr/>
          </p:nvGrpSpPr>
          <p:grpSpPr>
            <a:xfrm>
              <a:off x="480553" y="1370929"/>
              <a:ext cx="2927344" cy="329583"/>
              <a:chOff x="480553" y="1370929"/>
              <a:chExt cx="2927344" cy="329583"/>
            </a:xfrm>
          </p:grpSpPr>
          <p:sp>
            <p:nvSpPr>
              <p:cNvPr id="9" name="TextBox 8">
                <a:extLst>
                  <a:ext uri="{FF2B5EF4-FFF2-40B4-BE49-F238E27FC236}">
                    <a16:creationId xmlns:a16="http://schemas.microsoft.com/office/drawing/2014/main" id="{E14973AB-93F1-4C70-9625-F94321D1BBA4}"/>
                  </a:ext>
                </a:extLst>
              </p:cNvPr>
              <p:cNvSpPr txBox="1"/>
              <p:nvPr/>
            </p:nvSpPr>
            <p:spPr>
              <a:xfrm>
                <a:off x="480553" y="1370929"/>
                <a:ext cx="1029903" cy="323165"/>
              </a:xfrm>
              <a:prstGeom prst="rect">
                <a:avLst/>
              </a:prstGeom>
              <a:noFill/>
              <a:ln>
                <a:solidFill>
                  <a:schemeClr val="tx1"/>
                </a:solidFill>
              </a:ln>
            </p:spPr>
            <p:txBody>
              <a:bodyPr wrap="square" rtlCol="0">
                <a:spAutoFit/>
              </a:bodyPr>
              <a:lstStyle/>
              <a:p>
                <a:r>
                  <a:rPr lang="en-US" sz="1500" dirty="0"/>
                  <a:t>16S rRNA</a:t>
                </a:r>
              </a:p>
            </p:txBody>
          </p:sp>
          <p:sp>
            <p:nvSpPr>
              <p:cNvPr id="30" name="TextBox 29">
                <a:extLst>
                  <a:ext uri="{FF2B5EF4-FFF2-40B4-BE49-F238E27FC236}">
                    <a16:creationId xmlns:a16="http://schemas.microsoft.com/office/drawing/2014/main" id="{CF465ECD-8281-4A65-B942-E70309372F78}"/>
                  </a:ext>
                </a:extLst>
              </p:cNvPr>
              <p:cNvSpPr txBox="1"/>
              <p:nvPr/>
            </p:nvSpPr>
            <p:spPr>
              <a:xfrm>
                <a:off x="1606664" y="1377347"/>
                <a:ext cx="689059" cy="323165"/>
              </a:xfrm>
              <a:prstGeom prst="rect">
                <a:avLst/>
              </a:prstGeom>
              <a:noFill/>
              <a:ln>
                <a:solidFill>
                  <a:schemeClr val="tx1"/>
                </a:solidFill>
              </a:ln>
            </p:spPr>
            <p:txBody>
              <a:bodyPr wrap="square" rtlCol="0">
                <a:spAutoFit/>
              </a:bodyPr>
              <a:lstStyle/>
              <a:p>
                <a:r>
                  <a:rPr lang="en-US" sz="1500" dirty="0"/>
                  <a:t>tRNA</a:t>
                </a:r>
              </a:p>
            </p:txBody>
          </p:sp>
          <p:sp>
            <p:nvSpPr>
              <p:cNvPr id="31" name="TextBox 30">
                <a:extLst>
                  <a:ext uri="{FF2B5EF4-FFF2-40B4-BE49-F238E27FC236}">
                    <a16:creationId xmlns:a16="http://schemas.microsoft.com/office/drawing/2014/main" id="{630E85C5-1DC2-4222-9099-5B7C5F0AF790}"/>
                  </a:ext>
                </a:extLst>
              </p:cNvPr>
              <p:cNvSpPr txBox="1"/>
              <p:nvPr/>
            </p:nvSpPr>
            <p:spPr>
              <a:xfrm>
                <a:off x="2377994" y="1375071"/>
                <a:ext cx="1029903" cy="323165"/>
              </a:xfrm>
              <a:prstGeom prst="rect">
                <a:avLst/>
              </a:prstGeom>
              <a:noFill/>
              <a:ln>
                <a:solidFill>
                  <a:schemeClr val="tx1"/>
                </a:solidFill>
              </a:ln>
            </p:spPr>
            <p:txBody>
              <a:bodyPr wrap="square" rtlCol="0">
                <a:spAutoFit/>
              </a:bodyPr>
              <a:lstStyle/>
              <a:p>
                <a:r>
                  <a:rPr lang="en-US" sz="1500" dirty="0"/>
                  <a:t>23S rRNA</a:t>
                </a:r>
              </a:p>
            </p:txBody>
          </p:sp>
        </p:grpSp>
        <p:grpSp>
          <p:nvGrpSpPr>
            <p:cNvPr id="35" name="Group 34">
              <a:extLst>
                <a:ext uri="{FF2B5EF4-FFF2-40B4-BE49-F238E27FC236}">
                  <a16:creationId xmlns:a16="http://schemas.microsoft.com/office/drawing/2014/main" id="{5DBE96A5-68E9-4617-A111-D5C53103621E}"/>
                </a:ext>
              </a:extLst>
            </p:cNvPr>
            <p:cNvGrpSpPr/>
            <p:nvPr/>
          </p:nvGrpSpPr>
          <p:grpSpPr>
            <a:xfrm>
              <a:off x="4088125" y="1377950"/>
              <a:ext cx="2927344" cy="329583"/>
              <a:chOff x="480553" y="1370929"/>
              <a:chExt cx="2927344" cy="329583"/>
            </a:xfrm>
          </p:grpSpPr>
          <p:sp>
            <p:nvSpPr>
              <p:cNvPr id="36" name="TextBox 35">
                <a:extLst>
                  <a:ext uri="{FF2B5EF4-FFF2-40B4-BE49-F238E27FC236}">
                    <a16:creationId xmlns:a16="http://schemas.microsoft.com/office/drawing/2014/main" id="{A5A7F0D9-1485-4323-8A8F-4CF3255F39CE}"/>
                  </a:ext>
                </a:extLst>
              </p:cNvPr>
              <p:cNvSpPr txBox="1"/>
              <p:nvPr/>
            </p:nvSpPr>
            <p:spPr>
              <a:xfrm>
                <a:off x="480553" y="1370929"/>
                <a:ext cx="1029903" cy="323165"/>
              </a:xfrm>
              <a:prstGeom prst="rect">
                <a:avLst/>
              </a:prstGeom>
              <a:noFill/>
              <a:ln>
                <a:solidFill>
                  <a:schemeClr val="tx1"/>
                </a:solidFill>
              </a:ln>
            </p:spPr>
            <p:txBody>
              <a:bodyPr wrap="square" rtlCol="0">
                <a:spAutoFit/>
              </a:bodyPr>
              <a:lstStyle/>
              <a:p>
                <a:r>
                  <a:rPr lang="en-US" sz="1500" dirty="0"/>
                  <a:t>16S rRNA</a:t>
                </a:r>
              </a:p>
            </p:txBody>
          </p:sp>
          <p:sp>
            <p:nvSpPr>
              <p:cNvPr id="37" name="TextBox 36">
                <a:extLst>
                  <a:ext uri="{FF2B5EF4-FFF2-40B4-BE49-F238E27FC236}">
                    <a16:creationId xmlns:a16="http://schemas.microsoft.com/office/drawing/2014/main" id="{7D28DE31-2340-4D83-A4A9-67B9D83EA5F1}"/>
                  </a:ext>
                </a:extLst>
              </p:cNvPr>
              <p:cNvSpPr txBox="1"/>
              <p:nvPr/>
            </p:nvSpPr>
            <p:spPr>
              <a:xfrm>
                <a:off x="1606664" y="1377347"/>
                <a:ext cx="689059" cy="323165"/>
              </a:xfrm>
              <a:prstGeom prst="rect">
                <a:avLst/>
              </a:prstGeom>
              <a:noFill/>
              <a:ln>
                <a:solidFill>
                  <a:schemeClr val="tx1"/>
                </a:solidFill>
              </a:ln>
            </p:spPr>
            <p:txBody>
              <a:bodyPr wrap="square" rtlCol="0">
                <a:spAutoFit/>
              </a:bodyPr>
              <a:lstStyle/>
              <a:p>
                <a:r>
                  <a:rPr lang="en-US" sz="1500" dirty="0"/>
                  <a:t>tRNA</a:t>
                </a:r>
              </a:p>
            </p:txBody>
          </p:sp>
          <p:sp>
            <p:nvSpPr>
              <p:cNvPr id="38" name="TextBox 37">
                <a:extLst>
                  <a:ext uri="{FF2B5EF4-FFF2-40B4-BE49-F238E27FC236}">
                    <a16:creationId xmlns:a16="http://schemas.microsoft.com/office/drawing/2014/main" id="{A10F696D-1BD9-4016-ADFF-88A2156CFCC7}"/>
                  </a:ext>
                </a:extLst>
              </p:cNvPr>
              <p:cNvSpPr txBox="1"/>
              <p:nvPr/>
            </p:nvSpPr>
            <p:spPr>
              <a:xfrm>
                <a:off x="2377994" y="1375071"/>
                <a:ext cx="1029903" cy="323165"/>
              </a:xfrm>
              <a:prstGeom prst="rect">
                <a:avLst/>
              </a:prstGeom>
              <a:noFill/>
              <a:ln>
                <a:solidFill>
                  <a:schemeClr val="tx1"/>
                </a:solidFill>
              </a:ln>
            </p:spPr>
            <p:txBody>
              <a:bodyPr wrap="square" rtlCol="0">
                <a:spAutoFit/>
              </a:bodyPr>
              <a:lstStyle/>
              <a:p>
                <a:r>
                  <a:rPr lang="en-US" sz="1500" dirty="0"/>
                  <a:t>23S rRNA</a:t>
                </a:r>
              </a:p>
            </p:txBody>
          </p:sp>
        </p:grpSp>
      </p:grpSp>
      <p:sp>
        <p:nvSpPr>
          <p:cNvPr id="19" name="TextBox 18">
            <a:extLst>
              <a:ext uri="{FF2B5EF4-FFF2-40B4-BE49-F238E27FC236}">
                <a16:creationId xmlns:a16="http://schemas.microsoft.com/office/drawing/2014/main" id="{401B9726-976F-4481-857B-A4646C98CE70}"/>
              </a:ext>
            </a:extLst>
          </p:cNvPr>
          <p:cNvSpPr txBox="1"/>
          <p:nvPr/>
        </p:nvSpPr>
        <p:spPr>
          <a:xfrm>
            <a:off x="7729378" y="2158101"/>
            <a:ext cx="2749339" cy="369332"/>
          </a:xfrm>
          <a:prstGeom prst="rect">
            <a:avLst/>
          </a:prstGeom>
          <a:noFill/>
        </p:spPr>
        <p:txBody>
          <a:bodyPr wrap="square" rtlCol="0">
            <a:spAutoFit/>
          </a:bodyPr>
          <a:lstStyle/>
          <a:p>
            <a:r>
              <a:rPr lang="en-US" dirty="0"/>
              <a:t>1. Multiple rRNA operons</a:t>
            </a:r>
          </a:p>
        </p:txBody>
      </p:sp>
      <p:cxnSp>
        <p:nvCxnSpPr>
          <p:cNvPr id="39" name="Straight Arrow Connector 38">
            <a:extLst>
              <a:ext uri="{FF2B5EF4-FFF2-40B4-BE49-F238E27FC236}">
                <a16:creationId xmlns:a16="http://schemas.microsoft.com/office/drawing/2014/main" id="{62DC7249-EB33-4B17-84F1-7DA5F2A4604D}"/>
              </a:ext>
            </a:extLst>
          </p:cNvPr>
          <p:cNvCxnSpPr>
            <a:cxnSpLocks/>
          </p:cNvCxnSpPr>
          <p:nvPr/>
        </p:nvCxnSpPr>
        <p:spPr>
          <a:xfrm>
            <a:off x="2416886" y="2031696"/>
            <a:ext cx="240371" cy="8293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0852BA4-2949-437B-BE63-D3C594570E25}"/>
              </a:ext>
            </a:extLst>
          </p:cNvPr>
          <p:cNvCxnSpPr>
            <a:cxnSpLocks/>
          </p:cNvCxnSpPr>
          <p:nvPr/>
        </p:nvCxnSpPr>
        <p:spPr>
          <a:xfrm flipH="1">
            <a:off x="4298605" y="2031696"/>
            <a:ext cx="304471" cy="8468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69AE0346-CBB2-4876-B41F-18B64DE7694D}"/>
              </a:ext>
            </a:extLst>
          </p:cNvPr>
          <p:cNvGrpSpPr/>
          <p:nvPr/>
        </p:nvGrpSpPr>
        <p:grpSpPr>
          <a:xfrm>
            <a:off x="3715728" y="3010853"/>
            <a:ext cx="1181434" cy="836294"/>
            <a:chOff x="5051905" y="2510640"/>
            <a:chExt cx="855722" cy="607249"/>
          </a:xfrm>
        </p:grpSpPr>
        <p:sp>
          <p:nvSpPr>
            <p:cNvPr id="45" name="Oval 44">
              <a:extLst>
                <a:ext uri="{FF2B5EF4-FFF2-40B4-BE49-F238E27FC236}">
                  <a16:creationId xmlns:a16="http://schemas.microsoft.com/office/drawing/2014/main" id="{37421DAF-A710-4420-A150-DB4956B70FA4}"/>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8593C21-9D12-49DF-89AA-2AE740B6A250}"/>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ADA252DF-0F97-4BB3-A723-E9603C1FB790}"/>
              </a:ext>
            </a:extLst>
          </p:cNvPr>
          <p:cNvSpPr txBox="1"/>
          <p:nvPr/>
        </p:nvSpPr>
        <p:spPr>
          <a:xfrm>
            <a:off x="7729378" y="3287798"/>
            <a:ext cx="2512825" cy="369332"/>
          </a:xfrm>
          <a:prstGeom prst="rect">
            <a:avLst/>
          </a:prstGeom>
          <a:noFill/>
        </p:spPr>
        <p:txBody>
          <a:bodyPr wrap="square" rtlCol="0">
            <a:spAutoFit/>
          </a:bodyPr>
          <a:lstStyle/>
          <a:p>
            <a:r>
              <a:rPr lang="en-US" dirty="0"/>
              <a:t>2. rRNA modifications</a:t>
            </a:r>
          </a:p>
        </p:txBody>
      </p:sp>
      <p:grpSp>
        <p:nvGrpSpPr>
          <p:cNvPr id="55" name="Group 54">
            <a:extLst>
              <a:ext uri="{FF2B5EF4-FFF2-40B4-BE49-F238E27FC236}">
                <a16:creationId xmlns:a16="http://schemas.microsoft.com/office/drawing/2014/main" id="{B6DD7FF6-3E88-4A99-8F1A-CA82692F097C}"/>
              </a:ext>
            </a:extLst>
          </p:cNvPr>
          <p:cNvGrpSpPr/>
          <p:nvPr/>
        </p:nvGrpSpPr>
        <p:grpSpPr>
          <a:xfrm>
            <a:off x="3584225" y="2014559"/>
            <a:ext cx="714380" cy="1147420"/>
            <a:chOff x="10787064" y="1847508"/>
            <a:chExt cx="714380" cy="1147420"/>
          </a:xfrm>
        </p:grpSpPr>
        <p:sp>
          <p:nvSpPr>
            <p:cNvPr id="56" name="Oval 55">
              <a:extLst>
                <a:ext uri="{FF2B5EF4-FFF2-40B4-BE49-F238E27FC236}">
                  <a16:creationId xmlns:a16="http://schemas.microsoft.com/office/drawing/2014/main" id="{3CF5C2C8-1825-4635-A2A3-5A3AE16F71A7}"/>
                </a:ext>
              </a:extLst>
            </p:cNvPr>
            <p:cNvSpPr/>
            <p:nvPr/>
          </p:nvSpPr>
          <p:spPr>
            <a:xfrm>
              <a:off x="10787064" y="1847508"/>
              <a:ext cx="714380" cy="495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Me</a:t>
              </a:r>
            </a:p>
          </p:txBody>
        </p:sp>
        <p:cxnSp>
          <p:nvCxnSpPr>
            <p:cNvPr id="57" name="Straight Connector 56">
              <a:extLst>
                <a:ext uri="{FF2B5EF4-FFF2-40B4-BE49-F238E27FC236}">
                  <a16:creationId xmlns:a16="http://schemas.microsoft.com/office/drawing/2014/main" id="{AE01B35D-AAFF-4FE3-AA47-497562493B91}"/>
                </a:ext>
              </a:extLst>
            </p:cNvPr>
            <p:cNvCxnSpPr>
              <a:cxnSpLocks/>
            </p:cNvCxnSpPr>
            <p:nvPr/>
          </p:nvCxnSpPr>
          <p:spPr>
            <a:xfrm flipH="1">
              <a:off x="11179971" y="2342808"/>
              <a:ext cx="14290" cy="65212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4E026FA6-D1E6-4268-9DBF-3998F80F690D}"/>
              </a:ext>
            </a:extLst>
          </p:cNvPr>
          <p:cNvGrpSpPr/>
          <p:nvPr/>
        </p:nvGrpSpPr>
        <p:grpSpPr>
          <a:xfrm>
            <a:off x="2306314" y="3780887"/>
            <a:ext cx="678652" cy="1088945"/>
            <a:chOff x="10944229" y="2342808"/>
            <a:chExt cx="678652" cy="1088945"/>
          </a:xfrm>
        </p:grpSpPr>
        <p:sp>
          <p:nvSpPr>
            <p:cNvPr id="59" name="Oval 58">
              <a:extLst>
                <a:ext uri="{FF2B5EF4-FFF2-40B4-BE49-F238E27FC236}">
                  <a16:creationId xmlns:a16="http://schemas.microsoft.com/office/drawing/2014/main" id="{1B668BE9-8499-4B82-9C3C-DF45FE8E3715}"/>
                </a:ext>
              </a:extLst>
            </p:cNvPr>
            <p:cNvSpPr/>
            <p:nvPr/>
          </p:nvSpPr>
          <p:spPr>
            <a:xfrm>
              <a:off x="10944229" y="2994928"/>
              <a:ext cx="678652" cy="436825"/>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Ac</a:t>
              </a:r>
            </a:p>
          </p:txBody>
        </p:sp>
        <p:cxnSp>
          <p:nvCxnSpPr>
            <p:cNvPr id="60" name="Straight Connector 59">
              <a:extLst>
                <a:ext uri="{FF2B5EF4-FFF2-40B4-BE49-F238E27FC236}">
                  <a16:creationId xmlns:a16="http://schemas.microsoft.com/office/drawing/2014/main" id="{9E166511-107F-41AE-86DF-CB841C898FEB}"/>
                </a:ext>
              </a:extLst>
            </p:cNvPr>
            <p:cNvCxnSpPr>
              <a:cxnSpLocks/>
            </p:cNvCxnSpPr>
            <p:nvPr/>
          </p:nvCxnSpPr>
          <p:spPr>
            <a:xfrm flipH="1">
              <a:off x="11179971" y="2342808"/>
              <a:ext cx="14290" cy="65212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id="{DCDB993A-EAD6-4DA9-8C4B-AC60C0207F83}"/>
              </a:ext>
            </a:extLst>
          </p:cNvPr>
          <p:cNvGrpSpPr/>
          <p:nvPr/>
        </p:nvGrpSpPr>
        <p:grpSpPr>
          <a:xfrm>
            <a:off x="3333139" y="5338481"/>
            <a:ext cx="1181434" cy="836294"/>
            <a:chOff x="5051905" y="2510640"/>
            <a:chExt cx="855722" cy="607249"/>
          </a:xfrm>
        </p:grpSpPr>
        <p:sp>
          <p:nvSpPr>
            <p:cNvPr id="62" name="Oval 61">
              <a:extLst>
                <a:ext uri="{FF2B5EF4-FFF2-40B4-BE49-F238E27FC236}">
                  <a16:creationId xmlns:a16="http://schemas.microsoft.com/office/drawing/2014/main" id="{714A432D-F1AB-4196-A6B5-7F82A8D45764}"/>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0860F2C-5493-49E5-9DD0-28701EB2301F}"/>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7DBF6C9-FA21-43F9-9BBD-7D1F9B252CFE}"/>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5" name="Straight Arrow Connector 64">
            <a:extLst>
              <a:ext uri="{FF2B5EF4-FFF2-40B4-BE49-F238E27FC236}">
                <a16:creationId xmlns:a16="http://schemas.microsoft.com/office/drawing/2014/main" id="{E630A578-70FA-46E7-8428-721EDE1E748E}"/>
              </a:ext>
            </a:extLst>
          </p:cNvPr>
          <p:cNvCxnSpPr>
            <a:cxnSpLocks/>
          </p:cNvCxnSpPr>
          <p:nvPr/>
        </p:nvCxnSpPr>
        <p:spPr>
          <a:xfrm flipH="1">
            <a:off x="4514573" y="4473874"/>
            <a:ext cx="551229" cy="6898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2C23470B-4895-40F2-A5EC-A62C5AB75972}"/>
              </a:ext>
            </a:extLst>
          </p:cNvPr>
          <p:cNvCxnSpPr>
            <a:cxnSpLocks/>
          </p:cNvCxnSpPr>
          <p:nvPr/>
        </p:nvCxnSpPr>
        <p:spPr>
          <a:xfrm flipH="1">
            <a:off x="6120416" y="4561916"/>
            <a:ext cx="724826" cy="7765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AE3531F2-158A-4D77-BCF0-CA185BDC8F5C}"/>
              </a:ext>
            </a:extLst>
          </p:cNvPr>
          <p:cNvGrpSpPr/>
          <p:nvPr/>
        </p:nvGrpSpPr>
        <p:grpSpPr>
          <a:xfrm>
            <a:off x="4768504" y="5367189"/>
            <a:ext cx="1181434" cy="836294"/>
            <a:chOff x="5051905" y="2510640"/>
            <a:chExt cx="855722" cy="607249"/>
          </a:xfrm>
        </p:grpSpPr>
        <p:sp>
          <p:nvSpPr>
            <p:cNvPr id="70" name="Oval 69">
              <a:extLst>
                <a:ext uri="{FF2B5EF4-FFF2-40B4-BE49-F238E27FC236}">
                  <a16:creationId xmlns:a16="http://schemas.microsoft.com/office/drawing/2014/main" id="{E2FCC591-F91C-440D-9360-6B11A6FCA3FF}"/>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8E4DA20-B75F-46EE-B816-AC1525635722}"/>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46DD32A-82F1-48E4-9713-64FC281338F7}"/>
                </a:ext>
              </a:extLst>
            </p:cNvPr>
            <p:cNvSpPr/>
            <p:nvPr/>
          </p:nvSpPr>
          <p:spPr>
            <a:xfrm rot="21097913">
              <a:off x="5188155" y="2860054"/>
              <a:ext cx="311655" cy="128261"/>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FB3DCE93-1731-4843-BBF7-0B443D23C553}"/>
              </a:ext>
            </a:extLst>
          </p:cNvPr>
          <p:cNvSpPr txBox="1"/>
          <p:nvPr/>
        </p:nvSpPr>
        <p:spPr>
          <a:xfrm>
            <a:off x="7729377" y="4809848"/>
            <a:ext cx="4462623" cy="646331"/>
          </a:xfrm>
          <a:prstGeom prst="rect">
            <a:avLst/>
          </a:prstGeom>
          <a:noFill/>
        </p:spPr>
        <p:txBody>
          <a:bodyPr wrap="square" rtlCol="0">
            <a:spAutoFit/>
          </a:bodyPr>
          <a:lstStyle/>
          <a:p>
            <a:r>
              <a:rPr lang="en-US" dirty="0"/>
              <a:t>3. Multiple ribosomal protein (r-protein) homologs</a:t>
            </a:r>
          </a:p>
        </p:txBody>
      </p:sp>
      <p:grpSp>
        <p:nvGrpSpPr>
          <p:cNvPr id="74" name="Group 73">
            <a:extLst>
              <a:ext uri="{FF2B5EF4-FFF2-40B4-BE49-F238E27FC236}">
                <a16:creationId xmlns:a16="http://schemas.microsoft.com/office/drawing/2014/main" id="{21769AE7-61F3-43E4-9982-70FCFD727C7C}"/>
              </a:ext>
            </a:extLst>
          </p:cNvPr>
          <p:cNvGrpSpPr/>
          <p:nvPr/>
        </p:nvGrpSpPr>
        <p:grpSpPr>
          <a:xfrm rot="15992427">
            <a:off x="2754571" y="5317985"/>
            <a:ext cx="495300" cy="1149802"/>
            <a:chOff x="11003762" y="1845126"/>
            <a:chExt cx="495300" cy="1149802"/>
          </a:xfrm>
        </p:grpSpPr>
        <p:sp>
          <p:nvSpPr>
            <p:cNvPr id="75" name="Oval 74">
              <a:extLst>
                <a:ext uri="{FF2B5EF4-FFF2-40B4-BE49-F238E27FC236}">
                  <a16:creationId xmlns:a16="http://schemas.microsoft.com/office/drawing/2014/main" id="{7CF05373-8495-49DD-AA83-965E01B8BF37}"/>
                </a:ext>
              </a:extLst>
            </p:cNvPr>
            <p:cNvSpPr/>
            <p:nvPr/>
          </p:nvSpPr>
          <p:spPr>
            <a:xfrm rot="5105446">
              <a:off x="11001380" y="1847508"/>
              <a:ext cx="500063" cy="4953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cxnSp>
          <p:nvCxnSpPr>
            <p:cNvPr id="76" name="Straight Connector 75">
              <a:extLst>
                <a:ext uri="{FF2B5EF4-FFF2-40B4-BE49-F238E27FC236}">
                  <a16:creationId xmlns:a16="http://schemas.microsoft.com/office/drawing/2014/main" id="{7F62FFBC-05B3-484B-A490-1EFFAB84D148}"/>
                </a:ext>
              </a:extLst>
            </p:cNvPr>
            <p:cNvCxnSpPr>
              <a:cxnSpLocks/>
            </p:cNvCxnSpPr>
            <p:nvPr/>
          </p:nvCxnSpPr>
          <p:spPr>
            <a:xfrm flipH="1">
              <a:off x="11179971" y="2342808"/>
              <a:ext cx="14290" cy="65212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80" name="TextBox 79">
            <a:extLst>
              <a:ext uri="{FF2B5EF4-FFF2-40B4-BE49-F238E27FC236}">
                <a16:creationId xmlns:a16="http://schemas.microsoft.com/office/drawing/2014/main" id="{F4D63509-2E38-4CC3-A406-D7482BBFB442}"/>
              </a:ext>
            </a:extLst>
          </p:cNvPr>
          <p:cNvSpPr txBox="1"/>
          <p:nvPr/>
        </p:nvSpPr>
        <p:spPr>
          <a:xfrm>
            <a:off x="7729378" y="5685274"/>
            <a:ext cx="3589931" cy="369332"/>
          </a:xfrm>
          <a:prstGeom prst="rect">
            <a:avLst/>
          </a:prstGeom>
          <a:noFill/>
        </p:spPr>
        <p:txBody>
          <a:bodyPr wrap="square" rtlCol="0">
            <a:spAutoFit/>
          </a:bodyPr>
          <a:lstStyle/>
          <a:p>
            <a:r>
              <a:rPr lang="en-US" dirty="0"/>
              <a:t>4. Ribosomal protein modifications</a:t>
            </a:r>
          </a:p>
        </p:txBody>
      </p:sp>
      <p:grpSp>
        <p:nvGrpSpPr>
          <p:cNvPr id="81" name="Group 80">
            <a:extLst>
              <a:ext uri="{FF2B5EF4-FFF2-40B4-BE49-F238E27FC236}">
                <a16:creationId xmlns:a16="http://schemas.microsoft.com/office/drawing/2014/main" id="{CB67EFEB-A0D1-42F8-8409-8055DEB3C966}"/>
              </a:ext>
            </a:extLst>
          </p:cNvPr>
          <p:cNvGrpSpPr/>
          <p:nvPr/>
        </p:nvGrpSpPr>
        <p:grpSpPr>
          <a:xfrm rot="7565066">
            <a:off x="5502325" y="5646258"/>
            <a:ext cx="495300" cy="1297416"/>
            <a:chOff x="10869688" y="1697512"/>
            <a:chExt cx="495300" cy="1297416"/>
          </a:xfrm>
        </p:grpSpPr>
        <p:sp>
          <p:nvSpPr>
            <p:cNvPr id="82" name="Oval 81">
              <a:extLst>
                <a:ext uri="{FF2B5EF4-FFF2-40B4-BE49-F238E27FC236}">
                  <a16:creationId xmlns:a16="http://schemas.microsoft.com/office/drawing/2014/main" id="{6C4E49CF-C5D1-4FFC-8020-4089717BBCD9}"/>
                </a:ext>
              </a:extLst>
            </p:cNvPr>
            <p:cNvSpPr/>
            <p:nvPr/>
          </p:nvSpPr>
          <p:spPr>
            <a:xfrm rot="14034934">
              <a:off x="10760148" y="1807052"/>
              <a:ext cx="714380" cy="495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Me</a:t>
              </a:r>
            </a:p>
          </p:txBody>
        </p:sp>
        <p:cxnSp>
          <p:nvCxnSpPr>
            <p:cNvPr id="83" name="Straight Connector 82">
              <a:extLst>
                <a:ext uri="{FF2B5EF4-FFF2-40B4-BE49-F238E27FC236}">
                  <a16:creationId xmlns:a16="http://schemas.microsoft.com/office/drawing/2014/main" id="{D81CF2ED-5DEF-4373-9371-E09A5C44214F}"/>
                </a:ext>
              </a:extLst>
            </p:cNvPr>
            <p:cNvCxnSpPr>
              <a:cxnSpLocks/>
            </p:cNvCxnSpPr>
            <p:nvPr/>
          </p:nvCxnSpPr>
          <p:spPr>
            <a:xfrm flipH="1">
              <a:off x="11179971" y="2342808"/>
              <a:ext cx="14290" cy="65212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C47684FF-EC67-4878-BC08-8CD2564DED6B}"/>
              </a:ext>
            </a:extLst>
          </p:cNvPr>
          <p:cNvGrpSpPr/>
          <p:nvPr/>
        </p:nvGrpSpPr>
        <p:grpSpPr>
          <a:xfrm>
            <a:off x="4655845" y="4038916"/>
            <a:ext cx="3917153" cy="531528"/>
            <a:chOff x="1138761" y="1349178"/>
            <a:chExt cx="5418635" cy="599938"/>
          </a:xfrm>
        </p:grpSpPr>
        <p:cxnSp>
          <p:nvCxnSpPr>
            <p:cNvPr id="53" name="Straight Connector 52">
              <a:extLst>
                <a:ext uri="{FF2B5EF4-FFF2-40B4-BE49-F238E27FC236}">
                  <a16:creationId xmlns:a16="http://schemas.microsoft.com/office/drawing/2014/main" id="{C77636BD-57F4-484F-AEBB-8D6290469AD7}"/>
                </a:ext>
              </a:extLst>
            </p:cNvPr>
            <p:cNvCxnSpPr>
              <a:cxnSpLocks/>
            </p:cNvCxnSpPr>
            <p:nvPr/>
          </p:nvCxnSpPr>
          <p:spPr>
            <a:xfrm>
              <a:off x="1138761" y="1722923"/>
              <a:ext cx="2463694" cy="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A5C9CB4-14C7-4467-983D-FD35B507DE75}"/>
                </a:ext>
              </a:extLst>
            </p:cNvPr>
            <p:cNvCxnSpPr>
              <a:cxnSpLocks/>
            </p:cNvCxnSpPr>
            <p:nvPr/>
          </p:nvCxnSpPr>
          <p:spPr>
            <a:xfrm>
              <a:off x="3848501" y="1722923"/>
              <a:ext cx="270889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1E63392F-32D4-4552-A39F-7C2737029C8F}"/>
                </a:ext>
              </a:extLst>
            </p:cNvPr>
            <p:cNvCxnSpPr/>
            <p:nvPr/>
          </p:nvCxnSpPr>
          <p:spPr>
            <a:xfrm flipH="1">
              <a:off x="3490025" y="1506354"/>
              <a:ext cx="225703" cy="433137"/>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A60FEAE-79FB-440F-9056-69F0712545F6}"/>
                </a:ext>
              </a:extLst>
            </p:cNvPr>
            <p:cNvCxnSpPr/>
            <p:nvPr/>
          </p:nvCxnSpPr>
          <p:spPr>
            <a:xfrm flipH="1">
              <a:off x="3735227" y="1515979"/>
              <a:ext cx="225703" cy="433137"/>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0C695FB1-3FF8-4A83-811B-EF6689F70F64}"/>
                </a:ext>
              </a:extLst>
            </p:cNvPr>
            <p:cNvSpPr txBox="1"/>
            <p:nvPr/>
          </p:nvSpPr>
          <p:spPr>
            <a:xfrm>
              <a:off x="1179381" y="1349178"/>
              <a:ext cx="2228519" cy="382127"/>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r-protein</a:t>
              </a:r>
            </a:p>
          </p:txBody>
        </p:sp>
        <p:sp>
          <p:nvSpPr>
            <p:cNvPr id="79" name="TextBox 78">
              <a:extLst>
                <a:ext uri="{FF2B5EF4-FFF2-40B4-BE49-F238E27FC236}">
                  <a16:creationId xmlns:a16="http://schemas.microsoft.com/office/drawing/2014/main" id="{5B607DF3-718F-4FB8-8A9F-98464D89C250}"/>
                </a:ext>
              </a:extLst>
            </p:cNvPr>
            <p:cNvSpPr txBox="1"/>
            <p:nvPr/>
          </p:nvSpPr>
          <p:spPr>
            <a:xfrm>
              <a:off x="4088125" y="1351397"/>
              <a:ext cx="2139274" cy="382127"/>
            </a:xfrm>
            <a:prstGeom prst="rect">
              <a:avLst/>
            </a:prstGeom>
            <a:solidFill>
              <a:srgbClr val="7030A0"/>
            </a:solidFill>
            <a:ln>
              <a:solidFill>
                <a:schemeClr val="tx1"/>
              </a:solidFill>
            </a:ln>
          </p:spPr>
          <p:txBody>
            <a:bodyPr wrap="square" rtlCol="0">
              <a:spAutoFit/>
            </a:bodyPr>
            <a:lstStyle/>
            <a:p>
              <a:pPr algn="ctr"/>
              <a:r>
                <a:rPr lang="en-US" sz="1600" b="1" dirty="0">
                  <a:solidFill>
                    <a:schemeClr val="bg1"/>
                  </a:solidFill>
                </a:rPr>
                <a:t>r-protein</a:t>
              </a:r>
            </a:p>
          </p:txBody>
        </p:sp>
      </p:grpSp>
      <p:sp>
        <p:nvSpPr>
          <p:cNvPr id="4" name="TextBox 3">
            <a:extLst>
              <a:ext uri="{FF2B5EF4-FFF2-40B4-BE49-F238E27FC236}">
                <a16:creationId xmlns:a16="http://schemas.microsoft.com/office/drawing/2014/main" id="{94EB085A-051F-40D0-A89A-005810FFBFDF}"/>
              </a:ext>
            </a:extLst>
          </p:cNvPr>
          <p:cNvSpPr txBox="1"/>
          <p:nvPr/>
        </p:nvSpPr>
        <p:spPr>
          <a:xfrm>
            <a:off x="9515739" y="6344981"/>
            <a:ext cx="2464905" cy="369332"/>
          </a:xfrm>
          <a:prstGeom prst="rect">
            <a:avLst/>
          </a:prstGeom>
          <a:noFill/>
        </p:spPr>
        <p:txBody>
          <a:bodyPr wrap="square" rtlCol="0">
            <a:spAutoFit/>
          </a:bodyPr>
          <a:lstStyle/>
          <a:p>
            <a:r>
              <a:rPr lang="en-US" dirty="0" err="1"/>
              <a:t>Byrgazov</a:t>
            </a:r>
            <a:r>
              <a:rPr lang="en-US" dirty="0"/>
              <a:t> </a:t>
            </a:r>
            <a:r>
              <a:rPr lang="en-US" i="1" dirty="0"/>
              <a:t>et al. </a:t>
            </a:r>
            <a:r>
              <a:rPr lang="en-US" dirty="0"/>
              <a:t>2013</a:t>
            </a:r>
          </a:p>
        </p:txBody>
      </p:sp>
      <p:sp>
        <p:nvSpPr>
          <p:cNvPr id="77" name="Title 1">
            <a:extLst>
              <a:ext uri="{FF2B5EF4-FFF2-40B4-BE49-F238E27FC236}">
                <a16:creationId xmlns:a16="http://schemas.microsoft.com/office/drawing/2014/main" id="{ED59548E-D641-46E1-8894-C95FFBE34F4B}"/>
              </a:ext>
            </a:extLst>
          </p:cNvPr>
          <p:cNvSpPr>
            <a:spLocks noGrp="1"/>
          </p:cNvSpPr>
          <p:nvPr>
            <p:ph type="title"/>
          </p:nvPr>
        </p:nvSpPr>
        <p:spPr>
          <a:xfrm>
            <a:off x="2384136" y="448646"/>
            <a:ext cx="7131603" cy="868794"/>
          </a:xfrm>
        </p:spPr>
        <p:txBody>
          <a:bodyPr>
            <a:normAutofit/>
          </a:bodyPr>
          <a:lstStyle/>
          <a:p>
            <a:r>
              <a:rPr lang="en-US" dirty="0">
                <a:solidFill>
                  <a:schemeClr val="tx1"/>
                </a:solidFill>
              </a:rPr>
              <a:t>Heterogeneity in ribosomes</a:t>
            </a:r>
          </a:p>
        </p:txBody>
      </p:sp>
      <p:sp>
        <p:nvSpPr>
          <p:cNvPr id="7" name="TextBox 6">
            <a:extLst>
              <a:ext uri="{FF2B5EF4-FFF2-40B4-BE49-F238E27FC236}">
                <a16:creationId xmlns:a16="http://schemas.microsoft.com/office/drawing/2014/main" id="{52928624-0A40-492B-9CC3-B4389B76B550}"/>
              </a:ext>
            </a:extLst>
          </p:cNvPr>
          <p:cNvSpPr txBox="1"/>
          <p:nvPr/>
        </p:nvSpPr>
        <p:spPr>
          <a:xfrm>
            <a:off x="3150601" y="3021630"/>
            <a:ext cx="6179023" cy="1754326"/>
          </a:xfrm>
          <a:prstGeom prst="rect">
            <a:avLst/>
          </a:prstGeom>
          <a:solidFill>
            <a:schemeClr val="bg1"/>
          </a:solidFill>
          <a:ln w="38100">
            <a:solidFill>
              <a:srgbClr val="D60093"/>
            </a:solidFill>
          </a:ln>
        </p:spPr>
        <p:txBody>
          <a:bodyPr wrap="square" rtlCol="0">
            <a:spAutoFit/>
          </a:bodyPr>
          <a:lstStyle/>
          <a:p>
            <a:pPr algn="ctr"/>
            <a:r>
              <a:rPr lang="en-US" sz="3600" b="1" dirty="0"/>
              <a:t>Specialized ribosomes: </a:t>
            </a:r>
          </a:p>
          <a:p>
            <a:pPr algn="ctr"/>
            <a:r>
              <a:rPr lang="en-US" sz="3600" dirty="0"/>
              <a:t>heterogeneous in structure and function</a:t>
            </a:r>
          </a:p>
        </p:txBody>
      </p:sp>
    </p:spTree>
    <p:extLst>
      <p:ext uri="{BB962C8B-B14F-4D97-AF65-F5344CB8AC3E}">
        <p14:creationId xmlns:p14="http://schemas.microsoft.com/office/powerpoint/2010/main" val="34890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1" grpId="0"/>
      <p:bldP spid="73" grpId="0"/>
      <p:bldP spid="80"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947268" y="128373"/>
            <a:ext cx="10058400" cy="1450757"/>
          </a:xfrm>
        </p:spPr>
        <p:txBody>
          <a:bodyPr/>
          <a:lstStyle/>
          <a:p>
            <a:r>
              <a:rPr lang="en-US" i="1" dirty="0" err="1">
                <a:solidFill>
                  <a:schemeClr val="tx1"/>
                </a:solidFill>
              </a:rPr>
              <a:t>rpsU</a:t>
            </a:r>
            <a:r>
              <a:rPr lang="en-US" dirty="0">
                <a:solidFill>
                  <a:schemeClr val="tx1"/>
                </a:solidFill>
              </a:rPr>
              <a:t> homologs in </a:t>
            </a:r>
            <a:r>
              <a:rPr lang="en-US" i="1" dirty="0">
                <a:solidFill>
                  <a:schemeClr val="tx1"/>
                </a:solidFill>
              </a:rPr>
              <a:t>Francisella </a:t>
            </a:r>
            <a:r>
              <a:rPr lang="en-US" i="1" dirty="0" err="1">
                <a:solidFill>
                  <a:schemeClr val="tx1"/>
                </a:solidFill>
              </a:rPr>
              <a:t>tularensis</a:t>
            </a:r>
            <a:endParaRPr lang="en-US" i="1" dirty="0">
              <a:solidFill>
                <a:schemeClr val="tx1"/>
              </a:solidFill>
            </a:endParaRP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7160377" y="3501055"/>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7159954" y="2145797"/>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7159531" y="5134324"/>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4" name="Group 63">
            <a:extLst>
              <a:ext uri="{FF2B5EF4-FFF2-40B4-BE49-F238E27FC236}">
                <a16:creationId xmlns:a16="http://schemas.microsoft.com/office/drawing/2014/main" id="{F0E88F6F-BC95-4F04-84DA-4D216C568668}"/>
              </a:ext>
            </a:extLst>
          </p:cNvPr>
          <p:cNvGrpSpPr/>
          <p:nvPr/>
        </p:nvGrpSpPr>
        <p:grpSpPr>
          <a:xfrm>
            <a:off x="8989089" y="2254437"/>
            <a:ext cx="1808102" cy="2082912"/>
            <a:chOff x="8187122" y="2929569"/>
            <a:chExt cx="1808102" cy="2082912"/>
          </a:xfrm>
        </p:grpSpPr>
        <p:pic>
          <p:nvPicPr>
            <p:cNvPr id="65" name="Picture 64">
              <a:extLst>
                <a:ext uri="{FF2B5EF4-FFF2-40B4-BE49-F238E27FC236}">
                  <a16:creationId xmlns:a16="http://schemas.microsoft.com/office/drawing/2014/main" id="{AEA7BBFB-ECF4-40FD-AECB-013DC7D33C8D}"/>
                </a:ext>
              </a:extLst>
            </p:cNvPr>
            <p:cNvPicPr>
              <a:picLocks noChangeAspect="1"/>
            </p:cNvPicPr>
            <p:nvPr/>
          </p:nvPicPr>
          <p:blipFill rotWithShape="1">
            <a:blip r:embed="rId3">
              <a:extLst>
                <a:ext uri="{28A0092B-C50C-407E-A947-70E740481C1C}">
                  <a14:useLocalDpi xmlns:a14="http://schemas.microsoft.com/office/drawing/2010/main" val="0"/>
                </a:ext>
              </a:extLst>
            </a:blip>
            <a:srcRect l="47354" t="55212" r="41651" b="32523"/>
            <a:stretch/>
          </p:blipFill>
          <p:spPr>
            <a:xfrm rot="5400000">
              <a:off x="8486841" y="3656651"/>
              <a:ext cx="1056111" cy="1655550"/>
            </a:xfrm>
            <a:prstGeom prst="rect">
              <a:avLst/>
            </a:prstGeom>
            <a:ln>
              <a:solidFill>
                <a:schemeClr val="tx1"/>
              </a:solidFill>
            </a:ln>
          </p:spPr>
        </p:pic>
        <p:sp>
          <p:nvSpPr>
            <p:cNvPr id="66" name="TextBox 65">
              <a:extLst>
                <a:ext uri="{FF2B5EF4-FFF2-40B4-BE49-F238E27FC236}">
                  <a16:creationId xmlns:a16="http://schemas.microsoft.com/office/drawing/2014/main" id="{62E968BF-D8D6-4D63-B2F5-E53BD250AED2}"/>
                </a:ext>
              </a:extLst>
            </p:cNvPr>
            <p:cNvSpPr txBox="1"/>
            <p:nvPr/>
          </p:nvSpPr>
          <p:spPr>
            <a:xfrm rot="18482485">
              <a:off x="8209154" y="3501133"/>
              <a:ext cx="643510" cy="373179"/>
            </a:xfrm>
            <a:prstGeom prst="rect">
              <a:avLst/>
            </a:prstGeom>
            <a:noFill/>
          </p:spPr>
          <p:txBody>
            <a:bodyPr wrap="square" rtlCol="0">
              <a:spAutoFit/>
            </a:bodyPr>
            <a:lstStyle/>
            <a:p>
              <a:r>
                <a:rPr lang="en-US" dirty="0"/>
                <a:t>WT</a:t>
              </a:r>
            </a:p>
          </p:txBody>
        </p:sp>
        <p:sp>
          <p:nvSpPr>
            <p:cNvPr id="67" name="TextBox 66">
              <a:extLst>
                <a:ext uri="{FF2B5EF4-FFF2-40B4-BE49-F238E27FC236}">
                  <a16:creationId xmlns:a16="http://schemas.microsoft.com/office/drawing/2014/main" id="{20C422D1-A3FB-406E-B971-8C507833BEE5}"/>
                </a:ext>
              </a:extLst>
            </p:cNvPr>
            <p:cNvSpPr txBox="1"/>
            <p:nvPr/>
          </p:nvSpPr>
          <p:spPr>
            <a:xfrm rot="18482485">
              <a:off x="8438862" y="3324468"/>
              <a:ext cx="1147517" cy="373179"/>
            </a:xfrm>
            <a:prstGeom prst="rect">
              <a:avLst/>
            </a:prstGeom>
            <a:noFill/>
          </p:spPr>
          <p:txBody>
            <a:bodyPr wrap="square" rtlCol="0">
              <a:spAutoFit/>
            </a:bodyPr>
            <a:lstStyle/>
            <a:p>
              <a:r>
                <a:rPr lang="en-US" dirty="0"/>
                <a:t>bS21-1-V</a:t>
              </a:r>
            </a:p>
          </p:txBody>
        </p:sp>
        <p:sp>
          <p:nvSpPr>
            <p:cNvPr id="74" name="TextBox 73">
              <a:extLst>
                <a:ext uri="{FF2B5EF4-FFF2-40B4-BE49-F238E27FC236}">
                  <a16:creationId xmlns:a16="http://schemas.microsoft.com/office/drawing/2014/main" id="{89477D98-FF5D-4CAA-9CB3-0D3F40081727}"/>
                </a:ext>
              </a:extLst>
            </p:cNvPr>
            <p:cNvSpPr txBox="1"/>
            <p:nvPr/>
          </p:nvSpPr>
          <p:spPr>
            <a:xfrm rot="18482485">
              <a:off x="8808645" y="3316738"/>
              <a:ext cx="1147517" cy="373179"/>
            </a:xfrm>
            <a:prstGeom prst="rect">
              <a:avLst/>
            </a:prstGeom>
            <a:noFill/>
          </p:spPr>
          <p:txBody>
            <a:bodyPr wrap="square" rtlCol="0">
              <a:spAutoFit/>
            </a:bodyPr>
            <a:lstStyle/>
            <a:p>
              <a:r>
                <a:rPr lang="en-US" dirty="0"/>
                <a:t>bS21-2-V</a:t>
              </a:r>
            </a:p>
          </p:txBody>
        </p:sp>
        <p:sp>
          <p:nvSpPr>
            <p:cNvPr id="75" name="TextBox 74">
              <a:extLst>
                <a:ext uri="{FF2B5EF4-FFF2-40B4-BE49-F238E27FC236}">
                  <a16:creationId xmlns:a16="http://schemas.microsoft.com/office/drawing/2014/main" id="{0165D849-CBD6-43AA-A06F-E681B4D09602}"/>
                </a:ext>
              </a:extLst>
            </p:cNvPr>
            <p:cNvSpPr txBox="1"/>
            <p:nvPr/>
          </p:nvSpPr>
          <p:spPr>
            <a:xfrm rot="18482485">
              <a:off x="9234876" y="3318046"/>
              <a:ext cx="1147517" cy="373179"/>
            </a:xfrm>
            <a:prstGeom prst="rect">
              <a:avLst/>
            </a:prstGeom>
            <a:noFill/>
          </p:spPr>
          <p:txBody>
            <a:bodyPr wrap="square" rtlCol="0">
              <a:spAutoFit/>
            </a:bodyPr>
            <a:lstStyle/>
            <a:p>
              <a:r>
                <a:rPr lang="en-US" dirty="0"/>
                <a:t>bS21-3-V</a:t>
              </a:r>
            </a:p>
          </p:txBody>
        </p:sp>
      </p:grpSp>
      <p:sp>
        <p:nvSpPr>
          <p:cNvPr id="76" name="TextBox 75">
            <a:extLst>
              <a:ext uri="{FF2B5EF4-FFF2-40B4-BE49-F238E27FC236}">
                <a16:creationId xmlns:a16="http://schemas.microsoft.com/office/drawing/2014/main" id="{FAF790A7-885A-41F0-9F6B-0DD6998C254B}"/>
              </a:ext>
            </a:extLst>
          </p:cNvPr>
          <p:cNvSpPr txBox="1"/>
          <p:nvPr/>
        </p:nvSpPr>
        <p:spPr>
          <a:xfrm>
            <a:off x="11047952" y="3670482"/>
            <a:ext cx="1605516" cy="369332"/>
          </a:xfrm>
          <a:prstGeom prst="rect">
            <a:avLst/>
          </a:prstGeom>
          <a:noFill/>
        </p:spPr>
        <p:txBody>
          <a:bodyPr wrap="square" rtlCol="0">
            <a:spAutoFit/>
          </a:bodyPr>
          <a:lstStyle/>
          <a:p>
            <a:r>
              <a:rPr lang="el-GR" dirty="0"/>
              <a:t>α</a:t>
            </a:r>
            <a:r>
              <a:rPr lang="en-US" dirty="0"/>
              <a:t>-VSVG</a:t>
            </a:r>
          </a:p>
        </p:txBody>
      </p:sp>
      <p:sp>
        <p:nvSpPr>
          <p:cNvPr id="26" name="Rectangle 25">
            <a:extLst>
              <a:ext uri="{FF2B5EF4-FFF2-40B4-BE49-F238E27FC236}">
                <a16:creationId xmlns:a16="http://schemas.microsoft.com/office/drawing/2014/main" id="{3C2DF1B6-7C9D-4639-815C-1AC956330623}"/>
              </a:ext>
            </a:extLst>
          </p:cNvPr>
          <p:cNvSpPr/>
          <p:nvPr/>
        </p:nvSpPr>
        <p:spPr>
          <a:xfrm>
            <a:off x="9446099" y="2491422"/>
            <a:ext cx="1635526" cy="77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4BA670-A96C-46F1-A71C-DE7A29D8CD0B}"/>
              </a:ext>
            </a:extLst>
          </p:cNvPr>
          <p:cNvSpPr txBox="1"/>
          <p:nvPr/>
        </p:nvSpPr>
        <p:spPr>
          <a:xfrm rot="18541377">
            <a:off x="9212430" y="2602705"/>
            <a:ext cx="1185404" cy="369332"/>
          </a:xfrm>
          <a:prstGeom prst="rect">
            <a:avLst/>
          </a:prstGeom>
          <a:noFill/>
        </p:spPr>
        <p:txBody>
          <a:bodyPr wrap="square" rtlCol="0">
            <a:spAutoFit/>
          </a:bodyPr>
          <a:lstStyle/>
          <a:p>
            <a:r>
              <a:rPr lang="en-US" dirty="0"/>
              <a:t>bS21-1 - V</a:t>
            </a:r>
          </a:p>
        </p:txBody>
      </p:sp>
      <p:sp>
        <p:nvSpPr>
          <p:cNvPr id="55" name="TextBox 54">
            <a:extLst>
              <a:ext uri="{FF2B5EF4-FFF2-40B4-BE49-F238E27FC236}">
                <a16:creationId xmlns:a16="http://schemas.microsoft.com/office/drawing/2014/main" id="{91CDECB8-54F0-49A7-98B1-B64D4F8EDE8C}"/>
              </a:ext>
            </a:extLst>
          </p:cNvPr>
          <p:cNvSpPr txBox="1"/>
          <p:nvPr/>
        </p:nvSpPr>
        <p:spPr>
          <a:xfrm rot="18541377">
            <a:off x="9643223" y="2577870"/>
            <a:ext cx="1185404" cy="369332"/>
          </a:xfrm>
          <a:prstGeom prst="rect">
            <a:avLst/>
          </a:prstGeom>
          <a:noFill/>
        </p:spPr>
        <p:txBody>
          <a:bodyPr wrap="square" rtlCol="0">
            <a:spAutoFit/>
          </a:bodyPr>
          <a:lstStyle/>
          <a:p>
            <a:r>
              <a:rPr lang="en-US" dirty="0"/>
              <a:t>bS21-2 - V</a:t>
            </a:r>
          </a:p>
        </p:txBody>
      </p:sp>
      <p:sp>
        <p:nvSpPr>
          <p:cNvPr id="58" name="TextBox 57">
            <a:extLst>
              <a:ext uri="{FF2B5EF4-FFF2-40B4-BE49-F238E27FC236}">
                <a16:creationId xmlns:a16="http://schemas.microsoft.com/office/drawing/2014/main" id="{B07BF0D5-5DAA-4008-A7FC-54E2B189ACE0}"/>
              </a:ext>
            </a:extLst>
          </p:cNvPr>
          <p:cNvSpPr txBox="1"/>
          <p:nvPr/>
        </p:nvSpPr>
        <p:spPr>
          <a:xfrm rot="18541377">
            <a:off x="10094596" y="2553033"/>
            <a:ext cx="1185404" cy="369332"/>
          </a:xfrm>
          <a:prstGeom prst="rect">
            <a:avLst/>
          </a:prstGeom>
          <a:noFill/>
        </p:spPr>
        <p:txBody>
          <a:bodyPr wrap="square" rtlCol="0">
            <a:spAutoFit/>
          </a:bodyPr>
          <a:lstStyle/>
          <a:p>
            <a:r>
              <a:rPr lang="en-US" dirty="0"/>
              <a:t>bS21-3 - V</a:t>
            </a:r>
          </a:p>
        </p:txBody>
      </p:sp>
    </p:spTree>
    <p:extLst>
      <p:ext uri="{BB962C8B-B14F-4D97-AF65-F5344CB8AC3E}">
        <p14:creationId xmlns:p14="http://schemas.microsoft.com/office/powerpoint/2010/main" val="7996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 grpId="0"/>
      <p:bldP spid="55"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118-7E2B-42DF-9380-66FEF8D7ADD1}"/>
              </a:ext>
            </a:extLst>
          </p:cNvPr>
          <p:cNvSpPr>
            <a:spLocks noGrp="1"/>
          </p:cNvSpPr>
          <p:nvPr>
            <p:ph type="title"/>
          </p:nvPr>
        </p:nvSpPr>
        <p:spPr/>
        <p:txBody>
          <a:bodyPr/>
          <a:lstStyle/>
          <a:p>
            <a:r>
              <a:rPr lang="en-US" dirty="0">
                <a:solidFill>
                  <a:schemeClr val="tx1"/>
                </a:solidFill>
              </a:rPr>
              <a:t>Loss of </a:t>
            </a:r>
            <a:r>
              <a:rPr lang="en-US" i="1" dirty="0">
                <a:solidFill>
                  <a:schemeClr val="tx1"/>
                </a:solidFill>
              </a:rPr>
              <a:t>rpsU2</a:t>
            </a:r>
            <a:r>
              <a:rPr lang="en-US" dirty="0">
                <a:solidFill>
                  <a:schemeClr val="tx1"/>
                </a:solidFill>
              </a:rPr>
              <a:t> results in a growth defect</a:t>
            </a:r>
          </a:p>
        </p:txBody>
      </p:sp>
      <p:graphicFrame>
        <p:nvGraphicFramePr>
          <p:cNvPr id="8" name="Chart 7">
            <a:extLst>
              <a:ext uri="{FF2B5EF4-FFF2-40B4-BE49-F238E27FC236}">
                <a16:creationId xmlns:a16="http://schemas.microsoft.com/office/drawing/2014/main" id="{8EE27F28-060B-4B05-9BD6-D12AEAF4A7D7}"/>
              </a:ext>
            </a:extLst>
          </p:cNvPr>
          <p:cNvGraphicFramePr>
            <a:graphicFrameLocks/>
          </p:cNvGraphicFramePr>
          <p:nvPr>
            <p:extLst>
              <p:ext uri="{D42A27DB-BD31-4B8C-83A1-F6EECF244321}">
                <p14:modId xmlns:p14="http://schemas.microsoft.com/office/powerpoint/2010/main" val="1558091698"/>
              </p:ext>
            </p:extLst>
          </p:nvPr>
        </p:nvGraphicFramePr>
        <p:xfrm>
          <a:off x="585216" y="1771423"/>
          <a:ext cx="11277600" cy="4721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8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chart seriesIdx="3"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118-7E2B-42DF-9380-66FEF8D7ADD1}"/>
              </a:ext>
            </a:extLst>
          </p:cNvPr>
          <p:cNvSpPr>
            <a:spLocks noGrp="1"/>
          </p:cNvSpPr>
          <p:nvPr>
            <p:ph type="title"/>
          </p:nvPr>
        </p:nvSpPr>
        <p:spPr/>
        <p:txBody>
          <a:bodyPr/>
          <a:lstStyle/>
          <a:p>
            <a:r>
              <a:rPr lang="en-US" dirty="0">
                <a:solidFill>
                  <a:schemeClr val="tx1"/>
                </a:solidFill>
              </a:rPr>
              <a:t>Cells lacking </a:t>
            </a:r>
            <a:r>
              <a:rPr lang="en-US" i="1" dirty="0">
                <a:solidFill>
                  <a:schemeClr val="tx1"/>
                </a:solidFill>
              </a:rPr>
              <a:t>rpsU2</a:t>
            </a:r>
            <a:r>
              <a:rPr lang="en-US" dirty="0">
                <a:solidFill>
                  <a:schemeClr val="tx1"/>
                </a:solidFill>
              </a:rPr>
              <a:t> have less </a:t>
            </a:r>
            <a:r>
              <a:rPr lang="en-US" dirty="0" err="1">
                <a:solidFill>
                  <a:schemeClr val="tx1"/>
                </a:solidFill>
              </a:rPr>
              <a:t>PdpB</a:t>
            </a:r>
            <a:endParaRPr lang="en-US" dirty="0">
              <a:solidFill>
                <a:schemeClr val="tx1"/>
              </a:solidFill>
            </a:endParaRPr>
          </a:p>
        </p:txBody>
      </p:sp>
      <p:grpSp>
        <p:nvGrpSpPr>
          <p:cNvPr id="17" name="Group 16">
            <a:extLst>
              <a:ext uri="{FF2B5EF4-FFF2-40B4-BE49-F238E27FC236}">
                <a16:creationId xmlns:a16="http://schemas.microsoft.com/office/drawing/2014/main" id="{084564BC-A55C-429A-A68E-79A2BAE971BF}"/>
              </a:ext>
            </a:extLst>
          </p:cNvPr>
          <p:cNvGrpSpPr/>
          <p:nvPr/>
        </p:nvGrpSpPr>
        <p:grpSpPr>
          <a:xfrm>
            <a:off x="5428530" y="2266475"/>
            <a:ext cx="1599373" cy="3317366"/>
            <a:chOff x="5470561" y="2158827"/>
            <a:chExt cx="1599373" cy="3317366"/>
          </a:xfrm>
        </p:grpSpPr>
        <p:pic>
          <p:nvPicPr>
            <p:cNvPr id="18" name="Picture 17">
              <a:extLst>
                <a:ext uri="{FF2B5EF4-FFF2-40B4-BE49-F238E27FC236}">
                  <a16:creationId xmlns:a16="http://schemas.microsoft.com/office/drawing/2014/main" id="{A4992379-307E-4404-AA8A-3A49920FD1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50000" t="13680" r="41639" b="47850"/>
            <a:stretch/>
          </p:blipFill>
          <p:spPr>
            <a:xfrm>
              <a:off x="5470561" y="2837932"/>
              <a:ext cx="767939" cy="2638261"/>
            </a:xfrm>
            <a:prstGeom prst="rect">
              <a:avLst/>
            </a:prstGeom>
          </p:spPr>
        </p:pic>
        <p:pic>
          <p:nvPicPr>
            <p:cNvPr id="19" name="Picture 18">
              <a:extLst>
                <a:ext uri="{FF2B5EF4-FFF2-40B4-BE49-F238E27FC236}">
                  <a16:creationId xmlns:a16="http://schemas.microsoft.com/office/drawing/2014/main" id="{97605DD6-D69F-4FA5-87A8-7E9B91FED317}"/>
                </a:ext>
              </a:extLst>
            </p:cNvPr>
            <p:cNvPicPr>
              <a:picLocks noChangeAspect="1"/>
            </p:cNvPicPr>
            <p:nvPr/>
          </p:nvPicPr>
          <p:blipFill rotWithShape="1">
            <a:blip r:embed="rId3">
              <a:extLst>
                <a:ext uri="{BEBA8EAE-BF5A-486C-A8C5-ECC9F3942E4B}">
                  <a14:imgProps xmlns:a14="http://schemas.microsoft.com/office/drawing/2010/main">
                    <a14:imgLayer r:embed="rId5">
                      <a14:imgEffect>
                        <a14:brightnessContrast contrast="40000"/>
                      </a14:imgEffect>
                    </a14:imgLayer>
                  </a14:imgProps>
                </a:ext>
              </a:extLst>
            </a:blip>
            <a:srcRect l="70251" t="13680" r="21820" b="47850"/>
            <a:stretch/>
          </p:blipFill>
          <p:spPr>
            <a:xfrm>
              <a:off x="6241280" y="2830574"/>
              <a:ext cx="728299" cy="2638259"/>
            </a:xfrm>
            <a:prstGeom prst="rect">
              <a:avLst/>
            </a:prstGeom>
          </p:spPr>
        </p:pic>
        <p:sp>
          <p:nvSpPr>
            <p:cNvPr id="20" name="TextBox 19">
              <a:extLst>
                <a:ext uri="{FF2B5EF4-FFF2-40B4-BE49-F238E27FC236}">
                  <a16:creationId xmlns:a16="http://schemas.microsoft.com/office/drawing/2014/main" id="{BC56574C-94B1-4669-9704-99E1D1106CC0}"/>
                </a:ext>
              </a:extLst>
            </p:cNvPr>
            <p:cNvSpPr txBox="1"/>
            <p:nvPr/>
          </p:nvSpPr>
          <p:spPr>
            <a:xfrm>
              <a:off x="5567899" y="2461242"/>
              <a:ext cx="536686" cy="400110"/>
            </a:xfrm>
            <a:prstGeom prst="rect">
              <a:avLst/>
            </a:prstGeom>
            <a:noFill/>
          </p:spPr>
          <p:txBody>
            <a:bodyPr wrap="none" rtlCol="0">
              <a:spAutoFit/>
            </a:bodyPr>
            <a:lstStyle/>
            <a:p>
              <a:pPr algn="ctr"/>
              <a:r>
                <a:rPr lang="en-US" sz="2000" dirty="0"/>
                <a:t>LVS</a:t>
              </a:r>
            </a:p>
          </p:txBody>
        </p:sp>
        <p:sp>
          <p:nvSpPr>
            <p:cNvPr id="21" name="TextBox 20">
              <a:extLst>
                <a:ext uri="{FF2B5EF4-FFF2-40B4-BE49-F238E27FC236}">
                  <a16:creationId xmlns:a16="http://schemas.microsoft.com/office/drawing/2014/main" id="{BBC7D422-B24B-45E8-B179-03722245DA8A}"/>
                </a:ext>
              </a:extLst>
            </p:cNvPr>
            <p:cNvSpPr txBox="1"/>
            <p:nvPr/>
          </p:nvSpPr>
          <p:spPr>
            <a:xfrm>
              <a:off x="6128330" y="2158827"/>
              <a:ext cx="941604" cy="707886"/>
            </a:xfrm>
            <a:prstGeom prst="rect">
              <a:avLst/>
            </a:prstGeom>
            <a:noFill/>
          </p:spPr>
          <p:txBody>
            <a:bodyPr wrap="none" rtlCol="0">
              <a:spAutoFit/>
            </a:bodyPr>
            <a:lstStyle/>
            <a:p>
              <a:pPr algn="ctr"/>
              <a:r>
                <a:rPr lang="en-US" sz="2000" dirty="0"/>
                <a:t>LVS</a:t>
              </a:r>
            </a:p>
            <a:p>
              <a:pPr algn="ctr"/>
              <a:r>
                <a:rPr lang="en-US" sz="2000" dirty="0"/>
                <a:t>∆</a:t>
              </a:r>
              <a:r>
                <a:rPr lang="en-US" sz="2000" i="1" dirty="0"/>
                <a:t>rpsU2</a:t>
              </a:r>
            </a:p>
          </p:txBody>
        </p:sp>
      </p:grpSp>
      <p:sp>
        <p:nvSpPr>
          <p:cNvPr id="22" name="TextBox 21">
            <a:extLst>
              <a:ext uri="{FF2B5EF4-FFF2-40B4-BE49-F238E27FC236}">
                <a16:creationId xmlns:a16="http://schemas.microsoft.com/office/drawing/2014/main" id="{28697A41-920D-40F3-BB97-3CF23ACCA8B3}"/>
              </a:ext>
            </a:extLst>
          </p:cNvPr>
          <p:cNvSpPr txBox="1"/>
          <p:nvPr/>
        </p:nvSpPr>
        <p:spPr>
          <a:xfrm>
            <a:off x="7165635" y="3354062"/>
            <a:ext cx="2238676" cy="400110"/>
          </a:xfrm>
          <a:prstGeom prst="rect">
            <a:avLst/>
          </a:prstGeom>
          <a:noFill/>
        </p:spPr>
        <p:txBody>
          <a:bodyPr wrap="square" rtlCol="0">
            <a:spAutoFit/>
          </a:bodyPr>
          <a:lstStyle/>
          <a:p>
            <a:r>
              <a:rPr lang="en-US" sz="2000" dirty="0" err="1"/>
              <a:t>PdpB</a:t>
            </a:r>
            <a:endParaRPr lang="en-US" sz="2000" dirty="0"/>
          </a:p>
        </p:txBody>
      </p:sp>
      <p:sp>
        <p:nvSpPr>
          <p:cNvPr id="23" name="TextBox 22">
            <a:extLst>
              <a:ext uri="{FF2B5EF4-FFF2-40B4-BE49-F238E27FC236}">
                <a16:creationId xmlns:a16="http://schemas.microsoft.com/office/drawing/2014/main" id="{675CE4AE-B94B-4A2F-9C2C-933F1E02A650}"/>
              </a:ext>
            </a:extLst>
          </p:cNvPr>
          <p:cNvSpPr txBox="1"/>
          <p:nvPr/>
        </p:nvSpPr>
        <p:spPr>
          <a:xfrm>
            <a:off x="3895379" y="3322297"/>
            <a:ext cx="1516084" cy="400110"/>
          </a:xfrm>
          <a:prstGeom prst="rect">
            <a:avLst/>
          </a:prstGeom>
          <a:noFill/>
        </p:spPr>
        <p:txBody>
          <a:bodyPr wrap="square" rtlCol="0">
            <a:spAutoFit/>
          </a:bodyPr>
          <a:lstStyle/>
          <a:p>
            <a:r>
              <a:rPr lang="en-US" sz="2000" dirty="0"/>
              <a:t>~125 </a:t>
            </a:r>
            <a:r>
              <a:rPr lang="en-US" sz="2000" dirty="0" err="1"/>
              <a:t>kDa</a:t>
            </a:r>
            <a:endParaRPr lang="en-US" sz="2000" dirty="0"/>
          </a:p>
        </p:txBody>
      </p:sp>
      <p:sp>
        <p:nvSpPr>
          <p:cNvPr id="25" name="Rectangle 24">
            <a:extLst>
              <a:ext uri="{FF2B5EF4-FFF2-40B4-BE49-F238E27FC236}">
                <a16:creationId xmlns:a16="http://schemas.microsoft.com/office/drawing/2014/main" id="{AA985528-12D5-43E0-8DD2-777AD1A17019}"/>
              </a:ext>
            </a:extLst>
          </p:cNvPr>
          <p:cNvSpPr/>
          <p:nvPr/>
        </p:nvSpPr>
        <p:spPr>
          <a:xfrm>
            <a:off x="5420138" y="3444436"/>
            <a:ext cx="1516085" cy="1520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EF7E-D6C4-4B75-90D2-1DA18C2EDD5A}"/>
              </a:ext>
            </a:extLst>
          </p:cNvPr>
          <p:cNvSpPr>
            <a:spLocks noGrp="1"/>
          </p:cNvSpPr>
          <p:nvPr>
            <p:ph type="title"/>
          </p:nvPr>
        </p:nvSpPr>
        <p:spPr/>
        <p:txBody>
          <a:bodyPr/>
          <a:lstStyle/>
          <a:p>
            <a:r>
              <a:rPr lang="en-US" i="1" dirty="0">
                <a:solidFill>
                  <a:schemeClr val="tx1"/>
                </a:solidFill>
              </a:rPr>
              <a:t>Francisella </a:t>
            </a:r>
            <a:r>
              <a:rPr lang="en-US" dirty="0">
                <a:solidFill>
                  <a:schemeClr val="tx1"/>
                </a:solidFill>
              </a:rPr>
              <a:t>Pathogenicity Island (FPI)</a:t>
            </a:r>
            <a:endParaRPr lang="en-US" i="1" dirty="0">
              <a:solidFill>
                <a:schemeClr val="tx1"/>
              </a:solidFill>
            </a:endParaRPr>
          </a:p>
        </p:txBody>
      </p:sp>
      <p:pic>
        <p:nvPicPr>
          <p:cNvPr id="7" name="Picture 6">
            <a:extLst>
              <a:ext uri="{FF2B5EF4-FFF2-40B4-BE49-F238E27FC236}">
                <a16:creationId xmlns:a16="http://schemas.microsoft.com/office/drawing/2014/main" id="{FA6F276B-A82B-4F84-8A52-1A203F961235}"/>
              </a:ext>
            </a:extLst>
          </p:cNvPr>
          <p:cNvPicPr>
            <a:picLocks noChangeAspect="1"/>
          </p:cNvPicPr>
          <p:nvPr/>
        </p:nvPicPr>
        <p:blipFill>
          <a:blip r:embed="rId3"/>
          <a:stretch>
            <a:fillRect/>
          </a:stretch>
        </p:blipFill>
        <p:spPr>
          <a:xfrm>
            <a:off x="638175" y="1996441"/>
            <a:ext cx="10915650" cy="3124200"/>
          </a:xfrm>
          <a:prstGeom prst="rect">
            <a:avLst/>
          </a:prstGeom>
        </p:spPr>
      </p:pic>
      <p:sp>
        <p:nvSpPr>
          <p:cNvPr id="8" name="Rectangle 7">
            <a:extLst>
              <a:ext uri="{FF2B5EF4-FFF2-40B4-BE49-F238E27FC236}">
                <a16:creationId xmlns:a16="http://schemas.microsoft.com/office/drawing/2014/main" id="{C7E216C4-141C-4FFF-B6AE-4D17FD7C4989}"/>
              </a:ext>
            </a:extLst>
          </p:cNvPr>
          <p:cNvSpPr/>
          <p:nvPr/>
        </p:nvSpPr>
        <p:spPr>
          <a:xfrm>
            <a:off x="892629" y="3646714"/>
            <a:ext cx="5780314"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AAB03C-C6BC-4F09-9DCD-3722952BE41F}"/>
              </a:ext>
            </a:extLst>
          </p:cNvPr>
          <p:cNvSpPr/>
          <p:nvPr/>
        </p:nvSpPr>
        <p:spPr>
          <a:xfrm>
            <a:off x="8860971" y="4288971"/>
            <a:ext cx="2438400"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304F1D8C-BDED-4556-B2BB-DE10D083D341}"/>
              </a:ext>
            </a:extLst>
          </p:cNvPr>
          <p:cNvSpPr/>
          <p:nvPr/>
        </p:nvSpPr>
        <p:spPr>
          <a:xfrm>
            <a:off x="2492829" y="3646714"/>
            <a:ext cx="511629" cy="44631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1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A04864-2CA6-481E-AE94-3AC1BDF2C7C2}"/>
              </a:ext>
            </a:extLst>
          </p:cNvPr>
          <p:cNvPicPr>
            <a:picLocks noChangeAspect="1"/>
          </p:cNvPicPr>
          <p:nvPr/>
        </p:nvPicPr>
        <p:blipFill rotWithShape="1">
          <a:blip r:embed="rId3"/>
          <a:srcRect r="17052" b="939"/>
          <a:stretch/>
        </p:blipFill>
        <p:spPr>
          <a:xfrm>
            <a:off x="3020546" y="1876838"/>
            <a:ext cx="4345454" cy="4264882"/>
          </a:xfrm>
          <a:prstGeom prst="rect">
            <a:avLst/>
          </a:prstGeom>
        </p:spPr>
      </p:pic>
      <p:sp>
        <p:nvSpPr>
          <p:cNvPr id="2" name="Title 1">
            <a:extLst>
              <a:ext uri="{FF2B5EF4-FFF2-40B4-BE49-F238E27FC236}">
                <a16:creationId xmlns:a16="http://schemas.microsoft.com/office/drawing/2014/main" id="{9C02BB1E-0192-4898-9C29-2305E9BACA7D}"/>
              </a:ext>
            </a:extLst>
          </p:cNvPr>
          <p:cNvSpPr>
            <a:spLocks noGrp="1"/>
          </p:cNvSpPr>
          <p:nvPr>
            <p:ph type="title"/>
          </p:nvPr>
        </p:nvSpPr>
        <p:spPr>
          <a:xfrm>
            <a:off x="397565" y="187211"/>
            <a:ext cx="11608904" cy="1450757"/>
          </a:xfrm>
        </p:spPr>
        <p:txBody>
          <a:bodyPr/>
          <a:lstStyle/>
          <a:p>
            <a:pPr algn="ctr"/>
            <a:r>
              <a:rPr lang="en-US" dirty="0">
                <a:solidFill>
                  <a:schemeClr val="tx1"/>
                </a:solidFill>
                <a:cs typeface="Calibri Light" panose="020F0302020204030204" pitchFamily="34" charset="0"/>
              </a:rPr>
              <a:t>Lack of </a:t>
            </a:r>
            <a:r>
              <a:rPr lang="en-US" i="1" dirty="0">
                <a:solidFill>
                  <a:schemeClr val="tx1"/>
                </a:solidFill>
              </a:rPr>
              <a:t>rpsU2</a:t>
            </a:r>
            <a:r>
              <a:rPr lang="en-US" dirty="0">
                <a:solidFill>
                  <a:schemeClr val="tx1"/>
                </a:solidFill>
                <a:cs typeface="Calibri Light" panose="020F0302020204030204" pitchFamily="34" charset="0"/>
              </a:rPr>
              <a:t> results in decrease in FPI proteins from one operon</a:t>
            </a:r>
            <a:endParaRPr lang="en-US" dirty="0">
              <a:solidFill>
                <a:schemeClr val="tx1"/>
              </a:solidFill>
            </a:endParaRPr>
          </a:p>
        </p:txBody>
      </p:sp>
      <p:sp>
        <p:nvSpPr>
          <p:cNvPr id="11" name="Rectangle 10">
            <a:extLst>
              <a:ext uri="{FF2B5EF4-FFF2-40B4-BE49-F238E27FC236}">
                <a16:creationId xmlns:a16="http://schemas.microsoft.com/office/drawing/2014/main" id="{E602A7DB-3F0D-401D-AB0D-75C4658265BA}"/>
              </a:ext>
            </a:extLst>
          </p:cNvPr>
          <p:cNvSpPr/>
          <p:nvPr/>
        </p:nvSpPr>
        <p:spPr>
          <a:xfrm>
            <a:off x="3333492" y="2484784"/>
            <a:ext cx="1055929" cy="1023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9E33B-3F19-4751-BF5A-D2FF36978FC0}"/>
              </a:ext>
            </a:extLst>
          </p:cNvPr>
          <p:cNvSpPr/>
          <p:nvPr/>
        </p:nvSpPr>
        <p:spPr>
          <a:xfrm>
            <a:off x="3336807" y="3571463"/>
            <a:ext cx="1055929" cy="21689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A8E1A2-2C6F-474F-B10C-835CD5705F5F}"/>
              </a:ext>
            </a:extLst>
          </p:cNvPr>
          <p:cNvSpPr txBox="1"/>
          <p:nvPr/>
        </p:nvSpPr>
        <p:spPr>
          <a:xfrm>
            <a:off x="1363579" y="2811983"/>
            <a:ext cx="1778887" cy="400110"/>
          </a:xfrm>
          <a:prstGeom prst="rect">
            <a:avLst/>
          </a:prstGeom>
          <a:noFill/>
        </p:spPr>
        <p:txBody>
          <a:bodyPr wrap="square" rtlCol="0">
            <a:spAutoFit/>
          </a:bodyPr>
          <a:lstStyle/>
          <a:p>
            <a:r>
              <a:rPr lang="en-US" sz="2000" b="1" dirty="0">
                <a:solidFill>
                  <a:srgbClr val="FF0000"/>
                </a:solidFill>
              </a:rPr>
              <a:t>FPI Operon 1</a:t>
            </a:r>
          </a:p>
        </p:txBody>
      </p:sp>
      <p:sp>
        <p:nvSpPr>
          <p:cNvPr id="14" name="TextBox 13">
            <a:extLst>
              <a:ext uri="{FF2B5EF4-FFF2-40B4-BE49-F238E27FC236}">
                <a16:creationId xmlns:a16="http://schemas.microsoft.com/office/drawing/2014/main" id="{B198E971-5319-42F8-8226-54A495B9676B}"/>
              </a:ext>
            </a:extLst>
          </p:cNvPr>
          <p:cNvSpPr txBox="1"/>
          <p:nvPr/>
        </p:nvSpPr>
        <p:spPr>
          <a:xfrm>
            <a:off x="1363579" y="4426595"/>
            <a:ext cx="1778887" cy="400110"/>
          </a:xfrm>
          <a:prstGeom prst="rect">
            <a:avLst/>
          </a:prstGeom>
          <a:noFill/>
        </p:spPr>
        <p:txBody>
          <a:bodyPr wrap="square" rtlCol="0">
            <a:spAutoFit/>
          </a:bodyPr>
          <a:lstStyle/>
          <a:p>
            <a:r>
              <a:rPr lang="en-US" sz="2000" b="1" dirty="0">
                <a:solidFill>
                  <a:srgbClr val="0070C0"/>
                </a:solidFill>
              </a:rPr>
              <a:t>FPI Operon 2</a:t>
            </a:r>
          </a:p>
        </p:txBody>
      </p:sp>
      <p:sp>
        <p:nvSpPr>
          <p:cNvPr id="5" name="Rectangle 4">
            <a:extLst>
              <a:ext uri="{FF2B5EF4-FFF2-40B4-BE49-F238E27FC236}">
                <a16:creationId xmlns:a16="http://schemas.microsoft.com/office/drawing/2014/main" id="{3D2ABC25-16EF-4F51-9848-FD533A3B3044}"/>
              </a:ext>
            </a:extLst>
          </p:cNvPr>
          <p:cNvSpPr/>
          <p:nvPr/>
        </p:nvSpPr>
        <p:spPr>
          <a:xfrm>
            <a:off x="5432523" y="1864718"/>
            <a:ext cx="890829"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9C40EA-9065-407E-9D31-8051C49CE2B1}"/>
              </a:ext>
            </a:extLst>
          </p:cNvPr>
          <p:cNvSpPr/>
          <p:nvPr/>
        </p:nvSpPr>
        <p:spPr>
          <a:xfrm>
            <a:off x="6311534" y="1864718"/>
            <a:ext cx="1056503"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6E91A-366A-4C24-8681-E4DD5DAE59C6}"/>
              </a:ext>
            </a:extLst>
          </p:cNvPr>
          <p:cNvPicPr>
            <a:picLocks noChangeAspect="1"/>
          </p:cNvPicPr>
          <p:nvPr/>
        </p:nvPicPr>
        <p:blipFill rotWithShape="1">
          <a:blip r:embed="rId3">
            <a:extLst>
              <a:ext uri="{28A0092B-C50C-407E-A947-70E740481C1C}">
                <a14:useLocalDpi xmlns:a14="http://schemas.microsoft.com/office/drawing/2010/main" val="0"/>
              </a:ext>
            </a:extLst>
          </a:blip>
          <a:srcRect l="5092" t="20000" r="5241" b="17114"/>
          <a:stretch/>
        </p:blipFill>
        <p:spPr>
          <a:xfrm>
            <a:off x="964796" y="1690688"/>
            <a:ext cx="9950536" cy="4312758"/>
          </a:xfrm>
          <a:prstGeom prst="rect">
            <a:avLst/>
          </a:prstGeom>
        </p:spPr>
      </p:pic>
      <p:sp>
        <p:nvSpPr>
          <p:cNvPr id="2" name="Title 1">
            <a:extLst>
              <a:ext uri="{FF2B5EF4-FFF2-40B4-BE49-F238E27FC236}">
                <a16:creationId xmlns:a16="http://schemas.microsoft.com/office/drawing/2014/main" id="{8D941FDB-61AD-4E78-BC85-A2D31DF1574F}"/>
              </a:ext>
            </a:extLst>
          </p:cNvPr>
          <p:cNvSpPr>
            <a:spLocks noGrp="1"/>
          </p:cNvSpPr>
          <p:nvPr>
            <p:ph type="title"/>
          </p:nvPr>
        </p:nvSpPr>
        <p:spPr/>
        <p:txBody>
          <a:bodyPr/>
          <a:lstStyle/>
          <a:p>
            <a:pPr algn="ctr"/>
            <a:r>
              <a:rPr lang="en-US" dirty="0">
                <a:solidFill>
                  <a:schemeClr val="tx1"/>
                </a:solidFill>
              </a:rPr>
              <a:t>Transcript abundance is not affected by loss of </a:t>
            </a:r>
            <a:r>
              <a:rPr lang="en-US" i="1" dirty="0">
                <a:solidFill>
                  <a:schemeClr val="tx1"/>
                </a:solidFill>
              </a:rPr>
              <a:t>rpsU2</a:t>
            </a:r>
            <a:endParaRPr lang="en-US" dirty="0">
              <a:solidFill>
                <a:schemeClr val="tx1"/>
              </a:solidFill>
            </a:endParaRPr>
          </a:p>
        </p:txBody>
      </p:sp>
      <p:sp>
        <p:nvSpPr>
          <p:cNvPr id="8" name="Rectangle 7">
            <a:extLst>
              <a:ext uri="{FF2B5EF4-FFF2-40B4-BE49-F238E27FC236}">
                <a16:creationId xmlns:a16="http://schemas.microsoft.com/office/drawing/2014/main" id="{B4E902CB-373D-494E-A515-3B24EBA0E54D}"/>
              </a:ext>
            </a:extLst>
          </p:cNvPr>
          <p:cNvSpPr/>
          <p:nvPr/>
        </p:nvSpPr>
        <p:spPr>
          <a:xfrm>
            <a:off x="4696968" y="1899289"/>
            <a:ext cx="1505712"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02CB49-D177-48F1-A642-4A9DA45626DB}"/>
              </a:ext>
            </a:extLst>
          </p:cNvPr>
          <p:cNvSpPr/>
          <p:nvPr/>
        </p:nvSpPr>
        <p:spPr>
          <a:xfrm>
            <a:off x="6096000" y="1860931"/>
            <a:ext cx="2484120"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0E87AD-E6EA-1F4F-BA39-739DE7D41355}"/>
              </a:ext>
            </a:extLst>
          </p:cNvPr>
          <p:cNvSpPr txBox="1"/>
          <p:nvPr/>
        </p:nvSpPr>
        <p:spPr>
          <a:xfrm>
            <a:off x="838200" y="5866878"/>
            <a:ext cx="10671048" cy="954107"/>
          </a:xfrm>
          <a:prstGeom prst="rect">
            <a:avLst/>
          </a:prstGeom>
          <a:noFill/>
        </p:spPr>
        <p:txBody>
          <a:bodyPr wrap="square" rtlCol="0">
            <a:spAutoFit/>
          </a:bodyPr>
          <a:lstStyle/>
          <a:p>
            <a:pPr algn="ctr"/>
            <a:r>
              <a:rPr lang="en-US" sz="2800" b="1" dirty="0"/>
              <a:t>What mechanism creates differences in protein abundance? i.e. how does bS21-2 sense which transcripts are which?</a:t>
            </a:r>
          </a:p>
        </p:txBody>
      </p:sp>
    </p:spTree>
    <p:extLst>
      <p:ext uri="{BB962C8B-B14F-4D97-AF65-F5344CB8AC3E}">
        <p14:creationId xmlns:p14="http://schemas.microsoft.com/office/powerpoint/2010/main" val="3701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2644</Words>
  <Application>Microsoft Office PowerPoint</Application>
  <PresentationFormat>Widescreen</PresentationFormat>
  <Paragraphs>209</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bS21-2 and the regulation of FPI genes</vt:lpstr>
      <vt:lpstr>Outline</vt:lpstr>
      <vt:lpstr>Heterogeneity in ribosomes</vt:lpstr>
      <vt:lpstr>rpsU homologs in Francisella tularensis</vt:lpstr>
      <vt:lpstr>Loss of rpsU2 results in a growth defect</vt:lpstr>
      <vt:lpstr>Cells lacking rpsU2 have less PdpB</vt:lpstr>
      <vt:lpstr>Francisella Pathogenicity Island (FPI)</vt:lpstr>
      <vt:lpstr>Lack of rpsU2 results in decrease in FPI proteins from one operon</vt:lpstr>
      <vt:lpstr>Transcript abundance is not affected by loss of rpsU2</vt:lpstr>
      <vt:lpstr>Model for how bS21 might control gene expression in F. tularensis</vt:lpstr>
      <vt:lpstr>The position and role of bS21 in the ribosome</vt:lpstr>
      <vt:lpstr>Testing the contribution of mRNA 5´UTRs </vt:lpstr>
      <vt:lpstr>Cells without rpsU2 translate the pdpA 5´UTR less efficiently</vt:lpstr>
      <vt:lpstr>Possible complication – two transcription start sites</vt:lpstr>
      <vt:lpstr>B-gal results</vt:lpstr>
      <vt:lpstr>Creation of isogenic strains at Tn7 site</vt:lpstr>
      <vt:lpstr>Tn7::rpsU1 and Tn7::rpsU2 have similar growth rates</vt:lpstr>
      <vt:lpstr>bS21 plays a regulatory role in expression of FPI proteins</vt:lpstr>
      <vt:lpstr>Macrophage assay results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cp:lastModifiedBy>
  <cp:revision>65</cp:revision>
  <dcterms:created xsi:type="dcterms:W3CDTF">2020-11-13T00:43:08Z</dcterms:created>
  <dcterms:modified xsi:type="dcterms:W3CDTF">2021-02-08T23:53:48Z</dcterms:modified>
</cp:coreProperties>
</file>