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474" r:id="rId3"/>
    <p:sldId id="498" r:id="rId4"/>
    <p:sldId id="499" r:id="rId5"/>
    <p:sldId id="495" r:id="rId6"/>
    <p:sldId id="496" r:id="rId7"/>
    <p:sldId id="497" r:id="rId8"/>
    <p:sldId id="529" r:id="rId9"/>
    <p:sldId id="530" r:id="rId10"/>
    <p:sldId id="257" r:id="rId11"/>
    <p:sldId id="258" r:id="rId12"/>
    <p:sldId id="531" r:id="rId13"/>
    <p:sldId id="53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Hannah%20Trautmann\Data\Growth%20Curves\190927_&#916;rpsU2_complementation_growth_curv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GoogleDrive\Shared%20drives\KRamsey%20Lab\Hannah%20Trautmann\Data\Growth%20Curves\200831_HT_isogenic_growth_cruv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8158479559182"/>
          <c:y val="4.8694810900830381E-2"/>
          <c:w val="0.80880531229264729"/>
          <c:h val="0.67902669736705445"/>
        </c:manualLayout>
      </c:layout>
      <c:scatterChart>
        <c:scatterStyle val="lineMarker"/>
        <c:varyColors val="0"/>
        <c:ser>
          <c:idx val="0"/>
          <c:order val="0"/>
          <c:tx>
            <c:strRef>
              <c:f>Sheet1!$B$15</c:f>
              <c:strCache>
                <c:ptCount val="1"/>
                <c:pt idx="0">
                  <c:v>LVS pF</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Sheet1!$C$15:$H$15</c:f>
              <c:numCache>
                <c:formatCode>0.000</c:formatCode>
                <c:ptCount val="6"/>
                <c:pt idx="0">
                  <c:v>8.8499999999999995E-2</c:v>
                </c:pt>
                <c:pt idx="1">
                  <c:v>0.159</c:v>
                </c:pt>
                <c:pt idx="2">
                  <c:v>0.30049999999999999</c:v>
                </c:pt>
                <c:pt idx="3">
                  <c:v>0.41449999999999998</c:v>
                </c:pt>
                <c:pt idx="4">
                  <c:v>0.59099999999999997</c:v>
                </c:pt>
                <c:pt idx="5">
                  <c:v>1.4384999999999999</c:v>
                </c:pt>
              </c:numCache>
            </c:numRef>
          </c:yVal>
          <c:smooth val="0"/>
          <c:extLst>
            <c:ext xmlns:c16="http://schemas.microsoft.com/office/drawing/2014/chart" uri="{C3380CC4-5D6E-409C-BE32-E72D297353CC}">
              <c16:uniqueId val="{00000000-B5E4-4077-B0E8-0A5FE9CD783C}"/>
            </c:ext>
          </c:extLst>
        </c:ser>
        <c:ser>
          <c:idx val="1"/>
          <c:order val="1"/>
          <c:tx>
            <c:strRef>
              <c:f>Sheet1!$B$16</c:f>
              <c:strCache>
                <c:ptCount val="1"/>
                <c:pt idx="0">
                  <c:v>ΔrpsU2 pF</c:v>
                </c:pt>
              </c:strCache>
            </c:strRef>
          </c:tx>
          <c:spPr>
            <a:ln w="38100" cap="rnd">
              <a:solidFill>
                <a:srgbClr val="0000FF"/>
              </a:solidFill>
              <a:round/>
            </a:ln>
            <a:effectLst/>
          </c:spPr>
          <c:marker>
            <c:symbol val="circle"/>
            <c:size val="5"/>
            <c:spPr>
              <a:solidFill>
                <a:srgbClr val="0000FF"/>
              </a:solidFill>
              <a:ln w="38100">
                <a:solidFill>
                  <a:srgbClr val="0000FF"/>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Sheet1!$C$16:$H$16</c:f>
              <c:numCache>
                <c:formatCode>0.000</c:formatCode>
                <c:ptCount val="6"/>
                <c:pt idx="0">
                  <c:v>8.6499999999999994E-2</c:v>
                </c:pt>
                <c:pt idx="1">
                  <c:v>0.13350000000000001</c:v>
                </c:pt>
                <c:pt idx="2">
                  <c:v>0.219</c:v>
                </c:pt>
                <c:pt idx="3">
                  <c:v>0.28900000000000003</c:v>
                </c:pt>
                <c:pt idx="4">
                  <c:v>0.39400000000000002</c:v>
                </c:pt>
                <c:pt idx="5">
                  <c:v>0.753</c:v>
                </c:pt>
              </c:numCache>
            </c:numRef>
          </c:yVal>
          <c:smooth val="0"/>
          <c:extLst>
            <c:ext xmlns:c16="http://schemas.microsoft.com/office/drawing/2014/chart" uri="{C3380CC4-5D6E-409C-BE32-E72D297353CC}">
              <c16:uniqueId val="{00000001-B5E4-4077-B0E8-0A5FE9CD783C}"/>
            </c:ext>
          </c:extLst>
        </c:ser>
        <c:ser>
          <c:idx val="2"/>
          <c:order val="2"/>
          <c:tx>
            <c:strRef>
              <c:f>Sheet1!$B$17</c:f>
              <c:strCache>
                <c:ptCount val="1"/>
                <c:pt idx="0">
                  <c:v>ΔrpsU2 pF-rpsU1</c:v>
                </c:pt>
              </c:strCache>
            </c:strRef>
          </c:tx>
          <c:spPr>
            <a:ln w="38100" cap="rnd">
              <a:solidFill>
                <a:srgbClr val="7030A0"/>
              </a:solidFill>
              <a:round/>
            </a:ln>
            <a:effectLst/>
          </c:spPr>
          <c:marker>
            <c:symbol val="circle"/>
            <c:size val="5"/>
            <c:spPr>
              <a:solidFill>
                <a:srgbClr val="7030A0"/>
              </a:solidFill>
              <a:ln w="38100">
                <a:solidFill>
                  <a:srgbClr val="7030A0"/>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Sheet1!$C$17:$H$17</c:f>
              <c:numCache>
                <c:formatCode>0.000</c:formatCode>
                <c:ptCount val="6"/>
                <c:pt idx="0">
                  <c:v>9.4E-2</c:v>
                </c:pt>
                <c:pt idx="1">
                  <c:v>0.14699999999999999</c:v>
                </c:pt>
                <c:pt idx="2">
                  <c:v>0.25900000000000001</c:v>
                </c:pt>
                <c:pt idx="3">
                  <c:v>0.35899999999999999</c:v>
                </c:pt>
                <c:pt idx="4">
                  <c:v>0.51200000000000001</c:v>
                </c:pt>
                <c:pt idx="5">
                  <c:v>1.2715000000000001</c:v>
                </c:pt>
              </c:numCache>
            </c:numRef>
          </c:yVal>
          <c:smooth val="0"/>
          <c:extLst>
            <c:ext xmlns:c16="http://schemas.microsoft.com/office/drawing/2014/chart" uri="{C3380CC4-5D6E-409C-BE32-E72D297353CC}">
              <c16:uniqueId val="{00000002-B5E4-4077-B0E8-0A5FE9CD783C}"/>
            </c:ext>
          </c:extLst>
        </c:ser>
        <c:ser>
          <c:idx val="3"/>
          <c:order val="3"/>
          <c:tx>
            <c:strRef>
              <c:f>Sheet1!$B$18</c:f>
              <c:strCache>
                <c:ptCount val="1"/>
                <c:pt idx="0">
                  <c:v>ΔrpsU2 pF-rpsU2</c:v>
                </c:pt>
              </c:strCache>
            </c:strRef>
          </c:tx>
          <c:spPr>
            <a:ln w="38100" cap="rnd">
              <a:solidFill>
                <a:srgbClr val="00B0F0"/>
              </a:solidFill>
              <a:round/>
            </a:ln>
            <a:effectLst/>
          </c:spPr>
          <c:marker>
            <c:symbol val="circle"/>
            <c:size val="5"/>
            <c:spPr>
              <a:solidFill>
                <a:srgbClr val="00B0F0"/>
              </a:solidFill>
              <a:ln w="38100">
                <a:solidFill>
                  <a:srgbClr val="00B0F0"/>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Sheet1!$C$18:$H$18</c:f>
              <c:numCache>
                <c:formatCode>0.000</c:formatCode>
                <c:ptCount val="6"/>
                <c:pt idx="0">
                  <c:v>8.8499999999999995E-2</c:v>
                </c:pt>
                <c:pt idx="1">
                  <c:v>0.14799999999999999</c:v>
                </c:pt>
                <c:pt idx="2">
                  <c:v>0.26150000000000001</c:v>
                </c:pt>
                <c:pt idx="3">
                  <c:v>0.36199999999999999</c:v>
                </c:pt>
                <c:pt idx="4">
                  <c:v>0.50900000000000001</c:v>
                </c:pt>
                <c:pt idx="5">
                  <c:v>1.3119999999999998</c:v>
                </c:pt>
              </c:numCache>
            </c:numRef>
          </c:yVal>
          <c:smooth val="0"/>
          <c:extLst>
            <c:ext xmlns:c16="http://schemas.microsoft.com/office/drawing/2014/chart" uri="{C3380CC4-5D6E-409C-BE32-E72D297353CC}">
              <c16:uniqueId val="{00000003-B5E4-4077-B0E8-0A5FE9CD783C}"/>
            </c:ext>
          </c:extLst>
        </c:ser>
        <c:ser>
          <c:idx val="4"/>
          <c:order val="4"/>
          <c:tx>
            <c:strRef>
              <c:f>Sheet1!$B$19</c:f>
              <c:strCache>
                <c:ptCount val="1"/>
                <c:pt idx="0">
                  <c:v>ΔrpsU2 pF-rpsU3</c:v>
                </c:pt>
              </c:strCache>
            </c:strRef>
          </c:tx>
          <c:spPr>
            <a:ln w="38100" cap="rnd">
              <a:solidFill>
                <a:srgbClr val="9999FF"/>
              </a:solidFill>
              <a:round/>
            </a:ln>
            <a:effectLst/>
          </c:spPr>
          <c:marker>
            <c:symbol val="circle"/>
            <c:size val="5"/>
            <c:spPr>
              <a:solidFill>
                <a:srgbClr val="9999FF"/>
              </a:solidFill>
              <a:ln w="38100">
                <a:solidFill>
                  <a:srgbClr val="9999FF"/>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Sheet1!$C$19:$H$19</c:f>
              <c:numCache>
                <c:formatCode>0.000</c:formatCode>
                <c:ptCount val="6"/>
                <c:pt idx="0">
                  <c:v>8.7499999999999994E-2</c:v>
                </c:pt>
                <c:pt idx="1">
                  <c:v>0.13150000000000001</c:v>
                </c:pt>
                <c:pt idx="2">
                  <c:v>0.20600000000000002</c:v>
                </c:pt>
                <c:pt idx="3">
                  <c:v>0.27050000000000002</c:v>
                </c:pt>
                <c:pt idx="4">
                  <c:v>0.36749999999999999</c:v>
                </c:pt>
                <c:pt idx="5">
                  <c:v>0.86499999999999999</c:v>
                </c:pt>
              </c:numCache>
            </c:numRef>
          </c:yVal>
          <c:smooth val="0"/>
          <c:extLst>
            <c:ext xmlns:c16="http://schemas.microsoft.com/office/drawing/2014/chart" uri="{C3380CC4-5D6E-409C-BE32-E72D297353CC}">
              <c16:uniqueId val="{00000004-B5E4-4077-B0E8-0A5FE9CD783C}"/>
            </c:ext>
          </c:extLst>
        </c:ser>
        <c:dLbls>
          <c:showLegendKey val="0"/>
          <c:showVal val="0"/>
          <c:showCatName val="0"/>
          <c:showSerName val="0"/>
          <c:showPercent val="0"/>
          <c:showBubbleSize val="0"/>
        </c:dLbls>
        <c:axId val="1886483664"/>
        <c:axId val="1886777488"/>
      </c:scatterChart>
      <c:valAx>
        <c:axId val="1886483664"/>
        <c:scaling>
          <c:orientation val="minMax"/>
          <c:max val="25"/>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Time (hours)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86777488"/>
        <c:crossesAt val="1.0000000000000002E-2"/>
        <c:crossBetween val="midCat"/>
      </c:valAx>
      <c:valAx>
        <c:axId val="1886777488"/>
        <c:scaling>
          <c:logBase val="10"/>
          <c:orientation val="minMax"/>
          <c:max val="1.8"/>
          <c:min val="5.000000000000001E-2"/>
        </c:scaling>
        <c:delete val="0"/>
        <c:axPos val="l"/>
        <c:majorGridlines>
          <c:spPr>
            <a:ln w="3175" cap="flat" cmpd="sng" algn="ctr">
              <a:solidFill>
                <a:sysClr val="windowText" lastClr="000000"/>
              </a:solidFill>
              <a:round/>
            </a:ln>
            <a:effectLst/>
          </c:spPr>
        </c:majorGridlines>
        <c:minorGridlines>
          <c:spPr>
            <a:ln w="3175" cap="flat" cmpd="sng" algn="ctr">
              <a:solidFill>
                <a:sysClr val="windowText" lastClr="000000"/>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dirty="0"/>
                  <a:t>Optical Density (A600)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000"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86483664"/>
        <c:crosses val="autoZero"/>
        <c:crossBetween val="midCat"/>
      </c:valAx>
      <c:spPr>
        <a:noFill/>
        <a:ln>
          <a:solidFill>
            <a:schemeClr val="tx1"/>
          </a:solidFill>
        </a:ln>
        <a:effectLst/>
      </c:spPr>
    </c:plotArea>
    <c:legend>
      <c:legendPos val="b"/>
      <c:layout>
        <c:manualLayout>
          <c:xMode val="edge"/>
          <c:yMode val="edge"/>
          <c:x val="0"/>
          <c:y val="0.84906552173936001"/>
          <c:w val="1"/>
          <c:h val="0.150934478260639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'Tn7'!$M$2</c:f>
              <c:strCache>
                <c:ptCount val="1"/>
                <c:pt idx="0">
                  <c:v>LVS</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errBars>
            <c:errDir val="y"/>
            <c:errBarType val="both"/>
            <c:errValType val="cust"/>
            <c:noEndCap val="0"/>
            <c:plus>
              <c:numRef>
                <c:f>'Tn7'!$N$7:$T$7</c:f>
                <c:numCache>
                  <c:formatCode>General</c:formatCode>
                  <c:ptCount val="7"/>
                  <c:pt idx="0">
                    <c:v>4.3588989435406778E-3</c:v>
                  </c:pt>
                  <c:pt idx="1">
                    <c:v>4.0414518843273836E-3</c:v>
                  </c:pt>
                  <c:pt idx="2">
                    <c:v>1.4742229591663969E-2</c:v>
                  </c:pt>
                  <c:pt idx="3">
                    <c:v>5.2915026221291546E-3</c:v>
                  </c:pt>
                  <c:pt idx="4">
                    <c:v>9.8657657246324724E-3</c:v>
                  </c:pt>
                  <c:pt idx="5">
                    <c:v>5.2915026221291234E-3</c:v>
                  </c:pt>
                  <c:pt idx="6">
                    <c:v>4.6188021535170107E-3</c:v>
                  </c:pt>
                </c:numCache>
              </c:numRef>
            </c:plus>
            <c:minus>
              <c:numRef>
                <c:f>'Tn7'!$N$7:$T$7</c:f>
                <c:numCache>
                  <c:formatCode>General</c:formatCode>
                  <c:ptCount val="7"/>
                  <c:pt idx="0">
                    <c:v>4.3588989435406778E-3</c:v>
                  </c:pt>
                  <c:pt idx="1">
                    <c:v>4.0414518843273836E-3</c:v>
                  </c:pt>
                  <c:pt idx="2">
                    <c:v>1.4742229591663969E-2</c:v>
                  </c:pt>
                  <c:pt idx="3">
                    <c:v>5.2915026221291546E-3</c:v>
                  </c:pt>
                  <c:pt idx="4">
                    <c:v>9.8657657246324724E-3</c:v>
                  </c:pt>
                  <c:pt idx="5">
                    <c:v>5.2915026221291234E-3</c:v>
                  </c:pt>
                  <c:pt idx="6">
                    <c:v>4.6188021535170107E-3</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'Tn7'!$N$2:$T$2</c:f>
              <c:numCache>
                <c:formatCode>0.000</c:formatCode>
                <c:ptCount val="7"/>
                <c:pt idx="0">
                  <c:v>8.900000000000001E-2</c:v>
                </c:pt>
                <c:pt idx="1">
                  <c:v>0.15233333333333332</c:v>
                </c:pt>
                <c:pt idx="2">
                  <c:v>0.27533333333333337</c:v>
                </c:pt>
                <c:pt idx="3">
                  <c:v>0.34800000000000003</c:v>
                </c:pt>
                <c:pt idx="4">
                  <c:v>0.41533333333333333</c:v>
                </c:pt>
                <c:pt idx="5">
                  <c:v>0.56799999999999995</c:v>
                </c:pt>
                <c:pt idx="6">
                  <c:v>1.7946666666666669</c:v>
                </c:pt>
              </c:numCache>
            </c:numRef>
          </c:yVal>
          <c:smooth val="1"/>
          <c:extLst>
            <c:ext xmlns:c16="http://schemas.microsoft.com/office/drawing/2014/chart" uri="{C3380CC4-5D6E-409C-BE32-E72D297353CC}">
              <c16:uniqueId val="{00000000-6477-7A42-ADEE-D61F883EC50F}"/>
            </c:ext>
          </c:extLst>
        </c:ser>
        <c:ser>
          <c:idx val="1"/>
          <c:order val="1"/>
          <c:tx>
            <c:strRef>
              <c:f>'Tn7'!$M$3</c:f>
              <c:strCache>
                <c:ptCount val="1"/>
                <c:pt idx="0">
                  <c:v>Tn7::rpsU1</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errBars>
            <c:errDir val="y"/>
            <c:errBarType val="both"/>
            <c:errValType val="cust"/>
            <c:noEndCap val="0"/>
            <c:plus>
              <c:numRef>
                <c:f>'Tn7'!$N$8:$T$8</c:f>
                <c:numCache>
                  <c:formatCode>General</c:formatCode>
                  <c:ptCount val="7"/>
                  <c:pt idx="0">
                    <c:v>2.5166114784235852E-3</c:v>
                  </c:pt>
                  <c:pt idx="1">
                    <c:v>2.0816659994661348E-3</c:v>
                  </c:pt>
                  <c:pt idx="2">
                    <c:v>5.2915026221291859E-3</c:v>
                  </c:pt>
                  <c:pt idx="3">
                    <c:v>8.0829037686547672E-3</c:v>
                  </c:pt>
                  <c:pt idx="4">
                    <c:v>2.0526405757787525E-2</c:v>
                  </c:pt>
                  <c:pt idx="5">
                    <c:v>4.0000000000000036E-3</c:v>
                  </c:pt>
                  <c:pt idx="6">
                    <c:v>2.8936712552280964E-2</c:v>
                  </c:pt>
                </c:numCache>
              </c:numRef>
            </c:plus>
            <c:minus>
              <c:numRef>
                <c:f>'Tn7'!$N$8:$T$8</c:f>
                <c:numCache>
                  <c:formatCode>General</c:formatCode>
                  <c:ptCount val="7"/>
                  <c:pt idx="0">
                    <c:v>2.5166114784235852E-3</c:v>
                  </c:pt>
                  <c:pt idx="1">
                    <c:v>2.0816659994661348E-3</c:v>
                  </c:pt>
                  <c:pt idx="2">
                    <c:v>5.2915026221291859E-3</c:v>
                  </c:pt>
                  <c:pt idx="3">
                    <c:v>8.0829037686547672E-3</c:v>
                  </c:pt>
                  <c:pt idx="4">
                    <c:v>2.0526405757787525E-2</c:v>
                  </c:pt>
                  <c:pt idx="5">
                    <c:v>4.0000000000000036E-3</c:v>
                  </c:pt>
                  <c:pt idx="6">
                    <c:v>2.8936712552280964E-2</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'Tn7'!$N$3:$T$3</c:f>
              <c:numCache>
                <c:formatCode>0.000</c:formatCode>
                <c:ptCount val="7"/>
                <c:pt idx="0">
                  <c:v>9.1333333333333336E-2</c:v>
                </c:pt>
                <c:pt idx="1">
                  <c:v>0.14633333333333332</c:v>
                </c:pt>
                <c:pt idx="2">
                  <c:v>0.26200000000000001</c:v>
                </c:pt>
                <c:pt idx="3">
                  <c:v>0.33466666666666667</c:v>
                </c:pt>
                <c:pt idx="4">
                  <c:v>0.41066666666666668</c:v>
                </c:pt>
                <c:pt idx="5">
                  <c:v>0.53400000000000003</c:v>
                </c:pt>
                <c:pt idx="6">
                  <c:v>1.4426666666666665</c:v>
                </c:pt>
              </c:numCache>
            </c:numRef>
          </c:yVal>
          <c:smooth val="1"/>
          <c:extLst>
            <c:ext xmlns:c16="http://schemas.microsoft.com/office/drawing/2014/chart" uri="{C3380CC4-5D6E-409C-BE32-E72D297353CC}">
              <c16:uniqueId val="{00000001-6477-7A42-ADEE-D61F883EC50F}"/>
            </c:ext>
          </c:extLst>
        </c:ser>
        <c:ser>
          <c:idx val="2"/>
          <c:order val="2"/>
          <c:tx>
            <c:strRef>
              <c:f>'Tn7'!$M$4</c:f>
              <c:strCache>
                <c:ptCount val="1"/>
                <c:pt idx="0">
                  <c:v>Tn7::rpsU2</c:v>
                </c:pt>
              </c:strCache>
            </c:strRef>
          </c:tx>
          <c:spPr>
            <a:ln w="38100" cap="rnd">
              <a:solidFill>
                <a:schemeClr val="accent3"/>
              </a:solidFill>
              <a:round/>
            </a:ln>
            <a:effectLst/>
          </c:spPr>
          <c:marker>
            <c:symbol val="circle"/>
            <c:size val="5"/>
            <c:spPr>
              <a:solidFill>
                <a:schemeClr val="accent3"/>
              </a:solidFill>
              <a:ln w="38100">
                <a:solidFill>
                  <a:schemeClr val="accent3"/>
                </a:solidFill>
              </a:ln>
              <a:effectLst/>
            </c:spPr>
          </c:marker>
          <c:errBars>
            <c:errDir val="y"/>
            <c:errBarType val="both"/>
            <c:errValType val="cust"/>
            <c:noEndCap val="0"/>
            <c:plus>
              <c:numRef>
                <c:f>'Tn7'!$N$9:$T$9</c:f>
                <c:numCache>
                  <c:formatCode>General</c:formatCode>
                  <c:ptCount val="7"/>
                  <c:pt idx="0">
                    <c:v>3.4641016151377574E-3</c:v>
                  </c:pt>
                  <c:pt idx="1">
                    <c:v>3.6055512754639926E-3</c:v>
                  </c:pt>
                  <c:pt idx="2">
                    <c:v>5.2915026221291859E-3</c:v>
                  </c:pt>
                  <c:pt idx="3">
                    <c:v>1.216552506059645E-2</c:v>
                  </c:pt>
                  <c:pt idx="4">
                    <c:v>9.4516312525052253E-3</c:v>
                  </c:pt>
                  <c:pt idx="5">
                    <c:v>9.0184995056457971E-3</c:v>
                  </c:pt>
                  <c:pt idx="6">
                    <c:v>1.9731531449265007E-2</c:v>
                  </c:pt>
                </c:numCache>
              </c:numRef>
            </c:plus>
            <c:minus>
              <c:numRef>
                <c:f>'Tn7'!$N$9:$T$9</c:f>
                <c:numCache>
                  <c:formatCode>General</c:formatCode>
                  <c:ptCount val="7"/>
                  <c:pt idx="0">
                    <c:v>3.4641016151377574E-3</c:v>
                  </c:pt>
                  <c:pt idx="1">
                    <c:v>3.6055512754639926E-3</c:v>
                  </c:pt>
                  <c:pt idx="2">
                    <c:v>5.2915026221291859E-3</c:v>
                  </c:pt>
                  <c:pt idx="3">
                    <c:v>1.216552506059645E-2</c:v>
                  </c:pt>
                  <c:pt idx="4">
                    <c:v>9.4516312525052253E-3</c:v>
                  </c:pt>
                  <c:pt idx="5">
                    <c:v>9.0184995056457971E-3</c:v>
                  </c:pt>
                  <c:pt idx="6">
                    <c:v>1.9731531449265007E-2</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'Tn7'!$N$4:$T$4</c:f>
              <c:numCache>
                <c:formatCode>0.000</c:formatCode>
                <c:ptCount val="7"/>
                <c:pt idx="0">
                  <c:v>9.1000000000000011E-2</c:v>
                </c:pt>
                <c:pt idx="1">
                  <c:v>0.14799999999999999</c:v>
                </c:pt>
                <c:pt idx="2">
                  <c:v>0.252</c:v>
                </c:pt>
                <c:pt idx="3">
                  <c:v>0.31</c:v>
                </c:pt>
                <c:pt idx="4">
                  <c:v>0.3706666666666667</c:v>
                </c:pt>
                <c:pt idx="5">
                  <c:v>0.5033333333333333</c:v>
                </c:pt>
                <c:pt idx="6">
                  <c:v>1.5746666666666667</c:v>
                </c:pt>
              </c:numCache>
            </c:numRef>
          </c:yVal>
          <c:smooth val="1"/>
          <c:extLst>
            <c:ext xmlns:c16="http://schemas.microsoft.com/office/drawing/2014/chart" uri="{C3380CC4-5D6E-409C-BE32-E72D297353CC}">
              <c16:uniqueId val="{00000002-6477-7A42-ADEE-D61F883EC50F}"/>
            </c:ext>
          </c:extLst>
        </c:ser>
        <c:ser>
          <c:idx val="3"/>
          <c:order val="3"/>
          <c:tx>
            <c:strRef>
              <c:f>'Tn7'!$M$5</c:f>
              <c:strCache>
                <c:ptCount val="1"/>
                <c:pt idx="0">
                  <c:v>Tn7::rpsU3</c:v>
                </c:pt>
              </c:strCache>
            </c:strRef>
          </c:tx>
          <c:spPr>
            <a:ln w="38100" cap="rnd">
              <a:solidFill>
                <a:schemeClr val="accent4"/>
              </a:solidFill>
              <a:round/>
            </a:ln>
            <a:effectLst/>
          </c:spPr>
          <c:marker>
            <c:symbol val="circle"/>
            <c:size val="5"/>
            <c:spPr>
              <a:solidFill>
                <a:schemeClr val="accent4"/>
              </a:solidFill>
              <a:ln w="38100">
                <a:solidFill>
                  <a:schemeClr val="accent4"/>
                </a:solidFill>
              </a:ln>
              <a:effectLst/>
            </c:spPr>
          </c:marker>
          <c:errBars>
            <c:errDir val="y"/>
            <c:errBarType val="both"/>
            <c:errValType val="cust"/>
            <c:noEndCap val="0"/>
            <c:plus>
              <c:numRef>
                <c:f>'Tn7'!$N$10:$T$10</c:f>
                <c:numCache>
                  <c:formatCode>General</c:formatCode>
                  <c:ptCount val="7"/>
                  <c:pt idx="0">
                    <c:v>2.8867513459481312E-3</c:v>
                  </c:pt>
                  <c:pt idx="1">
                    <c:v>3.0550504633038958E-3</c:v>
                  </c:pt>
                  <c:pt idx="2">
                    <c:v>3.0550504633038958E-3</c:v>
                  </c:pt>
                  <c:pt idx="3">
                    <c:v>3.4641016151377578E-3</c:v>
                  </c:pt>
                  <c:pt idx="4">
                    <c:v>5.0332229568471705E-3</c:v>
                  </c:pt>
                  <c:pt idx="5">
                    <c:v>1.216552506059645E-2</c:v>
                  </c:pt>
                  <c:pt idx="6">
                    <c:v>9.2376043070340214E-3</c:v>
                  </c:pt>
                </c:numCache>
              </c:numRef>
            </c:plus>
            <c:minus>
              <c:numRef>
                <c:f>'Tn7'!$N$10:$T$10</c:f>
                <c:numCache>
                  <c:formatCode>General</c:formatCode>
                  <c:ptCount val="7"/>
                  <c:pt idx="0">
                    <c:v>2.8867513459481312E-3</c:v>
                  </c:pt>
                  <c:pt idx="1">
                    <c:v>3.0550504633038958E-3</c:v>
                  </c:pt>
                  <c:pt idx="2">
                    <c:v>3.0550504633038958E-3</c:v>
                  </c:pt>
                  <c:pt idx="3">
                    <c:v>3.4641016151377578E-3</c:v>
                  </c:pt>
                  <c:pt idx="4">
                    <c:v>5.0332229568471705E-3</c:v>
                  </c:pt>
                  <c:pt idx="5">
                    <c:v>1.216552506059645E-2</c:v>
                  </c:pt>
                  <c:pt idx="6">
                    <c:v>9.2376043070340214E-3</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'Tn7'!$N$5:$T$5</c:f>
              <c:numCache>
                <c:formatCode>0.000</c:formatCode>
                <c:ptCount val="7"/>
                <c:pt idx="0">
                  <c:v>9.1666666666666674E-2</c:v>
                </c:pt>
                <c:pt idx="1">
                  <c:v>0.12966666666666668</c:v>
                </c:pt>
                <c:pt idx="2">
                  <c:v>0.20733333333333334</c:v>
                </c:pt>
                <c:pt idx="3">
                  <c:v>0.26</c:v>
                </c:pt>
                <c:pt idx="4">
                  <c:v>0.32266666666666666</c:v>
                </c:pt>
                <c:pt idx="5">
                  <c:v>0.42799999999999999</c:v>
                </c:pt>
                <c:pt idx="6">
                  <c:v>0.78933333333333344</c:v>
                </c:pt>
              </c:numCache>
            </c:numRef>
          </c:yVal>
          <c:smooth val="1"/>
          <c:extLst>
            <c:ext xmlns:c16="http://schemas.microsoft.com/office/drawing/2014/chart" uri="{C3380CC4-5D6E-409C-BE32-E72D297353CC}">
              <c16:uniqueId val="{00000003-6477-7A42-ADEE-D61F883EC50F}"/>
            </c:ext>
          </c:extLst>
        </c:ser>
        <c:dLbls>
          <c:showLegendKey val="0"/>
          <c:showVal val="0"/>
          <c:showCatName val="0"/>
          <c:showSerName val="0"/>
          <c:showPercent val="0"/>
          <c:showBubbleSize val="0"/>
        </c:dLbls>
        <c:axId val="304399919"/>
        <c:axId val="304332815"/>
      </c:scatterChart>
      <c:valAx>
        <c:axId val="304399919"/>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Time (</a:t>
                </a:r>
                <a:r>
                  <a:rPr lang="en-US" dirty="0" err="1"/>
                  <a:t>hr</a:t>
                </a:r>
                <a:r>
                  <a:rPr lang="en-US" dirty="0"/>
                  <a:t>)</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04332815"/>
        <c:crossesAt val="1.0000000000000002E-2"/>
        <c:crossBetween val="midCat"/>
      </c:valAx>
      <c:valAx>
        <c:axId val="304332815"/>
        <c:scaling>
          <c:logBase val="10"/>
          <c:orientation val="minMax"/>
          <c:max val="1.8"/>
          <c:min val="5.000000000000001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baseline="0" dirty="0">
                    <a:effectLst/>
                  </a:rPr>
                  <a:t>Optical Density (A600)</a:t>
                </a:r>
                <a:endParaRPr lang="en-US" sz="2400" dirty="0">
                  <a:effectLst/>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0439991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70BF1-607C-4986-A2D5-EF47BD4B6C62}"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6AB35-AD1C-40A7-B44E-E590FFC717D1}" type="slidenum">
              <a:rPr lang="en-US" smtClean="0"/>
              <a:t>‹#›</a:t>
            </a:fld>
            <a:endParaRPr lang="en-US"/>
          </a:p>
        </p:txBody>
      </p:sp>
    </p:spTree>
    <p:extLst>
      <p:ext uri="{BB962C8B-B14F-4D97-AF65-F5344CB8AC3E}">
        <p14:creationId xmlns:p14="http://schemas.microsoft.com/office/powerpoint/2010/main" val="156291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francisella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 but you may not know that ribosomes are heterogeneous so let me show you other ways that may occur.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a:t>
            </a:fld>
            <a:endParaRPr lang="en-US"/>
          </a:p>
        </p:txBody>
      </p:sp>
    </p:spTree>
    <p:extLst>
      <p:ext uri="{BB962C8B-B14F-4D97-AF65-F5344CB8AC3E}">
        <p14:creationId xmlns:p14="http://schemas.microsoft.com/office/powerpoint/2010/main" val="29494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y-axis here we have growth as measured by optical density. Wild-type cells with empty vector pF and the drpsU2 strain.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thought that this might be because we </a:t>
            </a:r>
            <a:r>
              <a:rPr lang="en-US" sz="1200" b="0" kern="1200" dirty="0">
                <a:solidFill>
                  <a:schemeClr val="tx1"/>
                </a:solidFill>
                <a:effectLst/>
                <a:latin typeface="+mn-lt"/>
                <a:ea typeface="+mn-ea"/>
                <a:cs typeface="+mn-cs"/>
              </a:rPr>
              <a:t>were</a:t>
            </a:r>
            <a:r>
              <a:rPr lang="en-US" sz="1200" b="1" kern="1200" dirty="0">
                <a:solidFill>
                  <a:schemeClr val="tx1"/>
                </a:solidFill>
                <a:effectLst/>
                <a:latin typeface="+mn-lt"/>
                <a:ea typeface="+mn-ea"/>
                <a:cs typeface="+mn-cs"/>
              </a:rPr>
              <a:t> disturbing nearby genes</a:t>
            </a:r>
            <a:r>
              <a:rPr lang="en-US" sz="1200" kern="1200" dirty="0">
                <a:solidFill>
                  <a:schemeClr val="tx1"/>
                </a:solidFill>
                <a:effectLst/>
                <a:latin typeface="+mn-lt"/>
                <a:ea typeface="+mn-ea"/>
                <a:cs typeface="+mn-cs"/>
              </a:rPr>
              <a:t>, so we wanted to test it with complementation with not only the same gene we have deleted, but the other genes as well to </a:t>
            </a:r>
            <a:r>
              <a:rPr lang="en-US" sz="1200" b="1" kern="1200" dirty="0">
                <a:solidFill>
                  <a:schemeClr val="tx1"/>
                </a:solidFill>
                <a:effectLst/>
                <a:latin typeface="+mn-lt"/>
                <a:ea typeface="+mn-ea"/>
                <a:cs typeface="+mn-cs"/>
              </a:rPr>
              <a:t>see if they are interchangeable.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we found is that the overexpressing rpsU2 restores wild-type level growth, and interestingly we see </a:t>
            </a:r>
            <a:r>
              <a:rPr lang="en-US" sz="1200" b="1" kern="1200" dirty="0">
                <a:solidFill>
                  <a:schemeClr val="tx1"/>
                </a:solidFill>
                <a:effectLst/>
                <a:latin typeface="+mn-lt"/>
                <a:ea typeface="+mn-ea"/>
                <a:cs typeface="+mn-cs"/>
              </a:rPr>
              <a:t>functional redundancy with rpsU1 but not with rpsU3.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this tells us that the growth defect we see due to loss of rpsU2 is specific, and appears to be complemented by rpsU1 and 2, but not 3. This got us really interested in the second homolog, so we wanted to look at whether there were </a:t>
            </a:r>
            <a:r>
              <a:rPr lang="en-US" sz="1200" b="1" kern="1200" dirty="0">
                <a:solidFill>
                  <a:schemeClr val="tx1"/>
                </a:solidFill>
                <a:effectLst/>
                <a:latin typeface="+mn-lt"/>
                <a:ea typeface="+mn-ea"/>
                <a:cs typeface="+mn-cs"/>
              </a:rPr>
              <a:t>changes in global protein expression </a:t>
            </a:r>
            <a:r>
              <a:rPr lang="en-US" sz="1200" kern="1200" dirty="0">
                <a:solidFill>
                  <a:schemeClr val="tx1"/>
                </a:solidFill>
                <a:effectLst/>
                <a:latin typeface="+mn-lt"/>
                <a:ea typeface="+mn-ea"/>
                <a:cs typeface="+mn-cs"/>
              </a:rPr>
              <a:t>in this drpsU2 strain.</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3</a:t>
            </a:fld>
            <a:endParaRPr lang="en-US"/>
          </a:p>
        </p:txBody>
      </p:sp>
    </p:spTree>
    <p:extLst>
      <p:ext uri="{BB962C8B-B14F-4D97-AF65-F5344CB8AC3E}">
        <p14:creationId xmlns:p14="http://schemas.microsoft.com/office/powerpoint/2010/main" val="203469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 did a Coomassie stain of whole cell extracts of our wild-type cells and drpsU2, and we noticed honestly a lot fewer differences than we expected, but we did see a difference in a band here. We sent that out for mass spec and found, among the differences was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and that there </a:t>
            </a:r>
            <a:r>
              <a:rPr lang="en-US" sz="1200" b="1" kern="1200" dirty="0">
                <a:solidFill>
                  <a:schemeClr val="tx1"/>
                </a:solidFill>
                <a:effectLst/>
                <a:latin typeface="+mn-lt"/>
                <a:ea typeface="+mn-ea"/>
                <a:cs typeface="+mn-cs"/>
              </a:rPr>
              <a:t>was substantially less </a:t>
            </a:r>
            <a:r>
              <a:rPr lang="en-US" sz="1200" kern="1200" dirty="0">
                <a:solidFill>
                  <a:schemeClr val="tx1"/>
                </a:solidFill>
                <a:effectLst/>
                <a:latin typeface="+mn-lt"/>
                <a:ea typeface="+mn-ea"/>
                <a:cs typeface="+mn-cs"/>
              </a:rPr>
              <a:t>of this protein in drpsU2 when compared with wild-type.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4</a:t>
            </a:fld>
            <a:endParaRPr lang="en-US"/>
          </a:p>
        </p:txBody>
      </p:sp>
    </p:spTree>
    <p:extLst>
      <p:ext uri="{BB962C8B-B14F-4D97-AF65-F5344CB8AC3E}">
        <p14:creationId xmlns:p14="http://schemas.microsoft.com/office/powerpoint/2010/main" val="263269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this was really exciting because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is part of the Francisella pathogenicity island, or FPI. The FPI encodes the type vi secretion system in francisella, and is absolutely essential to virulence. I also wanted to point out here, because this will be important later on, that the </a:t>
            </a:r>
            <a:r>
              <a:rPr lang="en-US" sz="1200" b="1" kern="1200" dirty="0">
                <a:solidFill>
                  <a:schemeClr val="tx1"/>
                </a:solidFill>
                <a:effectLst/>
                <a:latin typeface="+mn-lt"/>
                <a:ea typeface="+mn-ea"/>
                <a:cs typeface="+mn-cs"/>
              </a:rPr>
              <a:t>FPI is comprised of two distinct operons.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is on the plus strand operon here, along with pdpA, and a number of other genes, and the second operon is comprised of </a:t>
            </a:r>
            <a:r>
              <a:rPr lang="en-US" sz="1200" kern="1200" dirty="0" err="1">
                <a:solidFill>
                  <a:schemeClr val="tx1"/>
                </a:solidFill>
                <a:effectLst/>
                <a:latin typeface="+mn-lt"/>
                <a:ea typeface="+mn-ea"/>
                <a:cs typeface="+mn-cs"/>
              </a:rPr>
              <a:t>iglA</a:t>
            </a:r>
            <a:r>
              <a:rPr lang="en-US" sz="1200" kern="1200" dirty="0">
                <a:solidFill>
                  <a:schemeClr val="tx1"/>
                </a:solidFill>
                <a:effectLst/>
                <a:latin typeface="+mn-lt"/>
                <a:ea typeface="+mn-ea"/>
                <a:cs typeface="+mn-cs"/>
              </a:rPr>
              <a:t>-D.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do know a fair amount about how the FPI genes are regulated at the level of transcription, and I don’t want to get too into the details here, but I will just introduce you to a protein called </a:t>
            </a:r>
            <a:r>
              <a:rPr lang="en-US" sz="1200" kern="1200" dirty="0" err="1">
                <a:solidFill>
                  <a:schemeClr val="tx1"/>
                </a:solidFill>
                <a:effectLst/>
                <a:latin typeface="+mn-lt"/>
                <a:ea typeface="+mn-ea"/>
                <a:cs typeface="+mn-cs"/>
              </a:rPr>
              <a:t>pigR</a:t>
            </a:r>
            <a:r>
              <a:rPr lang="en-US" sz="1200" kern="1200" dirty="0">
                <a:solidFill>
                  <a:schemeClr val="tx1"/>
                </a:solidFill>
                <a:effectLst/>
                <a:latin typeface="+mn-lt"/>
                <a:ea typeface="+mn-ea"/>
                <a:cs typeface="+mn-cs"/>
              </a:rPr>
              <a:t> which has been shown to be </a:t>
            </a:r>
            <a:r>
              <a:rPr lang="en-US" sz="1200" b="1" kern="1200" dirty="0">
                <a:solidFill>
                  <a:schemeClr val="tx1"/>
                </a:solidFill>
                <a:effectLst/>
                <a:latin typeface="+mn-lt"/>
                <a:ea typeface="+mn-ea"/>
                <a:cs typeface="+mn-cs"/>
              </a:rPr>
              <a:t>necessary for transcription of both operons of the FPI</a:t>
            </a:r>
            <a:r>
              <a:rPr lang="en-US" sz="1200" kern="1200" dirty="0">
                <a:solidFill>
                  <a:schemeClr val="tx1"/>
                </a:solidFill>
                <a:effectLst/>
                <a:latin typeface="+mn-lt"/>
                <a:ea typeface="+mn-ea"/>
                <a:cs typeface="+mn-cs"/>
              </a:rPr>
              <a:t>, so it’s a useful control we’ll be using throughout these next few experiments. There </a:t>
            </a:r>
            <a:r>
              <a:rPr lang="en-US" sz="1200" b="1" kern="1200" dirty="0">
                <a:solidFill>
                  <a:schemeClr val="tx1"/>
                </a:solidFill>
                <a:effectLst/>
                <a:latin typeface="+mn-lt"/>
                <a:ea typeface="+mn-ea"/>
                <a:cs typeface="+mn-cs"/>
              </a:rPr>
              <a:t>haven’t been any publications</a:t>
            </a:r>
            <a:r>
              <a:rPr lang="en-US" sz="1200" kern="1200" dirty="0">
                <a:solidFill>
                  <a:schemeClr val="tx1"/>
                </a:solidFill>
                <a:effectLst/>
                <a:latin typeface="+mn-lt"/>
                <a:ea typeface="+mn-ea"/>
                <a:cs typeface="+mn-cs"/>
              </a:rPr>
              <a:t> into whether the FPI is controlled at the level of translation.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we identified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as potentially being influenced by the presence of rpsU2, we wanted to confirm these results using immunoblotting, and look to see if any of the other FPI proteins are also affected.</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5</a:t>
            </a:fld>
            <a:endParaRPr lang="en-US"/>
          </a:p>
        </p:txBody>
      </p:sp>
    </p:spTree>
    <p:extLst>
      <p:ext uri="{BB962C8B-B14F-4D97-AF65-F5344CB8AC3E}">
        <p14:creationId xmlns:p14="http://schemas.microsoft.com/office/powerpoint/2010/main" val="81695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SLOW DOWN</a:t>
            </a:r>
          </a:p>
          <a:p>
            <a:r>
              <a:rPr lang="en-US" sz="1200" kern="1200" dirty="0">
                <a:solidFill>
                  <a:schemeClr val="tx1"/>
                </a:solidFill>
                <a:effectLst/>
                <a:latin typeface="+mn-lt"/>
                <a:ea typeface="+mn-ea"/>
                <a:cs typeface="+mn-cs"/>
              </a:rPr>
              <a:t>Here we have the results of those western blots. We ran whole cell lysates in duplicate, our wild-type cells are represented here, and we have antibodies for a few proteins from each of the FPI operons. And then </a:t>
            </a:r>
            <a:r>
              <a:rPr lang="en-US" sz="1200" kern="1200" dirty="0" err="1">
                <a:solidFill>
                  <a:schemeClr val="tx1"/>
                </a:solidFill>
                <a:effectLst/>
                <a:latin typeface="+mn-lt"/>
                <a:ea typeface="+mn-ea"/>
                <a:cs typeface="+mn-cs"/>
              </a:rPr>
              <a:t>LpnA</a:t>
            </a:r>
            <a:r>
              <a:rPr lang="en-US" sz="1200" kern="1200" dirty="0">
                <a:solidFill>
                  <a:schemeClr val="tx1"/>
                </a:solidFill>
                <a:effectLst/>
                <a:latin typeface="+mn-lt"/>
                <a:ea typeface="+mn-ea"/>
                <a:cs typeface="+mn-cs"/>
              </a:rPr>
              <a:t>, is our loading control.</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ran a</a:t>
            </a:r>
            <a:r>
              <a:rPr lang="en-US" sz="1200" b="1" kern="1200" dirty="0">
                <a:solidFill>
                  <a:schemeClr val="tx1"/>
                </a:solidFill>
                <a:effectLst/>
                <a:latin typeface="+mn-lt"/>
                <a:ea typeface="+mn-ea"/>
                <a:cs typeface="+mn-cs"/>
              </a:rPr>
              <a:t> control </a:t>
            </a:r>
            <a:r>
              <a:rPr lang="en-US" sz="1200" kern="1200" dirty="0">
                <a:solidFill>
                  <a:schemeClr val="tx1"/>
                </a:solidFill>
                <a:effectLst/>
                <a:latin typeface="+mn-lt"/>
                <a:ea typeface="+mn-ea"/>
                <a:cs typeface="+mn-cs"/>
              </a:rPr>
              <a:t>with </a:t>
            </a:r>
            <a:r>
              <a:rPr lang="en-US" sz="1200" kern="1200" dirty="0" err="1">
                <a:solidFill>
                  <a:schemeClr val="tx1"/>
                </a:solidFill>
                <a:effectLst/>
                <a:latin typeface="+mn-lt"/>
                <a:ea typeface="+mn-ea"/>
                <a:cs typeface="+mn-cs"/>
              </a:rPr>
              <a:t>deltapigR</a:t>
            </a:r>
            <a:r>
              <a:rPr lang="en-US" sz="1200" kern="1200" dirty="0">
                <a:solidFill>
                  <a:schemeClr val="tx1"/>
                </a:solidFill>
                <a:effectLst/>
                <a:latin typeface="+mn-lt"/>
                <a:ea typeface="+mn-ea"/>
                <a:cs typeface="+mn-cs"/>
              </a:rPr>
              <a:t>, because as I mentioned </a:t>
            </a:r>
            <a:r>
              <a:rPr lang="en-US" sz="1200" b="1" kern="1200" dirty="0">
                <a:solidFill>
                  <a:schemeClr val="tx1"/>
                </a:solidFill>
                <a:effectLst/>
                <a:latin typeface="+mn-lt"/>
                <a:ea typeface="+mn-ea"/>
                <a:cs typeface="+mn-cs"/>
              </a:rPr>
              <a:t>the </a:t>
            </a:r>
            <a:r>
              <a:rPr lang="en-US" sz="1200" b="1" kern="1200" dirty="0" err="1">
                <a:solidFill>
                  <a:schemeClr val="tx1"/>
                </a:solidFill>
                <a:effectLst/>
                <a:latin typeface="+mn-lt"/>
                <a:ea typeface="+mn-ea"/>
                <a:cs typeface="+mn-cs"/>
              </a:rPr>
              <a:t>pigR</a:t>
            </a:r>
            <a:r>
              <a:rPr lang="en-US" sz="1200" b="1" kern="1200" dirty="0">
                <a:solidFill>
                  <a:schemeClr val="tx1"/>
                </a:solidFill>
                <a:effectLst/>
                <a:latin typeface="+mn-lt"/>
                <a:ea typeface="+mn-ea"/>
                <a:cs typeface="+mn-cs"/>
              </a:rPr>
              <a:t> protein necessary </a:t>
            </a:r>
            <a:r>
              <a:rPr lang="en-US" sz="1200" kern="1200" dirty="0">
                <a:solidFill>
                  <a:schemeClr val="tx1"/>
                </a:solidFill>
                <a:effectLst/>
                <a:latin typeface="+mn-lt"/>
                <a:ea typeface="+mn-ea"/>
                <a:cs typeface="+mn-cs"/>
              </a:rPr>
              <a:t>for transcription of the </a:t>
            </a:r>
            <a:r>
              <a:rPr lang="en-US" sz="1200" b="1" kern="1200" dirty="0">
                <a:solidFill>
                  <a:schemeClr val="tx1"/>
                </a:solidFill>
                <a:effectLst/>
                <a:latin typeface="+mn-lt"/>
                <a:ea typeface="+mn-ea"/>
                <a:cs typeface="+mn-cs"/>
              </a:rPr>
              <a:t>both operons </a:t>
            </a:r>
            <a:r>
              <a:rPr lang="en-US" sz="1200" b="0" kern="1200" dirty="0">
                <a:solidFill>
                  <a:schemeClr val="tx1"/>
                </a:solidFill>
                <a:effectLst/>
                <a:latin typeface="+mn-lt"/>
                <a:ea typeface="+mn-ea"/>
                <a:cs typeface="+mn-cs"/>
              </a:rPr>
              <a:t>of the </a:t>
            </a:r>
            <a:r>
              <a:rPr lang="en-US" sz="1200" kern="1200" dirty="0">
                <a:solidFill>
                  <a:schemeClr val="tx1"/>
                </a:solidFill>
                <a:effectLst/>
                <a:latin typeface="+mn-lt"/>
                <a:ea typeface="+mn-ea"/>
                <a:cs typeface="+mn-cs"/>
              </a:rPr>
              <a:t>FPI, and you can see clearly that without it, these proteins are not present.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compare the wild-type cells to drpsU2, we see a significant reduction of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and a similar loss of pdpA. But, we did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observe the same level of difference in protein abundance for the </a:t>
            </a:r>
            <a:r>
              <a:rPr lang="en-US" sz="1200" kern="1200" dirty="0" err="1">
                <a:solidFill>
                  <a:schemeClr val="tx1"/>
                </a:solidFill>
                <a:effectLst/>
                <a:latin typeface="+mn-lt"/>
                <a:ea typeface="+mn-ea"/>
                <a:cs typeface="+mn-cs"/>
              </a:rPr>
              <a:t>igl</a:t>
            </a:r>
            <a:r>
              <a:rPr lang="en-US" sz="1200" kern="1200" dirty="0">
                <a:solidFill>
                  <a:schemeClr val="tx1"/>
                </a:solidFill>
                <a:effectLst/>
                <a:latin typeface="+mn-lt"/>
                <a:ea typeface="+mn-ea"/>
                <a:cs typeface="+mn-cs"/>
              </a:rPr>
              <a:t> proteins, from operon 2. I realize these results are a bit variable and we are working to replicate and quantify these differences.</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6</a:t>
            </a:fld>
            <a:endParaRPr lang="en-US"/>
          </a:p>
        </p:txBody>
      </p:sp>
    </p:spTree>
    <p:extLst>
      <p:ext uri="{BB962C8B-B14F-4D97-AF65-F5344CB8AC3E}">
        <p14:creationId xmlns:p14="http://schemas.microsoft.com/office/powerpoint/2010/main" val="123838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SLOW DOWN</a:t>
            </a:r>
          </a:p>
          <a:p>
            <a:r>
              <a:rPr lang="en-US" sz="1200" kern="1200" dirty="0">
                <a:solidFill>
                  <a:schemeClr val="tx1"/>
                </a:solidFill>
                <a:effectLst/>
                <a:latin typeface="+mn-lt"/>
                <a:ea typeface="+mn-ea"/>
                <a:cs typeface="+mn-cs"/>
              </a:rPr>
              <a:t>Alright so what you see here first are pdpA and B which were most affected by loss of rpsU2. We are using wild-type and delta </a:t>
            </a:r>
            <a:r>
              <a:rPr lang="en-US" sz="1200" kern="1200" dirty="0" err="1">
                <a:solidFill>
                  <a:schemeClr val="tx1"/>
                </a:solidFill>
                <a:effectLst/>
                <a:latin typeface="+mn-lt"/>
                <a:ea typeface="+mn-ea"/>
                <a:cs typeface="+mn-cs"/>
              </a:rPr>
              <a:t>pigR</a:t>
            </a:r>
            <a:r>
              <a:rPr lang="en-US" sz="1200" kern="1200" dirty="0">
                <a:solidFill>
                  <a:schemeClr val="tx1"/>
                </a:solidFill>
                <a:effectLst/>
                <a:latin typeface="+mn-lt"/>
                <a:ea typeface="+mn-ea"/>
                <a:cs typeface="+mn-cs"/>
              </a:rPr>
              <a:t> as our controls, because FPI proteins require </a:t>
            </a:r>
            <a:r>
              <a:rPr lang="en-US" sz="1200" kern="1200" dirty="0" err="1">
                <a:solidFill>
                  <a:schemeClr val="tx1"/>
                </a:solidFill>
                <a:effectLst/>
                <a:latin typeface="+mn-lt"/>
                <a:ea typeface="+mn-ea"/>
                <a:cs typeface="+mn-cs"/>
              </a:rPr>
              <a:t>PigR</a:t>
            </a:r>
            <a:r>
              <a:rPr lang="en-US" sz="1200" kern="1200" dirty="0">
                <a:solidFill>
                  <a:schemeClr val="tx1"/>
                </a:solidFill>
                <a:effectLst/>
                <a:latin typeface="+mn-lt"/>
                <a:ea typeface="+mn-ea"/>
                <a:cs typeface="+mn-cs"/>
              </a:rPr>
              <a:t> for expression at the level of transcription. And what we see here is that there really is </a:t>
            </a:r>
            <a:r>
              <a:rPr lang="en-US" sz="1200" b="1" kern="1200" dirty="0">
                <a:solidFill>
                  <a:schemeClr val="tx1"/>
                </a:solidFill>
                <a:effectLst/>
                <a:latin typeface="+mn-lt"/>
                <a:ea typeface="+mn-ea"/>
                <a:cs typeface="+mn-cs"/>
              </a:rPr>
              <a:t>NOT a significant difference</a:t>
            </a:r>
            <a:r>
              <a:rPr lang="en-US" sz="1200" kern="1200" dirty="0">
                <a:solidFill>
                  <a:schemeClr val="tx1"/>
                </a:solidFill>
                <a:effectLst/>
                <a:latin typeface="+mn-lt"/>
                <a:ea typeface="+mn-ea"/>
                <a:cs typeface="+mn-cs"/>
              </a:rPr>
              <a:t> in transcript abundance of these genes between wild-type and the strain lacking rpsU2.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looked at transcript abundance of </a:t>
            </a:r>
            <a:r>
              <a:rPr lang="en-US" sz="1200" kern="1200" dirty="0" err="1">
                <a:solidFill>
                  <a:schemeClr val="tx1"/>
                </a:solidFill>
                <a:effectLst/>
                <a:latin typeface="+mn-lt"/>
                <a:ea typeface="+mn-ea"/>
                <a:cs typeface="+mn-cs"/>
              </a:rPr>
              <a:t>iglA</a:t>
            </a:r>
            <a:r>
              <a:rPr lang="en-US" sz="1200" kern="1200" dirty="0">
                <a:solidFill>
                  <a:schemeClr val="tx1"/>
                </a:solidFill>
                <a:effectLst/>
                <a:latin typeface="+mn-lt"/>
                <a:ea typeface="+mn-ea"/>
                <a:cs typeface="+mn-cs"/>
              </a:rPr>
              <a:t> which is one of the genes on the </a:t>
            </a:r>
            <a:r>
              <a:rPr lang="en-US" sz="1200" b="1" kern="1200" dirty="0">
                <a:solidFill>
                  <a:schemeClr val="tx1"/>
                </a:solidFill>
                <a:effectLst/>
                <a:latin typeface="+mn-lt"/>
                <a:ea typeface="+mn-ea"/>
                <a:cs typeface="+mn-cs"/>
              </a:rPr>
              <a:t>other FPI operon </a:t>
            </a:r>
            <a:r>
              <a:rPr lang="en-US" sz="1200" kern="1200" dirty="0">
                <a:solidFill>
                  <a:schemeClr val="tx1"/>
                </a:solidFill>
                <a:effectLst/>
                <a:latin typeface="+mn-lt"/>
                <a:ea typeface="+mn-ea"/>
                <a:cs typeface="+mn-cs"/>
              </a:rPr>
              <a:t>and this also appears to be true.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for controls we looked at two </a:t>
            </a:r>
            <a:r>
              <a:rPr lang="en-US" sz="1200" b="1" kern="1200" dirty="0">
                <a:solidFill>
                  <a:schemeClr val="tx1"/>
                </a:solidFill>
                <a:effectLst/>
                <a:latin typeface="+mn-lt"/>
                <a:ea typeface="+mn-ea"/>
                <a:cs typeface="+mn-cs"/>
              </a:rPr>
              <a:t>non-FPI genes</a:t>
            </a:r>
            <a:r>
              <a:rPr lang="en-US" sz="1200" kern="1200" dirty="0">
                <a:solidFill>
                  <a:schemeClr val="tx1"/>
                </a:solidFill>
                <a:effectLst/>
                <a:latin typeface="+mn-lt"/>
                <a:ea typeface="+mn-ea"/>
                <a:cs typeface="+mn-cs"/>
              </a:rPr>
              <a:t>, rpoA1 and </a:t>
            </a:r>
            <a:r>
              <a:rPr lang="en-US" sz="1200" kern="1200" dirty="0" err="1">
                <a:solidFill>
                  <a:schemeClr val="tx1"/>
                </a:solidFill>
                <a:effectLst/>
                <a:latin typeface="+mn-lt"/>
                <a:ea typeface="+mn-ea"/>
                <a:cs typeface="+mn-cs"/>
              </a:rPr>
              <a:t>bfr</a:t>
            </a:r>
            <a:r>
              <a:rPr lang="en-US" sz="1200" kern="1200" dirty="0">
                <a:solidFill>
                  <a:schemeClr val="tx1"/>
                </a:solidFill>
                <a:effectLst/>
                <a:latin typeface="+mn-lt"/>
                <a:ea typeface="+mn-ea"/>
                <a:cs typeface="+mn-cs"/>
              </a:rPr>
              <a:t>, and here we see pretty consistent abundance of these transcripts among the three strains.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large difference that we are seeing in protein abundance of pdpA and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is clearly not due to differences in transcription, and we want to know how this is occurring. This data </a:t>
            </a:r>
            <a:r>
              <a:rPr lang="en-US" sz="1200" b="1" kern="1200" dirty="0">
                <a:solidFill>
                  <a:schemeClr val="tx1"/>
                </a:solidFill>
                <a:effectLst/>
                <a:latin typeface="+mn-lt"/>
                <a:ea typeface="+mn-ea"/>
                <a:cs typeface="+mn-cs"/>
              </a:rPr>
              <a:t>opens up the possibility </a:t>
            </a:r>
            <a:r>
              <a:rPr lang="en-US" sz="1200" kern="1200" dirty="0">
                <a:solidFill>
                  <a:schemeClr val="tx1"/>
                </a:solidFill>
                <a:effectLst/>
                <a:latin typeface="+mn-lt"/>
                <a:ea typeface="+mn-ea"/>
                <a:cs typeface="+mn-cs"/>
              </a:rPr>
              <a:t>that regulation is occurring at the level of translation.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that this is a specific effect on FPI proteins, we were interested to see whether there may be an effect on intramacrophage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C35E36-44CF-41A2-B0A4-F6B5CD6E87AA}" type="slidenum">
              <a:rPr lang="en-US" smtClean="0"/>
              <a:t>7</a:t>
            </a:fld>
            <a:endParaRPr lang="en-US"/>
          </a:p>
        </p:txBody>
      </p:sp>
    </p:spTree>
    <p:extLst>
      <p:ext uri="{BB962C8B-B14F-4D97-AF65-F5344CB8AC3E}">
        <p14:creationId xmlns:p14="http://schemas.microsoft.com/office/powerpoint/2010/main" val="29477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9</a:t>
            </a:fld>
            <a:endParaRPr lang="en-US"/>
          </a:p>
        </p:txBody>
      </p:sp>
    </p:spTree>
    <p:extLst>
      <p:ext uri="{BB962C8B-B14F-4D97-AF65-F5344CB8AC3E}">
        <p14:creationId xmlns:p14="http://schemas.microsoft.com/office/powerpoint/2010/main" val="298735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D677-F6A1-43A6-AF1C-F5ED90E59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5F104-575B-4A7E-A8CB-BBB73187C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C0173-4CE0-49E3-AB57-8FB69560E38D}"/>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5" name="Footer Placeholder 4">
            <a:extLst>
              <a:ext uri="{FF2B5EF4-FFF2-40B4-BE49-F238E27FC236}">
                <a16:creationId xmlns:a16="http://schemas.microsoft.com/office/drawing/2014/main" id="{65903329-4AB3-4213-A7F7-8C4584DA4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18A0D-E316-42D9-BF26-A1C86C86FD4F}"/>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13496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74EA-18FF-4227-9C8A-15AE6FFCB2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5F95B6-3909-47F3-B98A-1EAF313735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FA4BE-B1C4-4BBB-9E0D-2FD8E3011ABD}"/>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5" name="Footer Placeholder 4">
            <a:extLst>
              <a:ext uri="{FF2B5EF4-FFF2-40B4-BE49-F238E27FC236}">
                <a16:creationId xmlns:a16="http://schemas.microsoft.com/office/drawing/2014/main" id="{AC5BB45E-37C5-49DE-8269-4ED838683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D50C7-6F7A-4311-B354-1DF179DFF43C}"/>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58958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B3E9F-2692-494A-A482-A536C48459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1BD23-3850-4C3A-9EB5-D448C8D85C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4A14B-EB57-4228-8DBD-AF30E7121C2F}"/>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5" name="Footer Placeholder 4">
            <a:extLst>
              <a:ext uri="{FF2B5EF4-FFF2-40B4-BE49-F238E27FC236}">
                <a16:creationId xmlns:a16="http://schemas.microsoft.com/office/drawing/2014/main" id="{596B1FD2-FBF4-4873-B41A-525D48E34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67A0F-AD41-493E-8413-A4A447931B11}"/>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57224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7974-0185-4A60-AD69-F4F8825F4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184E6-703D-467C-AE5A-0CD0E8B642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97530-AD47-4A71-AB93-A658F90CDB03}"/>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5" name="Footer Placeholder 4">
            <a:extLst>
              <a:ext uri="{FF2B5EF4-FFF2-40B4-BE49-F238E27FC236}">
                <a16:creationId xmlns:a16="http://schemas.microsoft.com/office/drawing/2014/main" id="{DBF1C4B8-58F0-46F9-9A10-DA6C8CE8D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6B413-EFA4-4E0E-B652-C2AE59EEAC7E}"/>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139132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8479-DF54-4108-B9F3-7839AE735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3C0EF9-16F4-4041-8415-3C0CA74F3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D7EE1-23B3-46F1-A1C6-9497AD38237F}"/>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5" name="Footer Placeholder 4">
            <a:extLst>
              <a:ext uri="{FF2B5EF4-FFF2-40B4-BE49-F238E27FC236}">
                <a16:creationId xmlns:a16="http://schemas.microsoft.com/office/drawing/2014/main" id="{077BE043-F135-4136-9AE7-DB1D5C45E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F9CBA-4DD6-47CB-B9BD-8CC8DE30BFBA}"/>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92473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683A-C05B-402E-A6E5-7E86FA496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0C590-8819-4056-8976-A5672A68B3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1DFFCD-BB4A-4453-956F-D468840F78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7EAE3-3FE0-48FE-8B64-A3026C4F047E}"/>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6" name="Footer Placeholder 5">
            <a:extLst>
              <a:ext uri="{FF2B5EF4-FFF2-40B4-BE49-F238E27FC236}">
                <a16:creationId xmlns:a16="http://schemas.microsoft.com/office/drawing/2014/main" id="{CDDE42E0-1CEA-405B-BB48-C15ABC52D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2E3A8-7D28-447C-9079-559347516F8B}"/>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6018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7A89-FEF5-46F9-BDEC-E30C6ADAFC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8895D-0317-42A8-9DA9-37B386D338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9CA5E-F5AB-4333-9D8D-7649ADC20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D9387-981E-4BEF-B348-712D99A751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E09118-5552-45B2-8A90-9C33ACBE1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C98B8D-C36C-40CF-902B-805B54497CDD}"/>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8" name="Footer Placeholder 7">
            <a:extLst>
              <a:ext uri="{FF2B5EF4-FFF2-40B4-BE49-F238E27FC236}">
                <a16:creationId xmlns:a16="http://schemas.microsoft.com/office/drawing/2014/main" id="{45CD73F5-D81B-4B5A-929E-F6E44AB8AB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987145-85A1-466B-BFC3-01E501B3BBF3}"/>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70412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DACEE-40FF-4D86-8FBE-1D352E222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D59854-DAB4-4634-97A1-EB312700797A}"/>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4" name="Footer Placeholder 3">
            <a:extLst>
              <a:ext uri="{FF2B5EF4-FFF2-40B4-BE49-F238E27FC236}">
                <a16:creationId xmlns:a16="http://schemas.microsoft.com/office/drawing/2014/main" id="{EC631DE4-D014-44D5-82EC-4413CC9E8F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75348-584B-4558-8BCD-9D81C49F394F}"/>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78536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A0AD1-C29C-4A69-8688-5309112DC18D}"/>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3" name="Footer Placeholder 2">
            <a:extLst>
              <a:ext uri="{FF2B5EF4-FFF2-40B4-BE49-F238E27FC236}">
                <a16:creationId xmlns:a16="http://schemas.microsoft.com/office/drawing/2014/main" id="{796DDA04-1B4E-491B-9F40-77B4047E2D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DF9FFE-C0E1-498B-942F-E5AC03941423}"/>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16773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20CA-9F87-4F86-A4B9-DB015F215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E109B3-8400-4308-BE50-2B1BF2D3A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7C165-B43A-4826-B450-6A0BB28DC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3A140-AD10-43EF-A898-81AC80D54C97}"/>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6" name="Footer Placeholder 5">
            <a:extLst>
              <a:ext uri="{FF2B5EF4-FFF2-40B4-BE49-F238E27FC236}">
                <a16:creationId xmlns:a16="http://schemas.microsoft.com/office/drawing/2014/main" id="{3C308B1B-E6D6-4BA8-AB6A-B3C6E8695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0D8A0-8252-45BA-ACE5-54EE5C4B4E40}"/>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304319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B6BA-E3CC-48F6-8590-F53F6D801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69E650-423A-4AF3-8FFA-013EA57AC1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6AD3AB-C3D7-418E-80A0-FBDF849B6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11564-E50A-4E76-BBB8-1C6D43C1C94C}"/>
              </a:ext>
            </a:extLst>
          </p:cNvPr>
          <p:cNvSpPr>
            <a:spLocks noGrp="1"/>
          </p:cNvSpPr>
          <p:nvPr>
            <p:ph type="dt" sz="half" idx="10"/>
          </p:nvPr>
        </p:nvSpPr>
        <p:spPr/>
        <p:txBody>
          <a:bodyPr/>
          <a:lstStyle/>
          <a:p>
            <a:fld id="{322A491E-1356-4C9E-BB1B-A001A0BB4028}" type="datetimeFigureOut">
              <a:rPr lang="en-US" smtClean="0"/>
              <a:t>11/17/2020</a:t>
            </a:fld>
            <a:endParaRPr lang="en-US"/>
          </a:p>
        </p:txBody>
      </p:sp>
      <p:sp>
        <p:nvSpPr>
          <p:cNvPr id="6" name="Footer Placeholder 5">
            <a:extLst>
              <a:ext uri="{FF2B5EF4-FFF2-40B4-BE49-F238E27FC236}">
                <a16:creationId xmlns:a16="http://schemas.microsoft.com/office/drawing/2014/main" id="{2D61A60F-4E14-44E0-B1A2-5889FCAE2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1FB8C-CEB1-493D-AFE4-BDA4FC2AECE0}"/>
              </a:ext>
            </a:extLst>
          </p:cNvPr>
          <p:cNvSpPr>
            <a:spLocks noGrp="1"/>
          </p:cNvSpPr>
          <p:nvPr>
            <p:ph type="sldNum" sz="quarter" idx="12"/>
          </p:nvPr>
        </p:nvSpPr>
        <p:spPr/>
        <p:txBody>
          <a:bodyPr/>
          <a:lstStyle/>
          <a:p>
            <a:fld id="{C27CE359-6111-4F04-8405-43EF3A54B958}" type="slidenum">
              <a:rPr lang="en-US" smtClean="0"/>
              <a:t>‹#›</a:t>
            </a:fld>
            <a:endParaRPr lang="en-US"/>
          </a:p>
        </p:txBody>
      </p:sp>
    </p:spTree>
    <p:extLst>
      <p:ext uri="{BB962C8B-B14F-4D97-AF65-F5344CB8AC3E}">
        <p14:creationId xmlns:p14="http://schemas.microsoft.com/office/powerpoint/2010/main" val="202405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EF4C2F-5729-417D-B15D-8BD8DAB16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01B77A-4364-43C0-A101-FB669901B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780BD-24DB-4406-8E09-8CE47A3BB1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A491E-1356-4C9E-BB1B-A001A0BB4028}" type="datetimeFigureOut">
              <a:rPr lang="en-US" smtClean="0"/>
              <a:t>11/17/2020</a:t>
            </a:fld>
            <a:endParaRPr lang="en-US"/>
          </a:p>
        </p:txBody>
      </p:sp>
      <p:sp>
        <p:nvSpPr>
          <p:cNvPr id="5" name="Footer Placeholder 4">
            <a:extLst>
              <a:ext uri="{FF2B5EF4-FFF2-40B4-BE49-F238E27FC236}">
                <a16:creationId xmlns:a16="http://schemas.microsoft.com/office/drawing/2014/main" id="{E2FA25D1-4AB4-46E5-BAE7-78D353EE4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51487-6ED5-4D98-A1ED-1F415B2046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CE359-6111-4F04-8405-43EF3A54B958}" type="slidenum">
              <a:rPr lang="en-US" smtClean="0"/>
              <a:t>‹#›</a:t>
            </a:fld>
            <a:endParaRPr lang="en-US"/>
          </a:p>
        </p:txBody>
      </p:sp>
    </p:spTree>
    <p:extLst>
      <p:ext uri="{BB962C8B-B14F-4D97-AF65-F5344CB8AC3E}">
        <p14:creationId xmlns:p14="http://schemas.microsoft.com/office/powerpoint/2010/main" val="1647602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198B-D404-4977-B027-C79321518C9A}"/>
              </a:ext>
            </a:extLst>
          </p:cNvPr>
          <p:cNvSpPr>
            <a:spLocks noGrp="1"/>
          </p:cNvSpPr>
          <p:nvPr>
            <p:ph type="ctrTitle"/>
          </p:nvPr>
        </p:nvSpPr>
        <p:spPr/>
        <p:txBody>
          <a:bodyPr/>
          <a:lstStyle/>
          <a:p>
            <a:r>
              <a:rPr lang="en-US" dirty="0"/>
              <a:t>Update on </a:t>
            </a:r>
            <a:r>
              <a:rPr lang="en-US"/>
              <a:t>ribosome project:</a:t>
            </a:r>
            <a:br>
              <a:rPr lang="en-US"/>
            </a:br>
            <a:r>
              <a:rPr lang="en-US"/>
              <a:t>bS21 </a:t>
            </a:r>
            <a:r>
              <a:rPr lang="en-US" dirty="0"/>
              <a:t>and FPI genes</a:t>
            </a:r>
          </a:p>
        </p:txBody>
      </p:sp>
      <p:sp>
        <p:nvSpPr>
          <p:cNvPr id="3" name="Subtitle 2">
            <a:extLst>
              <a:ext uri="{FF2B5EF4-FFF2-40B4-BE49-F238E27FC236}">
                <a16:creationId xmlns:a16="http://schemas.microsoft.com/office/drawing/2014/main" id="{3DB6E51B-C2AE-4DFE-8512-BE726A80F836}"/>
              </a:ext>
            </a:extLst>
          </p:cNvPr>
          <p:cNvSpPr>
            <a:spLocks noGrp="1"/>
          </p:cNvSpPr>
          <p:nvPr>
            <p:ph type="subTitle" idx="1"/>
          </p:nvPr>
        </p:nvSpPr>
        <p:spPr/>
        <p:txBody>
          <a:bodyPr/>
          <a:lstStyle/>
          <a:p>
            <a:r>
              <a:rPr lang="en-US" dirty="0" err="1"/>
              <a:t>Kramsey</a:t>
            </a:r>
            <a:r>
              <a:rPr lang="en-US" dirty="0"/>
              <a:t> Lab Meeting 11/17/20</a:t>
            </a:r>
          </a:p>
          <a:p>
            <a:r>
              <a:rPr lang="en-US" dirty="0"/>
              <a:t>Hannah </a:t>
            </a:r>
            <a:r>
              <a:rPr lang="en-US" dirty="0" err="1"/>
              <a:t>Trautmann</a:t>
            </a:r>
            <a:endParaRPr lang="en-US" dirty="0"/>
          </a:p>
        </p:txBody>
      </p:sp>
    </p:spTree>
    <p:extLst>
      <p:ext uri="{BB962C8B-B14F-4D97-AF65-F5344CB8AC3E}">
        <p14:creationId xmlns:p14="http://schemas.microsoft.com/office/powerpoint/2010/main" val="142718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FEA7-1823-4556-8528-9C120D37A8D2}"/>
              </a:ext>
            </a:extLst>
          </p:cNvPr>
          <p:cNvSpPr>
            <a:spLocks noGrp="1"/>
          </p:cNvSpPr>
          <p:nvPr>
            <p:ph type="title"/>
          </p:nvPr>
        </p:nvSpPr>
        <p:spPr>
          <a:xfrm>
            <a:off x="838200" y="130743"/>
            <a:ext cx="10515600" cy="1325563"/>
          </a:xfrm>
        </p:spPr>
        <p:txBody>
          <a:bodyPr>
            <a:normAutofit/>
          </a:bodyPr>
          <a:lstStyle/>
          <a:p>
            <a:r>
              <a:rPr lang="en-US" sz="3200" dirty="0"/>
              <a:t>bS21 plays a regulatory role in expression of FPI proteins</a:t>
            </a:r>
          </a:p>
        </p:txBody>
      </p:sp>
      <p:pic>
        <p:nvPicPr>
          <p:cNvPr id="22" name="Content Placeholder 21">
            <a:extLst>
              <a:ext uri="{FF2B5EF4-FFF2-40B4-BE49-F238E27FC236}">
                <a16:creationId xmlns:a16="http://schemas.microsoft.com/office/drawing/2014/main" id="{6054CA9F-6464-4E6D-A217-685B484EB402}"/>
              </a:ext>
            </a:extLst>
          </p:cNvPr>
          <p:cNvPicPr>
            <a:picLocks noGrp="1" noChangeAspect="1"/>
          </p:cNvPicPr>
          <p:nvPr>
            <p:ph idx="1"/>
          </p:nvPr>
        </p:nvPicPr>
        <p:blipFill>
          <a:blip r:embed="rId2"/>
          <a:stretch>
            <a:fillRect/>
          </a:stretch>
        </p:blipFill>
        <p:spPr>
          <a:xfrm>
            <a:off x="2969623" y="1189166"/>
            <a:ext cx="6156960" cy="5538091"/>
          </a:xfrm>
        </p:spPr>
      </p:pic>
    </p:spTree>
    <p:extLst>
      <p:ext uri="{BB962C8B-B14F-4D97-AF65-F5344CB8AC3E}">
        <p14:creationId xmlns:p14="http://schemas.microsoft.com/office/powerpoint/2010/main" val="389766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9BBA05-4A93-440B-AABC-129BE0AF49F1}"/>
              </a:ext>
            </a:extLst>
          </p:cNvPr>
          <p:cNvPicPr>
            <a:picLocks noGrp="1" noChangeAspect="1"/>
          </p:cNvPicPr>
          <p:nvPr>
            <p:ph idx="1"/>
          </p:nvPr>
        </p:nvPicPr>
        <p:blipFill rotWithShape="1">
          <a:blip r:embed="rId2"/>
          <a:srcRect l="769" t="1386" r="674"/>
          <a:stretch/>
        </p:blipFill>
        <p:spPr>
          <a:xfrm>
            <a:off x="931817" y="1410789"/>
            <a:ext cx="9387840" cy="4766174"/>
          </a:xfrm>
        </p:spPr>
      </p:pic>
      <p:sp>
        <p:nvSpPr>
          <p:cNvPr id="6" name="Title 1">
            <a:extLst>
              <a:ext uri="{FF2B5EF4-FFF2-40B4-BE49-F238E27FC236}">
                <a16:creationId xmlns:a16="http://schemas.microsoft.com/office/drawing/2014/main" id="{1EC04F6F-CC5E-49DE-A797-CBCCF251D530}"/>
              </a:ext>
            </a:extLst>
          </p:cNvPr>
          <p:cNvSpPr>
            <a:spLocks noGrp="1"/>
          </p:cNvSpPr>
          <p:nvPr>
            <p:ph type="title"/>
          </p:nvPr>
        </p:nvSpPr>
        <p:spPr>
          <a:xfrm>
            <a:off x="838200" y="18255"/>
            <a:ext cx="10515600" cy="1325563"/>
          </a:xfrm>
        </p:spPr>
        <p:txBody>
          <a:bodyPr>
            <a:normAutofit/>
          </a:bodyPr>
          <a:lstStyle/>
          <a:p>
            <a:r>
              <a:rPr lang="en-US" sz="3200" dirty="0"/>
              <a:t>bS21 plays a regulatory role in expression of FPI proteins</a:t>
            </a:r>
          </a:p>
        </p:txBody>
      </p:sp>
      <p:sp>
        <p:nvSpPr>
          <p:cNvPr id="7" name="Rectangle 6">
            <a:extLst>
              <a:ext uri="{FF2B5EF4-FFF2-40B4-BE49-F238E27FC236}">
                <a16:creationId xmlns:a16="http://schemas.microsoft.com/office/drawing/2014/main" id="{C7C72A71-AB70-4F35-A31C-48420F6252A4}"/>
              </a:ext>
            </a:extLst>
          </p:cNvPr>
          <p:cNvSpPr/>
          <p:nvPr/>
        </p:nvSpPr>
        <p:spPr>
          <a:xfrm>
            <a:off x="4127863" y="1184366"/>
            <a:ext cx="6905897" cy="4447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478302-873F-7747-B886-0181097796C2}"/>
              </a:ext>
            </a:extLst>
          </p:cNvPr>
          <p:cNvSpPr txBox="1"/>
          <p:nvPr/>
        </p:nvSpPr>
        <p:spPr>
          <a:xfrm>
            <a:off x="1252331" y="6243934"/>
            <a:ext cx="9889435" cy="369332"/>
          </a:xfrm>
          <a:prstGeom prst="rect">
            <a:avLst/>
          </a:prstGeom>
          <a:noFill/>
        </p:spPr>
        <p:txBody>
          <a:bodyPr wrap="square" rtlCol="0">
            <a:spAutoFit/>
          </a:bodyPr>
          <a:lstStyle/>
          <a:p>
            <a:r>
              <a:rPr lang="en-US" dirty="0"/>
              <a:t>Are the differences based solely on amount of ribosomes with </a:t>
            </a:r>
            <a:r>
              <a:rPr lang="en-US" i="1" dirty="0"/>
              <a:t>any</a:t>
            </a:r>
            <a:r>
              <a:rPr lang="en-US" dirty="0"/>
              <a:t> bS21, or are they sequence specific?</a:t>
            </a:r>
          </a:p>
        </p:txBody>
      </p:sp>
    </p:spTree>
    <p:extLst>
      <p:ext uri="{BB962C8B-B14F-4D97-AF65-F5344CB8AC3E}">
        <p14:creationId xmlns:p14="http://schemas.microsoft.com/office/powerpoint/2010/main" val="36638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58C6-B4D4-FD47-B189-61CEB5F81EB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E648C21-B00E-3349-8B4B-716164234FCB}"/>
              </a:ext>
            </a:extLst>
          </p:cNvPr>
          <p:cNvSpPr>
            <a:spLocks noGrp="1"/>
          </p:cNvSpPr>
          <p:nvPr>
            <p:ph idx="1"/>
          </p:nvPr>
        </p:nvSpPr>
        <p:spPr/>
        <p:txBody>
          <a:bodyPr/>
          <a:lstStyle/>
          <a:p>
            <a:r>
              <a:rPr lang="en-US" dirty="0"/>
              <a:t>Do isogenic strains have differences in bS21 presence within ribosomes?</a:t>
            </a:r>
          </a:p>
          <a:p>
            <a:pPr lvl="1"/>
            <a:r>
              <a:rPr lang="en-US" dirty="0"/>
              <a:t>Westerns on purified 70S ribosomes</a:t>
            </a:r>
          </a:p>
          <a:p>
            <a:r>
              <a:rPr lang="en-US" dirty="0"/>
              <a:t>Is the VSV-G tag impacting the ribosome’s function?</a:t>
            </a:r>
          </a:p>
          <a:p>
            <a:pPr lvl="1"/>
            <a:r>
              <a:rPr lang="en-US" dirty="0"/>
              <a:t>Watson </a:t>
            </a:r>
            <a:r>
              <a:rPr lang="en-US" i="1" dirty="0"/>
              <a:t>et al.</a:t>
            </a:r>
            <a:r>
              <a:rPr lang="en-US" dirty="0"/>
              <a:t>, 2020</a:t>
            </a:r>
          </a:p>
          <a:p>
            <a:pPr lvl="1"/>
            <a:r>
              <a:rPr lang="en-US" dirty="0"/>
              <a:t>pF-</a:t>
            </a:r>
            <a:r>
              <a:rPr lang="en-US" i="1" dirty="0" err="1"/>
              <a:t>rpsU</a:t>
            </a:r>
            <a:endParaRPr lang="en-US" i="1" dirty="0"/>
          </a:p>
          <a:p>
            <a:r>
              <a:rPr lang="en-US" dirty="0"/>
              <a:t>What other proteins may be affected by loss of specific bS21s?</a:t>
            </a:r>
          </a:p>
          <a:p>
            <a:pPr lvl="1"/>
            <a:r>
              <a:rPr lang="en-US" dirty="0"/>
              <a:t>Mass spec data</a:t>
            </a:r>
          </a:p>
        </p:txBody>
      </p:sp>
    </p:spTree>
    <p:extLst>
      <p:ext uri="{BB962C8B-B14F-4D97-AF65-F5344CB8AC3E}">
        <p14:creationId xmlns:p14="http://schemas.microsoft.com/office/powerpoint/2010/main" val="36717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AC0C-A96B-4628-8561-B4EB410D058D}"/>
              </a:ext>
            </a:extLst>
          </p:cNvPr>
          <p:cNvSpPr>
            <a:spLocks noGrp="1"/>
          </p:cNvSpPr>
          <p:nvPr>
            <p:ph type="title"/>
          </p:nvPr>
        </p:nvSpPr>
        <p:spPr/>
        <p:txBody>
          <a:bodyPr/>
          <a:lstStyle/>
          <a:p>
            <a:r>
              <a:rPr lang="en-US" dirty="0"/>
              <a:t>C-terminus is partially conserved in </a:t>
            </a:r>
            <a:r>
              <a:rPr lang="en-US" i="1" dirty="0"/>
              <a:t>F. tularensis </a:t>
            </a:r>
            <a:r>
              <a:rPr lang="en-US" dirty="0"/>
              <a:t>clades</a:t>
            </a:r>
          </a:p>
        </p:txBody>
      </p:sp>
      <p:pic>
        <p:nvPicPr>
          <p:cNvPr id="15" name="Content Placeholder 14">
            <a:extLst>
              <a:ext uri="{FF2B5EF4-FFF2-40B4-BE49-F238E27FC236}">
                <a16:creationId xmlns:a16="http://schemas.microsoft.com/office/drawing/2014/main" id="{6B906E5E-49B0-4510-AA34-040E119A763B}"/>
              </a:ext>
            </a:extLst>
          </p:cNvPr>
          <p:cNvPicPr>
            <a:picLocks noGrp="1" noChangeAspect="1"/>
          </p:cNvPicPr>
          <p:nvPr>
            <p:ph idx="1"/>
          </p:nvPr>
        </p:nvPicPr>
        <p:blipFill>
          <a:blip r:embed="rId2"/>
          <a:stretch>
            <a:fillRect/>
          </a:stretch>
        </p:blipFill>
        <p:spPr>
          <a:xfrm>
            <a:off x="1208478" y="1825625"/>
            <a:ext cx="9775043" cy="4351338"/>
          </a:xfrm>
        </p:spPr>
      </p:pic>
    </p:spTree>
    <p:extLst>
      <p:ext uri="{BB962C8B-B14F-4D97-AF65-F5344CB8AC3E}">
        <p14:creationId xmlns:p14="http://schemas.microsoft.com/office/powerpoint/2010/main" val="365560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a:xfrm>
            <a:off x="947268" y="128373"/>
            <a:ext cx="10058400" cy="1450757"/>
          </a:xfrm>
        </p:spPr>
        <p:txBody>
          <a:bodyPr/>
          <a:lstStyle/>
          <a:p>
            <a:r>
              <a:rPr lang="en-US" i="1" dirty="0" err="1">
                <a:solidFill>
                  <a:schemeClr val="tx1"/>
                </a:solidFill>
              </a:rPr>
              <a:t>rpsU</a:t>
            </a:r>
            <a:r>
              <a:rPr lang="en-US" dirty="0">
                <a:solidFill>
                  <a:schemeClr val="tx1"/>
                </a:solidFill>
              </a:rPr>
              <a:t> homologs in </a:t>
            </a:r>
            <a:r>
              <a:rPr lang="en-US" i="1" dirty="0">
                <a:solidFill>
                  <a:schemeClr val="tx1"/>
                </a:solidFill>
              </a:rPr>
              <a:t>Francisella </a:t>
            </a:r>
            <a:r>
              <a:rPr lang="en-US" i="1" dirty="0" err="1">
                <a:solidFill>
                  <a:schemeClr val="tx1"/>
                </a:solidFill>
              </a:rPr>
              <a:t>tularensis</a:t>
            </a:r>
            <a:endParaRPr lang="en-US" i="1" dirty="0">
              <a:solidFill>
                <a:schemeClr val="tx1"/>
              </a:solidFill>
            </a:endParaRPr>
          </a:p>
        </p:txBody>
      </p:sp>
      <p:grpSp>
        <p:nvGrpSpPr>
          <p:cNvPr id="4" name="Group 3">
            <a:extLst>
              <a:ext uri="{FF2B5EF4-FFF2-40B4-BE49-F238E27FC236}">
                <a16:creationId xmlns:a16="http://schemas.microsoft.com/office/drawing/2014/main" id="{2A1F6859-2CA6-4D08-9BA8-65289EB3ECC2}"/>
              </a:ext>
            </a:extLst>
          </p:cNvPr>
          <p:cNvGrpSpPr/>
          <p:nvPr/>
        </p:nvGrpSpPr>
        <p:grpSpPr>
          <a:xfrm>
            <a:off x="596894" y="4937208"/>
            <a:ext cx="1758050" cy="754680"/>
            <a:chOff x="7425086" y="5372090"/>
            <a:chExt cx="1084733" cy="438774"/>
          </a:xfrm>
        </p:grpSpPr>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27894" y="5372090"/>
              <a:ext cx="534640" cy="229208"/>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grpSp>
      <p:grpSp>
        <p:nvGrpSpPr>
          <p:cNvPr id="20" name="Group 19">
            <a:extLst>
              <a:ext uri="{FF2B5EF4-FFF2-40B4-BE49-F238E27FC236}">
                <a16:creationId xmlns:a16="http://schemas.microsoft.com/office/drawing/2014/main" id="{2E048DBC-AACB-408C-8C50-DDE4C175BC67}"/>
              </a:ext>
            </a:extLst>
          </p:cNvPr>
          <p:cNvGrpSpPr/>
          <p:nvPr/>
        </p:nvGrpSpPr>
        <p:grpSpPr>
          <a:xfrm>
            <a:off x="735866" y="2018302"/>
            <a:ext cx="2936568" cy="719397"/>
            <a:chOff x="88488" y="5278912"/>
            <a:chExt cx="2433484" cy="531952"/>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7D856861-AF5D-4CD7-A60D-617A009C7AD6}"/>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548736" y="5278912"/>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grpSp>
      <p:grpSp>
        <p:nvGrpSpPr>
          <p:cNvPr id="3" name="Group 2">
            <a:extLst>
              <a:ext uri="{FF2B5EF4-FFF2-40B4-BE49-F238E27FC236}">
                <a16:creationId xmlns:a16="http://schemas.microsoft.com/office/drawing/2014/main" id="{1B92F4DE-56FB-4C41-A4C7-C875F904ED82}"/>
              </a:ext>
            </a:extLst>
          </p:cNvPr>
          <p:cNvGrpSpPr/>
          <p:nvPr/>
        </p:nvGrpSpPr>
        <p:grpSpPr>
          <a:xfrm>
            <a:off x="596895" y="3374103"/>
            <a:ext cx="6271992" cy="737111"/>
            <a:chOff x="375074" y="3280766"/>
            <a:chExt cx="7597803" cy="943949"/>
          </a:xfrm>
        </p:grpSpPr>
        <p:grpSp>
          <p:nvGrpSpPr>
            <p:cNvPr id="10" name="Group 9">
              <a:extLst>
                <a:ext uri="{FF2B5EF4-FFF2-40B4-BE49-F238E27FC236}">
                  <a16:creationId xmlns:a16="http://schemas.microsoft.com/office/drawing/2014/main" id="{AECAF56C-1FF8-461B-A083-A9E4DBA1F9D0}"/>
                </a:ext>
              </a:extLst>
            </p:cNvPr>
            <p:cNvGrpSpPr/>
            <p:nvPr/>
          </p:nvGrpSpPr>
          <p:grpSpPr>
            <a:xfrm>
              <a:off x="745050" y="3280766"/>
              <a:ext cx="6800784" cy="910881"/>
              <a:chOff x="2909842" y="5611675"/>
              <a:chExt cx="3936521" cy="484537"/>
            </a:xfrm>
          </p:grpSpPr>
          <p:sp>
            <p:nvSpPr>
              <p:cNvPr id="11" name="TextBox 10">
                <a:extLst>
                  <a:ext uri="{FF2B5EF4-FFF2-40B4-BE49-F238E27FC236}">
                    <a16:creationId xmlns:a16="http://schemas.microsoft.com/office/drawing/2014/main" id="{AE96A1C4-9A3A-4524-9FFE-C7D1B7CA94B8}"/>
                  </a:ext>
                </a:extLst>
              </p:cNvPr>
              <p:cNvSpPr txBox="1"/>
              <p:nvPr/>
            </p:nvSpPr>
            <p:spPr>
              <a:xfrm>
                <a:off x="2915421" y="5611675"/>
                <a:ext cx="607584" cy="26855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909842" y="5854289"/>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58180D8F-D048-4BEF-8F80-A8B6EBA848AE}"/>
              </a:ext>
            </a:extLst>
          </p:cNvPr>
          <p:cNvGrpSpPr/>
          <p:nvPr/>
        </p:nvGrpSpPr>
        <p:grpSpPr>
          <a:xfrm>
            <a:off x="7160377" y="3501055"/>
            <a:ext cx="1181434" cy="836294"/>
            <a:chOff x="5051905" y="2510640"/>
            <a:chExt cx="855722" cy="607249"/>
          </a:xfrm>
        </p:grpSpPr>
        <p:sp>
          <p:nvSpPr>
            <p:cNvPr id="33" name="Oval 32">
              <a:extLst>
                <a:ext uri="{FF2B5EF4-FFF2-40B4-BE49-F238E27FC236}">
                  <a16:creationId xmlns:a16="http://schemas.microsoft.com/office/drawing/2014/main" id="{2FCB74FF-4AC5-482D-B1BE-DE910D7B3D67}"/>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40CCC8A-D852-4567-95B6-21CCF7F1324A}"/>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1A38816-C5AB-47A8-B64E-8C4BF67BE007}"/>
                </a:ext>
              </a:extLst>
            </p:cNvPr>
            <p:cNvSpPr/>
            <p:nvPr/>
          </p:nvSpPr>
          <p:spPr>
            <a:xfrm rot="21097913">
              <a:off x="5188155" y="286005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2065D731-F3C7-4488-B4CA-0EBA6920B25D}"/>
              </a:ext>
            </a:extLst>
          </p:cNvPr>
          <p:cNvGrpSpPr/>
          <p:nvPr/>
        </p:nvGrpSpPr>
        <p:grpSpPr>
          <a:xfrm>
            <a:off x="7159954" y="2145797"/>
            <a:ext cx="1181434" cy="836294"/>
            <a:chOff x="5051905" y="2510640"/>
            <a:chExt cx="855722" cy="607249"/>
          </a:xfrm>
        </p:grpSpPr>
        <p:sp>
          <p:nvSpPr>
            <p:cNvPr id="45" name="Oval 44">
              <a:extLst>
                <a:ext uri="{FF2B5EF4-FFF2-40B4-BE49-F238E27FC236}">
                  <a16:creationId xmlns:a16="http://schemas.microsoft.com/office/drawing/2014/main" id="{A8F6B43F-F6D5-4489-959C-693A50B231B2}"/>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2BA5138-47CD-427E-8EF7-4C3191BA99E7}"/>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65BAB81-49C1-45A2-9803-17F535754FA7}"/>
                </a:ext>
              </a:extLst>
            </p:cNvPr>
            <p:cNvSpPr/>
            <p:nvPr/>
          </p:nvSpPr>
          <p:spPr>
            <a:xfrm rot="21097913">
              <a:off x="5188155" y="2860054"/>
              <a:ext cx="311655" cy="128261"/>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285EC0D3-9406-45FE-BA5C-F53DE6D6426F}"/>
              </a:ext>
            </a:extLst>
          </p:cNvPr>
          <p:cNvGrpSpPr/>
          <p:nvPr/>
        </p:nvGrpSpPr>
        <p:grpSpPr>
          <a:xfrm>
            <a:off x="7159531" y="5134324"/>
            <a:ext cx="1181434" cy="836296"/>
            <a:chOff x="5051905" y="2510639"/>
            <a:chExt cx="855722" cy="607250"/>
          </a:xfrm>
        </p:grpSpPr>
        <p:sp>
          <p:nvSpPr>
            <p:cNvPr id="57" name="Oval 56">
              <a:extLst>
                <a:ext uri="{FF2B5EF4-FFF2-40B4-BE49-F238E27FC236}">
                  <a16:creationId xmlns:a16="http://schemas.microsoft.com/office/drawing/2014/main" id="{D3B01E4A-7702-4367-A7A7-2CF3795E54EB}"/>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AA5ECDE-16FB-4D21-9015-14DBC0D5EF6D}"/>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BCC0233-5057-4269-BBB8-887D41089817}"/>
                </a:ext>
              </a:extLst>
            </p:cNvPr>
            <p:cNvSpPr/>
            <p:nvPr/>
          </p:nvSpPr>
          <p:spPr>
            <a:xfrm rot="21097913">
              <a:off x="5188155" y="2860054"/>
              <a:ext cx="311655" cy="128261"/>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8D88673-005C-44E0-9941-34265127BF1D}"/>
              </a:ext>
            </a:extLst>
          </p:cNvPr>
          <p:cNvGrpSpPr/>
          <p:nvPr/>
        </p:nvGrpSpPr>
        <p:grpSpPr>
          <a:xfrm>
            <a:off x="805178" y="1989361"/>
            <a:ext cx="527368" cy="757425"/>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655720" y="3388717"/>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655480" y="4954840"/>
            <a:ext cx="527368" cy="757425"/>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4" name="Group 63">
            <a:extLst>
              <a:ext uri="{FF2B5EF4-FFF2-40B4-BE49-F238E27FC236}">
                <a16:creationId xmlns:a16="http://schemas.microsoft.com/office/drawing/2014/main" id="{F0E88F6F-BC95-4F04-84DA-4D216C568668}"/>
              </a:ext>
            </a:extLst>
          </p:cNvPr>
          <p:cNvGrpSpPr/>
          <p:nvPr/>
        </p:nvGrpSpPr>
        <p:grpSpPr>
          <a:xfrm>
            <a:off x="8989089" y="2254437"/>
            <a:ext cx="1808102" cy="2082912"/>
            <a:chOff x="8187122" y="2929569"/>
            <a:chExt cx="1808102" cy="2082912"/>
          </a:xfrm>
        </p:grpSpPr>
        <p:pic>
          <p:nvPicPr>
            <p:cNvPr id="65" name="Picture 64">
              <a:extLst>
                <a:ext uri="{FF2B5EF4-FFF2-40B4-BE49-F238E27FC236}">
                  <a16:creationId xmlns:a16="http://schemas.microsoft.com/office/drawing/2014/main" id="{AEA7BBFB-ECF4-40FD-AECB-013DC7D33C8D}"/>
                </a:ext>
              </a:extLst>
            </p:cNvPr>
            <p:cNvPicPr>
              <a:picLocks noChangeAspect="1"/>
            </p:cNvPicPr>
            <p:nvPr/>
          </p:nvPicPr>
          <p:blipFill rotWithShape="1">
            <a:blip r:embed="rId3">
              <a:extLst>
                <a:ext uri="{28A0092B-C50C-407E-A947-70E740481C1C}">
                  <a14:useLocalDpi xmlns:a14="http://schemas.microsoft.com/office/drawing/2010/main" val="0"/>
                </a:ext>
              </a:extLst>
            </a:blip>
            <a:srcRect l="47354" t="55212" r="41651" b="32523"/>
            <a:stretch/>
          </p:blipFill>
          <p:spPr>
            <a:xfrm rot="5400000">
              <a:off x="8486841" y="3656651"/>
              <a:ext cx="1056111" cy="1655550"/>
            </a:xfrm>
            <a:prstGeom prst="rect">
              <a:avLst/>
            </a:prstGeom>
            <a:ln>
              <a:solidFill>
                <a:schemeClr val="tx1"/>
              </a:solidFill>
            </a:ln>
          </p:spPr>
        </p:pic>
        <p:sp>
          <p:nvSpPr>
            <p:cNvPr id="66" name="TextBox 65">
              <a:extLst>
                <a:ext uri="{FF2B5EF4-FFF2-40B4-BE49-F238E27FC236}">
                  <a16:creationId xmlns:a16="http://schemas.microsoft.com/office/drawing/2014/main" id="{62E968BF-D8D6-4D63-B2F5-E53BD250AED2}"/>
                </a:ext>
              </a:extLst>
            </p:cNvPr>
            <p:cNvSpPr txBox="1"/>
            <p:nvPr/>
          </p:nvSpPr>
          <p:spPr>
            <a:xfrm rot="18482485">
              <a:off x="8209154" y="3501133"/>
              <a:ext cx="643510" cy="373179"/>
            </a:xfrm>
            <a:prstGeom prst="rect">
              <a:avLst/>
            </a:prstGeom>
            <a:noFill/>
          </p:spPr>
          <p:txBody>
            <a:bodyPr wrap="square" rtlCol="0">
              <a:spAutoFit/>
            </a:bodyPr>
            <a:lstStyle/>
            <a:p>
              <a:r>
                <a:rPr lang="en-US" dirty="0"/>
                <a:t>WT</a:t>
              </a:r>
            </a:p>
          </p:txBody>
        </p:sp>
        <p:sp>
          <p:nvSpPr>
            <p:cNvPr id="67" name="TextBox 66">
              <a:extLst>
                <a:ext uri="{FF2B5EF4-FFF2-40B4-BE49-F238E27FC236}">
                  <a16:creationId xmlns:a16="http://schemas.microsoft.com/office/drawing/2014/main" id="{20C422D1-A3FB-406E-B971-8C507833BEE5}"/>
                </a:ext>
              </a:extLst>
            </p:cNvPr>
            <p:cNvSpPr txBox="1"/>
            <p:nvPr/>
          </p:nvSpPr>
          <p:spPr>
            <a:xfrm rot="18482485">
              <a:off x="8438862" y="3324468"/>
              <a:ext cx="1147517" cy="373179"/>
            </a:xfrm>
            <a:prstGeom prst="rect">
              <a:avLst/>
            </a:prstGeom>
            <a:noFill/>
          </p:spPr>
          <p:txBody>
            <a:bodyPr wrap="square" rtlCol="0">
              <a:spAutoFit/>
            </a:bodyPr>
            <a:lstStyle/>
            <a:p>
              <a:r>
                <a:rPr lang="en-US" dirty="0"/>
                <a:t>bS21-1-V</a:t>
              </a:r>
            </a:p>
          </p:txBody>
        </p:sp>
        <p:sp>
          <p:nvSpPr>
            <p:cNvPr id="74" name="TextBox 73">
              <a:extLst>
                <a:ext uri="{FF2B5EF4-FFF2-40B4-BE49-F238E27FC236}">
                  <a16:creationId xmlns:a16="http://schemas.microsoft.com/office/drawing/2014/main" id="{89477D98-FF5D-4CAA-9CB3-0D3F40081727}"/>
                </a:ext>
              </a:extLst>
            </p:cNvPr>
            <p:cNvSpPr txBox="1"/>
            <p:nvPr/>
          </p:nvSpPr>
          <p:spPr>
            <a:xfrm rot="18482485">
              <a:off x="8808645" y="3316738"/>
              <a:ext cx="1147517" cy="373179"/>
            </a:xfrm>
            <a:prstGeom prst="rect">
              <a:avLst/>
            </a:prstGeom>
            <a:noFill/>
          </p:spPr>
          <p:txBody>
            <a:bodyPr wrap="square" rtlCol="0">
              <a:spAutoFit/>
            </a:bodyPr>
            <a:lstStyle/>
            <a:p>
              <a:r>
                <a:rPr lang="en-US" dirty="0"/>
                <a:t>bS21-2-V</a:t>
              </a:r>
            </a:p>
          </p:txBody>
        </p:sp>
        <p:sp>
          <p:nvSpPr>
            <p:cNvPr id="75" name="TextBox 74">
              <a:extLst>
                <a:ext uri="{FF2B5EF4-FFF2-40B4-BE49-F238E27FC236}">
                  <a16:creationId xmlns:a16="http://schemas.microsoft.com/office/drawing/2014/main" id="{0165D849-CBD6-43AA-A06F-E681B4D09602}"/>
                </a:ext>
              </a:extLst>
            </p:cNvPr>
            <p:cNvSpPr txBox="1"/>
            <p:nvPr/>
          </p:nvSpPr>
          <p:spPr>
            <a:xfrm rot="18482485">
              <a:off x="9234876" y="3318046"/>
              <a:ext cx="1147517" cy="373179"/>
            </a:xfrm>
            <a:prstGeom prst="rect">
              <a:avLst/>
            </a:prstGeom>
            <a:noFill/>
          </p:spPr>
          <p:txBody>
            <a:bodyPr wrap="square" rtlCol="0">
              <a:spAutoFit/>
            </a:bodyPr>
            <a:lstStyle/>
            <a:p>
              <a:r>
                <a:rPr lang="en-US" dirty="0"/>
                <a:t>bS21-3-V</a:t>
              </a:r>
            </a:p>
          </p:txBody>
        </p:sp>
      </p:grpSp>
      <p:sp>
        <p:nvSpPr>
          <p:cNvPr id="76" name="TextBox 75">
            <a:extLst>
              <a:ext uri="{FF2B5EF4-FFF2-40B4-BE49-F238E27FC236}">
                <a16:creationId xmlns:a16="http://schemas.microsoft.com/office/drawing/2014/main" id="{FAF790A7-885A-41F0-9F6B-0DD6998C254B}"/>
              </a:ext>
            </a:extLst>
          </p:cNvPr>
          <p:cNvSpPr txBox="1"/>
          <p:nvPr/>
        </p:nvSpPr>
        <p:spPr>
          <a:xfrm>
            <a:off x="11047952" y="3670482"/>
            <a:ext cx="1605516" cy="369332"/>
          </a:xfrm>
          <a:prstGeom prst="rect">
            <a:avLst/>
          </a:prstGeom>
          <a:noFill/>
        </p:spPr>
        <p:txBody>
          <a:bodyPr wrap="square" rtlCol="0">
            <a:spAutoFit/>
          </a:bodyPr>
          <a:lstStyle/>
          <a:p>
            <a:r>
              <a:rPr lang="el-GR" dirty="0"/>
              <a:t>α</a:t>
            </a:r>
            <a:r>
              <a:rPr lang="en-US" dirty="0"/>
              <a:t>-VSVG</a:t>
            </a:r>
          </a:p>
        </p:txBody>
      </p:sp>
      <p:sp>
        <p:nvSpPr>
          <p:cNvPr id="26" name="Rectangle 25">
            <a:extLst>
              <a:ext uri="{FF2B5EF4-FFF2-40B4-BE49-F238E27FC236}">
                <a16:creationId xmlns:a16="http://schemas.microsoft.com/office/drawing/2014/main" id="{3C2DF1B6-7C9D-4639-815C-1AC956330623}"/>
              </a:ext>
            </a:extLst>
          </p:cNvPr>
          <p:cNvSpPr/>
          <p:nvPr/>
        </p:nvSpPr>
        <p:spPr>
          <a:xfrm>
            <a:off x="9446099" y="2491422"/>
            <a:ext cx="1635526" cy="77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D4BA670-A96C-46F1-A71C-DE7A29D8CD0B}"/>
              </a:ext>
            </a:extLst>
          </p:cNvPr>
          <p:cNvSpPr txBox="1"/>
          <p:nvPr/>
        </p:nvSpPr>
        <p:spPr>
          <a:xfrm rot="18541377">
            <a:off x="9212430" y="2602705"/>
            <a:ext cx="1185404" cy="369332"/>
          </a:xfrm>
          <a:prstGeom prst="rect">
            <a:avLst/>
          </a:prstGeom>
          <a:noFill/>
        </p:spPr>
        <p:txBody>
          <a:bodyPr wrap="square" rtlCol="0">
            <a:spAutoFit/>
          </a:bodyPr>
          <a:lstStyle/>
          <a:p>
            <a:r>
              <a:rPr lang="en-US" dirty="0"/>
              <a:t>bS21-1 - V</a:t>
            </a:r>
          </a:p>
        </p:txBody>
      </p:sp>
      <p:sp>
        <p:nvSpPr>
          <p:cNvPr id="55" name="TextBox 54">
            <a:extLst>
              <a:ext uri="{FF2B5EF4-FFF2-40B4-BE49-F238E27FC236}">
                <a16:creationId xmlns:a16="http://schemas.microsoft.com/office/drawing/2014/main" id="{91CDECB8-54F0-49A7-98B1-B64D4F8EDE8C}"/>
              </a:ext>
            </a:extLst>
          </p:cNvPr>
          <p:cNvSpPr txBox="1"/>
          <p:nvPr/>
        </p:nvSpPr>
        <p:spPr>
          <a:xfrm rot="18541377">
            <a:off x="9643223" y="2577870"/>
            <a:ext cx="1185404" cy="369332"/>
          </a:xfrm>
          <a:prstGeom prst="rect">
            <a:avLst/>
          </a:prstGeom>
          <a:noFill/>
        </p:spPr>
        <p:txBody>
          <a:bodyPr wrap="square" rtlCol="0">
            <a:spAutoFit/>
          </a:bodyPr>
          <a:lstStyle/>
          <a:p>
            <a:r>
              <a:rPr lang="en-US" dirty="0"/>
              <a:t>bS21-2 - V</a:t>
            </a:r>
          </a:p>
        </p:txBody>
      </p:sp>
      <p:sp>
        <p:nvSpPr>
          <p:cNvPr id="58" name="TextBox 57">
            <a:extLst>
              <a:ext uri="{FF2B5EF4-FFF2-40B4-BE49-F238E27FC236}">
                <a16:creationId xmlns:a16="http://schemas.microsoft.com/office/drawing/2014/main" id="{B07BF0D5-5DAA-4008-A7FC-54E2B189ACE0}"/>
              </a:ext>
            </a:extLst>
          </p:cNvPr>
          <p:cNvSpPr txBox="1"/>
          <p:nvPr/>
        </p:nvSpPr>
        <p:spPr>
          <a:xfrm rot="18541377">
            <a:off x="10094596" y="2553033"/>
            <a:ext cx="1185404" cy="369332"/>
          </a:xfrm>
          <a:prstGeom prst="rect">
            <a:avLst/>
          </a:prstGeom>
          <a:noFill/>
        </p:spPr>
        <p:txBody>
          <a:bodyPr wrap="square" rtlCol="0">
            <a:spAutoFit/>
          </a:bodyPr>
          <a:lstStyle/>
          <a:p>
            <a:r>
              <a:rPr lang="en-US" dirty="0"/>
              <a:t>bS21-3 - V</a:t>
            </a:r>
          </a:p>
        </p:txBody>
      </p:sp>
    </p:spTree>
    <p:extLst>
      <p:ext uri="{BB962C8B-B14F-4D97-AF65-F5344CB8AC3E}">
        <p14:creationId xmlns:p14="http://schemas.microsoft.com/office/powerpoint/2010/main" val="7996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3" grpId="0"/>
      <p:bldP spid="55"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2118-7E2B-42DF-9380-66FEF8D7ADD1}"/>
              </a:ext>
            </a:extLst>
          </p:cNvPr>
          <p:cNvSpPr>
            <a:spLocks noGrp="1"/>
          </p:cNvSpPr>
          <p:nvPr>
            <p:ph type="title"/>
          </p:nvPr>
        </p:nvSpPr>
        <p:spPr/>
        <p:txBody>
          <a:bodyPr/>
          <a:lstStyle/>
          <a:p>
            <a:r>
              <a:rPr lang="en-US" dirty="0">
                <a:solidFill>
                  <a:schemeClr val="tx1"/>
                </a:solidFill>
              </a:rPr>
              <a:t>Loss of </a:t>
            </a:r>
            <a:r>
              <a:rPr lang="en-US" i="1" dirty="0">
                <a:solidFill>
                  <a:schemeClr val="tx1"/>
                </a:solidFill>
              </a:rPr>
              <a:t>rpsU2</a:t>
            </a:r>
            <a:r>
              <a:rPr lang="en-US" dirty="0">
                <a:solidFill>
                  <a:schemeClr val="tx1"/>
                </a:solidFill>
              </a:rPr>
              <a:t> results in a growth defect</a:t>
            </a:r>
          </a:p>
        </p:txBody>
      </p:sp>
      <p:graphicFrame>
        <p:nvGraphicFramePr>
          <p:cNvPr id="8" name="Chart 7">
            <a:extLst>
              <a:ext uri="{FF2B5EF4-FFF2-40B4-BE49-F238E27FC236}">
                <a16:creationId xmlns:a16="http://schemas.microsoft.com/office/drawing/2014/main" id="{8EE27F28-060B-4B05-9BD6-D12AEAF4A7D7}"/>
              </a:ext>
            </a:extLst>
          </p:cNvPr>
          <p:cNvGraphicFramePr>
            <a:graphicFrameLocks/>
          </p:cNvGraphicFramePr>
          <p:nvPr>
            <p:extLst>
              <p:ext uri="{D42A27DB-BD31-4B8C-83A1-F6EECF244321}">
                <p14:modId xmlns:p14="http://schemas.microsoft.com/office/powerpoint/2010/main" val="1558091698"/>
              </p:ext>
            </p:extLst>
          </p:nvPr>
        </p:nvGraphicFramePr>
        <p:xfrm>
          <a:off x="585216" y="1771423"/>
          <a:ext cx="11277600" cy="4721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8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chart seriesIdx="3"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2118-7E2B-42DF-9380-66FEF8D7ADD1}"/>
              </a:ext>
            </a:extLst>
          </p:cNvPr>
          <p:cNvSpPr>
            <a:spLocks noGrp="1"/>
          </p:cNvSpPr>
          <p:nvPr>
            <p:ph type="title"/>
          </p:nvPr>
        </p:nvSpPr>
        <p:spPr/>
        <p:txBody>
          <a:bodyPr/>
          <a:lstStyle/>
          <a:p>
            <a:r>
              <a:rPr lang="en-US" dirty="0">
                <a:solidFill>
                  <a:schemeClr val="tx1"/>
                </a:solidFill>
              </a:rPr>
              <a:t>Cells lacking </a:t>
            </a:r>
            <a:r>
              <a:rPr lang="en-US" i="1" dirty="0">
                <a:solidFill>
                  <a:schemeClr val="tx1"/>
                </a:solidFill>
              </a:rPr>
              <a:t>rpsU2</a:t>
            </a:r>
            <a:r>
              <a:rPr lang="en-US" dirty="0">
                <a:solidFill>
                  <a:schemeClr val="tx1"/>
                </a:solidFill>
              </a:rPr>
              <a:t> have less </a:t>
            </a:r>
            <a:r>
              <a:rPr lang="en-US" dirty="0" err="1">
                <a:solidFill>
                  <a:schemeClr val="tx1"/>
                </a:solidFill>
              </a:rPr>
              <a:t>PdpB</a:t>
            </a:r>
            <a:endParaRPr lang="en-US" dirty="0">
              <a:solidFill>
                <a:schemeClr val="tx1"/>
              </a:solidFill>
            </a:endParaRPr>
          </a:p>
        </p:txBody>
      </p:sp>
      <p:grpSp>
        <p:nvGrpSpPr>
          <p:cNvPr id="17" name="Group 16">
            <a:extLst>
              <a:ext uri="{FF2B5EF4-FFF2-40B4-BE49-F238E27FC236}">
                <a16:creationId xmlns:a16="http://schemas.microsoft.com/office/drawing/2014/main" id="{084564BC-A55C-429A-A68E-79A2BAE971BF}"/>
              </a:ext>
            </a:extLst>
          </p:cNvPr>
          <p:cNvGrpSpPr/>
          <p:nvPr/>
        </p:nvGrpSpPr>
        <p:grpSpPr>
          <a:xfrm>
            <a:off x="5428530" y="2266475"/>
            <a:ext cx="1599373" cy="3317366"/>
            <a:chOff x="5470561" y="2158827"/>
            <a:chExt cx="1599373" cy="3317366"/>
          </a:xfrm>
        </p:grpSpPr>
        <p:pic>
          <p:nvPicPr>
            <p:cNvPr id="18" name="Picture 17">
              <a:extLst>
                <a:ext uri="{FF2B5EF4-FFF2-40B4-BE49-F238E27FC236}">
                  <a16:creationId xmlns:a16="http://schemas.microsoft.com/office/drawing/2014/main" id="{A4992379-307E-4404-AA8A-3A49920FD1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50000" t="13680" r="41639" b="47850"/>
            <a:stretch/>
          </p:blipFill>
          <p:spPr>
            <a:xfrm>
              <a:off x="5470561" y="2837932"/>
              <a:ext cx="767939" cy="2638261"/>
            </a:xfrm>
            <a:prstGeom prst="rect">
              <a:avLst/>
            </a:prstGeom>
          </p:spPr>
        </p:pic>
        <p:pic>
          <p:nvPicPr>
            <p:cNvPr id="19" name="Picture 18">
              <a:extLst>
                <a:ext uri="{FF2B5EF4-FFF2-40B4-BE49-F238E27FC236}">
                  <a16:creationId xmlns:a16="http://schemas.microsoft.com/office/drawing/2014/main" id="{97605DD6-D69F-4FA5-87A8-7E9B91FED317}"/>
                </a:ext>
              </a:extLst>
            </p:cNvPr>
            <p:cNvPicPr>
              <a:picLocks noChangeAspect="1"/>
            </p:cNvPicPr>
            <p:nvPr/>
          </p:nvPicPr>
          <p:blipFill rotWithShape="1">
            <a:blip r:embed="rId3">
              <a:extLst>
                <a:ext uri="{BEBA8EAE-BF5A-486C-A8C5-ECC9F3942E4B}">
                  <a14:imgProps xmlns:a14="http://schemas.microsoft.com/office/drawing/2010/main">
                    <a14:imgLayer r:embed="rId5">
                      <a14:imgEffect>
                        <a14:brightnessContrast contrast="40000"/>
                      </a14:imgEffect>
                    </a14:imgLayer>
                  </a14:imgProps>
                </a:ext>
              </a:extLst>
            </a:blip>
            <a:srcRect l="70251" t="13680" r="21820" b="47850"/>
            <a:stretch/>
          </p:blipFill>
          <p:spPr>
            <a:xfrm>
              <a:off x="6241280" y="2830574"/>
              <a:ext cx="728299" cy="2638259"/>
            </a:xfrm>
            <a:prstGeom prst="rect">
              <a:avLst/>
            </a:prstGeom>
          </p:spPr>
        </p:pic>
        <p:sp>
          <p:nvSpPr>
            <p:cNvPr id="20" name="TextBox 19">
              <a:extLst>
                <a:ext uri="{FF2B5EF4-FFF2-40B4-BE49-F238E27FC236}">
                  <a16:creationId xmlns:a16="http://schemas.microsoft.com/office/drawing/2014/main" id="{BC56574C-94B1-4669-9704-99E1D1106CC0}"/>
                </a:ext>
              </a:extLst>
            </p:cNvPr>
            <p:cNvSpPr txBox="1"/>
            <p:nvPr/>
          </p:nvSpPr>
          <p:spPr>
            <a:xfrm>
              <a:off x="5567899" y="2461242"/>
              <a:ext cx="536686" cy="400110"/>
            </a:xfrm>
            <a:prstGeom prst="rect">
              <a:avLst/>
            </a:prstGeom>
            <a:noFill/>
          </p:spPr>
          <p:txBody>
            <a:bodyPr wrap="none" rtlCol="0">
              <a:spAutoFit/>
            </a:bodyPr>
            <a:lstStyle/>
            <a:p>
              <a:pPr algn="ctr"/>
              <a:r>
                <a:rPr lang="en-US" sz="2000" dirty="0"/>
                <a:t>LVS</a:t>
              </a:r>
            </a:p>
          </p:txBody>
        </p:sp>
        <p:sp>
          <p:nvSpPr>
            <p:cNvPr id="21" name="TextBox 20">
              <a:extLst>
                <a:ext uri="{FF2B5EF4-FFF2-40B4-BE49-F238E27FC236}">
                  <a16:creationId xmlns:a16="http://schemas.microsoft.com/office/drawing/2014/main" id="{BBC7D422-B24B-45E8-B179-03722245DA8A}"/>
                </a:ext>
              </a:extLst>
            </p:cNvPr>
            <p:cNvSpPr txBox="1"/>
            <p:nvPr/>
          </p:nvSpPr>
          <p:spPr>
            <a:xfrm>
              <a:off x="6128330" y="2158827"/>
              <a:ext cx="941604" cy="707886"/>
            </a:xfrm>
            <a:prstGeom prst="rect">
              <a:avLst/>
            </a:prstGeom>
            <a:noFill/>
          </p:spPr>
          <p:txBody>
            <a:bodyPr wrap="none" rtlCol="0">
              <a:spAutoFit/>
            </a:bodyPr>
            <a:lstStyle/>
            <a:p>
              <a:pPr algn="ctr"/>
              <a:r>
                <a:rPr lang="en-US" sz="2000" dirty="0"/>
                <a:t>LVS</a:t>
              </a:r>
            </a:p>
            <a:p>
              <a:pPr algn="ctr"/>
              <a:r>
                <a:rPr lang="en-US" sz="2000" dirty="0"/>
                <a:t>∆</a:t>
              </a:r>
              <a:r>
                <a:rPr lang="en-US" sz="2000" i="1" dirty="0"/>
                <a:t>rpsU2</a:t>
              </a:r>
            </a:p>
          </p:txBody>
        </p:sp>
      </p:grpSp>
      <p:sp>
        <p:nvSpPr>
          <p:cNvPr id="22" name="TextBox 21">
            <a:extLst>
              <a:ext uri="{FF2B5EF4-FFF2-40B4-BE49-F238E27FC236}">
                <a16:creationId xmlns:a16="http://schemas.microsoft.com/office/drawing/2014/main" id="{28697A41-920D-40F3-BB97-3CF23ACCA8B3}"/>
              </a:ext>
            </a:extLst>
          </p:cNvPr>
          <p:cNvSpPr txBox="1"/>
          <p:nvPr/>
        </p:nvSpPr>
        <p:spPr>
          <a:xfrm>
            <a:off x="7165635" y="3354062"/>
            <a:ext cx="2238676" cy="400110"/>
          </a:xfrm>
          <a:prstGeom prst="rect">
            <a:avLst/>
          </a:prstGeom>
          <a:noFill/>
        </p:spPr>
        <p:txBody>
          <a:bodyPr wrap="square" rtlCol="0">
            <a:spAutoFit/>
          </a:bodyPr>
          <a:lstStyle/>
          <a:p>
            <a:r>
              <a:rPr lang="en-US" sz="2000" dirty="0" err="1"/>
              <a:t>PdpB</a:t>
            </a:r>
            <a:endParaRPr lang="en-US" sz="2000" dirty="0"/>
          </a:p>
        </p:txBody>
      </p:sp>
      <p:sp>
        <p:nvSpPr>
          <p:cNvPr id="23" name="TextBox 22">
            <a:extLst>
              <a:ext uri="{FF2B5EF4-FFF2-40B4-BE49-F238E27FC236}">
                <a16:creationId xmlns:a16="http://schemas.microsoft.com/office/drawing/2014/main" id="{675CE4AE-B94B-4A2F-9C2C-933F1E02A650}"/>
              </a:ext>
            </a:extLst>
          </p:cNvPr>
          <p:cNvSpPr txBox="1"/>
          <p:nvPr/>
        </p:nvSpPr>
        <p:spPr>
          <a:xfrm>
            <a:off x="3895379" y="3322297"/>
            <a:ext cx="1516084" cy="400110"/>
          </a:xfrm>
          <a:prstGeom prst="rect">
            <a:avLst/>
          </a:prstGeom>
          <a:noFill/>
        </p:spPr>
        <p:txBody>
          <a:bodyPr wrap="square" rtlCol="0">
            <a:spAutoFit/>
          </a:bodyPr>
          <a:lstStyle/>
          <a:p>
            <a:r>
              <a:rPr lang="en-US" sz="2000" dirty="0"/>
              <a:t>~125 </a:t>
            </a:r>
            <a:r>
              <a:rPr lang="en-US" sz="2000" dirty="0" err="1"/>
              <a:t>kDa</a:t>
            </a:r>
            <a:endParaRPr lang="en-US" sz="2000" dirty="0"/>
          </a:p>
        </p:txBody>
      </p:sp>
      <p:sp>
        <p:nvSpPr>
          <p:cNvPr id="25" name="Rectangle 24">
            <a:extLst>
              <a:ext uri="{FF2B5EF4-FFF2-40B4-BE49-F238E27FC236}">
                <a16:creationId xmlns:a16="http://schemas.microsoft.com/office/drawing/2014/main" id="{AA985528-12D5-43E0-8DD2-777AD1A17019}"/>
              </a:ext>
            </a:extLst>
          </p:cNvPr>
          <p:cNvSpPr/>
          <p:nvPr/>
        </p:nvSpPr>
        <p:spPr>
          <a:xfrm>
            <a:off x="5420138" y="3444436"/>
            <a:ext cx="1516085" cy="1520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31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EF7E-D6C4-4B75-90D2-1DA18C2EDD5A}"/>
              </a:ext>
            </a:extLst>
          </p:cNvPr>
          <p:cNvSpPr>
            <a:spLocks noGrp="1"/>
          </p:cNvSpPr>
          <p:nvPr>
            <p:ph type="title"/>
          </p:nvPr>
        </p:nvSpPr>
        <p:spPr/>
        <p:txBody>
          <a:bodyPr/>
          <a:lstStyle/>
          <a:p>
            <a:r>
              <a:rPr lang="en-US" i="1" dirty="0">
                <a:solidFill>
                  <a:schemeClr val="tx1"/>
                </a:solidFill>
              </a:rPr>
              <a:t>Francisella </a:t>
            </a:r>
            <a:r>
              <a:rPr lang="en-US" dirty="0">
                <a:solidFill>
                  <a:schemeClr val="tx1"/>
                </a:solidFill>
              </a:rPr>
              <a:t>Pathogenicity Island (FPI)</a:t>
            </a:r>
            <a:endParaRPr lang="en-US" i="1" dirty="0">
              <a:solidFill>
                <a:schemeClr val="tx1"/>
              </a:solidFill>
            </a:endParaRPr>
          </a:p>
        </p:txBody>
      </p:sp>
      <p:pic>
        <p:nvPicPr>
          <p:cNvPr id="7" name="Picture 6">
            <a:extLst>
              <a:ext uri="{FF2B5EF4-FFF2-40B4-BE49-F238E27FC236}">
                <a16:creationId xmlns:a16="http://schemas.microsoft.com/office/drawing/2014/main" id="{FA6F276B-A82B-4F84-8A52-1A203F961235}"/>
              </a:ext>
            </a:extLst>
          </p:cNvPr>
          <p:cNvPicPr>
            <a:picLocks noChangeAspect="1"/>
          </p:cNvPicPr>
          <p:nvPr/>
        </p:nvPicPr>
        <p:blipFill>
          <a:blip r:embed="rId3"/>
          <a:stretch>
            <a:fillRect/>
          </a:stretch>
        </p:blipFill>
        <p:spPr>
          <a:xfrm>
            <a:off x="638175" y="1996441"/>
            <a:ext cx="10915650" cy="3124200"/>
          </a:xfrm>
          <a:prstGeom prst="rect">
            <a:avLst/>
          </a:prstGeom>
        </p:spPr>
      </p:pic>
      <p:sp>
        <p:nvSpPr>
          <p:cNvPr id="8" name="Rectangle 7">
            <a:extLst>
              <a:ext uri="{FF2B5EF4-FFF2-40B4-BE49-F238E27FC236}">
                <a16:creationId xmlns:a16="http://schemas.microsoft.com/office/drawing/2014/main" id="{C7E216C4-141C-4FFF-B6AE-4D17FD7C4989}"/>
              </a:ext>
            </a:extLst>
          </p:cNvPr>
          <p:cNvSpPr/>
          <p:nvPr/>
        </p:nvSpPr>
        <p:spPr>
          <a:xfrm>
            <a:off x="892629" y="3646714"/>
            <a:ext cx="5780314" cy="67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AAB03C-C6BC-4F09-9DCD-3722952BE41F}"/>
              </a:ext>
            </a:extLst>
          </p:cNvPr>
          <p:cNvSpPr/>
          <p:nvPr/>
        </p:nvSpPr>
        <p:spPr>
          <a:xfrm>
            <a:off x="8860971" y="4288971"/>
            <a:ext cx="2438400" cy="67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304F1D8C-BDED-4556-B2BB-DE10D083D341}"/>
              </a:ext>
            </a:extLst>
          </p:cNvPr>
          <p:cNvSpPr/>
          <p:nvPr/>
        </p:nvSpPr>
        <p:spPr>
          <a:xfrm>
            <a:off x="2492829" y="3646714"/>
            <a:ext cx="511629" cy="44631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61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A04864-2CA6-481E-AE94-3AC1BDF2C7C2}"/>
              </a:ext>
            </a:extLst>
          </p:cNvPr>
          <p:cNvPicPr>
            <a:picLocks noChangeAspect="1"/>
          </p:cNvPicPr>
          <p:nvPr/>
        </p:nvPicPr>
        <p:blipFill rotWithShape="1">
          <a:blip r:embed="rId3"/>
          <a:srcRect r="17052" b="939"/>
          <a:stretch/>
        </p:blipFill>
        <p:spPr>
          <a:xfrm>
            <a:off x="3020546" y="1876838"/>
            <a:ext cx="4345454" cy="4264882"/>
          </a:xfrm>
          <a:prstGeom prst="rect">
            <a:avLst/>
          </a:prstGeom>
        </p:spPr>
      </p:pic>
      <p:sp>
        <p:nvSpPr>
          <p:cNvPr id="2" name="Title 1">
            <a:extLst>
              <a:ext uri="{FF2B5EF4-FFF2-40B4-BE49-F238E27FC236}">
                <a16:creationId xmlns:a16="http://schemas.microsoft.com/office/drawing/2014/main" id="{9C02BB1E-0192-4898-9C29-2305E9BACA7D}"/>
              </a:ext>
            </a:extLst>
          </p:cNvPr>
          <p:cNvSpPr>
            <a:spLocks noGrp="1"/>
          </p:cNvSpPr>
          <p:nvPr>
            <p:ph type="title"/>
          </p:nvPr>
        </p:nvSpPr>
        <p:spPr>
          <a:xfrm>
            <a:off x="397565" y="187211"/>
            <a:ext cx="11608904" cy="1450757"/>
          </a:xfrm>
        </p:spPr>
        <p:txBody>
          <a:bodyPr/>
          <a:lstStyle/>
          <a:p>
            <a:pPr algn="ctr"/>
            <a:r>
              <a:rPr lang="en-US" dirty="0">
                <a:solidFill>
                  <a:schemeClr val="tx1"/>
                </a:solidFill>
                <a:cs typeface="Calibri Light" panose="020F0302020204030204" pitchFamily="34" charset="0"/>
              </a:rPr>
              <a:t>Lack of </a:t>
            </a:r>
            <a:r>
              <a:rPr lang="en-US" i="1" dirty="0">
                <a:solidFill>
                  <a:schemeClr val="tx1"/>
                </a:solidFill>
              </a:rPr>
              <a:t>rpsU2</a:t>
            </a:r>
            <a:r>
              <a:rPr lang="en-US" dirty="0">
                <a:solidFill>
                  <a:schemeClr val="tx1"/>
                </a:solidFill>
                <a:cs typeface="Calibri Light" panose="020F0302020204030204" pitchFamily="34" charset="0"/>
              </a:rPr>
              <a:t> results in decrease in FPI proteins from one operon</a:t>
            </a:r>
            <a:endParaRPr lang="en-US" dirty="0">
              <a:solidFill>
                <a:schemeClr val="tx1"/>
              </a:solidFill>
            </a:endParaRPr>
          </a:p>
        </p:txBody>
      </p:sp>
      <p:sp>
        <p:nvSpPr>
          <p:cNvPr id="11" name="Rectangle 10">
            <a:extLst>
              <a:ext uri="{FF2B5EF4-FFF2-40B4-BE49-F238E27FC236}">
                <a16:creationId xmlns:a16="http://schemas.microsoft.com/office/drawing/2014/main" id="{E602A7DB-3F0D-401D-AB0D-75C4658265BA}"/>
              </a:ext>
            </a:extLst>
          </p:cNvPr>
          <p:cNvSpPr/>
          <p:nvPr/>
        </p:nvSpPr>
        <p:spPr>
          <a:xfrm>
            <a:off x="3333492" y="2484784"/>
            <a:ext cx="1055929" cy="1023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29E33B-3F19-4751-BF5A-D2FF36978FC0}"/>
              </a:ext>
            </a:extLst>
          </p:cNvPr>
          <p:cNvSpPr/>
          <p:nvPr/>
        </p:nvSpPr>
        <p:spPr>
          <a:xfrm>
            <a:off x="3336807" y="3571463"/>
            <a:ext cx="1055929" cy="21689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A8E1A2-2C6F-474F-B10C-835CD5705F5F}"/>
              </a:ext>
            </a:extLst>
          </p:cNvPr>
          <p:cNvSpPr txBox="1"/>
          <p:nvPr/>
        </p:nvSpPr>
        <p:spPr>
          <a:xfrm>
            <a:off x="1363579" y="2811983"/>
            <a:ext cx="1778887" cy="400110"/>
          </a:xfrm>
          <a:prstGeom prst="rect">
            <a:avLst/>
          </a:prstGeom>
          <a:noFill/>
        </p:spPr>
        <p:txBody>
          <a:bodyPr wrap="square" rtlCol="0">
            <a:spAutoFit/>
          </a:bodyPr>
          <a:lstStyle/>
          <a:p>
            <a:r>
              <a:rPr lang="en-US" sz="2000" b="1" dirty="0">
                <a:solidFill>
                  <a:srgbClr val="FF0000"/>
                </a:solidFill>
              </a:rPr>
              <a:t>FPI Operon 1</a:t>
            </a:r>
          </a:p>
        </p:txBody>
      </p:sp>
      <p:sp>
        <p:nvSpPr>
          <p:cNvPr id="14" name="TextBox 13">
            <a:extLst>
              <a:ext uri="{FF2B5EF4-FFF2-40B4-BE49-F238E27FC236}">
                <a16:creationId xmlns:a16="http://schemas.microsoft.com/office/drawing/2014/main" id="{B198E971-5319-42F8-8226-54A495B9676B}"/>
              </a:ext>
            </a:extLst>
          </p:cNvPr>
          <p:cNvSpPr txBox="1"/>
          <p:nvPr/>
        </p:nvSpPr>
        <p:spPr>
          <a:xfrm>
            <a:off x="1363579" y="4426595"/>
            <a:ext cx="1778887" cy="400110"/>
          </a:xfrm>
          <a:prstGeom prst="rect">
            <a:avLst/>
          </a:prstGeom>
          <a:noFill/>
        </p:spPr>
        <p:txBody>
          <a:bodyPr wrap="square" rtlCol="0">
            <a:spAutoFit/>
          </a:bodyPr>
          <a:lstStyle/>
          <a:p>
            <a:r>
              <a:rPr lang="en-US" sz="2000" b="1" dirty="0">
                <a:solidFill>
                  <a:srgbClr val="0070C0"/>
                </a:solidFill>
              </a:rPr>
              <a:t>FPI Operon 2</a:t>
            </a:r>
          </a:p>
        </p:txBody>
      </p:sp>
      <p:sp>
        <p:nvSpPr>
          <p:cNvPr id="5" name="Rectangle 4">
            <a:extLst>
              <a:ext uri="{FF2B5EF4-FFF2-40B4-BE49-F238E27FC236}">
                <a16:creationId xmlns:a16="http://schemas.microsoft.com/office/drawing/2014/main" id="{3D2ABC25-16EF-4F51-9848-FD533A3B3044}"/>
              </a:ext>
            </a:extLst>
          </p:cNvPr>
          <p:cNvSpPr/>
          <p:nvPr/>
        </p:nvSpPr>
        <p:spPr>
          <a:xfrm>
            <a:off x="5432523" y="1864718"/>
            <a:ext cx="890829" cy="426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9C40EA-9065-407E-9D31-8051C49CE2B1}"/>
              </a:ext>
            </a:extLst>
          </p:cNvPr>
          <p:cNvSpPr/>
          <p:nvPr/>
        </p:nvSpPr>
        <p:spPr>
          <a:xfrm>
            <a:off x="6311534" y="1864718"/>
            <a:ext cx="1056503" cy="426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9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E6E91A-366A-4C24-8681-E4DD5DAE59C6}"/>
              </a:ext>
            </a:extLst>
          </p:cNvPr>
          <p:cNvPicPr>
            <a:picLocks noChangeAspect="1"/>
          </p:cNvPicPr>
          <p:nvPr/>
        </p:nvPicPr>
        <p:blipFill rotWithShape="1">
          <a:blip r:embed="rId3">
            <a:extLst>
              <a:ext uri="{28A0092B-C50C-407E-A947-70E740481C1C}">
                <a14:useLocalDpi xmlns:a14="http://schemas.microsoft.com/office/drawing/2010/main" val="0"/>
              </a:ext>
            </a:extLst>
          </a:blip>
          <a:srcRect l="5092" t="20000" r="5241" b="17114"/>
          <a:stretch/>
        </p:blipFill>
        <p:spPr>
          <a:xfrm>
            <a:off x="964796" y="1690688"/>
            <a:ext cx="9950536" cy="4312758"/>
          </a:xfrm>
          <a:prstGeom prst="rect">
            <a:avLst/>
          </a:prstGeom>
        </p:spPr>
      </p:pic>
      <p:sp>
        <p:nvSpPr>
          <p:cNvPr id="2" name="Title 1">
            <a:extLst>
              <a:ext uri="{FF2B5EF4-FFF2-40B4-BE49-F238E27FC236}">
                <a16:creationId xmlns:a16="http://schemas.microsoft.com/office/drawing/2014/main" id="{8D941FDB-61AD-4E78-BC85-A2D31DF1574F}"/>
              </a:ext>
            </a:extLst>
          </p:cNvPr>
          <p:cNvSpPr>
            <a:spLocks noGrp="1"/>
          </p:cNvSpPr>
          <p:nvPr>
            <p:ph type="title"/>
          </p:nvPr>
        </p:nvSpPr>
        <p:spPr/>
        <p:txBody>
          <a:bodyPr/>
          <a:lstStyle/>
          <a:p>
            <a:pPr algn="ctr"/>
            <a:r>
              <a:rPr lang="en-US" dirty="0">
                <a:solidFill>
                  <a:schemeClr val="tx1"/>
                </a:solidFill>
              </a:rPr>
              <a:t>Transcript abundance is not affected by loss of </a:t>
            </a:r>
            <a:r>
              <a:rPr lang="en-US" i="1" dirty="0">
                <a:solidFill>
                  <a:schemeClr val="tx1"/>
                </a:solidFill>
              </a:rPr>
              <a:t>rpsU2</a:t>
            </a:r>
            <a:endParaRPr lang="en-US" dirty="0">
              <a:solidFill>
                <a:schemeClr val="tx1"/>
              </a:solidFill>
            </a:endParaRPr>
          </a:p>
        </p:txBody>
      </p:sp>
      <p:sp>
        <p:nvSpPr>
          <p:cNvPr id="8" name="Rectangle 7">
            <a:extLst>
              <a:ext uri="{FF2B5EF4-FFF2-40B4-BE49-F238E27FC236}">
                <a16:creationId xmlns:a16="http://schemas.microsoft.com/office/drawing/2014/main" id="{B4E902CB-373D-494E-A515-3B24EBA0E54D}"/>
              </a:ext>
            </a:extLst>
          </p:cNvPr>
          <p:cNvSpPr/>
          <p:nvPr/>
        </p:nvSpPr>
        <p:spPr>
          <a:xfrm>
            <a:off x="4696968" y="1899289"/>
            <a:ext cx="1505712" cy="431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02CB49-D177-48F1-A642-4A9DA45626DB}"/>
              </a:ext>
            </a:extLst>
          </p:cNvPr>
          <p:cNvSpPr/>
          <p:nvPr/>
        </p:nvSpPr>
        <p:spPr>
          <a:xfrm>
            <a:off x="6096000" y="1860931"/>
            <a:ext cx="2484120" cy="431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50E87AD-E6EA-1F4F-BA39-739DE7D41355}"/>
              </a:ext>
            </a:extLst>
          </p:cNvPr>
          <p:cNvSpPr txBox="1"/>
          <p:nvPr/>
        </p:nvSpPr>
        <p:spPr>
          <a:xfrm>
            <a:off x="838200" y="5866878"/>
            <a:ext cx="10671048" cy="954107"/>
          </a:xfrm>
          <a:prstGeom prst="rect">
            <a:avLst/>
          </a:prstGeom>
          <a:noFill/>
        </p:spPr>
        <p:txBody>
          <a:bodyPr wrap="square" rtlCol="0">
            <a:spAutoFit/>
          </a:bodyPr>
          <a:lstStyle/>
          <a:p>
            <a:pPr algn="ctr"/>
            <a:r>
              <a:rPr lang="en-US" sz="2800" dirty="0"/>
              <a:t>Are differences in protein abundance due to growth defect/total ribosome number, or presence of specific bS21 proteins?</a:t>
            </a:r>
          </a:p>
        </p:txBody>
      </p:sp>
    </p:spTree>
    <p:extLst>
      <p:ext uri="{BB962C8B-B14F-4D97-AF65-F5344CB8AC3E}">
        <p14:creationId xmlns:p14="http://schemas.microsoft.com/office/powerpoint/2010/main" val="3701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910F-2BD0-B542-87F9-16005CD52FB8}"/>
              </a:ext>
            </a:extLst>
          </p:cNvPr>
          <p:cNvSpPr>
            <a:spLocks noGrp="1"/>
          </p:cNvSpPr>
          <p:nvPr>
            <p:ph type="title"/>
          </p:nvPr>
        </p:nvSpPr>
        <p:spPr/>
        <p:txBody>
          <a:bodyPr/>
          <a:lstStyle/>
          <a:p>
            <a:r>
              <a:rPr lang="en-US" dirty="0"/>
              <a:t>Creation of isogenic strains at Tn7 site</a:t>
            </a:r>
          </a:p>
        </p:txBody>
      </p:sp>
      <p:grpSp>
        <p:nvGrpSpPr>
          <p:cNvPr id="4" name="Group 3">
            <a:extLst>
              <a:ext uri="{FF2B5EF4-FFF2-40B4-BE49-F238E27FC236}">
                <a16:creationId xmlns:a16="http://schemas.microsoft.com/office/drawing/2014/main" id="{8F569E8D-FD79-6846-BEDF-BD689F38D517}"/>
              </a:ext>
            </a:extLst>
          </p:cNvPr>
          <p:cNvGrpSpPr/>
          <p:nvPr/>
        </p:nvGrpSpPr>
        <p:grpSpPr>
          <a:xfrm>
            <a:off x="3872961" y="1901703"/>
            <a:ext cx="2936568" cy="740786"/>
            <a:chOff x="88488" y="5278912"/>
            <a:chExt cx="2433484" cy="547768"/>
          </a:xfrm>
        </p:grpSpPr>
        <p:sp>
          <p:nvSpPr>
            <p:cNvPr id="5" name="Rectangle 4">
              <a:extLst>
                <a:ext uri="{FF2B5EF4-FFF2-40B4-BE49-F238E27FC236}">
                  <a16:creationId xmlns:a16="http://schemas.microsoft.com/office/drawing/2014/main" id="{1AA08598-33D7-C14A-85FC-0F16B39DEBE4}"/>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6" name="Straight Connector 5">
              <a:extLst>
                <a:ext uri="{FF2B5EF4-FFF2-40B4-BE49-F238E27FC236}">
                  <a16:creationId xmlns:a16="http://schemas.microsoft.com/office/drawing/2014/main" id="{2821434A-76AD-2745-9775-CECC69C7456C}"/>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02E2AF07-EAA7-DE4A-ACD5-56DE5EFC2E43}"/>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8" name="TextBox 7">
              <a:extLst>
                <a:ext uri="{FF2B5EF4-FFF2-40B4-BE49-F238E27FC236}">
                  <a16:creationId xmlns:a16="http://schemas.microsoft.com/office/drawing/2014/main" id="{DE947AA8-8FC0-C440-BFCA-23FEE54780CC}"/>
                </a:ext>
              </a:extLst>
            </p:cNvPr>
            <p:cNvSpPr txBox="1"/>
            <p:nvPr/>
          </p:nvSpPr>
          <p:spPr>
            <a:xfrm>
              <a:off x="1548736" y="5278912"/>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9" name="TextBox 8">
              <a:extLst>
                <a:ext uri="{FF2B5EF4-FFF2-40B4-BE49-F238E27FC236}">
                  <a16:creationId xmlns:a16="http://schemas.microsoft.com/office/drawing/2014/main" id="{2E43E4F0-CA6E-914A-BA84-CCAE1A4E25FC}"/>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grpSp>
        <p:nvGrpSpPr>
          <p:cNvPr id="10" name="Group 9">
            <a:extLst>
              <a:ext uri="{FF2B5EF4-FFF2-40B4-BE49-F238E27FC236}">
                <a16:creationId xmlns:a16="http://schemas.microsoft.com/office/drawing/2014/main" id="{8582F220-2276-C94B-87E0-6868E5421C04}"/>
              </a:ext>
            </a:extLst>
          </p:cNvPr>
          <p:cNvGrpSpPr/>
          <p:nvPr/>
        </p:nvGrpSpPr>
        <p:grpSpPr>
          <a:xfrm>
            <a:off x="3872961" y="3042761"/>
            <a:ext cx="2936568" cy="740786"/>
            <a:chOff x="88488" y="5278912"/>
            <a:chExt cx="2433484" cy="547768"/>
          </a:xfrm>
        </p:grpSpPr>
        <p:sp>
          <p:nvSpPr>
            <p:cNvPr id="11" name="Rectangle 10">
              <a:extLst>
                <a:ext uri="{FF2B5EF4-FFF2-40B4-BE49-F238E27FC236}">
                  <a16:creationId xmlns:a16="http://schemas.microsoft.com/office/drawing/2014/main" id="{3E5189EC-FE46-794B-9C65-58C7FE6D84A2}"/>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12" name="Straight Connector 11">
              <a:extLst>
                <a:ext uri="{FF2B5EF4-FFF2-40B4-BE49-F238E27FC236}">
                  <a16:creationId xmlns:a16="http://schemas.microsoft.com/office/drawing/2014/main" id="{34AA7213-7B9B-B846-9DCE-2CCF3D79E395}"/>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58A8CBD7-F52C-7D47-89EC-3F288EA3F190}"/>
                </a:ext>
              </a:extLst>
            </p:cNvPr>
            <p:cNvSpPr/>
            <p:nvPr/>
          </p:nvSpPr>
          <p:spPr>
            <a:xfrm>
              <a:off x="1597743" y="5574890"/>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TextBox 13">
              <a:extLst>
                <a:ext uri="{FF2B5EF4-FFF2-40B4-BE49-F238E27FC236}">
                  <a16:creationId xmlns:a16="http://schemas.microsoft.com/office/drawing/2014/main" id="{B7E7CB69-0BC4-1D42-A8C3-9EC7E86CE96A}"/>
                </a:ext>
              </a:extLst>
            </p:cNvPr>
            <p:cNvSpPr txBox="1"/>
            <p:nvPr/>
          </p:nvSpPr>
          <p:spPr>
            <a:xfrm>
              <a:off x="1548736" y="5278912"/>
              <a:ext cx="765414" cy="318616"/>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sp>
          <p:nvSpPr>
            <p:cNvPr id="15" name="TextBox 14">
              <a:extLst>
                <a:ext uri="{FF2B5EF4-FFF2-40B4-BE49-F238E27FC236}">
                  <a16:creationId xmlns:a16="http://schemas.microsoft.com/office/drawing/2014/main" id="{EE59838D-0A30-1F42-8C6E-47FAACB4A0A0}"/>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grpSp>
        <p:nvGrpSpPr>
          <p:cNvPr id="16" name="Group 15">
            <a:extLst>
              <a:ext uri="{FF2B5EF4-FFF2-40B4-BE49-F238E27FC236}">
                <a16:creationId xmlns:a16="http://schemas.microsoft.com/office/drawing/2014/main" id="{07311F00-A2C6-C945-9D2F-E0F8593EC5AE}"/>
              </a:ext>
            </a:extLst>
          </p:cNvPr>
          <p:cNvGrpSpPr/>
          <p:nvPr/>
        </p:nvGrpSpPr>
        <p:grpSpPr>
          <a:xfrm>
            <a:off x="3899104" y="4102672"/>
            <a:ext cx="2936568" cy="740786"/>
            <a:chOff x="88488" y="5278912"/>
            <a:chExt cx="2433484" cy="547768"/>
          </a:xfrm>
        </p:grpSpPr>
        <p:sp>
          <p:nvSpPr>
            <p:cNvPr id="17" name="Rectangle 16">
              <a:extLst>
                <a:ext uri="{FF2B5EF4-FFF2-40B4-BE49-F238E27FC236}">
                  <a16:creationId xmlns:a16="http://schemas.microsoft.com/office/drawing/2014/main" id="{F4BB4269-3035-694B-8C3C-AC4904841937}"/>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18" name="Straight Connector 17">
              <a:extLst>
                <a:ext uri="{FF2B5EF4-FFF2-40B4-BE49-F238E27FC236}">
                  <a16:creationId xmlns:a16="http://schemas.microsoft.com/office/drawing/2014/main" id="{4EBCA79B-D32D-D745-9E0A-D920349E3C92}"/>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D6191FB3-86AD-BE43-83FA-0DE5F3DE0A5C}"/>
                </a:ext>
              </a:extLst>
            </p:cNvPr>
            <p:cNvSpPr/>
            <p:nvPr/>
          </p:nvSpPr>
          <p:spPr>
            <a:xfrm>
              <a:off x="1597743" y="5574890"/>
              <a:ext cx="585017" cy="235974"/>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0" name="TextBox 19">
              <a:extLst>
                <a:ext uri="{FF2B5EF4-FFF2-40B4-BE49-F238E27FC236}">
                  <a16:creationId xmlns:a16="http://schemas.microsoft.com/office/drawing/2014/main" id="{61454191-99CA-A349-871B-71ADB73DC239}"/>
                </a:ext>
              </a:extLst>
            </p:cNvPr>
            <p:cNvSpPr txBox="1"/>
            <p:nvPr/>
          </p:nvSpPr>
          <p:spPr>
            <a:xfrm>
              <a:off x="1548736" y="5278912"/>
              <a:ext cx="765414" cy="318616"/>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sp>
          <p:nvSpPr>
            <p:cNvPr id="21" name="TextBox 20">
              <a:extLst>
                <a:ext uri="{FF2B5EF4-FFF2-40B4-BE49-F238E27FC236}">
                  <a16:creationId xmlns:a16="http://schemas.microsoft.com/office/drawing/2014/main" id="{FEBD8AD1-67A5-DF47-8F15-F0C292B03C27}"/>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sp>
        <p:nvSpPr>
          <p:cNvPr id="22" name="TextBox 21">
            <a:extLst>
              <a:ext uri="{FF2B5EF4-FFF2-40B4-BE49-F238E27FC236}">
                <a16:creationId xmlns:a16="http://schemas.microsoft.com/office/drawing/2014/main" id="{D9888E57-64EA-EC4B-ADFE-5180597E3E8F}"/>
              </a:ext>
            </a:extLst>
          </p:cNvPr>
          <p:cNvSpPr txBox="1"/>
          <p:nvPr/>
        </p:nvSpPr>
        <p:spPr>
          <a:xfrm>
            <a:off x="590843" y="2688818"/>
            <a:ext cx="2630659" cy="1569660"/>
          </a:xfrm>
          <a:prstGeom prst="rect">
            <a:avLst/>
          </a:prstGeom>
          <a:noFill/>
        </p:spPr>
        <p:txBody>
          <a:bodyPr wrap="square" rtlCol="0">
            <a:spAutoFit/>
          </a:bodyPr>
          <a:lstStyle/>
          <a:p>
            <a:r>
              <a:rPr lang="en-US" sz="3200" dirty="0"/>
              <a:t>∆</a:t>
            </a:r>
            <a:r>
              <a:rPr lang="en-US" sz="3200" i="1" dirty="0"/>
              <a:t>rpsU1 </a:t>
            </a:r>
            <a:r>
              <a:rPr lang="en-US" sz="3200" dirty="0"/>
              <a:t>∆</a:t>
            </a:r>
            <a:r>
              <a:rPr lang="en-US" sz="3200" i="1" dirty="0"/>
              <a:t>rpsU2 </a:t>
            </a:r>
            <a:r>
              <a:rPr lang="en-US" sz="3200" dirty="0"/>
              <a:t>∆</a:t>
            </a:r>
            <a:r>
              <a:rPr lang="en-US" sz="3200" i="1" dirty="0"/>
              <a:t>rpsU3</a:t>
            </a:r>
          </a:p>
        </p:txBody>
      </p:sp>
      <p:sp>
        <p:nvSpPr>
          <p:cNvPr id="23" name="Left Brace 22">
            <a:extLst>
              <a:ext uri="{FF2B5EF4-FFF2-40B4-BE49-F238E27FC236}">
                <a16:creationId xmlns:a16="http://schemas.microsoft.com/office/drawing/2014/main" id="{DD2A5993-24F0-A548-A528-1ADCBFE0D86B}"/>
              </a:ext>
            </a:extLst>
          </p:cNvPr>
          <p:cNvSpPr/>
          <p:nvPr/>
        </p:nvSpPr>
        <p:spPr>
          <a:xfrm>
            <a:off x="2476320" y="2295936"/>
            <a:ext cx="858130" cy="2669959"/>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187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0C1C-38D1-4649-8288-50099C375471}"/>
              </a:ext>
            </a:extLst>
          </p:cNvPr>
          <p:cNvSpPr>
            <a:spLocks noGrp="1"/>
          </p:cNvSpPr>
          <p:nvPr>
            <p:ph type="title"/>
          </p:nvPr>
        </p:nvSpPr>
        <p:spPr/>
        <p:txBody>
          <a:bodyPr/>
          <a:lstStyle/>
          <a:p>
            <a:pPr algn="ctr"/>
            <a:r>
              <a:rPr lang="en-US" dirty="0"/>
              <a:t>Tn7::</a:t>
            </a:r>
            <a:r>
              <a:rPr lang="en-US" i="1" dirty="0"/>
              <a:t>rpsU1</a:t>
            </a:r>
            <a:r>
              <a:rPr lang="en-US" dirty="0"/>
              <a:t> and Tn7::</a:t>
            </a:r>
            <a:r>
              <a:rPr lang="en-US" i="1" dirty="0"/>
              <a:t>rpsU2</a:t>
            </a:r>
            <a:r>
              <a:rPr lang="en-US" dirty="0"/>
              <a:t> have similar growth rates</a:t>
            </a:r>
          </a:p>
        </p:txBody>
      </p:sp>
      <p:graphicFrame>
        <p:nvGraphicFramePr>
          <p:cNvPr id="4" name="Content Placeholder 3">
            <a:extLst>
              <a:ext uri="{FF2B5EF4-FFF2-40B4-BE49-F238E27FC236}">
                <a16:creationId xmlns:a16="http://schemas.microsoft.com/office/drawing/2014/main" id="{830F405B-449B-0A4F-8698-B845B5FBE1AC}"/>
              </a:ext>
            </a:extLst>
          </p:cNvPr>
          <p:cNvGraphicFramePr>
            <a:graphicFrameLocks noGrp="1"/>
          </p:cNvGraphicFramePr>
          <p:nvPr>
            <p:ph idx="1"/>
          </p:nvPr>
        </p:nvGraphicFramePr>
        <p:xfrm>
          <a:off x="838200" y="1477108"/>
          <a:ext cx="10515600" cy="5380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1281</Words>
  <Application>Microsoft Office PowerPoint</Application>
  <PresentationFormat>Widescreen</PresentationFormat>
  <Paragraphs>99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Update on ribosome project: bS21 and FPI genes</vt:lpstr>
      <vt:lpstr>rpsU homologs in Francisella tularensis</vt:lpstr>
      <vt:lpstr>Loss of rpsU2 results in a growth defect</vt:lpstr>
      <vt:lpstr>Cells lacking rpsU2 have less PdpB</vt:lpstr>
      <vt:lpstr>Francisella Pathogenicity Island (FPI)</vt:lpstr>
      <vt:lpstr>Lack of rpsU2 results in decrease in FPI proteins from one operon</vt:lpstr>
      <vt:lpstr>Transcript abundance is not affected by loss of rpsU2</vt:lpstr>
      <vt:lpstr>Creation of isogenic strains at Tn7 site</vt:lpstr>
      <vt:lpstr>Tn7::rpsU1 and Tn7::rpsU2 have similar growth rates</vt:lpstr>
      <vt:lpstr>bS21 plays a regulatory role in expression of FPI proteins</vt:lpstr>
      <vt:lpstr>bS21 plays a regulatory role in expression of FPI proteins</vt:lpstr>
      <vt:lpstr>Next steps</vt:lpstr>
      <vt:lpstr>C-terminus is partially conserved in F. tularensis clades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Hannah</cp:lastModifiedBy>
  <cp:revision>30</cp:revision>
  <dcterms:created xsi:type="dcterms:W3CDTF">2020-11-13T00:43:08Z</dcterms:created>
  <dcterms:modified xsi:type="dcterms:W3CDTF">2020-11-17T16:29:36Z</dcterms:modified>
</cp:coreProperties>
</file>