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496" r:id="rId3"/>
    <p:sldId id="497" r:id="rId4"/>
    <p:sldId id="510" r:id="rId5"/>
    <p:sldId id="511" r:id="rId6"/>
    <p:sldId id="524" r:id="rId7"/>
    <p:sldId id="527" r:id="rId8"/>
    <p:sldId id="532" r:id="rId9"/>
    <p:sldId id="528" r:id="rId10"/>
    <p:sldId id="498" r:id="rId11"/>
    <p:sldId id="529" r:id="rId12"/>
    <p:sldId id="530" r:id="rId13"/>
    <p:sldId id="531" r:id="rId14"/>
    <p:sldId id="480" r:id="rId15"/>
    <p:sldId id="533" r:id="rId16"/>
    <p:sldId id="535" r:id="rId17"/>
    <p:sldId id="536" r:id="rId18"/>
    <p:sldId id="490" r:id="rId19"/>
    <p:sldId id="48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3300"/>
    <a:srgbClr val="FFFFFF"/>
    <a:srgbClr val="C40C08"/>
    <a:srgbClr val="00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2517" autoAdjust="0"/>
  </p:normalViewPr>
  <p:slideViewPr>
    <p:cSldViewPr snapToGrid="0">
      <p:cViewPr varScale="1">
        <p:scale>
          <a:sx n="52" d="100"/>
          <a:sy n="52" d="100"/>
        </p:scale>
        <p:origin x="33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608"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KRamsey%20Lab\Hannah%20Trautmann\Data\B-galactosidase%20assays\200708_B-gal_work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KRamsey%20Lab\Hannah%20Trautmann\Data\Growth%20Curves\190927_&#916;rpsU2_complementation_growth_curv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GoogleDrive\Shared%20drives\KRamsey%20Lab\Hannah%20Trautmann\Data\Growth%20Curves\200831_HT_isogenic_growth_cruv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ared%20drives\KRamsey%20Lab\Hannah%20Trautmann\Data\Westerns\Quantification\200901_%20western%20calc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Shared%20drives\KRamsey%20Lab\Hannah%20Trautmann\Data\Macrophage%20assays\190821_MacAssa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for Chart'!$F$2</c:f>
              <c:strCache>
                <c:ptCount val="1"/>
                <c:pt idx="0">
                  <c:v>pdpA:Bfr Ratio</c:v>
                </c:pt>
              </c:strCache>
            </c:strRef>
          </c:tx>
          <c:spPr>
            <a:solidFill>
              <a:schemeClr val="accent1"/>
            </a:solidFill>
            <a:ln>
              <a:noFill/>
            </a:ln>
            <a:effectLst/>
          </c:spPr>
          <c:invertIfNegative val="0"/>
          <c:errBars>
            <c:errBarType val="both"/>
            <c:errValType val="cust"/>
            <c:noEndCap val="0"/>
            <c:plus>
              <c:numRef>
                <c:f>'Data for Chart'!$G$3:$G$4</c:f>
                <c:numCache>
                  <c:formatCode>General</c:formatCode>
                  <c:ptCount val="2"/>
                  <c:pt idx="0">
                    <c:v>2.3821906976382905E-2</c:v>
                  </c:pt>
                  <c:pt idx="1">
                    <c:v>9.2623403562995983E-3</c:v>
                  </c:pt>
                </c:numCache>
              </c:numRef>
            </c:plus>
            <c:minus>
              <c:numRef>
                <c:f>'Data for Chart'!$G$3:$G$4</c:f>
                <c:numCache>
                  <c:formatCode>General</c:formatCode>
                  <c:ptCount val="2"/>
                  <c:pt idx="0">
                    <c:v>2.3821906976382905E-2</c:v>
                  </c:pt>
                  <c:pt idx="1">
                    <c:v>9.2623403562995983E-3</c:v>
                  </c:pt>
                </c:numCache>
              </c:numRef>
            </c:minus>
            <c:spPr>
              <a:noFill/>
              <a:ln w="9525" cap="flat" cmpd="sng" algn="ctr">
                <a:solidFill>
                  <a:schemeClr val="tx1">
                    <a:lumMod val="65000"/>
                    <a:lumOff val="35000"/>
                  </a:schemeClr>
                </a:solidFill>
                <a:round/>
              </a:ln>
              <a:effectLst/>
            </c:spPr>
          </c:errBars>
          <c:cat>
            <c:strRef>
              <c:f>'Data for Chart'!$E$3:$E$4</c:f>
              <c:strCache>
                <c:ptCount val="2"/>
                <c:pt idx="0">
                  <c:v>LVS</c:v>
                </c:pt>
                <c:pt idx="1">
                  <c:v>ΔrpsU2</c:v>
                </c:pt>
              </c:strCache>
            </c:strRef>
          </c:cat>
          <c:val>
            <c:numRef>
              <c:f>'Data for Chart'!$F$3:$F$4</c:f>
              <c:numCache>
                <c:formatCode>General</c:formatCode>
                <c:ptCount val="2"/>
                <c:pt idx="0">
                  <c:v>0.25733141677471666</c:v>
                </c:pt>
                <c:pt idx="1">
                  <c:v>0.13746396872894406</c:v>
                </c:pt>
              </c:numCache>
            </c:numRef>
          </c:val>
          <c:extLst>
            <c:ext xmlns:c16="http://schemas.microsoft.com/office/drawing/2014/chart" uri="{C3380CC4-5D6E-409C-BE32-E72D297353CC}">
              <c16:uniqueId val="{00000000-592D-4E05-88A3-761FAC0FC504}"/>
            </c:ext>
          </c:extLst>
        </c:ser>
        <c:dLbls>
          <c:showLegendKey val="0"/>
          <c:showVal val="0"/>
          <c:showCatName val="0"/>
          <c:showSerName val="0"/>
          <c:showPercent val="0"/>
          <c:showBubbleSize val="0"/>
        </c:dLbls>
        <c:gapWidth val="219"/>
        <c:overlap val="-27"/>
        <c:axId val="473380576"/>
        <c:axId val="267597200"/>
      </c:barChart>
      <c:catAx>
        <c:axId val="47338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67597200"/>
        <c:crosses val="autoZero"/>
        <c:auto val="1"/>
        <c:lblAlgn val="ctr"/>
        <c:lblOffset val="100"/>
        <c:noMultiLvlLbl val="0"/>
      </c:catAx>
      <c:valAx>
        <c:axId val="2675972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7338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28158479559182"/>
          <c:y val="4.8694810900830381E-2"/>
          <c:w val="0.80880531229264729"/>
          <c:h val="0.67902669736705445"/>
        </c:manualLayout>
      </c:layout>
      <c:scatterChart>
        <c:scatterStyle val="lineMarker"/>
        <c:varyColors val="0"/>
        <c:ser>
          <c:idx val="0"/>
          <c:order val="0"/>
          <c:tx>
            <c:strRef>
              <c:f>Sheet1!$B$15</c:f>
              <c:strCache>
                <c:ptCount val="1"/>
                <c:pt idx="0">
                  <c:v>LVS pF</c:v>
                </c:pt>
              </c:strCache>
            </c:strRef>
          </c:tx>
          <c:spPr>
            <a:ln w="38100" cap="rnd">
              <a:solidFill>
                <a:schemeClr val="tx1"/>
              </a:solidFill>
              <a:round/>
            </a:ln>
            <a:effectLst/>
          </c:spPr>
          <c:marker>
            <c:symbol val="circle"/>
            <c:size val="5"/>
            <c:spPr>
              <a:solidFill>
                <a:schemeClr val="tx1"/>
              </a:solidFill>
              <a:ln w="38100">
                <a:solidFill>
                  <a:schemeClr val="tx1"/>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Sheet1!$C$15:$H$15</c:f>
              <c:numCache>
                <c:formatCode>0.000</c:formatCode>
                <c:ptCount val="6"/>
                <c:pt idx="0">
                  <c:v>8.8499999999999995E-2</c:v>
                </c:pt>
                <c:pt idx="1">
                  <c:v>0.159</c:v>
                </c:pt>
                <c:pt idx="2">
                  <c:v>0.30049999999999999</c:v>
                </c:pt>
                <c:pt idx="3">
                  <c:v>0.41449999999999998</c:v>
                </c:pt>
                <c:pt idx="4">
                  <c:v>0.59099999999999997</c:v>
                </c:pt>
                <c:pt idx="5">
                  <c:v>1.4384999999999999</c:v>
                </c:pt>
              </c:numCache>
            </c:numRef>
          </c:yVal>
          <c:smooth val="0"/>
          <c:extLst>
            <c:ext xmlns:c16="http://schemas.microsoft.com/office/drawing/2014/chart" uri="{C3380CC4-5D6E-409C-BE32-E72D297353CC}">
              <c16:uniqueId val="{00000000-B5E4-4077-B0E8-0A5FE9CD783C}"/>
            </c:ext>
          </c:extLst>
        </c:ser>
        <c:ser>
          <c:idx val="1"/>
          <c:order val="1"/>
          <c:tx>
            <c:strRef>
              <c:f>Sheet1!$B$16</c:f>
              <c:strCache>
                <c:ptCount val="1"/>
                <c:pt idx="0">
                  <c:v>ΔrpsU2 pF</c:v>
                </c:pt>
              </c:strCache>
            </c:strRef>
          </c:tx>
          <c:spPr>
            <a:ln w="38100" cap="rnd">
              <a:solidFill>
                <a:srgbClr val="0000FF"/>
              </a:solidFill>
              <a:round/>
            </a:ln>
            <a:effectLst/>
          </c:spPr>
          <c:marker>
            <c:symbol val="circle"/>
            <c:size val="5"/>
            <c:spPr>
              <a:solidFill>
                <a:srgbClr val="0000FF"/>
              </a:solidFill>
              <a:ln w="38100">
                <a:solidFill>
                  <a:srgbClr val="0000FF"/>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Sheet1!$C$16:$H$16</c:f>
              <c:numCache>
                <c:formatCode>0.000</c:formatCode>
                <c:ptCount val="6"/>
                <c:pt idx="0">
                  <c:v>8.6499999999999994E-2</c:v>
                </c:pt>
                <c:pt idx="1">
                  <c:v>0.13350000000000001</c:v>
                </c:pt>
                <c:pt idx="2">
                  <c:v>0.219</c:v>
                </c:pt>
                <c:pt idx="3">
                  <c:v>0.28900000000000003</c:v>
                </c:pt>
                <c:pt idx="4">
                  <c:v>0.39400000000000002</c:v>
                </c:pt>
                <c:pt idx="5">
                  <c:v>0.753</c:v>
                </c:pt>
              </c:numCache>
            </c:numRef>
          </c:yVal>
          <c:smooth val="0"/>
          <c:extLst>
            <c:ext xmlns:c16="http://schemas.microsoft.com/office/drawing/2014/chart" uri="{C3380CC4-5D6E-409C-BE32-E72D297353CC}">
              <c16:uniqueId val="{00000001-B5E4-4077-B0E8-0A5FE9CD783C}"/>
            </c:ext>
          </c:extLst>
        </c:ser>
        <c:ser>
          <c:idx val="2"/>
          <c:order val="2"/>
          <c:tx>
            <c:strRef>
              <c:f>Sheet1!$B$17</c:f>
              <c:strCache>
                <c:ptCount val="1"/>
                <c:pt idx="0">
                  <c:v>ΔrpsU2 pF-rpsU1</c:v>
                </c:pt>
              </c:strCache>
            </c:strRef>
          </c:tx>
          <c:spPr>
            <a:ln w="38100" cap="rnd">
              <a:solidFill>
                <a:srgbClr val="7030A0"/>
              </a:solidFill>
              <a:round/>
            </a:ln>
            <a:effectLst/>
          </c:spPr>
          <c:marker>
            <c:symbol val="circle"/>
            <c:size val="5"/>
            <c:spPr>
              <a:solidFill>
                <a:srgbClr val="7030A0"/>
              </a:solidFill>
              <a:ln w="38100">
                <a:solidFill>
                  <a:srgbClr val="7030A0"/>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Sheet1!$C$17:$H$17</c:f>
              <c:numCache>
                <c:formatCode>0.000</c:formatCode>
                <c:ptCount val="6"/>
                <c:pt idx="0">
                  <c:v>9.4E-2</c:v>
                </c:pt>
                <c:pt idx="1">
                  <c:v>0.14699999999999999</c:v>
                </c:pt>
                <c:pt idx="2">
                  <c:v>0.25900000000000001</c:v>
                </c:pt>
                <c:pt idx="3">
                  <c:v>0.35899999999999999</c:v>
                </c:pt>
                <c:pt idx="4">
                  <c:v>0.51200000000000001</c:v>
                </c:pt>
                <c:pt idx="5">
                  <c:v>1.2715000000000001</c:v>
                </c:pt>
              </c:numCache>
            </c:numRef>
          </c:yVal>
          <c:smooth val="0"/>
          <c:extLst>
            <c:ext xmlns:c16="http://schemas.microsoft.com/office/drawing/2014/chart" uri="{C3380CC4-5D6E-409C-BE32-E72D297353CC}">
              <c16:uniqueId val="{00000002-B5E4-4077-B0E8-0A5FE9CD783C}"/>
            </c:ext>
          </c:extLst>
        </c:ser>
        <c:ser>
          <c:idx val="3"/>
          <c:order val="3"/>
          <c:tx>
            <c:strRef>
              <c:f>Sheet1!$B$18</c:f>
              <c:strCache>
                <c:ptCount val="1"/>
                <c:pt idx="0">
                  <c:v>ΔrpsU2 pF-rpsU2</c:v>
                </c:pt>
              </c:strCache>
            </c:strRef>
          </c:tx>
          <c:spPr>
            <a:ln w="38100" cap="rnd">
              <a:solidFill>
                <a:srgbClr val="00B0F0"/>
              </a:solidFill>
              <a:round/>
            </a:ln>
            <a:effectLst/>
          </c:spPr>
          <c:marker>
            <c:symbol val="circle"/>
            <c:size val="5"/>
            <c:spPr>
              <a:solidFill>
                <a:srgbClr val="00B0F0"/>
              </a:solidFill>
              <a:ln w="38100">
                <a:solidFill>
                  <a:srgbClr val="00B0F0"/>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Sheet1!$C$18:$H$18</c:f>
              <c:numCache>
                <c:formatCode>0.000</c:formatCode>
                <c:ptCount val="6"/>
                <c:pt idx="0">
                  <c:v>8.8499999999999995E-2</c:v>
                </c:pt>
                <c:pt idx="1">
                  <c:v>0.14799999999999999</c:v>
                </c:pt>
                <c:pt idx="2">
                  <c:v>0.26150000000000001</c:v>
                </c:pt>
                <c:pt idx="3">
                  <c:v>0.36199999999999999</c:v>
                </c:pt>
                <c:pt idx="4">
                  <c:v>0.50900000000000001</c:v>
                </c:pt>
                <c:pt idx="5">
                  <c:v>1.3119999999999998</c:v>
                </c:pt>
              </c:numCache>
            </c:numRef>
          </c:yVal>
          <c:smooth val="0"/>
          <c:extLst>
            <c:ext xmlns:c16="http://schemas.microsoft.com/office/drawing/2014/chart" uri="{C3380CC4-5D6E-409C-BE32-E72D297353CC}">
              <c16:uniqueId val="{00000003-B5E4-4077-B0E8-0A5FE9CD783C}"/>
            </c:ext>
          </c:extLst>
        </c:ser>
        <c:ser>
          <c:idx val="4"/>
          <c:order val="4"/>
          <c:tx>
            <c:strRef>
              <c:f>Sheet1!$B$19</c:f>
              <c:strCache>
                <c:ptCount val="1"/>
                <c:pt idx="0">
                  <c:v>ΔrpsU2 pF-rpsU3</c:v>
                </c:pt>
              </c:strCache>
            </c:strRef>
          </c:tx>
          <c:spPr>
            <a:ln w="38100" cap="rnd">
              <a:solidFill>
                <a:srgbClr val="9999FF"/>
              </a:solidFill>
              <a:round/>
            </a:ln>
            <a:effectLst/>
          </c:spPr>
          <c:marker>
            <c:symbol val="circle"/>
            <c:size val="5"/>
            <c:spPr>
              <a:solidFill>
                <a:srgbClr val="9999FF"/>
              </a:solidFill>
              <a:ln w="38100">
                <a:solidFill>
                  <a:srgbClr val="9999FF"/>
                </a:solidFill>
              </a:ln>
              <a:effectLst/>
            </c:spPr>
          </c:marker>
          <c:xVal>
            <c:numRef>
              <c:f>Sheet1!$C$14:$H$14</c:f>
              <c:numCache>
                <c:formatCode>General</c:formatCode>
                <c:ptCount val="6"/>
                <c:pt idx="0">
                  <c:v>0</c:v>
                </c:pt>
                <c:pt idx="1">
                  <c:v>2</c:v>
                </c:pt>
                <c:pt idx="2">
                  <c:v>4</c:v>
                </c:pt>
                <c:pt idx="3">
                  <c:v>5.5</c:v>
                </c:pt>
                <c:pt idx="4" formatCode="0.0">
                  <c:v>7.5</c:v>
                </c:pt>
                <c:pt idx="5">
                  <c:v>24</c:v>
                </c:pt>
              </c:numCache>
            </c:numRef>
          </c:xVal>
          <c:yVal>
            <c:numRef>
              <c:f>Sheet1!$C$19:$H$19</c:f>
              <c:numCache>
                <c:formatCode>0.000</c:formatCode>
                <c:ptCount val="6"/>
                <c:pt idx="0">
                  <c:v>8.7499999999999994E-2</c:v>
                </c:pt>
                <c:pt idx="1">
                  <c:v>0.13150000000000001</c:v>
                </c:pt>
                <c:pt idx="2">
                  <c:v>0.20600000000000002</c:v>
                </c:pt>
                <c:pt idx="3">
                  <c:v>0.27050000000000002</c:v>
                </c:pt>
                <c:pt idx="4">
                  <c:v>0.36749999999999999</c:v>
                </c:pt>
                <c:pt idx="5">
                  <c:v>0.86499999999999999</c:v>
                </c:pt>
              </c:numCache>
            </c:numRef>
          </c:yVal>
          <c:smooth val="0"/>
          <c:extLst>
            <c:ext xmlns:c16="http://schemas.microsoft.com/office/drawing/2014/chart" uri="{C3380CC4-5D6E-409C-BE32-E72D297353CC}">
              <c16:uniqueId val="{00000004-B5E4-4077-B0E8-0A5FE9CD783C}"/>
            </c:ext>
          </c:extLst>
        </c:ser>
        <c:dLbls>
          <c:showLegendKey val="0"/>
          <c:showVal val="0"/>
          <c:showCatName val="0"/>
          <c:showSerName val="0"/>
          <c:showPercent val="0"/>
          <c:showBubbleSize val="0"/>
        </c:dLbls>
        <c:axId val="1886483664"/>
        <c:axId val="1886777488"/>
      </c:scatterChart>
      <c:valAx>
        <c:axId val="1886483664"/>
        <c:scaling>
          <c:orientation val="minMax"/>
          <c:max val="25"/>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a:t>Time (hours)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886777488"/>
        <c:crossesAt val="1.0000000000000002E-2"/>
        <c:crossBetween val="midCat"/>
      </c:valAx>
      <c:valAx>
        <c:axId val="1886777488"/>
        <c:scaling>
          <c:logBase val="10"/>
          <c:orientation val="minMax"/>
          <c:max val="1.8"/>
          <c:min val="5.000000000000001E-2"/>
        </c:scaling>
        <c:delete val="0"/>
        <c:axPos val="l"/>
        <c:majorGridlines>
          <c:spPr>
            <a:ln w="3175" cap="flat" cmpd="sng" algn="ctr">
              <a:solidFill>
                <a:sysClr val="windowText" lastClr="000000"/>
              </a:solidFill>
              <a:round/>
            </a:ln>
            <a:effectLst/>
          </c:spPr>
        </c:majorGridlines>
        <c:minorGridlines>
          <c:spPr>
            <a:ln w="3175" cap="flat" cmpd="sng" algn="ctr">
              <a:solidFill>
                <a:sysClr val="windowText" lastClr="000000"/>
              </a:solidFill>
              <a:round/>
            </a:ln>
            <a:effectLst/>
          </c:spPr>
        </c:min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dirty="0"/>
                  <a:t>Optical Density (A600)</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0.000"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886483664"/>
        <c:crosses val="autoZero"/>
        <c:crossBetween val="midCat"/>
      </c:valAx>
      <c:spPr>
        <a:noFill/>
        <a:ln>
          <a:solidFill>
            <a:schemeClr val="tx1"/>
          </a:solidFill>
        </a:ln>
        <a:effectLst/>
      </c:spPr>
    </c:plotArea>
    <c:legend>
      <c:legendPos val="b"/>
      <c:layout>
        <c:manualLayout>
          <c:xMode val="edge"/>
          <c:yMode val="edge"/>
          <c:x val="0"/>
          <c:y val="0.84906552173936001"/>
          <c:w val="1"/>
          <c:h val="0.150934478260639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'Tn7'!$M$2</c:f>
              <c:strCache>
                <c:ptCount val="1"/>
                <c:pt idx="0">
                  <c:v>LVS</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errBars>
            <c:errDir val="y"/>
            <c:errBarType val="both"/>
            <c:errValType val="cust"/>
            <c:noEndCap val="0"/>
            <c:plus>
              <c:numRef>
                <c:f>'Tn7'!$N$7:$T$7</c:f>
                <c:numCache>
                  <c:formatCode>General</c:formatCode>
                  <c:ptCount val="7"/>
                  <c:pt idx="0">
                    <c:v>4.3588989435406778E-3</c:v>
                  </c:pt>
                  <c:pt idx="1">
                    <c:v>4.0414518843273836E-3</c:v>
                  </c:pt>
                  <c:pt idx="2">
                    <c:v>1.4742229591663969E-2</c:v>
                  </c:pt>
                  <c:pt idx="3">
                    <c:v>5.2915026221291546E-3</c:v>
                  </c:pt>
                  <c:pt idx="4">
                    <c:v>9.8657657246324724E-3</c:v>
                  </c:pt>
                  <c:pt idx="5">
                    <c:v>5.2915026221291234E-3</c:v>
                  </c:pt>
                  <c:pt idx="6">
                    <c:v>4.6188021535170107E-3</c:v>
                  </c:pt>
                </c:numCache>
              </c:numRef>
            </c:plus>
            <c:minus>
              <c:numRef>
                <c:f>'Tn7'!$N$7:$T$7</c:f>
                <c:numCache>
                  <c:formatCode>General</c:formatCode>
                  <c:ptCount val="7"/>
                  <c:pt idx="0">
                    <c:v>4.3588989435406778E-3</c:v>
                  </c:pt>
                  <c:pt idx="1">
                    <c:v>4.0414518843273836E-3</c:v>
                  </c:pt>
                  <c:pt idx="2">
                    <c:v>1.4742229591663969E-2</c:v>
                  </c:pt>
                  <c:pt idx="3">
                    <c:v>5.2915026221291546E-3</c:v>
                  </c:pt>
                  <c:pt idx="4">
                    <c:v>9.8657657246324724E-3</c:v>
                  </c:pt>
                  <c:pt idx="5">
                    <c:v>5.2915026221291234E-3</c:v>
                  </c:pt>
                  <c:pt idx="6">
                    <c:v>4.6188021535170107E-3</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'Tn7'!$N$2:$T$2</c:f>
              <c:numCache>
                <c:formatCode>0.000</c:formatCode>
                <c:ptCount val="7"/>
                <c:pt idx="0">
                  <c:v>8.900000000000001E-2</c:v>
                </c:pt>
                <c:pt idx="1">
                  <c:v>0.15233333333333332</c:v>
                </c:pt>
                <c:pt idx="2">
                  <c:v>0.27533333333333337</c:v>
                </c:pt>
                <c:pt idx="3">
                  <c:v>0.34800000000000003</c:v>
                </c:pt>
                <c:pt idx="4">
                  <c:v>0.41533333333333333</c:v>
                </c:pt>
                <c:pt idx="5">
                  <c:v>0.56799999999999995</c:v>
                </c:pt>
                <c:pt idx="6">
                  <c:v>1.7946666666666669</c:v>
                </c:pt>
              </c:numCache>
            </c:numRef>
          </c:yVal>
          <c:smooth val="1"/>
          <c:extLst>
            <c:ext xmlns:c16="http://schemas.microsoft.com/office/drawing/2014/chart" uri="{C3380CC4-5D6E-409C-BE32-E72D297353CC}">
              <c16:uniqueId val="{00000000-6477-7A42-ADEE-D61F883EC50F}"/>
            </c:ext>
          </c:extLst>
        </c:ser>
        <c:ser>
          <c:idx val="1"/>
          <c:order val="1"/>
          <c:tx>
            <c:strRef>
              <c:f>'Tn7'!$M$3</c:f>
              <c:strCache>
                <c:ptCount val="1"/>
                <c:pt idx="0">
                  <c:v>Tn7::rpsU1</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errBars>
            <c:errDir val="y"/>
            <c:errBarType val="both"/>
            <c:errValType val="cust"/>
            <c:noEndCap val="0"/>
            <c:plus>
              <c:numRef>
                <c:f>'Tn7'!$N$8:$T$8</c:f>
                <c:numCache>
                  <c:formatCode>General</c:formatCode>
                  <c:ptCount val="7"/>
                  <c:pt idx="0">
                    <c:v>2.5166114784235852E-3</c:v>
                  </c:pt>
                  <c:pt idx="1">
                    <c:v>2.0816659994661348E-3</c:v>
                  </c:pt>
                  <c:pt idx="2">
                    <c:v>5.2915026221291859E-3</c:v>
                  </c:pt>
                  <c:pt idx="3">
                    <c:v>8.0829037686547672E-3</c:v>
                  </c:pt>
                  <c:pt idx="4">
                    <c:v>2.0526405757787525E-2</c:v>
                  </c:pt>
                  <c:pt idx="5">
                    <c:v>4.0000000000000036E-3</c:v>
                  </c:pt>
                  <c:pt idx="6">
                    <c:v>2.8936712552280964E-2</c:v>
                  </c:pt>
                </c:numCache>
              </c:numRef>
            </c:plus>
            <c:minus>
              <c:numRef>
                <c:f>'Tn7'!$N$8:$T$8</c:f>
                <c:numCache>
                  <c:formatCode>General</c:formatCode>
                  <c:ptCount val="7"/>
                  <c:pt idx="0">
                    <c:v>2.5166114784235852E-3</c:v>
                  </c:pt>
                  <c:pt idx="1">
                    <c:v>2.0816659994661348E-3</c:v>
                  </c:pt>
                  <c:pt idx="2">
                    <c:v>5.2915026221291859E-3</c:v>
                  </c:pt>
                  <c:pt idx="3">
                    <c:v>8.0829037686547672E-3</c:v>
                  </c:pt>
                  <c:pt idx="4">
                    <c:v>2.0526405757787525E-2</c:v>
                  </c:pt>
                  <c:pt idx="5">
                    <c:v>4.0000000000000036E-3</c:v>
                  </c:pt>
                  <c:pt idx="6">
                    <c:v>2.8936712552280964E-2</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'Tn7'!$N$3:$T$3</c:f>
              <c:numCache>
                <c:formatCode>0.000</c:formatCode>
                <c:ptCount val="7"/>
                <c:pt idx="0">
                  <c:v>9.1333333333333336E-2</c:v>
                </c:pt>
                <c:pt idx="1">
                  <c:v>0.14633333333333332</c:v>
                </c:pt>
                <c:pt idx="2">
                  <c:v>0.26200000000000001</c:v>
                </c:pt>
                <c:pt idx="3">
                  <c:v>0.33466666666666667</c:v>
                </c:pt>
                <c:pt idx="4">
                  <c:v>0.41066666666666668</c:v>
                </c:pt>
                <c:pt idx="5">
                  <c:v>0.53400000000000003</c:v>
                </c:pt>
                <c:pt idx="6">
                  <c:v>1.4426666666666665</c:v>
                </c:pt>
              </c:numCache>
            </c:numRef>
          </c:yVal>
          <c:smooth val="1"/>
          <c:extLst>
            <c:ext xmlns:c16="http://schemas.microsoft.com/office/drawing/2014/chart" uri="{C3380CC4-5D6E-409C-BE32-E72D297353CC}">
              <c16:uniqueId val="{00000001-6477-7A42-ADEE-D61F883EC50F}"/>
            </c:ext>
          </c:extLst>
        </c:ser>
        <c:ser>
          <c:idx val="2"/>
          <c:order val="2"/>
          <c:tx>
            <c:strRef>
              <c:f>'Tn7'!$M$4</c:f>
              <c:strCache>
                <c:ptCount val="1"/>
                <c:pt idx="0">
                  <c:v>Tn7::rpsU2</c:v>
                </c:pt>
              </c:strCache>
            </c:strRef>
          </c:tx>
          <c:spPr>
            <a:ln w="38100" cap="rnd">
              <a:solidFill>
                <a:schemeClr val="accent3"/>
              </a:solidFill>
              <a:round/>
            </a:ln>
            <a:effectLst/>
          </c:spPr>
          <c:marker>
            <c:symbol val="circle"/>
            <c:size val="5"/>
            <c:spPr>
              <a:solidFill>
                <a:schemeClr val="accent3"/>
              </a:solidFill>
              <a:ln w="38100">
                <a:solidFill>
                  <a:schemeClr val="accent3"/>
                </a:solidFill>
              </a:ln>
              <a:effectLst/>
            </c:spPr>
          </c:marker>
          <c:errBars>
            <c:errDir val="y"/>
            <c:errBarType val="both"/>
            <c:errValType val="cust"/>
            <c:noEndCap val="0"/>
            <c:plus>
              <c:numRef>
                <c:f>'Tn7'!$N$9:$T$9</c:f>
                <c:numCache>
                  <c:formatCode>General</c:formatCode>
                  <c:ptCount val="7"/>
                  <c:pt idx="0">
                    <c:v>3.4641016151377574E-3</c:v>
                  </c:pt>
                  <c:pt idx="1">
                    <c:v>3.6055512754639926E-3</c:v>
                  </c:pt>
                  <c:pt idx="2">
                    <c:v>5.2915026221291859E-3</c:v>
                  </c:pt>
                  <c:pt idx="3">
                    <c:v>1.216552506059645E-2</c:v>
                  </c:pt>
                  <c:pt idx="4">
                    <c:v>9.4516312525052253E-3</c:v>
                  </c:pt>
                  <c:pt idx="5">
                    <c:v>9.0184995056457971E-3</c:v>
                  </c:pt>
                  <c:pt idx="6">
                    <c:v>1.9731531449265007E-2</c:v>
                  </c:pt>
                </c:numCache>
              </c:numRef>
            </c:plus>
            <c:minus>
              <c:numRef>
                <c:f>'Tn7'!$N$9:$T$9</c:f>
                <c:numCache>
                  <c:formatCode>General</c:formatCode>
                  <c:ptCount val="7"/>
                  <c:pt idx="0">
                    <c:v>3.4641016151377574E-3</c:v>
                  </c:pt>
                  <c:pt idx="1">
                    <c:v>3.6055512754639926E-3</c:v>
                  </c:pt>
                  <c:pt idx="2">
                    <c:v>5.2915026221291859E-3</c:v>
                  </c:pt>
                  <c:pt idx="3">
                    <c:v>1.216552506059645E-2</c:v>
                  </c:pt>
                  <c:pt idx="4">
                    <c:v>9.4516312525052253E-3</c:v>
                  </c:pt>
                  <c:pt idx="5">
                    <c:v>9.0184995056457971E-3</c:v>
                  </c:pt>
                  <c:pt idx="6">
                    <c:v>1.9731531449265007E-2</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'Tn7'!$N$4:$T$4</c:f>
              <c:numCache>
                <c:formatCode>0.000</c:formatCode>
                <c:ptCount val="7"/>
                <c:pt idx="0">
                  <c:v>9.1000000000000011E-2</c:v>
                </c:pt>
                <c:pt idx="1">
                  <c:v>0.14799999999999999</c:v>
                </c:pt>
                <c:pt idx="2">
                  <c:v>0.252</c:v>
                </c:pt>
                <c:pt idx="3">
                  <c:v>0.31</c:v>
                </c:pt>
                <c:pt idx="4">
                  <c:v>0.3706666666666667</c:v>
                </c:pt>
                <c:pt idx="5">
                  <c:v>0.5033333333333333</c:v>
                </c:pt>
                <c:pt idx="6">
                  <c:v>1.5746666666666667</c:v>
                </c:pt>
              </c:numCache>
            </c:numRef>
          </c:yVal>
          <c:smooth val="1"/>
          <c:extLst>
            <c:ext xmlns:c16="http://schemas.microsoft.com/office/drawing/2014/chart" uri="{C3380CC4-5D6E-409C-BE32-E72D297353CC}">
              <c16:uniqueId val="{00000002-6477-7A42-ADEE-D61F883EC50F}"/>
            </c:ext>
          </c:extLst>
        </c:ser>
        <c:ser>
          <c:idx val="3"/>
          <c:order val="3"/>
          <c:tx>
            <c:strRef>
              <c:f>'Tn7'!$M$5</c:f>
              <c:strCache>
                <c:ptCount val="1"/>
                <c:pt idx="0">
                  <c:v>Tn7::rpsU3</c:v>
                </c:pt>
              </c:strCache>
            </c:strRef>
          </c:tx>
          <c:spPr>
            <a:ln w="38100" cap="rnd">
              <a:solidFill>
                <a:schemeClr val="accent4"/>
              </a:solidFill>
              <a:round/>
            </a:ln>
            <a:effectLst/>
          </c:spPr>
          <c:marker>
            <c:symbol val="circle"/>
            <c:size val="5"/>
            <c:spPr>
              <a:solidFill>
                <a:schemeClr val="accent4"/>
              </a:solidFill>
              <a:ln w="38100">
                <a:solidFill>
                  <a:schemeClr val="accent4"/>
                </a:solidFill>
              </a:ln>
              <a:effectLst/>
            </c:spPr>
          </c:marker>
          <c:errBars>
            <c:errDir val="y"/>
            <c:errBarType val="both"/>
            <c:errValType val="cust"/>
            <c:noEndCap val="0"/>
            <c:plus>
              <c:numRef>
                <c:f>'Tn7'!$N$10:$T$10</c:f>
                <c:numCache>
                  <c:formatCode>General</c:formatCode>
                  <c:ptCount val="7"/>
                  <c:pt idx="0">
                    <c:v>2.8867513459481312E-3</c:v>
                  </c:pt>
                  <c:pt idx="1">
                    <c:v>3.0550504633038958E-3</c:v>
                  </c:pt>
                  <c:pt idx="2">
                    <c:v>3.0550504633038958E-3</c:v>
                  </c:pt>
                  <c:pt idx="3">
                    <c:v>3.4641016151377578E-3</c:v>
                  </c:pt>
                  <c:pt idx="4">
                    <c:v>5.0332229568471705E-3</c:v>
                  </c:pt>
                  <c:pt idx="5">
                    <c:v>1.216552506059645E-2</c:v>
                  </c:pt>
                  <c:pt idx="6">
                    <c:v>9.2376043070340214E-3</c:v>
                  </c:pt>
                </c:numCache>
              </c:numRef>
            </c:plus>
            <c:minus>
              <c:numRef>
                <c:f>'Tn7'!$N$10:$T$10</c:f>
                <c:numCache>
                  <c:formatCode>General</c:formatCode>
                  <c:ptCount val="7"/>
                  <c:pt idx="0">
                    <c:v>2.8867513459481312E-3</c:v>
                  </c:pt>
                  <c:pt idx="1">
                    <c:v>3.0550504633038958E-3</c:v>
                  </c:pt>
                  <c:pt idx="2">
                    <c:v>3.0550504633038958E-3</c:v>
                  </c:pt>
                  <c:pt idx="3">
                    <c:v>3.4641016151377578E-3</c:v>
                  </c:pt>
                  <c:pt idx="4">
                    <c:v>5.0332229568471705E-3</c:v>
                  </c:pt>
                  <c:pt idx="5">
                    <c:v>1.216552506059645E-2</c:v>
                  </c:pt>
                  <c:pt idx="6">
                    <c:v>9.2376043070340214E-3</c:v>
                  </c:pt>
                </c:numCache>
              </c:numRef>
            </c:minus>
            <c:spPr>
              <a:noFill/>
              <a:ln w="9525" cap="flat" cmpd="sng" algn="ctr">
                <a:solidFill>
                  <a:schemeClr val="tx1">
                    <a:lumMod val="65000"/>
                    <a:lumOff val="35000"/>
                  </a:schemeClr>
                </a:solidFill>
                <a:round/>
              </a:ln>
              <a:effectLst/>
            </c:spPr>
          </c:errBars>
          <c:xVal>
            <c:numRef>
              <c:f>'Tn7'!$N$1:$T$1</c:f>
              <c:numCache>
                <c:formatCode>0</c:formatCode>
                <c:ptCount val="7"/>
                <c:pt idx="0">
                  <c:v>0</c:v>
                </c:pt>
                <c:pt idx="1">
                  <c:v>2</c:v>
                </c:pt>
                <c:pt idx="2">
                  <c:v>4</c:v>
                </c:pt>
                <c:pt idx="3">
                  <c:v>5</c:v>
                </c:pt>
                <c:pt idx="4">
                  <c:v>6</c:v>
                </c:pt>
                <c:pt idx="5">
                  <c:v>8</c:v>
                </c:pt>
                <c:pt idx="6">
                  <c:v>24</c:v>
                </c:pt>
              </c:numCache>
            </c:numRef>
          </c:xVal>
          <c:yVal>
            <c:numRef>
              <c:f>'Tn7'!$N$5:$T$5</c:f>
              <c:numCache>
                <c:formatCode>0.000</c:formatCode>
                <c:ptCount val="7"/>
                <c:pt idx="0">
                  <c:v>9.1666666666666674E-2</c:v>
                </c:pt>
                <c:pt idx="1">
                  <c:v>0.12966666666666668</c:v>
                </c:pt>
                <c:pt idx="2">
                  <c:v>0.20733333333333334</c:v>
                </c:pt>
                <c:pt idx="3">
                  <c:v>0.26</c:v>
                </c:pt>
                <c:pt idx="4">
                  <c:v>0.32266666666666666</c:v>
                </c:pt>
                <c:pt idx="5">
                  <c:v>0.42799999999999999</c:v>
                </c:pt>
                <c:pt idx="6">
                  <c:v>0.78933333333333344</c:v>
                </c:pt>
              </c:numCache>
            </c:numRef>
          </c:yVal>
          <c:smooth val="1"/>
          <c:extLst>
            <c:ext xmlns:c16="http://schemas.microsoft.com/office/drawing/2014/chart" uri="{C3380CC4-5D6E-409C-BE32-E72D297353CC}">
              <c16:uniqueId val="{00000003-6477-7A42-ADEE-D61F883EC50F}"/>
            </c:ext>
          </c:extLst>
        </c:ser>
        <c:dLbls>
          <c:showLegendKey val="0"/>
          <c:showVal val="0"/>
          <c:showCatName val="0"/>
          <c:showSerName val="0"/>
          <c:showPercent val="0"/>
          <c:showBubbleSize val="0"/>
        </c:dLbls>
        <c:axId val="304399919"/>
        <c:axId val="304332815"/>
      </c:scatterChart>
      <c:valAx>
        <c:axId val="3043999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Time (</a:t>
                </a:r>
                <a:r>
                  <a:rPr lang="en-US" dirty="0" err="1"/>
                  <a:t>hr</a:t>
                </a:r>
                <a:r>
                  <a:rPr lang="en-US" dirty="0"/>
                  <a:t>)</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04332815"/>
        <c:crosses val="autoZero"/>
        <c:crossBetween val="midCat"/>
      </c:valAx>
      <c:valAx>
        <c:axId val="304332815"/>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baseline="0" dirty="0">
                    <a:effectLst/>
                  </a:rPr>
                  <a:t>Optical Density (A600)</a:t>
                </a:r>
                <a:endParaRPr lang="en-US" sz="2400" dirty="0">
                  <a:effectLst/>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0439991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'Combined Graph'!$A$2</c:f>
              <c:strCache>
                <c:ptCount val="1"/>
                <c:pt idx="0">
                  <c:v>LVS</c:v>
                </c:pt>
              </c:strCache>
            </c:strRef>
          </c:tx>
          <c:spPr>
            <a:solidFill>
              <a:schemeClr val="accent1"/>
            </a:solidFill>
            <a:ln>
              <a:noFill/>
            </a:ln>
            <a:effectLst/>
          </c:spPr>
          <c:invertIfNegative val="0"/>
          <c:errBars>
            <c:errBarType val="both"/>
            <c:errValType val="cust"/>
            <c:noEndCap val="0"/>
            <c:plus>
              <c:numRef>
                <c:f>'Combined Graph'!$B$9:$F$9</c:f>
                <c:numCache>
                  <c:formatCode>General</c:formatCode>
                  <c:ptCount val="5"/>
                  <c:pt idx="0">
                    <c:v>1.0672802616423316</c:v>
                  </c:pt>
                  <c:pt idx="1">
                    <c:v>0.12559758237480229</c:v>
                  </c:pt>
                  <c:pt idx="2">
                    <c:v>0.56874173852983134</c:v>
                  </c:pt>
                  <c:pt idx="3">
                    <c:v>3.8691013575372503E-2</c:v>
                  </c:pt>
                  <c:pt idx="4">
                    <c:v>0</c:v>
                  </c:pt>
                </c:numCache>
              </c:numRef>
            </c:plus>
            <c:minus>
              <c:numRef>
                <c:f>'Combined Graph'!$B$9:$F$9</c:f>
                <c:numCache>
                  <c:formatCode>General</c:formatCode>
                  <c:ptCount val="5"/>
                  <c:pt idx="0">
                    <c:v>1.0672802616423316</c:v>
                  </c:pt>
                  <c:pt idx="1">
                    <c:v>0.12559758237480229</c:v>
                  </c:pt>
                  <c:pt idx="2">
                    <c:v>0.56874173852983134</c:v>
                  </c:pt>
                  <c:pt idx="3">
                    <c:v>3.8691013575372503E-2</c:v>
                  </c:pt>
                  <c:pt idx="4">
                    <c:v>0</c:v>
                  </c:pt>
                </c:numCache>
              </c:numRef>
            </c:minus>
            <c:spPr>
              <a:noFill/>
              <a:ln w="9525" cap="flat" cmpd="sng" algn="ctr">
                <a:solidFill>
                  <a:schemeClr val="tx1">
                    <a:lumMod val="65000"/>
                    <a:lumOff val="35000"/>
                  </a:schemeClr>
                </a:solidFill>
                <a:round/>
              </a:ln>
              <a:effectLst/>
            </c:spPr>
          </c:errBars>
          <c:cat>
            <c:strRef>
              <c:f>'Combined Graph'!$B$1:$F$1</c:f>
              <c:strCache>
                <c:ptCount val="5"/>
                <c:pt idx="0">
                  <c:v>pdpB</c:v>
                </c:pt>
                <c:pt idx="1">
                  <c:v>iglB</c:v>
                </c:pt>
                <c:pt idx="2">
                  <c:v>tul4</c:v>
                </c:pt>
                <c:pt idx="3">
                  <c:v>iglD</c:v>
                </c:pt>
                <c:pt idx="4">
                  <c:v>VSVG</c:v>
                </c:pt>
              </c:strCache>
            </c:strRef>
          </c:cat>
          <c:val>
            <c:numRef>
              <c:f>'Combined Graph'!$B$2:$F$2</c:f>
              <c:numCache>
                <c:formatCode>General</c:formatCode>
                <c:ptCount val="5"/>
                <c:pt idx="0">
                  <c:v>2.3056376218423456</c:v>
                </c:pt>
                <c:pt idx="1">
                  <c:v>2.6592807008555766</c:v>
                </c:pt>
                <c:pt idx="2">
                  <c:v>0.71025852830533165</c:v>
                </c:pt>
                <c:pt idx="3">
                  <c:v>0.30331287481032237</c:v>
                </c:pt>
                <c:pt idx="4">
                  <c:v>0</c:v>
                </c:pt>
              </c:numCache>
            </c:numRef>
          </c:val>
          <c:extLst>
            <c:ext xmlns:c16="http://schemas.microsoft.com/office/drawing/2014/chart" uri="{C3380CC4-5D6E-409C-BE32-E72D297353CC}">
              <c16:uniqueId val="{00000000-6FB7-2043-98C7-661B03179980}"/>
            </c:ext>
          </c:extLst>
        </c:ser>
        <c:ser>
          <c:idx val="1"/>
          <c:order val="1"/>
          <c:tx>
            <c:strRef>
              <c:f>'Combined Graph'!$A$3</c:f>
              <c:strCache>
                <c:ptCount val="1"/>
                <c:pt idx="0">
                  <c:v>Tn7::rpsU1</c:v>
                </c:pt>
              </c:strCache>
            </c:strRef>
          </c:tx>
          <c:spPr>
            <a:solidFill>
              <a:schemeClr val="accent2"/>
            </a:solidFill>
            <a:ln>
              <a:noFill/>
            </a:ln>
            <a:effectLst/>
          </c:spPr>
          <c:invertIfNegative val="0"/>
          <c:errBars>
            <c:errBarType val="both"/>
            <c:errValType val="cust"/>
            <c:noEndCap val="0"/>
            <c:plus>
              <c:numRef>
                <c:f>'Combined Graph'!$B$10:$F$10</c:f>
                <c:numCache>
                  <c:formatCode>General</c:formatCode>
                  <c:ptCount val="5"/>
                  <c:pt idx="0">
                    <c:v>3.5503468566084967E-2</c:v>
                  </c:pt>
                  <c:pt idx="1">
                    <c:v>9.8705462731492222E-2</c:v>
                  </c:pt>
                  <c:pt idx="2">
                    <c:v>0.27108030333822913</c:v>
                  </c:pt>
                  <c:pt idx="3">
                    <c:v>8.0207685049080893E-2</c:v>
                  </c:pt>
                  <c:pt idx="4">
                    <c:v>0.11618957407240656</c:v>
                  </c:pt>
                </c:numCache>
              </c:numRef>
            </c:plus>
            <c:minus>
              <c:numRef>
                <c:f>'Combined Graph'!$B$10:$F$10</c:f>
                <c:numCache>
                  <c:formatCode>General</c:formatCode>
                  <c:ptCount val="5"/>
                  <c:pt idx="0">
                    <c:v>3.5503468566084967E-2</c:v>
                  </c:pt>
                  <c:pt idx="1">
                    <c:v>9.8705462731492222E-2</c:v>
                  </c:pt>
                  <c:pt idx="2">
                    <c:v>0.27108030333822913</c:v>
                  </c:pt>
                  <c:pt idx="3">
                    <c:v>8.0207685049080893E-2</c:v>
                  </c:pt>
                  <c:pt idx="4">
                    <c:v>0.11618957407240656</c:v>
                  </c:pt>
                </c:numCache>
              </c:numRef>
            </c:minus>
            <c:spPr>
              <a:noFill/>
              <a:ln w="9525" cap="flat" cmpd="sng" algn="ctr">
                <a:solidFill>
                  <a:schemeClr val="tx1">
                    <a:lumMod val="65000"/>
                    <a:lumOff val="35000"/>
                  </a:schemeClr>
                </a:solidFill>
                <a:round/>
              </a:ln>
              <a:effectLst/>
            </c:spPr>
          </c:errBars>
          <c:cat>
            <c:strRef>
              <c:f>'Combined Graph'!$B$1:$F$1</c:f>
              <c:strCache>
                <c:ptCount val="5"/>
                <c:pt idx="0">
                  <c:v>pdpB</c:v>
                </c:pt>
                <c:pt idx="1">
                  <c:v>iglB</c:v>
                </c:pt>
                <c:pt idx="2">
                  <c:v>tul4</c:v>
                </c:pt>
                <c:pt idx="3">
                  <c:v>iglD</c:v>
                </c:pt>
                <c:pt idx="4">
                  <c:v>VSVG</c:v>
                </c:pt>
              </c:strCache>
            </c:strRef>
          </c:cat>
          <c:val>
            <c:numRef>
              <c:f>'Combined Graph'!$B$3:$F$3</c:f>
              <c:numCache>
                <c:formatCode>General</c:formatCode>
                <c:ptCount val="5"/>
                <c:pt idx="0">
                  <c:v>9.0748915157863236E-2</c:v>
                </c:pt>
                <c:pt idx="1">
                  <c:v>1.9068390551257526</c:v>
                </c:pt>
                <c:pt idx="2">
                  <c:v>0.40920403794487292</c:v>
                </c:pt>
                <c:pt idx="3">
                  <c:v>0.36389368454821475</c:v>
                </c:pt>
                <c:pt idx="4">
                  <c:v>1.0466224812781657</c:v>
                </c:pt>
              </c:numCache>
            </c:numRef>
          </c:val>
          <c:extLst>
            <c:ext xmlns:c16="http://schemas.microsoft.com/office/drawing/2014/chart" uri="{C3380CC4-5D6E-409C-BE32-E72D297353CC}">
              <c16:uniqueId val="{00000001-6FB7-2043-98C7-661B03179980}"/>
            </c:ext>
          </c:extLst>
        </c:ser>
        <c:ser>
          <c:idx val="2"/>
          <c:order val="2"/>
          <c:tx>
            <c:strRef>
              <c:f>'Combined Graph'!$A$4</c:f>
              <c:strCache>
                <c:ptCount val="1"/>
                <c:pt idx="0">
                  <c:v>Tn7::rpsU2</c:v>
                </c:pt>
              </c:strCache>
            </c:strRef>
          </c:tx>
          <c:spPr>
            <a:solidFill>
              <a:schemeClr val="accent3"/>
            </a:solidFill>
            <a:ln>
              <a:noFill/>
            </a:ln>
            <a:effectLst/>
          </c:spPr>
          <c:invertIfNegative val="0"/>
          <c:errBars>
            <c:errBarType val="both"/>
            <c:errValType val="cust"/>
            <c:noEndCap val="0"/>
            <c:plus>
              <c:numRef>
                <c:f>'Combined Graph'!$B$11:$F$11</c:f>
                <c:numCache>
                  <c:formatCode>General</c:formatCode>
                  <c:ptCount val="5"/>
                  <c:pt idx="0">
                    <c:v>0</c:v>
                  </c:pt>
                  <c:pt idx="1">
                    <c:v>0</c:v>
                  </c:pt>
                  <c:pt idx="2">
                    <c:v>0.660958053008461</c:v>
                  </c:pt>
                  <c:pt idx="3">
                    <c:v>4.8025356270821974E-2</c:v>
                  </c:pt>
                  <c:pt idx="4">
                    <c:v>0.33280607201443602</c:v>
                  </c:pt>
                </c:numCache>
              </c:numRef>
            </c:plus>
            <c:minus>
              <c:numRef>
                <c:f>'Combined Graph'!$B$11:$F$11</c:f>
                <c:numCache>
                  <c:formatCode>General</c:formatCode>
                  <c:ptCount val="5"/>
                  <c:pt idx="0">
                    <c:v>0</c:v>
                  </c:pt>
                  <c:pt idx="1">
                    <c:v>0</c:v>
                  </c:pt>
                  <c:pt idx="2">
                    <c:v>0.660958053008461</c:v>
                  </c:pt>
                  <c:pt idx="3">
                    <c:v>4.8025356270821974E-2</c:v>
                  </c:pt>
                  <c:pt idx="4">
                    <c:v>0.33280607201443602</c:v>
                  </c:pt>
                </c:numCache>
              </c:numRef>
            </c:minus>
            <c:spPr>
              <a:noFill/>
              <a:ln w="9525" cap="flat" cmpd="sng" algn="ctr">
                <a:solidFill>
                  <a:schemeClr val="tx1">
                    <a:lumMod val="65000"/>
                    <a:lumOff val="35000"/>
                  </a:schemeClr>
                </a:solidFill>
                <a:round/>
              </a:ln>
              <a:effectLst/>
            </c:spPr>
          </c:errBars>
          <c:cat>
            <c:strRef>
              <c:f>'Combined Graph'!$B$1:$F$1</c:f>
              <c:strCache>
                <c:ptCount val="5"/>
                <c:pt idx="0">
                  <c:v>pdpB</c:v>
                </c:pt>
                <c:pt idx="1">
                  <c:v>iglB</c:v>
                </c:pt>
                <c:pt idx="2">
                  <c:v>tul4</c:v>
                </c:pt>
                <c:pt idx="3">
                  <c:v>iglD</c:v>
                </c:pt>
                <c:pt idx="4">
                  <c:v>VSVG</c:v>
                </c:pt>
              </c:strCache>
            </c:strRef>
          </c:cat>
          <c:val>
            <c:numRef>
              <c:f>'Combined Graph'!$B$4:$F$4</c:f>
              <c:numCache>
                <c:formatCode>General</c:formatCode>
                <c:ptCount val="5"/>
                <c:pt idx="0">
                  <c:v>1.9419354838709677</c:v>
                </c:pt>
                <c:pt idx="1">
                  <c:v>0</c:v>
                </c:pt>
                <c:pt idx="2">
                  <c:v>1.0020372459082136</c:v>
                </c:pt>
                <c:pt idx="3">
                  <c:v>0.5794137360378383</c:v>
                </c:pt>
                <c:pt idx="4">
                  <c:v>1.2508257238903686</c:v>
                </c:pt>
              </c:numCache>
            </c:numRef>
          </c:val>
          <c:extLst>
            <c:ext xmlns:c16="http://schemas.microsoft.com/office/drawing/2014/chart" uri="{C3380CC4-5D6E-409C-BE32-E72D297353CC}">
              <c16:uniqueId val="{00000002-6FB7-2043-98C7-661B03179980}"/>
            </c:ext>
          </c:extLst>
        </c:ser>
        <c:ser>
          <c:idx val="3"/>
          <c:order val="3"/>
          <c:tx>
            <c:strRef>
              <c:f>'Combined Graph'!$A$5</c:f>
              <c:strCache>
                <c:ptCount val="1"/>
                <c:pt idx="0">
                  <c:v>Tn7::rpsU3</c:v>
                </c:pt>
              </c:strCache>
            </c:strRef>
          </c:tx>
          <c:spPr>
            <a:solidFill>
              <a:schemeClr val="accent4"/>
            </a:solidFill>
            <a:ln>
              <a:noFill/>
            </a:ln>
            <a:effectLst/>
          </c:spPr>
          <c:invertIfNegative val="0"/>
          <c:errBars>
            <c:errBarType val="both"/>
            <c:errValType val="cust"/>
            <c:noEndCap val="0"/>
            <c:plus>
              <c:numRef>
                <c:f>'Combined Graph'!$B$12:$F$12</c:f>
                <c:numCache>
                  <c:formatCode>General</c:formatCode>
                  <c:ptCount val="5"/>
                  <c:pt idx="0">
                    <c:v>0.36551564761172628</c:v>
                  </c:pt>
                  <c:pt idx="1">
                    <c:v>0</c:v>
                  </c:pt>
                  <c:pt idx="2">
                    <c:v>0.16933320054779882</c:v>
                  </c:pt>
                  <c:pt idx="3">
                    <c:v>7.5483236335358292E-2</c:v>
                  </c:pt>
                  <c:pt idx="4">
                    <c:v>0.65140975359373499</c:v>
                  </c:pt>
                </c:numCache>
              </c:numRef>
            </c:plus>
            <c:minus>
              <c:numRef>
                <c:f>'Combined Graph'!$B$12:$F$12</c:f>
                <c:numCache>
                  <c:formatCode>General</c:formatCode>
                  <c:ptCount val="5"/>
                  <c:pt idx="0">
                    <c:v>0.36551564761172628</c:v>
                  </c:pt>
                  <c:pt idx="1">
                    <c:v>0</c:v>
                  </c:pt>
                  <c:pt idx="2">
                    <c:v>0.16933320054779882</c:v>
                  </c:pt>
                  <c:pt idx="3">
                    <c:v>7.5483236335358292E-2</c:v>
                  </c:pt>
                  <c:pt idx="4">
                    <c:v>0.65140975359373499</c:v>
                  </c:pt>
                </c:numCache>
              </c:numRef>
            </c:minus>
            <c:spPr>
              <a:noFill/>
              <a:ln w="9525" cap="flat" cmpd="sng" algn="ctr">
                <a:solidFill>
                  <a:schemeClr val="tx1">
                    <a:lumMod val="65000"/>
                    <a:lumOff val="35000"/>
                  </a:schemeClr>
                </a:solidFill>
                <a:round/>
              </a:ln>
              <a:effectLst/>
            </c:spPr>
          </c:errBars>
          <c:cat>
            <c:strRef>
              <c:f>'Combined Graph'!$B$1:$F$1</c:f>
              <c:strCache>
                <c:ptCount val="5"/>
                <c:pt idx="0">
                  <c:v>pdpB</c:v>
                </c:pt>
                <c:pt idx="1">
                  <c:v>iglB</c:v>
                </c:pt>
                <c:pt idx="2">
                  <c:v>tul4</c:v>
                </c:pt>
                <c:pt idx="3">
                  <c:v>iglD</c:v>
                </c:pt>
                <c:pt idx="4">
                  <c:v>VSVG</c:v>
                </c:pt>
              </c:strCache>
            </c:strRef>
          </c:cat>
          <c:val>
            <c:numRef>
              <c:f>'Combined Graph'!$B$5:$F$5</c:f>
              <c:numCache>
                <c:formatCode>General</c:formatCode>
                <c:ptCount val="5"/>
                <c:pt idx="0">
                  <c:v>1.2831867111282929</c:v>
                </c:pt>
                <c:pt idx="1">
                  <c:v>2.1518324607329844</c:v>
                </c:pt>
                <c:pt idx="2">
                  <c:v>0.49637140637140637</c:v>
                </c:pt>
                <c:pt idx="3">
                  <c:v>0.38429044834307996</c:v>
                </c:pt>
                <c:pt idx="4">
                  <c:v>2.2619883040935673</c:v>
                </c:pt>
              </c:numCache>
            </c:numRef>
          </c:val>
          <c:extLst>
            <c:ext xmlns:c16="http://schemas.microsoft.com/office/drawing/2014/chart" uri="{C3380CC4-5D6E-409C-BE32-E72D297353CC}">
              <c16:uniqueId val="{00000003-6FB7-2043-98C7-661B03179980}"/>
            </c:ext>
          </c:extLst>
        </c:ser>
        <c:dLbls>
          <c:showLegendKey val="0"/>
          <c:showVal val="0"/>
          <c:showCatName val="0"/>
          <c:showSerName val="0"/>
          <c:showPercent val="0"/>
          <c:showBubbleSize val="0"/>
        </c:dLbls>
        <c:gapWidth val="219"/>
        <c:overlap val="-27"/>
        <c:axId val="473221279"/>
        <c:axId val="476938463"/>
      </c:barChart>
      <c:catAx>
        <c:axId val="473221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6938463"/>
        <c:crosses val="autoZero"/>
        <c:auto val="1"/>
        <c:lblAlgn val="ctr"/>
        <c:lblOffset val="100"/>
        <c:noMultiLvlLbl val="0"/>
      </c:catAx>
      <c:valAx>
        <c:axId val="476938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3221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02281567213699"/>
          <c:y val="4.4444444444444398E-2"/>
          <c:w val="0.696153353571767"/>
          <c:h val="0.70773057437587739"/>
        </c:manualLayout>
      </c:layout>
      <c:barChart>
        <c:barDir val="col"/>
        <c:grouping val="clustered"/>
        <c:varyColors val="0"/>
        <c:ser>
          <c:idx val="1"/>
          <c:order val="0"/>
          <c:tx>
            <c:strRef>
              <c:f>'2 vs 24'!$D$1</c:f>
              <c:strCache>
                <c:ptCount val="1"/>
                <c:pt idx="0">
                  <c:v>T=24</c:v>
                </c:pt>
              </c:strCache>
            </c:strRef>
          </c:tx>
          <c:spPr>
            <a:solidFill>
              <a:schemeClr val="accent1">
                <a:lumMod val="50000"/>
              </a:schemeClr>
            </a:solidFill>
            <a:ln>
              <a:noFill/>
            </a:ln>
            <a:effectLst/>
          </c:spPr>
          <c:invertIfNegative val="0"/>
          <c:errBars>
            <c:errBarType val="both"/>
            <c:errValType val="cust"/>
            <c:noEndCap val="0"/>
            <c:plus>
              <c:numRef>
                <c:f>'2 vs 24'!$E$2:$E$4</c:f>
                <c:numCache>
                  <c:formatCode>General</c:formatCode>
                  <c:ptCount val="3"/>
                  <c:pt idx="0">
                    <c:v>5838.6642307980001</c:v>
                  </c:pt>
                  <c:pt idx="1">
                    <c:v>597.02037932832195</c:v>
                  </c:pt>
                  <c:pt idx="2">
                    <c:v>24027.761721253464</c:v>
                  </c:pt>
                </c:numCache>
              </c:numRef>
            </c:plus>
            <c:minus>
              <c:numRef>
                <c:f>'2 vs 24'!$E$2:$E$4</c:f>
                <c:numCache>
                  <c:formatCode>General</c:formatCode>
                  <c:ptCount val="3"/>
                  <c:pt idx="0">
                    <c:v>5838.6642307980001</c:v>
                  </c:pt>
                  <c:pt idx="1">
                    <c:v>597.02037932832195</c:v>
                  </c:pt>
                  <c:pt idx="2">
                    <c:v>24027.761721253464</c:v>
                  </c:pt>
                </c:numCache>
              </c:numRef>
            </c:minus>
            <c:spPr>
              <a:solidFill>
                <a:schemeClr val="tx1"/>
              </a:solidFill>
              <a:ln w="9525" cap="flat" cmpd="sng" algn="ctr">
                <a:solidFill>
                  <a:schemeClr val="tx1">
                    <a:shade val="95000"/>
                    <a:satMod val="105000"/>
                  </a:schemeClr>
                </a:solidFill>
                <a:prstDash val="solid"/>
                <a:round/>
              </a:ln>
              <a:effectLst/>
            </c:spPr>
          </c:errBars>
          <c:cat>
            <c:strRef>
              <c:f>'2 vs 24'!$A$2:$A$4</c:f>
              <c:strCache>
                <c:ptCount val="3"/>
                <c:pt idx="0">
                  <c:v>LVS + pF</c:v>
                </c:pt>
                <c:pt idx="1">
                  <c:v>∆rpsU2 + pF</c:v>
                </c:pt>
                <c:pt idx="2">
                  <c:v>∆rpsU2 + pF-rpsU2</c:v>
                </c:pt>
              </c:strCache>
            </c:strRef>
          </c:cat>
          <c:val>
            <c:numRef>
              <c:f>'2 vs 24'!$D$2:$D$4</c:f>
              <c:numCache>
                <c:formatCode>General</c:formatCode>
                <c:ptCount val="3"/>
                <c:pt idx="0">
                  <c:v>11800</c:v>
                </c:pt>
                <c:pt idx="1">
                  <c:v>756.66666666666663</c:v>
                </c:pt>
                <c:pt idx="2">
                  <c:v>37666.666666666664</c:v>
                </c:pt>
              </c:numCache>
            </c:numRef>
          </c:val>
          <c:extLst>
            <c:ext xmlns:c16="http://schemas.microsoft.com/office/drawing/2014/chart" uri="{C3380CC4-5D6E-409C-BE32-E72D297353CC}">
              <c16:uniqueId val="{00000001-DAB8-47B5-BF5C-654B6FB7D545}"/>
            </c:ext>
          </c:extLst>
        </c:ser>
        <c:dLbls>
          <c:showLegendKey val="0"/>
          <c:showVal val="0"/>
          <c:showCatName val="0"/>
          <c:showSerName val="0"/>
          <c:showPercent val="0"/>
          <c:showBubbleSize val="0"/>
        </c:dLbls>
        <c:gapWidth val="150"/>
        <c:axId val="1794037064"/>
        <c:axId val="1793997192"/>
      </c:barChart>
      <c:catAx>
        <c:axId val="179403706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en-US"/>
          </a:p>
        </c:txPr>
        <c:crossAx val="1793997192"/>
        <c:crosses val="autoZero"/>
        <c:auto val="1"/>
        <c:lblAlgn val="ctr"/>
        <c:lblOffset val="100"/>
        <c:noMultiLvlLbl val="0"/>
      </c:catAx>
      <c:valAx>
        <c:axId val="1793997192"/>
        <c:scaling>
          <c:logBase val="10"/>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Times New Roman" panose="02020603050405020304" pitchFamily="18" charset="0"/>
                  </a:defRPr>
                </a:pPr>
                <a:r>
                  <a:rPr lang="en-US">
                    <a:latin typeface="+mn-lt"/>
                  </a:rPr>
                  <a:t>CFU per well</a:t>
                </a:r>
              </a:p>
            </c:rich>
          </c:tx>
          <c:layout>
            <c:manualLayout>
              <c:xMode val="edge"/>
              <c:yMode val="edge"/>
              <c:x val="5.0508696554918504E-3"/>
              <c:y val="0.2037678623505390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Times New Roman" panose="02020603050405020304" pitchFamily="18" charset="0"/>
                </a:defRPr>
              </a:pPr>
              <a:endParaRPr lang="en-US"/>
            </a:p>
          </c:txPr>
        </c:title>
        <c:numFmt formatCode="0.E+0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Times New Roman" panose="02020603050405020304" pitchFamily="18" charset="0"/>
              </a:defRPr>
            </a:pPr>
            <a:endParaRPr lang="en-US"/>
          </a:p>
        </c:txPr>
        <c:crossAx val="179403706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2CD945FB-B811-4FDB-A1A0-1E97A6133C90}" type="datetimeFigureOut">
              <a:rPr lang="en-US" smtClean="0"/>
              <a:t>9/28/2020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5DC35E36-44CF-41A2-B0A4-F6B5CD6E87AA}" type="slidenum">
              <a:rPr lang="en-US" smtClean="0"/>
              <a:t>‹#›</a:t>
            </a:fld>
            <a:endParaRPr lang="en-US"/>
          </a:p>
        </p:txBody>
      </p:sp>
    </p:spTree>
    <p:extLst>
      <p:ext uri="{BB962C8B-B14F-4D97-AF65-F5344CB8AC3E}">
        <p14:creationId xmlns:p14="http://schemas.microsoft.com/office/powerpoint/2010/main" val="314460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a:t>
            </a:fld>
            <a:endParaRPr lang="en-US"/>
          </a:p>
        </p:txBody>
      </p:sp>
    </p:spTree>
    <p:extLst>
      <p:ext uri="{BB962C8B-B14F-4D97-AF65-F5344CB8AC3E}">
        <p14:creationId xmlns:p14="http://schemas.microsoft.com/office/powerpoint/2010/main" val="194844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y-axis here we have growth as measured by optical density. Wild-type cells with empty vector pF and the drpsU2 strain.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thought that this might be because we </a:t>
            </a:r>
            <a:r>
              <a:rPr lang="en-US" sz="1200" b="0" kern="1200" dirty="0">
                <a:solidFill>
                  <a:schemeClr val="tx1"/>
                </a:solidFill>
                <a:effectLst/>
                <a:latin typeface="+mn-lt"/>
                <a:ea typeface="+mn-ea"/>
                <a:cs typeface="+mn-cs"/>
              </a:rPr>
              <a:t>were</a:t>
            </a:r>
            <a:r>
              <a:rPr lang="en-US" sz="1200" b="1" kern="1200" dirty="0">
                <a:solidFill>
                  <a:schemeClr val="tx1"/>
                </a:solidFill>
                <a:effectLst/>
                <a:latin typeface="+mn-lt"/>
                <a:ea typeface="+mn-ea"/>
                <a:cs typeface="+mn-cs"/>
              </a:rPr>
              <a:t> disturbing nearby genes</a:t>
            </a:r>
            <a:r>
              <a:rPr lang="en-US" sz="1200" kern="1200" dirty="0">
                <a:solidFill>
                  <a:schemeClr val="tx1"/>
                </a:solidFill>
                <a:effectLst/>
                <a:latin typeface="+mn-lt"/>
                <a:ea typeface="+mn-ea"/>
                <a:cs typeface="+mn-cs"/>
              </a:rPr>
              <a:t>, so we wanted to test it with complementation with not only the same gene we have deleted, but the other genes as well to </a:t>
            </a:r>
            <a:r>
              <a:rPr lang="en-US" sz="1200" b="1" kern="1200" dirty="0">
                <a:solidFill>
                  <a:schemeClr val="tx1"/>
                </a:solidFill>
                <a:effectLst/>
                <a:latin typeface="+mn-lt"/>
                <a:ea typeface="+mn-ea"/>
                <a:cs typeface="+mn-cs"/>
              </a:rPr>
              <a:t>see if they are interchangeable.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we found is that the overexpressing rpsU2 restores wild-type level growth, and interestingly we see </a:t>
            </a:r>
            <a:r>
              <a:rPr lang="en-US" sz="1200" b="1" kern="1200" dirty="0">
                <a:solidFill>
                  <a:schemeClr val="tx1"/>
                </a:solidFill>
                <a:effectLst/>
                <a:latin typeface="+mn-lt"/>
                <a:ea typeface="+mn-ea"/>
                <a:cs typeface="+mn-cs"/>
              </a:rPr>
              <a:t>functional redundancy with rpsU1 but not with rpsU3.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this tells us that the growth defect we see due to loss of rpsU2 is specific, and appears to be complemented by rpsU1 and 2, but not 3. This got us really interested in the second homolog, so we wanted to look at whether there were </a:t>
            </a:r>
            <a:r>
              <a:rPr lang="en-US" sz="1200" b="1" kern="1200" dirty="0">
                <a:solidFill>
                  <a:schemeClr val="tx1"/>
                </a:solidFill>
                <a:effectLst/>
                <a:latin typeface="+mn-lt"/>
                <a:ea typeface="+mn-ea"/>
                <a:cs typeface="+mn-cs"/>
              </a:rPr>
              <a:t>changes in global protein expression </a:t>
            </a:r>
            <a:r>
              <a:rPr lang="en-US" sz="1200" kern="1200" dirty="0">
                <a:solidFill>
                  <a:schemeClr val="tx1"/>
                </a:solidFill>
                <a:effectLst/>
                <a:latin typeface="+mn-lt"/>
                <a:ea typeface="+mn-ea"/>
                <a:cs typeface="+mn-cs"/>
              </a:rPr>
              <a:t>in this drpsU2 strain.</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10</a:t>
            </a:fld>
            <a:endParaRPr lang="en-US"/>
          </a:p>
        </p:txBody>
      </p:sp>
    </p:spTree>
    <p:extLst>
      <p:ext uri="{BB962C8B-B14F-4D97-AF65-F5344CB8AC3E}">
        <p14:creationId xmlns:p14="http://schemas.microsoft.com/office/powerpoint/2010/main" val="203469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12</a:t>
            </a:fld>
            <a:endParaRPr lang="en-US"/>
          </a:p>
        </p:txBody>
      </p:sp>
    </p:spTree>
    <p:extLst>
      <p:ext uri="{BB962C8B-B14F-4D97-AF65-F5344CB8AC3E}">
        <p14:creationId xmlns:p14="http://schemas.microsoft.com/office/powerpoint/2010/main" val="2987356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15</a:t>
            </a:fld>
            <a:endParaRPr lang="en-US"/>
          </a:p>
        </p:txBody>
      </p:sp>
    </p:spTree>
    <p:extLst>
      <p:ext uri="{BB962C8B-B14F-4D97-AF65-F5344CB8AC3E}">
        <p14:creationId xmlns:p14="http://schemas.microsoft.com/office/powerpoint/2010/main" val="288702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have seen some differences upon repeating this based on how many bacteria cells we get inside the macrophage. So we are attempting to do a competition assay.</a:t>
            </a:r>
          </a:p>
        </p:txBody>
      </p:sp>
      <p:sp>
        <p:nvSpPr>
          <p:cNvPr id="4" name="Slide Number Placeholder 3"/>
          <p:cNvSpPr>
            <a:spLocks noGrp="1"/>
          </p:cNvSpPr>
          <p:nvPr>
            <p:ph type="sldNum" sz="quarter" idx="5"/>
          </p:nvPr>
        </p:nvSpPr>
        <p:spPr/>
        <p:txBody>
          <a:bodyPr/>
          <a:lstStyle/>
          <a:p>
            <a:fld id="{5DC35E36-44CF-41A2-B0A4-F6B5CD6E87AA}" type="slidenum">
              <a:rPr lang="en-US" smtClean="0"/>
              <a:t>16</a:t>
            </a:fld>
            <a:endParaRPr lang="en-US"/>
          </a:p>
        </p:txBody>
      </p:sp>
    </p:spTree>
    <p:extLst>
      <p:ext uri="{BB962C8B-B14F-4D97-AF65-F5344CB8AC3E}">
        <p14:creationId xmlns:p14="http://schemas.microsoft.com/office/powerpoint/2010/main" val="159593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help ensure that the same number of bacteria get inside the macrophage from the two different strains, allowing us to compare them </a:t>
            </a:r>
            <a:r>
              <a:rPr lang="en-US"/>
              <a:t>more evenly.</a:t>
            </a:r>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17</a:t>
            </a:fld>
            <a:endParaRPr lang="en-US"/>
          </a:p>
        </p:txBody>
      </p:sp>
    </p:spTree>
    <p:extLst>
      <p:ext uri="{BB962C8B-B14F-4D97-AF65-F5344CB8AC3E}">
        <p14:creationId xmlns:p14="http://schemas.microsoft.com/office/powerpoint/2010/main" val="46783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SLOW DOWN</a:t>
            </a:r>
          </a:p>
          <a:p>
            <a:r>
              <a:rPr lang="en-US" sz="1200" kern="1200" dirty="0">
                <a:solidFill>
                  <a:schemeClr val="tx1"/>
                </a:solidFill>
                <a:effectLst/>
                <a:latin typeface="+mn-lt"/>
                <a:ea typeface="+mn-ea"/>
                <a:cs typeface="+mn-cs"/>
              </a:rPr>
              <a:t>Here we have the results of those western blots. We ran whole cell lysates in duplicate, our wild-type cells are represented here, and we have antibodies for a few proteins from each of the FPI operons. And then </a:t>
            </a:r>
            <a:r>
              <a:rPr lang="en-US" sz="1200" kern="1200" dirty="0" err="1">
                <a:solidFill>
                  <a:schemeClr val="tx1"/>
                </a:solidFill>
                <a:effectLst/>
                <a:latin typeface="+mn-lt"/>
                <a:ea typeface="+mn-ea"/>
                <a:cs typeface="+mn-cs"/>
              </a:rPr>
              <a:t>LpnA</a:t>
            </a:r>
            <a:r>
              <a:rPr lang="en-US" sz="1200" kern="1200" dirty="0">
                <a:solidFill>
                  <a:schemeClr val="tx1"/>
                </a:solidFill>
                <a:effectLst/>
                <a:latin typeface="+mn-lt"/>
                <a:ea typeface="+mn-ea"/>
                <a:cs typeface="+mn-cs"/>
              </a:rPr>
              <a:t>, is our loading control.</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ran a</a:t>
            </a:r>
            <a:r>
              <a:rPr lang="en-US" sz="1200" b="1" kern="1200" dirty="0">
                <a:solidFill>
                  <a:schemeClr val="tx1"/>
                </a:solidFill>
                <a:effectLst/>
                <a:latin typeface="+mn-lt"/>
                <a:ea typeface="+mn-ea"/>
                <a:cs typeface="+mn-cs"/>
              </a:rPr>
              <a:t> control </a:t>
            </a:r>
            <a:r>
              <a:rPr lang="en-US" sz="1200" kern="1200" dirty="0">
                <a:solidFill>
                  <a:schemeClr val="tx1"/>
                </a:solidFill>
                <a:effectLst/>
                <a:latin typeface="+mn-lt"/>
                <a:ea typeface="+mn-ea"/>
                <a:cs typeface="+mn-cs"/>
              </a:rPr>
              <a:t>with </a:t>
            </a:r>
            <a:r>
              <a:rPr lang="en-US" sz="1200" kern="1200" dirty="0" err="1">
                <a:solidFill>
                  <a:schemeClr val="tx1"/>
                </a:solidFill>
                <a:effectLst/>
                <a:latin typeface="+mn-lt"/>
                <a:ea typeface="+mn-ea"/>
                <a:cs typeface="+mn-cs"/>
              </a:rPr>
              <a:t>deltapigR</a:t>
            </a:r>
            <a:r>
              <a:rPr lang="en-US" sz="1200" kern="1200" dirty="0">
                <a:solidFill>
                  <a:schemeClr val="tx1"/>
                </a:solidFill>
                <a:effectLst/>
                <a:latin typeface="+mn-lt"/>
                <a:ea typeface="+mn-ea"/>
                <a:cs typeface="+mn-cs"/>
              </a:rPr>
              <a:t>, because as I mentioned </a:t>
            </a:r>
            <a:r>
              <a:rPr lang="en-US" sz="1200" b="1" kern="1200" dirty="0">
                <a:solidFill>
                  <a:schemeClr val="tx1"/>
                </a:solidFill>
                <a:effectLst/>
                <a:latin typeface="+mn-lt"/>
                <a:ea typeface="+mn-ea"/>
                <a:cs typeface="+mn-cs"/>
              </a:rPr>
              <a:t>the </a:t>
            </a:r>
            <a:r>
              <a:rPr lang="en-US" sz="1200" b="1" kern="1200" dirty="0" err="1">
                <a:solidFill>
                  <a:schemeClr val="tx1"/>
                </a:solidFill>
                <a:effectLst/>
                <a:latin typeface="+mn-lt"/>
                <a:ea typeface="+mn-ea"/>
                <a:cs typeface="+mn-cs"/>
              </a:rPr>
              <a:t>pigR</a:t>
            </a:r>
            <a:r>
              <a:rPr lang="en-US" sz="1200" b="1" kern="1200" dirty="0">
                <a:solidFill>
                  <a:schemeClr val="tx1"/>
                </a:solidFill>
                <a:effectLst/>
                <a:latin typeface="+mn-lt"/>
                <a:ea typeface="+mn-ea"/>
                <a:cs typeface="+mn-cs"/>
              </a:rPr>
              <a:t> protein necessary </a:t>
            </a:r>
            <a:r>
              <a:rPr lang="en-US" sz="1200" kern="1200" dirty="0">
                <a:solidFill>
                  <a:schemeClr val="tx1"/>
                </a:solidFill>
                <a:effectLst/>
                <a:latin typeface="+mn-lt"/>
                <a:ea typeface="+mn-ea"/>
                <a:cs typeface="+mn-cs"/>
              </a:rPr>
              <a:t>for transcription of the </a:t>
            </a:r>
            <a:r>
              <a:rPr lang="en-US" sz="1200" b="1" kern="1200" dirty="0">
                <a:solidFill>
                  <a:schemeClr val="tx1"/>
                </a:solidFill>
                <a:effectLst/>
                <a:latin typeface="+mn-lt"/>
                <a:ea typeface="+mn-ea"/>
                <a:cs typeface="+mn-cs"/>
              </a:rPr>
              <a:t>both operons </a:t>
            </a:r>
            <a:r>
              <a:rPr lang="en-US" sz="1200" b="0" kern="1200" dirty="0">
                <a:solidFill>
                  <a:schemeClr val="tx1"/>
                </a:solidFill>
                <a:effectLst/>
                <a:latin typeface="+mn-lt"/>
                <a:ea typeface="+mn-ea"/>
                <a:cs typeface="+mn-cs"/>
              </a:rPr>
              <a:t>of the </a:t>
            </a:r>
            <a:r>
              <a:rPr lang="en-US" sz="1200" kern="1200" dirty="0">
                <a:solidFill>
                  <a:schemeClr val="tx1"/>
                </a:solidFill>
                <a:effectLst/>
                <a:latin typeface="+mn-lt"/>
                <a:ea typeface="+mn-ea"/>
                <a:cs typeface="+mn-cs"/>
              </a:rPr>
              <a:t>FPI, and you can see clearly that without it, these proteins are not present.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compare the wild-type cells to drpsU2, we see a significant reduction of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and a similar loss of pdpA. But, we did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observe the same level of difference in protein abundance for the </a:t>
            </a:r>
            <a:r>
              <a:rPr lang="en-US" sz="1200" kern="1200" dirty="0" err="1">
                <a:solidFill>
                  <a:schemeClr val="tx1"/>
                </a:solidFill>
                <a:effectLst/>
                <a:latin typeface="+mn-lt"/>
                <a:ea typeface="+mn-ea"/>
                <a:cs typeface="+mn-cs"/>
              </a:rPr>
              <a:t>igl</a:t>
            </a:r>
            <a:r>
              <a:rPr lang="en-US" sz="1200" kern="1200" dirty="0">
                <a:solidFill>
                  <a:schemeClr val="tx1"/>
                </a:solidFill>
                <a:effectLst/>
                <a:latin typeface="+mn-lt"/>
                <a:ea typeface="+mn-ea"/>
                <a:cs typeface="+mn-cs"/>
              </a:rPr>
              <a:t> proteins, from operon 2. I realize these results are a bit variable and we are working to replicate and quantify these differences.</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2</a:t>
            </a:fld>
            <a:endParaRPr lang="en-US"/>
          </a:p>
        </p:txBody>
      </p:sp>
    </p:spTree>
    <p:extLst>
      <p:ext uri="{BB962C8B-B14F-4D97-AF65-F5344CB8AC3E}">
        <p14:creationId xmlns:p14="http://schemas.microsoft.com/office/powerpoint/2010/main" val="123838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SLOW DOWN</a:t>
            </a:r>
          </a:p>
          <a:p>
            <a:r>
              <a:rPr lang="en-US" sz="1200" kern="1200" dirty="0">
                <a:solidFill>
                  <a:schemeClr val="tx1"/>
                </a:solidFill>
                <a:effectLst/>
                <a:latin typeface="+mn-lt"/>
                <a:ea typeface="+mn-ea"/>
                <a:cs typeface="+mn-cs"/>
              </a:rPr>
              <a:t>Alright so what you see here first are pdpA and B which were most affected by loss of rpsU2. We are using wild-type and delta </a:t>
            </a:r>
            <a:r>
              <a:rPr lang="en-US" sz="1200" kern="1200" dirty="0" err="1">
                <a:solidFill>
                  <a:schemeClr val="tx1"/>
                </a:solidFill>
                <a:effectLst/>
                <a:latin typeface="+mn-lt"/>
                <a:ea typeface="+mn-ea"/>
                <a:cs typeface="+mn-cs"/>
              </a:rPr>
              <a:t>pigR</a:t>
            </a:r>
            <a:r>
              <a:rPr lang="en-US" sz="1200" kern="1200" dirty="0">
                <a:solidFill>
                  <a:schemeClr val="tx1"/>
                </a:solidFill>
                <a:effectLst/>
                <a:latin typeface="+mn-lt"/>
                <a:ea typeface="+mn-ea"/>
                <a:cs typeface="+mn-cs"/>
              </a:rPr>
              <a:t> as our controls, because FPI proteins require </a:t>
            </a:r>
            <a:r>
              <a:rPr lang="en-US" sz="1200" kern="1200" dirty="0" err="1">
                <a:solidFill>
                  <a:schemeClr val="tx1"/>
                </a:solidFill>
                <a:effectLst/>
                <a:latin typeface="+mn-lt"/>
                <a:ea typeface="+mn-ea"/>
                <a:cs typeface="+mn-cs"/>
              </a:rPr>
              <a:t>PigR</a:t>
            </a:r>
            <a:r>
              <a:rPr lang="en-US" sz="1200" kern="1200" dirty="0">
                <a:solidFill>
                  <a:schemeClr val="tx1"/>
                </a:solidFill>
                <a:effectLst/>
                <a:latin typeface="+mn-lt"/>
                <a:ea typeface="+mn-ea"/>
                <a:cs typeface="+mn-cs"/>
              </a:rPr>
              <a:t> for expression at the level of transcription. And what we see here is that there really is </a:t>
            </a:r>
            <a:r>
              <a:rPr lang="en-US" sz="1200" b="1" kern="1200" dirty="0">
                <a:solidFill>
                  <a:schemeClr val="tx1"/>
                </a:solidFill>
                <a:effectLst/>
                <a:latin typeface="+mn-lt"/>
                <a:ea typeface="+mn-ea"/>
                <a:cs typeface="+mn-cs"/>
              </a:rPr>
              <a:t>NOT a significant difference</a:t>
            </a:r>
            <a:r>
              <a:rPr lang="en-US" sz="1200" kern="1200" dirty="0">
                <a:solidFill>
                  <a:schemeClr val="tx1"/>
                </a:solidFill>
                <a:effectLst/>
                <a:latin typeface="+mn-lt"/>
                <a:ea typeface="+mn-ea"/>
                <a:cs typeface="+mn-cs"/>
              </a:rPr>
              <a:t> in transcript abundance of these genes between wild-type and the strain lacking rpsU2.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looked at transcript abundance of </a:t>
            </a:r>
            <a:r>
              <a:rPr lang="en-US" sz="1200" kern="1200" dirty="0" err="1">
                <a:solidFill>
                  <a:schemeClr val="tx1"/>
                </a:solidFill>
                <a:effectLst/>
                <a:latin typeface="+mn-lt"/>
                <a:ea typeface="+mn-ea"/>
                <a:cs typeface="+mn-cs"/>
              </a:rPr>
              <a:t>iglA</a:t>
            </a:r>
            <a:r>
              <a:rPr lang="en-US" sz="1200" kern="1200" dirty="0">
                <a:solidFill>
                  <a:schemeClr val="tx1"/>
                </a:solidFill>
                <a:effectLst/>
                <a:latin typeface="+mn-lt"/>
                <a:ea typeface="+mn-ea"/>
                <a:cs typeface="+mn-cs"/>
              </a:rPr>
              <a:t> which is one of the genes on the </a:t>
            </a:r>
            <a:r>
              <a:rPr lang="en-US" sz="1200" b="1" kern="1200" dirty="0">
                <a:solidFill>
                  <a:schemeClr val="tx1"/>
                </a:solidFill>
                <a:effectLst/>
                <a:latin typeface="+mn-lt"/>
                <a:ea typeface="+mn-ea"/>
                <a:cs typeface="+mn-cs"/>
              </a:rPr>
              <a:t>other FPI operon </a:t>
            </a:r>
            <a:r>
              <a:rPr lang="en-US" sz="1200" kern="1200" dirty="0">
                <a:solidFill>
                  <a:schemeClr val="tx1"/>
                </a:solidFill>
                <a:effectLst/>
                <a:latin typeface="+mn-lt"/>
                <a:ea typeface="+mn-ea"/>
                <a:cs typeface="+mn-cs"/>
              </a:rPr>
              <a:t>and this also appears to be true.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for controls we looked at two </a:t>
            </a:r>
            <a:r>
              <a:rPr lang="en-US" sz="1200" b="1" kern="1200" dirty="0">
                <a:solidFill>
                  <a:schemeClr val="tx1"/>
                </a:solidFill>
                <a:effectLst/>
                <a:latin typeface="+mn-lt"/>
                <a:ea typeface="+mn-ea"/>
                <a:cs typeface="+mn-cs"/>
              </a:rPr>
              <a:t>non-FPI genes</a:t>
            </a:r>
            <a:r>
              <a:rPr lang="en-US" sz="1200" kern="1200" dirty="0">
                <a:solidFill>
                  <a:schemeClr val="tx1"/>
                </a:solidFill>
                <a:effectLst/>
                <a:latin typeface="+mn-lt"/>
                <a:ea typeface="+mn-ea"/>
                <a:cs typeface="+mn-cs"/>
              </a:rPr>
              <a:t>, rpoA1 and </a:t>
            </a:r>
            <a:r>
              <a:rPr lang="en-US" sz="1200" kern="1200" dirty="0" err="1">
                <a:solidFill>
                  <a:schemeClr val="tx1"/>
                </a:solidFill>
                <a:effectLst/>
                <a:latin typeface="+mn-lt"/>
                <a:ea typeface="+mn-ea"/>
                <a:cs typeface="+mn-cs"/>
              </a:rPr>
              <a:t>bfr</a:t>
            </a:r>
            <a:r>
              <a:rPr lang="en-US" sz="1200" kern="1200" dirty="0">
                <a:solidFill>
                  <a:schemeClr val="tx1"/>
                </a:solidFill>
                <a:effectLst/>
                <a:latin typeface="+mn-lt"/>
                <a:ea typeface="+mn-ea"/>
                <a:cs typeface="+mn-cs"/>
              </a:rPr>
              <a:t>, and here we see pretty consistent abundance of these transcripts among the three strains.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large difference that we are seeing in protein abundance of pdpA and </a:t>
            </a:r>
            <a:r>
              <a:rPr lang="en-US" sz="1200" kern="1200" dirty="0" err="1">
                <a:solidFill>
                  <a:schemeClr val="tx1"/>
                </a:solidFill>
                <a:effectLst/>
                <a:latin typeface="+mn-lt"/>
                <a:ea typeface="+mn-ea"/>
                <a:cs typeface="+mn-cs"/>
              </a:rPr>
              <a:t>pdpB</a:t>
            </a:r>
            <a:r>
              <a:rPr lang="en-US" sz="1200" kern="1200" dirty="0">
                <a:solidFill>
                  <a:schemeClr val="tx1"/>
                </a:solidFill>
                <a:effectLst/>
                <a:latin typeface="+mn-lt"/>
                <a:ea typeface="+mn-ea"/>
                <a:cs typeface="+mn-cs"/>
              </a:rPr>
              <a:t> is clearly not due to differences in transcription, and we want to know how this is occurring. This data </a:t>
            </a:r>
            <a:r>
              <a:rPr lang="en-US" sz="1200" b="1" kern="1200" dirty="0">
                <a:solidFill>
                  <a:schemeClr val="tx1"/>
                </a:solidFill>
                <a:effectLst/>
                <a:latin typeface="+mn-lt"/>
                <a:ea typeface="+mn-ea"/>
                <a:cs typeface="+mn-cs"/>
              </a:rPr>
              <a:t>opens up the possibility </a:t>
            </a:r>
            <a:r>
              <a:rPr lang="en-US" sz="1200" kern="1200" dirty="0">
                <a:solidFill>
                  <a:schemeClr val="tx1"/>
                </a:solidFill>
                <a:effectLst/>
                <a:latin typeface="+mn-lt"/>
                <a:ea typeface="+mn-ea"/>
                <a:cs typeface="+mn-cs"/>
              </a:rPr>
              <a:t>that regulation is occurring at the level of translation.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Given that this is a specific effect on FPI proteins, we were interested to see whether there may be an effect on intramacrophage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C35E36-44CF-41A2-B0A4-F6B5CD6E87AA}" type="slidenum">
              <a:rPr lang="en-US" smtClean="0"/>
              <a:t>3</a:t>
            </a:fld>
            <a:endParaRPr lang="en-US"/>
          </a:p>
        </p:txBody>
      </p:sp>
    </p:spTree>
    <p:extLst>
      <p:ext uri="{BB962C8B-B14F-4D97-AF65-F5344CB8AC3E}">
        <p14:creationId xmlns:p14="http://schemas.microsoft.com/office/powerpoint/2010/main" val="29477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I’ve gone through our preliminary data, I want to get back to my first aim, which is to look at the mechanism behind these differences in protein abundance. As a reminder, our hypothesis is that ribosomes containing bS21-2 show a greater affinity for particular genes, in this case we will be focusing on pdpA, and that this leads to preferential translation and increased protein abundance compared to cells with other ribosomes.</a:t>
            </a:r>
          </a:p>
          <a:p>
            <a:endParaRPr lang="en-US" dirty="0"/>
          </a:p>
          <a:p>
            <a:r>
              <a:rPr lang="en-US" dirty="0"/>
              <a:t>The specific experiments that I have proposed aim to answer two sub-questions.</a:t>
            </a:r>
          </a:p>
          <a:p>
            <a:r>
              <a:rPr lang="en-US" dirty="0"/>
              <a:t>First, what component of the mRNA is recognized, directly or indirectly, by bS21 paralogs? We believe, based on the position of bS21 in the ribosome, may be specifically recognizing the 5’ UTR or untranslated region of mRNA.</a:t>
            </a:r>
          </a:p>
          <a:p>
            <a:endParaRPr lang="en-US" dirty="0"/>
          </a:p>
          <a:p>
            <a:r>
              <a:rPr lang="en-US" dirty="0"/>
              <a:t>Second, is the ribosome solely responsible for this interaction? Or are there other proteins in the cell necessary for this preferential translation to occur?</a:t>
            </a:r>
          </a:p>
        </p:txBody>
      </p:sp>
      <p:sp>
        <p:nvSpPr>
          <p:cNvPr id="4" name="Slide Number Placeholder 3"/>
          <p:cNvSpPr>
            <a:spLocks noGrp="1"/>
          </p:cNvSpPr>
          <p:nvPr>
            <p:ph type="sldNum" sz="quarter" idx="5"/>
          </p:nvPr>
        </p:nvSpPr>
        <p:spPr/>
        <p:txBody>
          <a:bodyPr/>
          <a:lstStyle/>
          <a:p>
            <a:fld id="{5DC35E36-44CF-41A2-B0A4-F6B5CD6E87AA}" type="slidenum">
              <a:rPr lang="en-US" smtClean="0"/>
              <a:t>4</a:t>
            </a:fld>
            <a:endParaRPr lang="en-US"/>
          </a:p>
        </p:txBody>
      </p:sp>
    </p:spTree>
    <p:extLst>
      <p:ext uri="{BB962C8B-B14F-4D97-AF65-F5344CB8AC3E}">
        <p14:creationId xmlns:p14="http://schemas.microsoft.com/office/powerpoint/2010/main" val="309524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at whether the 5’UTR is the component of the mRNA that is recognized, we have proposed to use B-galactosidase assays. We have built strains that have the 5’UTR of pdpA fused to the lacZ gene, and we have put these constructs both in wild-type cells and those lacking the second paralog. We have the transcripts modeled here.</a:t>
            </a:r>
          </a:p>
          <a:p>
            <a:endParaRPr lang="en-US" dirty="0"/>
          </a:p>
          <a:p>
            <a:r>
              <a:rPr lang="en-US" dirty="0"/>
              <a:t>What we expect to see is ribosomes that contain the second homolog, such as those in wild-type cells, colored in purple, will show a higher affinity for the 5’UTR than other ribosomes. We expect all types of ribosomes to translate lacZ into the B-galactosidase protein, which cleaves a substrate to produce a yellow color, But that we might get more translation in wild-type because of this higher affinity, leading to a greater production of yellow color.</a:t>
            </a:r>
          </a:p>
        </p:txBody>
      </p:sp>
      <p:sp>
        <p:nvSpPr>
          <p:cNvPr id="4" name="Slide Number Placeholder 3"/>
          <p:cNvSpPr>
            <a:spLocks noGrp="1"/>
          </p:cNvSpPr>
          <p:nvPr>
            <p:ph type="sldNum" sz="quarter" idx="5"/>
          </p:nvPr>
        </p:nvSpPr>
        <p:spPr/>
        <p:txBody>
          <a:bodyPr/>
          <a:lstStyle/>
          <a:p>
            <a:fld id="{5DC35E36-44CF-41A2-B0A4-F6B5CD6E87AA}" type="slidenum">
              <a:rPr lang="en-US" smtClean="0"/>
              <a:t>5</a:t>
            </a:fld>
            <a:endParaRPr lang="en-US"/>
          </a:p>
        </p:txBody>
      </p:sp>
    </p:spTree>
    <p:extLst>
      <p:ext uri="{BB962C8B-B14F-4D97-AF65-F5344CB8AC3E}">
        <p14:creationId xmlns:p14="http://schemas.microsoft.com/office/powerpoint/2010/main" val="351624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constructed control strains that fuse lacZ to the UTR of a gene that is unaffected by presence of the second paralog, </a:t>
            </a:r>
            <a:r>
              <a:rPr lang="en-US" dirty="0" err="1"/>
              <a:t>bfr</a:t>
            </a:r>
            <a:r>
              <a:rPr lang="en-US" dirty="0"/>
              <a:t>. We will compare the ratio of the pdpA 5’ UTR to the </a:t>
            </a:r>
            <a:r>
              <a:rPr lang="en-US" dirty="0" err="1"/>
              <a:t>bfr</a:t>
            </a:r>
            <a:r>
              <a:rPr lang="en-US" dirty="0"/>
              <a:t> 5’UTR to compare B-galactosidase activity</a:t>
            </a:r>
          </a:p>
          <a:p>
            <a:endParaRPr lang="en-US" dirty="0"/>
          </a:p>
          <a:p>
            <a:r>
              <a:rPr lang="en-US" dirty="0"/>
              <a:t>So that’s basically the experimental setup, and I have gotten a little ahead of my proposal and done one of these assays already, which I’ll show to you now.</a:t>
            </a:r>
          </a:p>
        </p:txBody>
      </p:sp>
      <p:sp>
        <p:nvSpPr>
          <p:cNvPr id="4" name="Slide Number Placeholder 3"/>
          <p:cNvSpPr>
            <a:spLocks noGrp="1"/>
          </p:cNvSpPr>
          <p:nvPr>
            <p:ph type="sldNum" sz="quarter" idx="5"/>
          </p:nvPr>
        </p:nvSpPr>
        <p:spPr/>
        <p:txBody>
          <a:bodyPr/>
          <a:lstStyle/>
          <a:p>
            <a:fld id="{5DC35E36-44CF-41A2-B0A4-F6B5CD6E87AA}" type="slidenum">
              <a:rPr lang="en-US" smtClean="0"/>
              <a:t>6</a:t>
            </a:fld>
            <a:endParaRPr lang="en-US"/>
          </a:p>
        </p:txBody>
      </p:sp>
    </p:spTree>
    <p:extLst>
      <p:ext uri="{BB962C8B-B14F-4D97-AF65-F5344CB8AC3E}">
        <p14:creationId xmlns:p14="http://schemas.microsoft.com/office/powerpoint/2010/main" val="298174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see here is a ratio of the B-galactosidase activity in our pdpA UTR compared to the </a:t>
            </a:r>
            <a:r>
              <a:rPr lang="en-US" dirty="0" err="1"/>
              <a:t>bfr</a:t>
            </a:r>
            <a:r>
              <a:rPr lang="en-US" dirty="0"/>
              <a:t> UTR in both strains. We were expecting, based on the protein abundance studies, about a 13-18 fold difference, and we see about a 2-fold difference. Which is cool, but it certainly doesn’t explain the massive difference we saw in protein abundance of pdpA.</a:t>
            </a:r>
          </a:p>
          <a:p>
            <a:endParaRPr lang="en-US" dirty="0"/>
          </a:p>
          <a:p>
            <a:r>
              <a:rPr lang="en-US" dirty="0"/>
              <a:t>This doesn’t mean it’s the end of this line of inquiry, though, because there is evidence that pdpA has an alternative transcription start site about 100 base pairs upstream of the one we used to build these constructs, so it may be that bS21-2 shows a greater affinity only for pdpA transcripts with the longer UTR. As next steps I am in the process of generating the strains with the longer pdpA 5’UTR.</a:t>
            </a:r>
          </a:p>
          <a:p>
            <a:endParaRPr lang="en-US" dirty="0"/>
          </a:p>
          <a:p>
            <a:r>
              <a:rPr lang="en-US" dirty="0"/>
              <a:t>Now as a reminder, my second specific question was about whether the ribosome was sufficient to impart the differences in abundance that we see of pdpA.</a:t>
            </a:r>
          </a:p>
        </p:txBody>
      </p:sp>
      <p:sp>
        <p:nvSpPr>
          <p:cNvPr id="4" name="Slide Number Placeholder 3"/>
          <p:cNvSpPr>
            <a:spLocks noGrp="1"/>
          </p:cNvSpPr>
          <p:nvPr>
            <p:ph type="sldNum" sz="quarter" idx="5"/>
          </p:nvPr>
        </p:nvSpPr>
        <p:spPr/>
        <p:txBody>
          <a:bodyPr/>
          <a:lstStyle/>
          <a:p>
            <a:fld id="{5DC35E36-44CF-41A2-B0A4-F6B5CD6E87AA}" type="slidenum">
              <a:rPr lang="en-US" smtClean="0"/>
              <a:t>7</a:t>
            </a:fld>
            <a:endParaRPr lang="en-US"/>
          </a:p>
        </p:txBody>
      </p:sp>
    </p:spTree>
    <p:extLst>
      <p:ext uri="{BB962C8B-B14F-4D97-AF65-F5344CB8AC3E}">
        <p14:creationId xmlns:p14="http://schemas.microsoft.com/office/powerpoint/2010/main" val="467700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8</a:t>
            </a:fld>
            <a:endParaRPr lang="en-US"/>
          </a:p>
        </p:txBody>
      </p:sp>
    </p:spTree>
    <p:extLst>
      <p:ext uri="{BB962C8B-B14F-4D97-AF65-F5344CB8AC3E}">
        <p14:creationId xmlns:p14="http://schemas.microsoft.com/office/powerpoint/2010/main" val="414479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9</a:t>
            </a:fld>
            <a:endParaRPr lang="en-US"/>
          </a:p>
        </p:txBody>
      </p:sp>
    </p:spTree>
    <p:extLst>
      <p:ext uri="{BB962C8B-B14F-4D97-AF65-F5344CB8AC3E}">
        <p14:creationId xmlns:p14="http://schemas.microsoft.com/office/powerpoint/2010/main" val="82598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A961-A1E1-482E-A6AB-74C9439DF6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1C3DA5-9BD5-42C4-9096-ABCF19520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523BF1-D9CC-40D3-8AB9-AC0E8130810F}"/>
              </a:ext>
            </a:extLst>
          </p:cNvPr>
          <p:cNvSpPr>
            <a:spLocks noGrp="1"/>
          </p:cNvSpPr>
          <p:nvPr>
            <p:ph type="dt" sz="half" idx="10"/>
          </p:nvPr>
        </p:nvSpPr>
        <p:spPr/>
        <p:txBody>
          <a:bodyPr/>
          <a:lstStyle/>
          <a:p>
            <a:fld id="{BB88BB2A-3F92-4430-B302-977ABA2E927B}" type="datetime1">
              <a:rPr lang="en-US" smtClean="0"/>
              <a:t>9/28/2020</a:t>
            </a:fld>
            <a:endParaRPr lang="en-US"/>
          </a:p>
        </p:txBody>
      </p:sp>
      <p:sp>
        <p:nvSpPr>
          <p:cNvPr id="5" name="Footer Placeholder 4">
            <a:extLst>
              <a:ext uri="{FF2B5EF4-FFF2-40B4-BE49-F238E27FC236}">
                <a16:creationId xmlns:a16="http://schemas.microsoft.com/office/drawing/2014/main" id="{6D371B19-66BA-4D18-A72B-7C0A84738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DF22B-32F8-420D-8EBF-0E3B6FA8DC81}"/>
              </a:ext>
            </a:extLst>
          </p:cNvPr>
          <p:cNvSpPr>
            <a:spLocks noGrp="1"/>
          </p:cNvSpPr>
          <p:nvPr>
            <p:ph type="sldNum" sz="quarter" idx="12"/>
          </p:nvPr>
        </p:nvSpPr>
        <p:spPr/>
        <p:txBody>
          <a:bodyPr/>
          <a:lstStyle>
            <a:lvl1pPr>
              <a:defRPr sz="4400"/>
            </a:lvl1pPr>
          </a:lstStyle>
          <a:p>
            <a:fld id="{774E7A1F-B479-4118-A823-65CF7838C4E2}" type="slidenum">
              <a:rPr lang="en-US" smtClean="0"/>
              <a:pPr/>
              <a:t>‹#›</a:t>
            </a:fld>
            <a:endParaRPr lang="en-US"/>
          </a:p>
        </p:txBody>
      </p:sp>
    </p:spTree>
    <p:extLst>
      <p:ext uri="{BB962C8B-B14F-4D97-AF65-F5344CB8AC3E}">
        <p14:creationId xmlns:p14="http://schemas.microsoft.com/office/powerpoint/2010/main" val="323731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C061-E33A-4DB0-A5BF-BE085CD49E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3AD9C-E9F5-42F9-9FD2-49281FF9F1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DB90D-E64F-48E5-857D-6E094C4DC5D3}"/>
              </a:ext>
            </a:extLst>
          </p:cNvPr>
          <p:cNvSpPr>
            <a:spLocks noGrp="1"/>
          </p:cNvSpPr>
          <p:nvPr>
            <p:ph type="dt" sz="half" idx="10"/>
          </p:nvPr>
        </p:nvSpPr>
        <p:spPr/>
        <p:txBody>
          <a:bodyPr/>
          <a:lstStyle/>
          <a:p>
            <a:fld id="{B4C157F7-509D-46FA-9D8A-862EAFC8BDB9}" type="datetime1">
              <a:rPr lang="en-US" smtClean="0"/>
              <a:t>9/28/2020</a:t>
            </a:fld>
            <a:endParaRPr lang="en-US"/>
          </a:p>
        </p:txBody>
      </p:sp>
      <p:sp>
        <p:nvSpPr>
          <p:cNvPr id="5" name="Footer Placeholder 4">
            <a:extLst>
              <a:ext uri="{FF2B5EF4-FFF2-40B4-BE49-F238E27FC236}">
                <a16:creationId xmlns:a16="http://schemas.microsoft.com/office/drawing/2014/main" id="{A2562551-BC07-4B6F-9F4D-617A0086A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E2077-B04E-4693-9BF7-1DFB6E8DBCFF}"/>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46816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ED1651-387C-4ADF-AC09-D5996F3E50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359F5-1B28-4876-9B78-12CB8E7185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7C284-7C6D-42E3-B696-E62BEDA4E215}"/>
              </a:ext>
            </a:extLst>
          </p:cNvPr>
          <p:cNvSpPr>
            <a:spLocks noGrp="1"/>
          </p:cNvSpPr>
          <p:nvPr>
            <p:ph type="dt" sz="half" idx="10"/>
          </p:nvPr>
        </p:nvSpPr>
        <p:spPr/>
        <p:txBody>
          <a:bodyPr/>
          <a:lstStyle/>
          <a:p>
            <a:fld id="{212C67F9-7D33-4939-A2FF-3F93405E73AF}" type="datetime1">
              <a:rPr lang="en-US" smtClean="0"/>
              <a:t>9/28/2020</a:t>
            </a:fld>
            <a:endParaRPr lang="en-US"/>
          </a:p>
        </p:txBody>
      </p:sp>
      <p:sp>
        <p:nvSpPr>
          <p:cNvPr id="5" name="Footer Placeholder 4">
            <a:extLst>
              <a:ext uri="{FF2B5EF4-FFF2-40B4-BE49-F238E27FC236}">
                <a16:creationId xmlns:a16="http://schemas.microsoft.com/office/drawing/2014/main" id="{7907C7D7-C039-418A-B755-C542251E5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ADB3A-A318-432C-B72B-28B74DF81650}"/>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129567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DE06-1FD6-4493-8E35-19085030B7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96BBDA-8DBF-4FB6-9EB1-4D82FC2B5A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1F059-4EFC-4907-B8B7-DD8D49F1FE6E}"/>
              </a:ext>
            </a:extLst>
          </p:cNvPr>
          <p:cNvSpPr>
            <a:spLocks noGrp="1"/>
          </p:cNvSpPr>
          <p:nvPr>
            <p:ph type="dt" sz="half" idx="10"/>
          </p:nvPr>
        </p:nvSpPr>
        <p:spPr/>
        <p:txBody>
          <a:bodyPr/>
          <a:lstStyle/>
          <a:p>
            <a:fld id="{430C9AAC-12F8-493E-BD99-737A40E1D9EE}" type="datetime1">
              <a:rPr lang="en-US" smtClean="0"/>
              <a:t>9/28/2020</a:t>
            </a:fld>
            <a:endParaRPr lang="en-US"/>
          </a:p>
        </p:txBody>
      </p:sp>
      <p:sp>
        <p:nvSpPr>
          <p:cNvPr id="5" name="Footer Placeholder 4">
            <a:extLst>
              <a:ext uri="{FF2B5EF4-FFF2-40B4-BE49-F238E27FC236}">
                <a16:creationId xmlns:a16="http://schemas.microsoft.com/office/drawing/2014/main" id="{7C5B12E5-F2B5-4E8B-97A6-EC8A72F75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92616-55A3-46CB-B8E5-CA8D90609172}"/>
              </a:ext>
            </a:extLst>
          </p:cNvPr>
          <p:cNvSpPr>
            <a:spLocks noGrp="1"/>
          </p:cNvSpPr>
          <p:nvPr>
            <p:ph type="sldNum" sz="quarter" idx="12"/>
          </p:nvPr>
        </p:nvSpPr>
        <p:spPr/>
        <p:txBody>
          <a:bodyPr/>
          <a:lstStyle>
            <a:lvl1pPr>
              <a:defRPr sz="4400"/>
            </a:lvl1pPr>
          </a:lstStyle>
          <a:p>
            <a:fld id="{774E7A1F-B479-4118-A823-65CF7838C4E2}" type="slidenum">
              <a:rPr lang="en-US" smtClean="0"/>
              <a:pPr/>
              <a:t>‹#›</a:t>
            </a:fld>
            <a:endParaRPr lang="en-US"/>
          </a:p>
        </p:txBody>
      </p:sp>
    </p:spTree>
    <p:extLst>
      <p:ext uri="{BB962C8B-B14F-4D97-AF65-F5344CB8AC3E}">
        <p14:creationId xmlns:p14="http://schemas.microsoft.com/office/powerpoint/2010/main" val="161618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78DA-31E7-40B1-93FF-E038FA9091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0EC95-175F-4F9B-88BE-A663434433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63D640-D9F4-4B55-B4B2-56F7751EA752}"/>
              </a:ext>
            </a:extLst>
          </p:cNvPr>
          <p:cNvSpPr>
            <a:spLocks noGrp="1"/>
          </p:cNvSpPr>
          <p:nvPr>
            <p:ph type="dt" sz="half" idx="10"/>
          </p:nvPr>
        </p:nvSpPr>
        <p:spPr/>
        <p:txBody>
          <a:bodyPr/>
          <a:lstStyle/>
          <a:p>
            <a:fld id="{C5FC7F27-6E4D-48BB-91FB-02F83B22BA50}" type="datetime1">
              <a:rPr lang="en-US" smtClean="0"/>
              <a:t>9/28/2020</a:t>
            </a:fld>
            <a:endParaRPr lang="en-US"/>
          </a:p>
        </p:txBody>
      </p:sp>
      <p:sp>
        <p:nvSpPr>
          <p:cNvPr id="5" name="Footer Placeholder 4">
            <a:extLst>
              <a:ext uri="{FF2B5EF4-FFF2-40B4-BE49-F238E27FC236}">
                <a16:creationId xmlns:a16="http://schemas.microsoft.com/office/drawing/2014/main" id="{E2B85B48-B42E-4347-BB47-DE14D9AF7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BD184-1F51-439E-A134-3682B9EA36F5}"/>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333236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0ED3-AE87-4633-9B08-7C7FCE4AC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63BB5-AFC9-4D07-BE5F-174E49E16B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7F80A4-052A-415E-A4A9-B90BC70F74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75885A-1D5A-48C6-A148-0BFBD483229E}"/>
              </a:ext>
            </a:extLst>
          </p:cNvPr>
          <p:cNvSpPr>
            <a:spLocks noGrp="1"/>
          </p:cNvSpPr>
          <p:nvPr>
            <p:ph type="dt" sz="half" idx="10"/>
          </p:nvPr>
        </p:nvSpPr>
        <p:spPr/>
        <p:txBody>
          <a:bodyPr/>
          <a:lstStyle/>
          <a:p>
            <a:fld id="{139CB6E8-0B8B-4598-9C0F-F883203EEF83}" type="datetime1">
              <a:rPr lang="en-US" smtClean="0"/>
              <a:t>9/28/2020</a:t>
            </a:fld>
            <a:endParaRPr lang="en-US"/>
          </a:p>
        </p:txBody>
      </p:sp>
      <p:sp>
        <p:nvSpPr>
          <p:cNvPr id="6" name="Footer Placeholder 5">
            <a:extLst>
              <a:ext uri="{FF2B5EF4-FFF2-40B4-BE49-F238E27FC236}">
                <a16:creationId xmlns:a16="http://schemas.microsoft.com/office/drawing/2014/main" id="{70BE10A9-D36F-4EDE-898B-CB9159D00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FF9AC-2E5F-46A5-A88C-EEF701E8B5F9}"/>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240511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C97D-A59D-4446-9292-D057774AFF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489591-8F53-4FF5-812B-0C605794F8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C758C8-D764-4CA3-8B16-C09760D67D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3C7A44-394F-4967-A35B-361368937D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D9593-C07F-4186-A1A9-60AEDB993B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F0998E-90D6-4A22-A68B-87691758D38E}"/>
              </a:ext>
            </a:extLst>
          </p:cNvPr>
          <p:cNvSpPr>
            <a:spLocks noGrp="1"/>
          </p:cNvSpPr>
          <p:nvPr>
            <p:ph type="dt" sz="half" idx="10"/>
          </p:nvPr>
        </p:nvSpPr>
        <p:spPr/>
        <p:txBody>
          <a:bodyPr/>
          <a:lstStyle/>
          <a:p>
            <a:fld id="{635B73E6-5C08-4290-9C60-C004C485BBB6}" type="datetime1">
              <a:rPr lang="en-US" smtClean="0"/>
              <a:t>9/28/2020</a:t>
            </a:fld>
            <a:endParaRPr lang="en-US"/>
          </a:p>
        </p:txBody>
      </p:sp>
      <p:sp>
        <p:nvSpPr>
          <p:cNvPr id="8" name="Footer Placeholder 7">
            <a:extLst>
              <a:ext uri="{FF2B5EF4-FFF2-40B4-BE49-F238E27FC236}">
                <a16:creationId xmlns:a16="http://schemas.microsoft.com/office/drawing/2014/main" id="{9F221C0C-7E60-49F4-B7AD-CB32B04CFF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B657E3-045D-470B-9318-8B5EB1AB20BF}"/>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321434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32CA-5723-4918-9F43-EFCCBFA589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E014D0-C5C0-415F-9BA9-28FC8814CCA2}"/>
              </a:ext>
            </a:extLst>
          </p:cNvPr>
          <p:cNvSpPr>
            <a:spLocks noGrp="1"/>
          </p:cNvSpPr>
          <p:nvPr>
            <p:ph type="dt" sz="half" idx="10"/>
          </p:nvPr>
        </p:nvSpPr>
        <p:spPr/>
        <p:txBody>
          <a:bodyPr/>
          <a:lstStyle/>
          <a:p>
            <a:fld id="{FFBB9112-40A9-49B0-915B-A65A4BF98506}" type="datetime1">
              <a:rPr lang="en-US" smtClean="0"/>
              <a:t>9/28/2020</a:t>
            </a:fld>
            <a:endParaRPr lang="en-US"/>
          </a:p>
        </p:txBody>
      </p:sp>
      <p:sp>
        <p:nvSpPr>
          <p:cNvPr id="4" name="Footer Placeholder 3">
            <a:extLst>
              <a:ext uri="{FF2B5EF4-FFF2-40B4-BE49-F238E27FC236}">
                <a16:creationId xmlns:a16="http://schemas.microsoft.com/office/drawing/2014/main" id="{CA654E67-6DBD-4576-9EDD-669802C14B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6F1E92-86CB-409C-8353-EC569AF74982}"/>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311652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A269BF-7AF9-4D19-BDA0-C300B6B864E9}"/>
              </a:ext>
            </a:extLst>
          </p:cNvPr>
          <p:cNvSpPr>
            <a:spLocks noGrp="1"/>
          </p:cNvSpPr>
          <p:nvPr>
            <p:ph type="dt" sz="half" idx="10"/>
          </p:nvPr>
        </p:nvSpPr>
        <p:spPr/>
        <p:txBody>
          <a:bodyPr/>
          <a:lstStyle/>
          <a:p>
            <a:fld id="{47416464-0010-4211-B482-810064CAEAFA}" type="datetime1">
              <a:rPr lang="en-US" smtClean="0"/>
              <a:t>9/28/2020</a:t>
            </a:fld>
            <a:endParaRPr lang="en-US"/>
          </a:p>
        </p:txBody>
      </p:sp>
      <p:sp>
        <p:nvSpPr>
          <p:cNvPr id="3" name="Footer Placeholder 2">
            <a:extLst>
              <a:ext uri="{FF2B5EF4-FFF2-40B4-BE49-F238E27FC236}">
                <a16:creationId xmlns:a16="http://schemas.microsoft.com/office/drawing/2014/main" id="{1DC795D6-2D7E-48A9-9161-022CF1E0E6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297C54-D764-437E-889E-6D1A896A79BC}"/>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352602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88B8-9B63-4BC7-805A-5C1DDF00F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E61D24-F454-45E2-8CFC-2852E2B41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A7D8F-3C9A-49A1-A1A8-6CCC58780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AC5C6-9530-4F9F-8C76-7DF77AFB039E}"/>
              </a:ext>
            </a:extLst>
          </p:cNvPr>
          <p:cNvSpPr>
            <a:spLocks noGrp="1"/>
          </p:cNvSpPr>
          <p:nvPr>
            <p:ph type="dt" sz="half" idx="10"/>
          </p:nvPr>
        </p:nvSpPr>
        <p:spPr/>
        <p:txBody>
          <a:bodyPr/>
          <a:lstStyle/>
          <a:p>
            <a:fld id="{283B4EEB-EE59-4DE0-BF77-E0BC90D3E697}" type="datetime1">
              <a:rPr lang="en-US" smtClean="0"/>
              <a:t>9/28/2020</a:t>
            </a:fld>
            <a:endParaRPr lang="en-US"/>
          </a:p>
        </p:txBody>
      </p:sp>
      <p:sp>
        <p:nvSpPr>
          <p:cNvPr id="6" name="Footer Placeholder 5">
            <a:extLst>
              <a:ext uri="{FF2B5EF4-FFF2-40B4-BE49-F238E27FC236}">
                <a16:creationId xmlns:a16="http://schemas.microsoft.com/office/drawing/2014/main" id="{5CE15F47-83A9-4931-9E7C-7C4DF309C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FFD0B-45AB-401E-9C00-A96C20510E48}"/>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163987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AC50-42AA-4C72-A17F-BD2D0B33F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400E5D-690F-4270-81DA-E0101EA49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13B573-EB15-4AEB-9A5E-054B9E69D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D0B151-BBAD-4931-9B7A-1E66B3057C07}"/>
              </a:ext>
            </a:extLst>
          </p:cNvPr>
          <p:cNvSpPr>
            <a:spLocks noGrp="1"/>
          </p:cNvSpPr>
          <p:nvPr>
            <p:ph type="dt" sz="half" idx="10"/>
          </p:nvPr>
        </p:nvSpPr>
        <p:spPr/>
        <p:txBody>
          <a:bodyPr/>
          <a:lstStyle/>
          <a:p>
            <a:fld id="{2BB700BD-ECA7-4A8B-AE17-27CB5862315F}" type="datetime1">
              <a:rPr lang="en-US" smtClean="0"/>
              <a:t>9/28/2020</a:t>
            </a:fld>
            <a:endParaRPr lang="en-US"/>
          </a:p>
        </p:txBody>
      </p:sp>
      <p:sp>
        <p:nvSpPr>
          <p:cNvPr id="6" name="Footer Placeholder 5">
            <a:extLst>
              <a:ext uri="{FF2B5EF4-FFF2-40B4-BE49-F238E27FC236}">
                <a16:creationId xmlns:a16="http://schemas.microsoft.com/office/drawing/2014/main" id="{58D7DFB4-842A-4832-B444-059E1ABDA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31EF73-DDC1-4FAF-9B85-AC040D0764D9}"/>
              </a:ext>
            </a:extLst>
          </p:cNvPr>
          <p:cNvSpPr>
            <a:spLocks noGrp="1"/>
          </p:cNvSpPr>
          <p:nvPr>
            <p:ph type="sldNum" sz="quarter" idx="12"/>
          </p:nvPr>
        </p:nvSpPr>
        <p:spPr/>
        <p:txBody>
          <a:bodyPr/>
          <a:lstStyle/>
          <a:p>
            <a:fld id="{774E7A1F-B479-4118-A823-65CF7838C4E2}" type="slidenum">
              <a:rPr lang="en-US" smtClean="0"/>
              <a:t>‹#›</a:t>
            </a:fld>
            <a:endParaRPr lang="en-US"/>
          </a:p>
        </p:txBody>
      </p:sp>
    </p:spTree>
    <p:extLst>
      <p:ext uri="{BB962C8B-B14F-4D97-AF65-F5344CB8AC3E}">
        <p14:creationId xmlns:p14="http://schemas.microsoft.com/office/powerpoint/2010/main" val="223833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84252-C09A-417F-8C95-E1F0636F5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E6B010-80F9-4B23-A412-25844463A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B8F4D-FC51-49A9-B54E-BDCC27611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6FEB0-0A59-4B6A-93C5-70DC89346E5D}" type="datetime1">
              <a:rPr lang="en-US" smtClean="0"/>
              <a:t>9/28/2020</a:t>
            </a:fld>
            <a:endParaRPr lang="en-US"/>
          </a:p>
        </p:txBody>
      </p:sp>
      <p:sp>
        <p:nvSpPr>
          <p:cNvPr id="5" name="Footer Placeholder 4">
            <a:extLst>
              <a:ext uri="{FF2B5EF4-FFF2-40B4-BE49-F238E27FC236}">
                <a16:creationId xmlns:a16="http://schemas.microsoft.com/office/drawing/2014/main" id="{FBF32D16-994C-4AC9-BEA1-17B3F725D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09036A-A2E9-4B97-98C5-0E14F097D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E7A1F-B479-4118-A823-65CF7838C4E2}" type="slidenum">
              <a:rPr lang="en-US" smtClean="0"/>
              <a:t>‹#›</a:t>
            </a:fld>
            <a:endParaRPr lang="en-US"/>
          </a:p>
        </p:txBody>
      </p:sp>
    </p:spTree>
    <p:extLst>
      <p:ext uri="{BB962C8B-B14F-4D97-AF65-F5344CB8AC3E}">
        <p14:creationId xmlns:p14="http://schemas.microsoft.com/office/powerpoint/2010/main" val="34945327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CC8C49F-2FD9-497E-B576-A7AA923FBC9C}"/>
              </a:ext>
            </a:extLst>
          </p:cNvPr>
          <p:cNvSpPr>
            <a:spLocks noGrp="1"/>
          </p:cNvSpPr>
          <p:nvPr>
            <p:ph type="subTitle" idx="1"/>
          </p:nvPr>
        </p:nvSpPr>
        <p:spPr>
          <a:xfrm>
            <a:off x="647307" y="4510823"/>
            <a:ext cx="2845869" cy="1655762"/>
          </a:xfrm>
        </p:spPr>
        <p:txBody>
          <a:bodyPr/>
          <a:lstStyle/>
          <a:p>
            <a:pPr algn="l"/>
            <a:r>
              <a:rPr lang="en-US" dirty="0"/>
              <a:t>Hannah Trautmann</a:t>
            </a:r>
          </a:p>
        </p:txBody>
      </p:sp>
      <p:sp>
        <p:nvSpPr>
          <p:cNvPr id="4" name="Subtitle 2">
            <a:extLst>
              <a:ext uri="{FF2B5EF4-FFF2-40B4-BE49-F238E27FC236}">
                <a16:creationId xmlns:a16="http://schemas.microsoft.com/office/drawing/2014/main" id="{9D45AD7D-C078-433F-8303-51B664A290D3}"/>
              </a:ext>
            </a:extLst>
          </p:cNvPr>
          <p:cNvSpPr txBox="1">
            <a:spLocks/>
          </p:cNvSpPr>
          <p:nvPr/>
        </p:nvSpPr>
        <p:spPr>
          <a:xfrm>
            <a:off x="2718732" y="1999517"/>
            <a:ext cx="6754536"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dirty="0"/>
              <a:t>Lab Meeting</a:t>
            </a:r>
          </a:p>
          <a:p>
            <a:r>
              <a:rPr lang="en-US" sz="5400" dirty="0"/>
              <a:t>September 29, 2020</a:t>
            </a:r>
          </a:p>
        </p:txBody>
      </p:sp>
    </p:spTree>
    <p:extLst>
      <p:ext uri="{BB962C8B-B14F-4D97-AF65-F5344CB8AC3E}">
        <p14:creationId xmlns:p14="http://schemas.microsoft.com/office/powerpoint/2010/main" val="341275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2118-7E2B-42DF-9380-66FEF8D7ADD1}"/>
              </a:ext>
            </a:extLst>
          </p:cNvPr>
          <p:cNvSpPr>
            <a:spLocks noGrp="1"/>
          </p:cNvSpPr>
          <p:nvPr>
            <p:ph type="title"/>
          </p:nvPr>
        </p:nvSpPr>
        <p:spPr/>
        <p:txBody>
          <a:bodyPr/>
          <a:lstStyle/>
          <a:p>
            <a:r>
              <a:rPr lang="en-US" dirty="0">
                <a:solidFill>
                  <a:schemeClr val="tx1"/>
                </a:solidFill>
              </a:rPr>
              <a:t>Loss of </a:t>
            </a:r>
            <a:r>
              <a:rPr lang="en-US" i="1" dirty="0">
                <a:solidFill>
                  <a:schemeClr val="tx1"/>
                </a:solidFill>
              </a:rPr>
              <a:t>rpsU2</a:t>
            </a:r>
            <a:r>
              <a:rPr lang="en-US" dirty="0">
                <a:solidFill>
                  <a:schemeClr val="tx1"/>
                </a:solidFill>
              </a:rPr>
              <a:t> results in a growth defect</a:t>
            </a:r>
          </a:p>
        </p:txBody>
      </p:sp>
      <p:graphicFrame>
        <p:nvGraphicFramePr>
          <p:cNvPr id="8" name="Chart 7">
            <a:extLst>
              <a:ext uri="{FF2B5EF4-FFF2-40B4-BE49-F238E27FC236}">
                <a16:creationId xmlns:a16="http://schemas.microsoft.com/office/drawing/2014/main" id="{8EE27F28-060B-4B05-9BD6-D12AEAF4A7D7}"/>
              </a:ext>
            </a:extLst>
          </p:cNvPr>
          <p:cNvGraphicFramePr>
            <a:graphicFrameLocks/>
          </p:cNvGraphicFramePr>
          <p:nvPr/>
        </p:nvGraphicFramePr>
        <p:xfrm>
          <a:off x="2092234" y="1771424"/>
          <a:ext cx="8770837" cy="45445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EDB2F80-B70F-4AEA-B500-AFE5048B531E}"/>
              </a:ext>
            </a:extLst>
          </p:cNvPr>
          <p:cNvSpPr txBox="1"/>
          <p:nvPr/>
        </p:nvSpPr>
        <p:spPr>
          <a:xfrm>
            <a:off x="3611880" y="5799612"/>
            <a:ext cx="1161288" cy="369332"/>
          </a:xfrm>
          <a:prstGeom prst="rect">
            <a:avLst/>
          </a:prstGeom>
          <a:solidFill>
            <a:schemeClr val="bg1"/>
          </a:solidFill>
        </p:spPr>
        <p:txBody>
          <a:bodyPr wrap="square" rtlCol="0">
            <a:spAutoFit/>
          </a:bodyPr>
          <a:lstStyle/>
          <a:p>
            <a:r>
              <a:rPr lang="en-US" dirty="0">
                <a:latin typeface="Calibri" panose="020F0502020204030204" pitchFamily="34" charset="0"/>
                <a:cs typeface="Calibri" panose="020F0502020204030204" pitchFamily="34" charset="0"/>
              </a:rPr>
              <a:t>Δ</a:t>
            </a:r>
            <a:r>
              <a:rPr lang="en-US" i="1" dirty="0"/>
              <a:t>rpsU2</a:t>
            </a:r>
            <a:r>
              <a:rPr lang="en-US" dirty="0"/>
              <a:t> pF</a:t>
            </a:r>
          </a:p>
        </p:txBody>
      </p:sp>
      <p:sp>
        <p:nvSpPr>
          <p:cNvPr id="10" name="TextBox 9">
            <a:extLst>
              <a:ext uri="{FF2B5EF4-FFF2-40B4-BE49-F238E27FC236}">
                <a16:creationId xmlns:a16="http://schemas.microsoft.com/office/drawing/2014/main" id="{16849482-6BFD-4AF0-BFFA-2D9C4D499220}"/>
              </a:ext>
            </a:extLst>
          </p:cNvPr>
          <p:cNvSpPr txBox="1"/>
          <p:nvPr/>
        </p:nvSpPr>
        <p:spPr>
          <a:xfrm>
            <a:off x="5035296" y="5799612"/>
            <a:ext cx="1758696" cy="369332"/>
          </a:xfrm>
          <a:prstGeom prst="rect">
            <a:avLst/>
          </a:prstGeom>
          <a:solidFill>
            <a:schemeClr val="bg1"/>
          </a:solidFill>
        </p:spPr>
        <p:txBody>
          <a:bodyPr wrap="square" rtlCol="0">
            <a:spAutoFit/>
          </a:bodyPr>
          <a:lstStyle/>
          <a:p>
            <a:r>
              <a:rPr lang="en-US" dirty="0">
                <a:latin typeface="Calibri" panose="020F0502020204030204" pitchFamily="34" charset="0"/>
                <a:cs typeface="Calibri" panose="020F0502020204030204" pitchFamily="34" charset="0"/>
              </a:rPr>
              <a:t>Δ</a:t>
            </a:r>
            <a:r>
              <a:rPr lang="en-US" i="1" dirty="0"/>
              <a:t>rpsU2</a:t>
            </a:r>
            <a:r>
              <a:rPr lang="en-US" dirty="0"/>
              <a:t> pF-</a:t>
            </a:r>
            <a:r>
              <a:rPr lang="en-US" i="1" dirty="0"/>
              <a:t>rpsU1</a:t>
            </a:r>
            <a:endParaRPr lang="en-US" dirty="0"/>
          </a:p>
        </p:txBody>
      </p:sp>
      <p:sp>
        <p:nvSpPr>
          <p:cNvPr id="11" name="TextBox 10">
            <a:extLst>
              <a:ext uri="{FF2B5EF4-FFF2-40B4-BE49-F238E27FC236}">
                <a16:creationId xmlns:a16="http://schemas.microsoft.com/office/drawing/2014/main" id="{CA13FE6B-3382-4C86-AC94-E30620486F67}"/>
              </a:ext>
            </a:extLst>
          </p:cNvPr>
          <p:cNvSpPr txBox="1"/>
          <p:nvPr/>
        </p:nvSpPr>
        <p:spPr>
          <a:xfrm>
            <a:off x="7056120" y="5799612"/>
            <a:ext cx="1758696" cy="369332"/>
          </a:xfrm>
          <a:prstGeom prst="rect">
            <a:avLst/>
          </a:prstGeom>
          <a:solidFill>
            <a:schemeClr val="bg1"/>
          </a:solidFill>
        </p:spPr>
        <p:txBody>
          <a:bodyPr wrap="square" rtlCol="0">
            <a:spAutoFit/>
          </a:bodyPr>
          <a:lstStyle/>
          <a:p>
            <a:r>
              <a:rPr lang="en-US" dirty="0">
                <a:latin typeface="Calibri" panose="020F0502020204030204" pitchFamily="34" charset="0"/>
                <a:cs typeface="Calibri" panose="020F0502020204030204" pitchFamily="34" charset="0"/>
              </a:rPr>
              <a:t>Δ</a:t>
            </a:r>
            <a:r>
              <a:rPr lang="en-US" i="1" dirty="0"/>
              <a:t>rpsU2</a:t>
            </a:r>
            <a:r>
              <a:rPr lang="en-US" dirty="0"/>
              <a:t> pF-</a:t>
            </a:r>
            <a:r>
              <a:rPr lang="en-US" i="1" dirty="0"/>
              <a:t>rpsU2</a:t>
            </a:r>
            <a:endParaRPr lang="en-US" dirty="0"/>
          </a:p>
        </p:txBody>
      </p:sp>
      <p:sp>
        <p:nvSpPr>
          <p:cNvPr id="12" name="TextBox 11">
            <a:extLst>
              <a:ext uri="{FF2B5EF4-FFF2-40B4-BE49-F238E27FC236}">
                <a16:creationId xmlns:a16="http://schemas.microsoft.com/office/drawing/2014/main" id="{26FF4492-AB67-4F1B-B576-83426A54177A}"/>
              </a:ext>
            </a:extLst>
          </p:cNvPr>
          <p:cNvSpPr txBox="1"/>
          <p:nvPr/>
        </p:nvSpPr>
        <p:spPr>
          <a:xfrm>
            <a:off x="9104375" y="5799612"/>
            <a:ext cx="1758696" cy="369332"/>
          </a:xfrm>
          <a:prstGeom prst="rect">
            <a:avLst/>
          </a:prstGeom>
          <a:solidFill>
            <a:schemeClr val="bg1"/>
          </a:solidFill>
        </p:spPr>
        <p:txBody>
          <a:bodyPr wrap="square" rtlCol="0">
            <a:spAutoFit/>
          </a:bodyPr>
          <a:lstStyle/>
          <a:p>
            <a:r>
              <a:rPr lang="en-US" dirty="0">
                <a:latin typeface="Calibri" panose="020F0502020204030204" pitchFamily="34" charset="0"/>
                <a:cs typeface="Calibri" panose="020F0502020204030204" pitchFamily="34" charset="0"/>
              </a:rPr>
              <a:t>Δ</a:t>
            </a:r>
            <a:r>
              <a:rPr lang="en-US" i="1" dirty="0"/>
              <a:t>rpsU2</a:t>
            </a:r>
            <a:r>
              <a:rPr lang="en-US" dirty="0"/>
              <a:t> pF-</a:t>
            </a:r>
            <a:r>
              <a:rPr lang="en-US" i="1" dirty="0"/>
              <a:t>rpsU3</a:t>
            </a:r>
            <a:endParaRPr lang="en-US" dirty="0"/>
          </a:p>
        </p:txBody>
      </p:sp>
      <p:sp>
        <p:nvSpPr>
          <p:cNvPr id="13" name="Rectangle 12">
            <a:extLst>
              <a:ext uri="{FF2B5EF4-FFF2-40B4-BE49-F238E27FC236}">
                <a16:creationId xmlns:a16="http://schemas.microsoft.com/office/drawing/2014/main" id="{F463528B-6794-4D2D-8B0D-EC3EEDB53FD4}"/>
              </a:ext>
            </a:extLst>
          </p:cNvPr>
          <p:cNvSpPr/>
          <p:nvPr/>
        </p:nvSpPr>
        <p:spPr>
          <a:xfrm>
            <a:off x="3224785" y="5719102"/>
            <a:ext cx="1520952" cy="530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CDA37D-A663-4761-8B4A-7E7EE0BEF9E1}"/>
              </a:ext>
            </a:extLst>
          </p:cNvPr>
          <p:cNvSpPr/>
          <p:nvPr/>
        </p:nvSpPr>
        <p:spPr>
          <a:xfrm>
            <a:off x="4773167" y="5801398"/>
            <a:ext cx="1993393" cy="530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D0DF4C-6076-426F-A5E5-CFDEEC4F8115}"/>
              </a:ext>
            </a:extLst>
          </p:cNvPr>
          <p:cNvSpPr/>
          <p:nvPr/>
        </p:nvSpPr>
        <p:spPr>
          <a:xfrm>
            <a:off x="6766561" y="5807607"/>
            <a:ext cx="1993393" cy="530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9414CD-9D91-40E0-A7A5-FA62BDFDF400}"/>
              </a:ext>
            </a:extLst>
          </p:cNvPr>
          <p:cNvSpPr/>
          <p:nvPr/>
        </p:nvSpPr>
        <p:spPr>
          <a:xfrm>
            <a:off x="8846819" y="5794570"/>
            <a:ext cx="1993393" cy="530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69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chart seriesIdx="1" categoryIdx="-4" bldStep="series"/>
                                            </p:graphic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2" categoryIdx="-4" bldStep="series"/>
                                            </p:graphic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chart seriesIdx="3" categoryIdx="-4" bldStep="series"/>
                                            </p:graphic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chart seriesIdx="4" categoryIdx="-4" bldStep="series"/>
                                            </p:graphicEl>
                                          </p:spTgt>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910F-2BD0-B542-87F9-16005CD52FB8}"/>
              </a:ext>
            </a:extLst>
          </p:cNvPr>
          <p:cNvSpPr>
            <a:spLocks noGrp="1"/>
          </p:cNvSpPr>
          <p:nvPr>
            <p:ph type="title"/>
          </p:nvPr>
        </p:nvSpPr>
        <p:spPr/>
        <p:txBody>
          <a:bodyPr/>
          <a:lstStyle/>
          <a:p>
            <a:r>
              <a:rPr lang="en-US" dirty="0"/>
              <a:t>Creation of isogenic strains at Tn7 site</a:t>
            </a:r>
          </a:p>
        </p:txBody>
      </p:sp>
      <p:grpSp>
        <p:nvGrpSpPr>
          <p:cNvPr id="4" name="Group 3">
            <a:extLst>
              <a:ext uri="{FF2B5EF4-FFF2-40B4-BE49-F238E27FC236}">
                <a16:creationId xmlns:a16="http://schemas.microsoft.com/office/drawing/2014/main" id="{8F569E8D-FD79-6846-BEDF-BD689F38D517}"/>
              </a:ext>
            </a:extLst>
          </p:cNvPr>
          <p:cNvGrpSpPr/>
          <p:nvPr/>
        </p:nvGrpSpPr>
        <p:grpSpPr>
          <a:xfrm>
            <a:off x="3872961" y="1901703"/>
            <a:ext cx="2936568" cy="740786"/>
            <a:chOff x="88488" y="5278912"/>
            <a:chExt cx="2433484" cy="547768"/>
          </a:xfrm>
        </p:grpSpPr>
        <p:sp>
          <p:nvSpPr>
            <p:cNvPr id="5" name="Rectangle 4">
              <a:extLst>
                <a:ext uri="{FF2B5EF4-FFF2-40B4-BE49-F238E27FC236}">
                  <a16:creationId xmlns:a16="http://schemas.microsoft.com/office/drawing/2014/main" id="{1AA08598-33D7-C14A-85FC-0F16B39DEBE4}"/>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6" name="Straight Connector 5">
              <a:extLst>
                <a:ext uri="{FF2B5EF4-FFF2-40B4-BE49-F238E27FC236}">
                  <a16:creationId xmlns:a16="http://schemas.microsoft.com/office/drawing/2014/main" id="{2821434A-76AD-2745-9775-CECC69C7456C}"/>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02E2AF07-EAA7-DE4A-ACD5-56DE5EFC2E43}"/>
                </a:ext>
              </a:extLst>
            </p:cNvPr>
            <p:cNvSpPr/>
            <p:nvPr/>
          </p:nvSpPr>
          <p:spPr>
            <a:xfrm>
              <a:off x="1597743" y="5574890"/>
              <a:ext cx="585017"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8" name="TextBox 7">
              <a:extLst>
                <a:ext uri="{FF2B5EF4-FFF2-40B4-BE49-F238E27FC236}">
                  <a16:creationId xmlns:a16="http://schemas.microsoft.com/office/drawing/2014/main" id="{DE947AA8-8FC0-C440-BFCA-23FEE54780CC}"/>
                </a:ext>
              </a:extLst>
            </p:cNvPr>
            <p:cNvSpPr txBox="1"/>
            <p:nvPr/>
          </p:nvSpPr>
          <p:spPr>
            <a:xfrm>
              <a:off x="1548736" y="5278912"/>
              <a:ext cx="718056" cy="291512"/>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rpsU1</a:t>
              </a:r>
            </a:p>
          </p:txBody>
        </p:sp>
        <p:sp>
          <p:nvSpPr>
            <p:cNvPr id="9" name="TextBox 8">
              <a:extLst>
                <a:ext uri="{FF2B5EF4-FFF2-40B4-BE49-F238E27FC236}">
                  <a16:creationId xmlns:a16="http://schemas.microsoft.com/office/drawing/2014/main" id="{2E43E4F0-CA6E-914A-BA84-CCAE1A4E25FC}"/>
                </a:ext>
              </a:extLst>
            </p:cNvPr>
            <p:cNvSpPr txBox="1"/>
            <p:nvPr/>
          </p:nvSpPr>
          <p:spPr>
            <a:xfrm>
              <a:off x="552432" y="5508064"/>
              <a:ext cx="693681" cy="318616"/>
            </a:xfrm>
            <a:prstGeom prst="rect">
              <a:avLst/>
            </a:prstGeom>
            <a:noFill/>
          </p:spPr>
          <p:txBody>
            <a:bodyPr wrap="none" rtlCol="0">
              <a:spAutoFit/>
            </a:bodyPr>
            <a:lstStyle/>
            <a:p>
              <a:r>
                <a:rPr lang="en-US" sz="2200" dirty="0">
                  <a:latin typeface="Century Gothic" charset="0"/>
                  <a:ea typeface="Century Gothic" charset="0"/>
                  <a:cs typeface="Century Gothic" charset="0"/>
                </a:rPr>
                <a:t>P</a:t>
              </a:r>
              <a:r>
                <a:rPr lang="en-US" sz="2200" i="1" baseline="-25000" dirty="0">
                  <a:latin typeface="Century Gothic" charset="0"/>
                  <a:ea typeface="Century Gothic" charset="0"/>
                  <a:cs typeface="Century Gothic" charset="0"/>
                </a:rPr>
                <a:t>rpsU2</a:t>
              </a:r>
              <a:endParaRPr lang="en-US" sz="2200" dirty="0">
                <a:latin typeface="Century Gothic" charset="0"/>
                <a:ea typeface="Century Gothic" charset="0"/>
                <a:cs typeface="Century Gothic" charset="0"/>
              </a:endParaRPr>
            </a:p>
          </p:txBody>
        </p:sp>
      </p:grpSp>
      <p:grpSp>
        <p:nvGrpSpPr>
          <p:cNvPr id="10" name="Group 9">
            <a:extLst>
              <a:ext uri="{FF2B5EF4-FFF2-40B4-BE49-F238E27FC236}">
                <a16:creationId xmlns:a16="http://schemas.microsoft.com/office/drawing/2014/main" id="{8582F220-2276-C94B-87E0-6868E5421C04}"/>
              </a:ext>
            </a:extLst>
          </p:cNvPr>
          <p:cNvGrpSpPr/>
          <p:nvPr/>
        </p:nvGrpSpPr>
        <p:grpSpPr>
          <a:xfrm>
            <a:off x="3872961" y="3042761"/>
            <a:ext cx="2936568" cy="740786"/>
            <a:chOff x="88488" y="5278912"/>
            <a:chExt cx="2433484" cy="547768"/>
          </a:xfrm>
        </p:grpSpPr>
        <p:sp>
          <p:nvSpPr>
            <p:cNvPr id="11" name="Rectangle 10">
              <a:extLst>
                <a:ext uri="{FF2B5EF4-FFF2-40B4-BE49-F238E27FC236}">
                  <a16:creationId xmlns:a16="http://schemas.microsoft.com/office/drawing/2014/main" id="{3E5189EC-FE46-794B-9C65-58C7FE6D84A2}"/>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12" name="Straight Connector 11">
              <a:extLst>
                <a:ext uri="{FF2B5EF4-FFF2-40B4-BE49-F238E27FC236}">
                  <a16:creationId xmlns:a16="http://schemas.microsoft.com/office/drawing/2014/main" id="{34AA7213-7B9B-B846-9DCE-2CCF3D79E395}"/>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58A8CBD7-F52C-7D47-89EC-3F288EA3F190}"/>
                </a:ext>
              </a:extLst>
            </p:cNvPr>
            <p:cNvSpPr/>
            <p:nvPr/>
          </p:nvSpPr>
          <p:spPr>
            <a:xfrm>
              <a:off x="1597743" y="5574890"/>
              <a:ext cx="585017" cy="235974"/>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TextBox 13">
              <a:extLst>
                <a:ext uri="{FF2B5EF4-FFF2-40B4-BE49-F238E27FC236}">
                  <a16:creationId xmlns:a16="http://schemas.microsoft.com/office/drawing/2014/main" id="{B7E7CB69-0BC4-1D42-A8C3-9EC7E86CE96A}"/>
                </a:ext>
              </a:extLst>
            </p:cNvPr>
            <p:cNvSpPr txBox="1"/>
            <p:nvPr/>
          </p:nvSpPr>
          <p:spPr>
            <a:xfrm>
              <a:off x="1548736" y="5278912"/>
              <a:ext cx="765414" cy="318616"/>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sp>
          <p:nvSpPr>
            <p:cNvPr id="15" name="TextBox 14">
              <a:extLst>
                <a:ext uri="{FF2B5EF4-FFF2-40B4-BE49-F238E27FC236}">
                  <a16:creationId xmlns:a16="http://schemas.microsoft.com/office/drawing/2014/main" id="{EE59838D-0A30-1F42-8C6E-47FAACB4A0A0}"/>
                </a:ext>
              </a:extLst>
            </p:cNvPr>
            <p:cNvSpPr txBox="1"/>
            <p:nvPr/>
          </p:nvSpPr>
          <p:spPr>
            <a:xfrm>
              <a:off x="552432" y="5508064"/>
              <a:ext cx="693681" cy="318616"/>
            </a:xfrm>
            <a:prstGeom prst="rect">
              <a:avLst/>
            </a:prstGeom>
            <a:noFill/>
          </p:spPr>
          <p:txBody>
            <a:bodyPr wrap="none" rtlCol="0">
              <a:spAutoFit/>
            </a:bodyPr>
            <a:lstStyle/>
            <a:p>
              <a:r>
                <a:rPr lang="en-US" sz="2200" dirty="0">
                  <a:latin typeface="Century Gothic" charset="0"/>
                  <a:ea typeface="Century Gothic" charset="0"/>
                  <a:cs typeface="Century Gothic" charset="0"/>
                </a:rPr>
                <a:t>P</a:t>
              </a:r>
              <a:r>
                <a:rPr lang="en-US" sz="2200" i="1" baseline="-25000" dirty="0">
                  <a:latin typeface="Century Gothic" charset="0"/>
                  <a:ea typeface="Century Gothic" charset="0"/>
                  <a:cs typeface="Century Gothic" charset="0"/>
                </a:rPr>
                <a:t>rpsU2</a:t>
              </a:r>
              <a:endParaRPr lang="en-US" sz="2200" dirty="0">
                <a:latin typeface="Century Gothic" charset="0"/>
                <a:ea typeface="Century Gothic" charset="0"/>
                <a:cs typeface="Century Gothic" charset="0"/>
              </a:endParaRPr>
            </a:p>
          </p:txBody>
        </p:sp>
      </p:grpSp>
      <p:grpSp>
        <p:nvGrpSpPr>
          <p:cNvPr id="16" name="Group 15">
            <a:extLst>
              <a:ext uri="{FF2B5EF4-FFF2-40B4-BE49-F238E27FC236}">
                <a16:creationId xmlns:a16="http://schemas.microsoft.com/office/drawing/2014/main" id="{07311F00-A2C6-C945-9D2F-E0F8593EC5AE}"/>
              </a:ext>
            </a:extLst>
          </p:cNvPr>
          <p:cNvGrpSpPr/>
          <p:nvPr/>
        </p:nvGrpSpPr>
        <p:grpSpPr>
          <a:xfrm>
            <a:off x="3899104" y="4102672"/>
            <a:ext cx="2936568" cy="740786"/>
            <a:chOff x="88488" y="5278912"/>
            <a:chExt cx="2433484" cy="547768"/>
          </a:xfrm>
        </p:grpSpPr>
        <p:sp>
          <p:nvSpPr>
            <p:cNvPr id="17" name="Rectangle 16">
              <a:extLst>
                <a:ext uri="{FF2B5EF4-FFF2-40B4-BE49-F238E27FC236}">
                  <a16:creationId xmlns:a16="http://schemas.microsoft.com/office/drawing/2014/main" id="{F4BB4269-3035-694B-8C3C-AC4904841937}"/>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18" name="Straight Connector 17">
              <a:extLst>
                <a:ext uri="{FF2B5EF4-FFF2-40B4-BE49-F238E27FC236}">
                  <a16:creationId xmlns:a16="http://schemas.microsoft.com/office/drawing/2014/main" id="{4EBCA79B-D32D-D745-9E0A-D920349E3C92}"/>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D6191FB3-86AD-BE43-83FA-0DE5F3DE0A5C}"/>
                </a:ext>
              </a:extLst>
            </p:cNvPr>
            <p:cNvSpPr/>
            <p:nvPr/>
          </p:nvSpPr>
          <p:spPr>
            <a:xfrm>
              <a:off x="1597743" y="5574890"/>
              <a:ext cx="585017" cy="235974"/>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0" name="TextBox 19">
              <a:extLst>
                <a:ext uri="{FF2B5EF4-FFF2-40B4-BE49-F238E27FC236}">
                  <a16:creationId xmlns:a16="http://schemas.microsoft.com/office/drawing/2014/main" id="{61454191-99CA-A349-871B-71ADB73DC239}"/>
                </a:ext>
              </a:extLst>
            </p:cNvPr>
            <p:cNvSpPr txBox="1"/>
            <p:nvPr/>
          </p:nvSpPr>
          <p:spPr>
            <a:xfrm>
              <a:off x="1548736" y="5278912"/>
              <a:ext cx="765414" cy="318616"/>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rpsU3</a:t>
              </a:r>
            </a:p>
          </p:txBody>
        </p:sp>
        <p:sp>
          <p:nvSpPr>
            <p:cNvPr id="21" name="TextBox 20">
              <a:extLst>
                <a:ext uri="{FF2B5EF4-FFF2-40B4-BE49-F238E27FC236}">
                  <a16:creationId xmlns:a16="http://schemas.microsoft.com/office/drawing/2014/main" id="{FEBD8AD1-67A5-DF47-8F15-F0C292B03C27}"/>
                </a:ext>
              </a:extLst>
            </p:cNvPr>
            <p:cNvSpPr txBox="1"/>
            <p:nvPr/>
          </p:nvSpPr>
          <p:spPr>
            <a:xfrm>
              <a:off x="552432" y="5508064"/>
              <a:ext cx="693681" cy="318616"/>
            </a:xfrm>
            <a:prstGeom prst="rect">
              <a:avLst/>
            </a:prstGeom>
            <a:noFill/>
          </p:spPr>
          <p:txBody>
            <a:bodyPr wrap="none" rtlCol="0">
              <a:spAutoFit/>
            </a:bodyPr>
            <a:lstStyle/>
            <a:p>
              <a:r>
                <a:rPr lang="en-US" sz="2200" dirty="0">
                  <a:latin typeface="Century Gothic" charset="0"/>
                  <a:ea typeface="Century Gothic" charset="0"/>
                  <a:cs typeface="Century Gothic" charset="0"/>
                </a:rPr>
                <a:t>P</a:t>
              </a:r>
              <a:r>
                <a:rPr lang="en-US" sz="2200" i="1" baseline="-25000" dirty="0">
                  <a:latin typeface="Century Gothic" charset="0"/>
                  <a:ea typeface="Century Gothic" charset="0"/>
                  <a:cs typeface="Century Gothic" charset="0"/>
                </a:rPr>
                <a:t>rpsU2</a:t>
              </a:r>
              <a:endParaRPr lang="en-US" sz="2200" dirty="0">
                <a:latin typeface="Century Gothic" charset="0"/>
                <a:ea typeface="Century Gothic" charset="0"/>
                <a:cs typeface="Century Gothic" charset="0"/>
              </a:endParaRPr>
            </a:p>
          </p:txBody>
        </p:sp>
      </p:grpSp>
      <p:sp>
        <p:nvSpPr>
          <p:cNvPr id="22" name="TextBox 21">
            <a:extLst>
              <a:ext uri="{FF2B5EF4-FFF2-40B4-BE49-F238E27FC236}">
                <a16:creationId xmlns:a16="http://schemas.microsoft.com/office/drawing/2014/main" id="{D9888E57-64EA-EC4B-ADFE-5180597E3E8F}"/>
              </a:ext>
            </a:extLst>
          </p:cNvPr>
          <p:cNvSpPr txBox="1"/>
          <p:nvPr/>
        </p:nvSpPr>
        <p:spPr>
          <a:xfrm>
            <a:off x="590843" y="2688818"/>
            <a:ext cx="2630659" cy="1569660"/>
          </a:xfrm>
          <a:prstGeom prst="rect">
            <a:avLst/>
          </a:prstGeom>
          <a:noFill/>
        </p:spPr>
        <p:txBody>
          <a:bodyPr wrap="square" rtlCol="0">
            <a:spAutoFit/>
          </a:bodyPr>
          <a:lstStyle/>
          <a:p>
            <a:r>
              <a:rPr lang="en-US" sz="3200" dirty="0"/>
              <a:t>∆</a:t>
            </a:r>
            <a:r>
              <a:rPr lang="en-US" sz="3200" i="1" dirty="0"/>
              <a:t>rpsU1 </a:t>
            </a:r>
            <a:r>
              <a:rPr lang="en-US" sz="3200" dirty="0"/>
              <a:t>∆</a:t>
            </a:r>
            <a:r>
              <a:rPr lang="en-US" sz="3200" i="1" dirty="0"/>
              <a:t>rpsU2 </a:t>
            </a:r>
            <a:r>
              <a:rPr lang="en-US" sz="3200" dirty="0"/>
              <a:t>∆</a:t>
            </a:r>
            <a:r>
              <a:rPr lang="en-US" sz="3200" i="1" dirty="0"/>
              <a:t>rpsU3</a:t>
            </a:r>
          </a:p>
        </p:txBody>
      </p:sp>
      <p:sp>
        <p:nvSpPr>
          <p:cNvPr id="23" name="Left Brace 22">
            <a:extLst>
              <a:ext uri="{FF2B5EF4-FFF2-40B4-BE49-F238E27FC236}">
                <a16:creationId xmlns:a16="http://schemas.microsoft.com/office/drawing/2014/main" id="{DD2A5993-24F0-A548-A528-1ADCBFE0D86B}"/>
              </a:ext>
            </a:extLst>
          </p:cNvPr>
          <p:cNvSpPr/>
          <p:nvPr/>
        </p:nvSpPr>
        <p:spPr>
          <a:xfrm>
            <a:off x="2476320" y="2295936"/>
            <a:ext cx="858130" cy="2669959"/>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8187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0C1C-38D1-4649-8288-50099C375471}"/>
              </a:ext>
            </a:extLst>
          </p:cNvPr>
          <p:cNvSpPr>
            <a:spLocks noGrp="1"/>
          </p:cNvSpPr>
          <p:nvPr>
            <p:ph type="title"/>
          </p:nvPr>
        </p:nvSpPr>
        <p:spPr/>
        <p:txBody>
          <a:bodyPr/>
          <a:lstStyle/>
          <a:p>
            <a:pPr algn="ctr"/>
            <a:r>
              <a:rPr lang="en-US" dirty="0"/>
              <a:t>Tn7::</a:t>
            </a:r>
            <a:r>
              <a:rPr lang="en-US" i="1" dirty="0"/>
              <a:t>rpsU1</a:t>
            </a:r>
            <a:r>
              <a:rPr lang="en-US" dirty="0"/>
              <a:t> and Tn7::</a:t>
            </a:r>
            <a:r>
              <a:rPr lang="en-US" i="1" dirty="0"/>
              <a:t>rpsU2</a:t>
            </a:r>
            <a:r>
              <a:rPr lang="en-US" dirty="0"/>
              <a:t> have similar growth rates</a:t>
            </a:r>
          </a:p>
        </p:txBody>
      </p:sp>
      <p:graphicFrame>
        <p:nvGraphicFramePr>
          <p:cNvPr id="4" name="Content Placeholder 3">
            <a:extLst>
              <a:ext uri="{FF2B5EF4-FFF2-40B4-BE49-F238E27FC236}">
                <a16:creationId xmlns:a16="http://schemas.microsoft.com/office/drawing/2014/main" id="{830F405B-449B-0A4F-8698-B845B5FBE1AC}"/>
              </a:ext>
            </a:extLst>
          </p:cNvPr>
          <p:cNvGraphicFramePr>
            <a:graphicFrameLocks noGrp="1"/>
          </p:cNvGraphicFramePr>
          <p:nvPr>
            <p:ph idx="1"/>
            <p:extLst>
              <p:ext uri="{D42A27DB-BD31-4B8C-83A1-F6EECF244321}">
                <p14:modId xmlns:p14="http://schemas.microsoft.com/office/powerpoint/2010/main" val="918610162"/>
              </p:ext>
            </p:extLst>
          </p:nvPr>
        </p:nvGraphicFramePr>
        <p:xfrm>
          <a:off x="838200" y="1477108"/>
          <a:ext cx="10515600" cy="5380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7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5ED68F-4975-7C4E-AC22-BAEBB2F9EAFA}"/>
              </a:ext>
            </a:extLst>
          </p:cNvPr>
          <p:cNvSpPr txBox="1">
            <a:spLocks/>
          </p:cNvSpPr>
          <p:nvPr/>
        </p:nvSpPr>
        <p:spPr>
          <a:xfrm>
            <a:off x="1004667"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Tn7::</a:t>
            </a:r>
            <a:r>
              <a:rPr lang="en-US" i="1" dirty="0"/>
              <a:t>rpsU1</a:t>
            </a:r>
            <a:r>
              <a:rPr lang="en-US" dirty="0"/>
              <a:t> and Tn7::</a:t>
            </a:r>
            <a:r>
              <a:rPr lang="en-US" i="1" dirty="0"/>
              <a:t>rpsU2</a:t>
            </a:r>
            <a:r>
              <a:rPr lang="en-US" dirty="0"/>
              <a:t> have different abundances of </a:t>
            </a:r>
            <a:r>
              <a:rPr lang="en-US" dirty="0" err="1"/>
              <a:t>PdpB</a:t>
            </a:r>
            <a:endParaRPr lang="en-US" dirty="0"/>
          </a:p>
        </p:txBody>
      </p:sp>
      <p:pic>
        <p:nvPicPr>
          <p:cNvPr id="7" name="Picture 6">
            <a:extLst>
              <a:ext uri="{FF2B5EF4-FFF2-40B4-BE49-F238E27FC236}">
                <a16:creationId xmlns:a16="http://schemas.microsoft.com/office/drawing/2014/main" id="{6B24F0C9-D83F-3546-8571-8EDADD80F9D2}"/>
              </a:ext>
            </a:extLst>
          </p:cNvPr>
          <p:cNvPicPr>
            <a:picLocks noChangeAspect="1"/>
          </p:cNvPicPr>
          <p:nvPr/>
        </p:nvPicPr>
        <p:blipFill rotWithShape="1">
          <a:blip r:embed="rId2"/>
          <a:srcRect l="7240"/>
          <a:stretch/>
        </p:blipFill>
        <p:spPr>
          <a:xfrm>
            <a:off x="-1" y="1981200"/>
            <a:ext cx="6379133" cy="4876800"/>
          </a:xfrm>
          <a:prstGeom prst="rect">
            <a:avLst/>
          </a:prstGeom>
        </p:spPr>
      </p:pic>
      <p:graphicFrame>
        <p:nvGraphicFramePr>
          <p:cNvPr id="8" name="Chart 7">
            <a:extLst>
              <a:ext uri="{FF2B5EF4-FFF2-40B4-BE49-F238E27FC236}">
                <a16:creationId xmlns:a16="http://schemas.microsoft.com/office/drawing/2014/main" id="{3D9890B0-66EE-0C4D-B0BB-686624496521}"/>
              </a:ext>
            </a:extLst>
          </p:cNvPr>
          <p:cNvGraphicFramePr>
            <a:graphicFrameLocks/>
          </p:cNvGraphicFramePr>
          <p:nvPr>
            <p:extLst>
              <p:ext uri="{D42A27DB-BD31-4B8C-83A1-F6EECF244321}">
                <p14:modId xmlns:p14="http://schemas.microsoft.com/office/powerpoint/2010/main" val="2826397077"/>
              </p:ext>
            </p:extLst>
          </p:nvPr>
        </p:nvGraphicFramePr>
        <p:xfrm>
          <a:off x="6096000" y="2182321"/>
          <a:ext cx="5819683" cy="3946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829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B167-FF78-4145-B63C-619C68737748}"/>
              </a:ext>
            </a:extLst>
          </p:cNvPr>
          <p:cNvSpPr>
            <a:spLocks noGrp="1"/>
          </p:cNvSpPr>
          <p:nvPr>
            <p:ph type="title"/>
          </p:nvPr>
        </p:nvSpPr>
        <p:spPr/>
        <p:txBody>
          <a:bodyPr/>
          <a:lstStyle/>
          <a:p>
            <a:r>
              <a:rPr lang="en-US" dirty="0"/>
              <a:t>Next steps for isogenic strains</a:t>
            </a:r>
          </a:p>
        </p:txBody>
      </p:sp>
      <p:sp>
        <p:nvSpPr>
          <p:cNvPr id="3" name="Content Placeholder 2">
            <a:extLst>
              <a:ext uri="{FF2B5EF4-FFF2-40B4-BE49-F238E27FC236}">
                <a16:creationId xmlns:a16="http://schemas.microsoft.com/office/drawing/2014/main" id="{9B2AC139-1084-4485-BD80-6C10B5BC4FF2}"/>
              </a:ext>
            </a:extLst>
          </p:cNvPr>
          <p:cNvSpPr>
            <a:spLocks noGrp="1"/>
          </p:cNvSpPr>
          <p:nvPr>
            <p:ph idx="1"/>
          </p:nvPr>
        </p:nvSpPr>
        <p:spPr>
          <a:xfrm>
            <a:off x="838199" y="1825625"/>
            <a:ext cx="7737389" cy="3117078"/>
          </a:xfrm>
        </p:spPr>
        <p:txBody>
          <a:bodyPr>
            <a:normAutofit/>
          </a:bodyPr>
          <a:lstStyle/>
          <a:p>
            <a:r>
              <a:rPr lang="en-US" dirty="0"/>
              <a:t>Infrared Western blots</a:t>
            </a:r>
          </a:p>
          <a:p>
            <a:r>
              <a:rPr lang="en-US" dirty="0"/>
              <a:t>Quantitative mass spectrometry</a:t>
            </a:r>
          </a:p>
          <a:p>
            <a:pPr lvl="1"/>
            <a:r>
              <a:rPr lang="en-US" dirty="0"/>
              <a:t>Can look at other proteins as well</a:t>
            </a:r>
          </a:p>
        </p:txBody>
      </p:sp>
    </p:spTree>
    <p:extLst>
      <p:ext uri="{BB962C8B-B14F-4D97-AF65-F5344CB8AC3E}">
        <p14:creationId xmlns:p14="http://schemas.microsoft.com/office/powerpoint/2010/main" val="79496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A23B-9AA2-4527-9A8C-A13E0E671802}"/>
              </a:ext>
            </a:extLst>
          </p:cNvPr>
          <p:cNvSpPr>
            <a:spLocks noGrp="1"/>
          </p:cNvSpPr>
          <p:nvPr>
            <p:ph type="title"/>
          </p:nvPr>
        </p:nvSpPr>
        <p:spPr>
          <a:xfrm>
            <a:off x="670560" y="2766218"/>
            <a:ext cx="10515600" cy="1325563"/>
          </a:xfrm>
        </p:spPr>
        <p:txBody>
          <a:bodyPr>
            <a:normAutofit fontScale="90000"/>
          </a:bodyPr>
          <a:lstStyle/>
          <a:p>
            <a:pPr marL="457200" lvl="1" indent="0" algn="ctr">
              <a:buNone/>
            </a:pPr>
            <a:r>
              <a:rPr lang="en-US" sz="4400" dirty="0"/>
              <a:t>Does </a:t>
            </a:r>
            <a:r>
              <a:rPr lang="en-US" sz="4400" i="1" dirty="0"/>
              <a:t>rpsU2</a:t>
            </a:r>
            <a:r>
              <a:rPr lang="en-US" sz="4400" dirty="0"/>
              <a:t> affect virulence of Francisella? </a:t>
            </a:r>
            <a:br>
              <a:rPr lang="en-US" sz="4400" dirty="0"/>
            </a:br>
            <a:endParaRPr lang="en-US" sz="4400" dirty="0"/>
          </a:p>
        </p:txBody>
      </p:sp>
      <p:cxnSp>
        <p:nvCxnSpPr>
          <p:cNvPr id="4" name="Straight Connector 3">
            <a:extLst>
              <a:ext uri="{FF2B5EF4-FFF2-40B4-BE49-F238E27FC236}">
                <a16:creationId xmlns:a16="http://schemas.microsoft.com/office/drawing/2014/main" id="{C867F02B-85E0-B648-BD86-0D14D09FC908}"/>
              </a:ext>
            </a:extLst>
          </p:cNvPr>
          <p:cNvCxnSpPr>
            <a:cxnSpLocks/>
          </p:cNvCxnSpPr>
          <p:nvPr/>
        </p:nvCxnSpPr>
        <p:spPr>
          <a:xfrm>
            <a:off x="5486709" y="3494649"/>
            <a:ext cx="210034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63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465C309-7F2C-4201-8241-6EB3EB234C7C}"/>
              </a:ext>
            </a:extLst>
          </p:cNvPr>
          <p:cNvGraphicFramePr>
            <a:graphicFrameLocks/>
          </p:cNvGraphicFramePr>
          <p:nvPr/>
        </p:nvGraphicFramePr>
        <p:xfrm>
          <a:off x="1524883" y="2271236"/>
          <a:ext cx="7863840" cy="415716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99F9925-2283-44B3-9CC8-D48713308D1A}"/>
              </a:ext>
            </a:extLst>
          </p:cNvPr>
          <p:cNvSpPr txBox="1"/>
          <p:nvPr/>
        </p:nvSpPr>
        <p:spPr>
          <a:xfrm>
            <a:off x="5182480" y="5508633"/>
            <a:ext cx="1545770" cy="369332"/>
          </a:xfrm>
          <a:prstGeom prst="rect">
            <a:avLst/>
          </a:prstGeom>
          <a:solidFill>
            <a:schemeClr val="bg1"/>
          </a:solidFill>
        </p:spPr>
        <p:txBody>
          <a:bodyPr wrap="square" rtlCol="0">
            <a:spAutoFit/>
          </a:bodyPr>
          <a:lstStyle/>
          <a:p>
            <a:r>
              <a:rPr lang="el-GR" dirty="0">
                <a:cs typeface="Times New Roman" panose="02020603050405020304" pitchFamily="18" charset="0"/>
              </a:rPr>
              <a:t>Δ</a:t>
            </a:r>
            <a:r>
              <a:rPr lang="en-US" i="1" dirty="0">
                <a:cs typeface="Times New Roman" panose="02020603050405020304" pitchFamily="18" charset="0"/>
              </a:rPr>
              <a:t>rpsU2 </a:t>
            </a:r>
            <a:r>
              <a:rPr lang="en-US" dirty="0">
                <a:cs typeface="Times New Roman" panose="02020603050405020304" pitchFamily="18" charset="0"/>
              </a:rPr>
              <a:t>+ pF</a:t>
            </a:r>
          </a:p>
        </p:txBody>
      </p:sp>
      <p:sp>
        <p:nvSpPr>
          <p:cNvPr id="15" name="TextBox 14">
            <a:extLst>
              <a:ext uri="{FF2B5EF4-FFF2-40B4-BE49-F238E27FC236}">
                <a16:creationId xmlns:a16="http://schemas.microsoft.com/office/drawing/2014/main" id="{2BCBF437-2876-4B28-9AA1-433A7A9F193A}"/>
              </a:ext>
            </a:extLst>
          </p:cNvPr>
          <p:cNvSpPr txBox="1"/>
          <p:nvPr/>
        </p:nvSpPr>
        <p:spPr>
          <a:xfrm>
            <a:off x="6849133" y="5492807"/>
            <a:ext cx="1834196" cy="646331"/>
          </a:xfrm>
          <a:prstGeom prst="rect">
            <a:avLst/>
          </a:prstGeom>
          <a:solidFill>
            <a:schemeClr val="bg1"/>
          </a:solidFill>
        </p:spPr>
        <p:txBody>
          <a:bodyPr wrap="square" rtlCol="0">
            <a:spAutoFit/>
          </a:bodyPr>
          <a:lstStyle/>
          <a:p>
            <a:pPr algn="ctr"/>
            <a:r>
              <a:rPr lang="el-GR" dirty="0">
                <a:cs typeface="Times New Roman" panose="02020603050405020304" pitchFamily="18" charset="0"/>
              </a:rPr>
              <a:t>Δ</a:t>
            </a:r>
            <a:r>
              <a:rPr lang="en-US" i="1" dirty="0">
                <a:cs typeface="Times New Roman" panose="02020603050405020304" pitchFamily="18" charset="0"/>
              </a:rPr>
              <a:t>rpsU2 </a:t>
            </a:r>
            <a:r>
              <a:rPr lang="en-US" dirty="0">
                <a:cs typeface="Times New Roman" panose="02020603050405020304" pitchFamily="18" charset="0"/>
              </a:rPr>
              <a:t>+ pF- </a:t>
            </a:r>
            <a:r>
              <a:rPr lang="en-US" i="1" dirty="0">
                <a:cs typeface="Times New Roman" panose="02020603050405020304" pitchFamily="18" charset="0"/>
              </a:rPr>
              <a:t>rpsU2</a:t>
            </a:r>
          </a:p>
        </p:txBody>
      </p:sp>
      <p:cxnSp>
        <p:nvCxnSpPr>
          <p:cNvPr id="3" name="Straight Connector 2">
            <a:extLst>
              <a:ext uri="{FF2B5EF4-FFF2-40B4-BE49-F238E27FC236}">
                <a16:creationId xmlns:a16="http://schemas.microsoft.com/office/drawing/2014/main" id="{5E303A9A-4D9B-4002-B1D0-DF97F01A80E1}"/>
              </a:ext>
            </a:extLst>
          </p:cNvPr>
          <p:cNvCxnSpPr/>
          <p:nvPr/>
        </p:nvCxnSpPr>
        <p:spPr>
          <a:xfrm>
            <a:off x="3758920" y="2029461"/>
            <a:ext cx="233389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ECBDE268-0918-4601-9695-A5A434AD8DF0}"/>
              </a:ext>
            </a:extLst>
          </p:cNvPr>
          <p:cNvCxnSpPr>
            <a:cxnSpLocks/>
          </p:cNvCxnSpPr>
          <p:nvPr/>
        </p:nvCxnSpPr>
        <p:spPr>
          <a:xfrm>
            <a:off x="3996267" y="2345258"/>
            <a:ext cx="3898931" cy="0"/>
          </a:xfrm>
          <a:prstGeom prst="line">
            <a:avLst/>
          </a:prstGeom>
          <a:ln w="28575"/>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830A3604-1C39-452A-8D64-1D6297B2D5A4}"/>
              </a:ext>
            </a:extLst>
          </p:cNvPr>
          <p:cNvSpPr txBox="1"/>
          <p:nvPr/>
        </p:nvSpPr>
        <p:spPr>
          <a:xfrm>
            <a:off x="4791007" y="1564035"/>
            <a:ext cx="37560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A07C1D0D-ED8F-409A-8DC8-DB58ED5AA86C}"/>
              </a:ext>
            </a:extLst>
          </p:cNvPr>
          <p:cNvSpPr txBox="1"/>
          <p:nvPr/>
        </p:nvSpPr>
        <p:spPr>
          <a:xfrm>
            <a:off x="5782279" y="2007302"/>
            <a:ext cx="37560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A9F9E9CB-FAB3-458E-88F5-5C2B2960516D}"/>
              </a:ext>
            </a:extLst>
          </p:cNvPr>
          <p:cNvSpPr txBox="1"/>
          <p:nvPr/>
        </p:nvSpPr>
        <p:spPr>
          <a:xfrm>
            <a:off x="9388723" y="4578937"/>
            <a:ext cx="1545770" cy="369332"/>
          </a:xfrm>
          <a:prstGeom prst="rect">
            <a:avLst/>
          </a:prstGeom>
          <a:noFill/>
        </p:spPr>
        <p:txBody>
          <a:bodyPr wrap="square" rtlCol="0">
            <a:spAutoFit/>
          </a:bodyPr>
          <a:lstStyle/>
          <a:p>
            <a:r>
              <a:rPr lang="en-US" dirty="0">
                <a:cs typeface="Times New Roman" panose="02020603050405020304" pitchFamily="18" charset="0"/>
              </a:rPr>
              <a:t>* = p&lt;0.05</a:t>
            </a:r>
          </a:p>
        </p:txBody>
      </p:sp>
      <p:sp>
        <p:nvSpPr>
          <p:cNvPr id="10" name="Title 1">
            <a:extLst>
              <a:ext uri="{FF2B5EF4-FFF2-40B4-BE49-F238E27FC236}">
                <a16:creationId xmlns:a16="http://schemas.microsoft.com/office/drawing/2014/main" id="{7B2048AA-B57C-493C-91ED-12B7A5F18755}"/>
              </a:ext>
            </a:extLst>
          </p:cNvPr>
          <p:cNvSpPr>
            <a:spLocks noGrp="1"/>
          </p:cNvSpPr>
          <p:nvPr>
            <p:ph type="title"/>
          </p:nvPr>
        </p:nvSpPr>
        <p:spPr>
          <a:xfrm>
            <a:off x="835017" y="201461"/>
            <a:ext cx="10515600" cy="1325563"/>
          </a:xfrm>
        </p:spPr>
        <p:txBody>
          <a:bodyPr>
            <a:normAutofit/>
          </a:bodyPr>
          <a:lstStyle/>
          <a:p>
            <a:r>
              <a:rPr lang="en-US" dirty="0"/>
              <a:t>Early studies indicate YES </a:t>
            </a:r>
            <a:r>
              <a:rPr lang="en-US" i="1" dirty="0"/>
              <a:t>rpsU2 </a:t>
            </a:r>
            <a:r>
              <a:rPr lang="en-US" dirty="0"/>
              <a:t>affects virulence</a:t>
            </a:r>
          </a:p>
        </p:txBody>
      </p:sp>
    </p:spTree>
    <p:extLst>
      <p:ext uri="{BB962C8B-B14F-4D97-AF65-F5344CB8AC3E}">
        <p14:creationId xmlns:p14="http://schemas.microsoft.com/office/powerpoint/2010/main" val="3834190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93EC-A21F-46F6-967C-54844E17D464}"/>
              </a:ext>
            </a:extLst>
          </p:cNvPr>
          <p:cNvSpPr>
            <a:spLocks noGrp="1"/>
          </p:cNvSpPr>
          <p:nvPr>
            <p:ph type="title"/>
          </p:nvPr>
        </p:nvSpPr>
        <p:spPr/>
        <p:txBody>
          <a:bodyPr/>
          <a:lstStyle/>
          <a:p>
            <a:r>
              <a:rPr lang="en-US" dirty="0"/>
              <a:t>Competition intramacrophage growth assay</a:t>
            </a:r>
          </a:p>
        </p:txBody>
      </p:sp>
      <p:sp>
        <p:nvSpPr>
          <p:cNvPr id="4" name="Oval 3">
            <a:extLst>
              <a:ext uri="{FF2B5EF4-FFF2-40B4-BE49-F238E27FC236}">
                <a16:creationId xmlns:a16="http://schemas.microsoft.com/office/drawing/2014/main" id="{6F343DFB-5423-477E-959F-63055F9AD0F7}"/>
              </a:ext>
            </a:extLst>
          </p:cNvPr>
          <p:cNvSpPr/>
          <p:nvPr/>
        </p:nvSpPr>
        <p:spPr>
          <a:xfrm>
            <a:off x="1013255" y="2520778"/>
            <a:ext cx="3880022" cy="21747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5A1B4403-EDC5-47EB-91B5-ED5F3AB8076C}"/>
              </a:ext>
            </a:extLst>
          </p:cNvPr>
          <p:cNvSpPr txBox="1"/>
          <p:nvPr/>
        </p:nvSpPr>
        <p:spPr>
          <a:xfrm>
            <a:off x="2318952" y="3471395"/>
            <a:ext cx="1853513" cy="369332"/>
          </a:xfrm>
          <a:prstGeom prst="rect">
            <a:avLst/>
          </a:prstGeom>
          <a:noFill/>
        </p:spPr>
        <p:txBody>
          <a:bodyPr wrap="square" rtlCol="0">
            <a:spAutoFit/>
          </a:bodyPr>
          <a:lstStyle/>
          <a:p>
            <a:r>
              <a:rPr lang="en-US" dirty="0"/>
              <a:t>Macrophage</a:t>
            </a:r>
          </a:p>
        </p:txBody>
      </p:sp>
      <p:cxnSp>
        <p:nvCxnSpPr>
          <p:cNvPr id="7" name="Straight Arrow Connector 6">
            <a:extLst>
              <a:ext uri="{FF2B5EF4-FFF2-40B4-BE49-F238E27FC236}">
                <a16:creationId xmlns:a16="http://schemas.microsoft.com/office/drawing/2014/main" id="{C8380EA0-41FC-437A-A6AD-4CD022B8FB61}"/>
              </a:ext>
            </a:extLst>
          </p:cNvPr>
          <p:cNvCxnSpPr/>
          <p:nvPr/>
        </p:nvCxnSpPr>
        <p:spPr>
          <a:xfrm flipH="1">
            <a:off x="3880022" y="2520778"/>
            <a:ext cx="1198605" cy="6425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D875A47-F0E8-4072-9A7F-D630B196CAE0}"/>
              </a:ext>
            </a:extLst>
          </p:cNvPr>
          <p:cNvSpPr txBox="1"/>
          <p:nvPr/>
        </p:nvSpPr>
        <p:spPr>
          <a:xfrm>
            <a:off x="5078627" y="2272141"/>
            <a:ext cx="1594021" cy="369332"/>
          </a:xfrm>
          <a:prstGeom prst="rect">
            <a:avLst/>
          </a:prstGeom>
          <a:noFill/>
          <a:ln>
            <a:solidFill>
              <a:srgbClr val="0070C0"/>
            </a:solidFill>
          </a:ln>
        </p:spPr>
        <p:txBody>
          <a:bodyPr wrap="square" rtlCol="0">
            <a:spAutoFit/>
          </a:bodyPr>
          <a:lstStyle/>
          <a:p>
            <a:r>
              <a:rPr lang="en-US" dirty="0">
                <a:solidFill>
                  <a:schemeClr val="accent1"/>
                </a:solidFill>
              </a:rPr>
              <a:t>LVS with </a:t>
            </a:r>
            <a:r>
              <a:rPr lang="en-US" i="1" dirty="0">
                <a:solidFill>
                  <a:schemeClr val="accent1"/>
                </a:solidFill>
              </a:rPr>
              <a:t>lacZ</a:t>
            </a:r>
            <a:endParaRPr lang="en-US" dirty="0">
              <a:solidFill>
                <a:schemeClr val="accent1"/>
              </a:solidFill>
            </a:endParaRPr>
          </a:p>
        </p:txBody>
      </p:sp>
      <p:cxnSp>
        <p:nvCxnSpPr>
          <p:cNvPr id="9" name="Straight Arrow Connector 8">
            <a:extLst>
              <a:ext uri="{FF2B5EF4-FFF2-40B4-BE49-F238E27FC236}">
                <a16:creationId xmlns:a16="http://schemas.microsoft.com/office/drawing/2014/main" id="{0A04748C-D01C-4F8D-B9C4-C3BAF8D5CEDB}"/>
              </a:ext>
            </a:extLst>
          </p:cNvPr>
          <p:cNvCxnSpPr>
            <a:cxnSpLocks/>
          </p:cNvCxnSpPr>
          <p:nvPr/>
        </p:nvCxnSpPr>
        <p:spPr>
          <a:xfrm>
            <a:off x="2026509" y="2256482"/>
            <a:ext cx="436607" cy="906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04BBE58-7301-4E4C-922A-28DB9CDFBC48}"/>
              </a:ext>
            </a:extLst>
          </p:cNvPr>
          <p:cNvSpPr txBox="1"/>
          <p:nvPr/>
        </p:nvSpPr>
        <p:spPr>
          <a:xfrm>
            <a:off x="1585786" y="1798597"/>
            <a:ext cx="1132700" cy="369332"/>
          </a:xfrm>
          <a:prstGeom prst="rect">
            <a:avLst/>
          </a:prstGeom>
          <a:solidFill>
            <a:schemeClr val="tx1"/>
          </a:solidFill>
        </p:spPr>
        <p:txBody>
          <a:bodyPr wrap="square" rtlCol="0">
            <a:spAutoFit/>
          </a:bodyPr>
          <a:lstStyle/>
          <a:p>
            <a:r>
              <a:rPr lang="el-GR" dirty="0">
                <a:solidFill>
                  <a:schemeClr val="bg1"/>
                </a:solidFill>
              </a:rPr>
              <a:t>Δ</a:t>
            </a:r>
            <a:r>
              <a:rPr lang="en-US" i="1" dirty="0">
                <a:solidFill>
                  <a:schemeClr val="bg1"/>
                </a:solidFill>
              </a:rPr>
              <a:t>rpsU2</a:t>
            </a:r>
            <a:endParaRPr lang="en-US" dirty="0">
              <a:solidFill>
                <a:schemeClr val="bg1"/>
              </a:solidFill>
            </a:endParaRPr>
          </a:p>
        </p:txBody>
      </p:sp>
      <p:grpSp>
        <p:nvGrpSpPr>
          <p:cNvPr id="31" name="Group 30">
            <a:extLst>
              <a:ext uri="{FF2B5EF4-FFF2-40B4-BE49-F238E27FC236}">
                <a16:creationId xmlns:a16="http://schemas.microsoft.com/office/drawing/2014/main" id="{290C2277-0A2C-4D3A-AF5F-5137D29FBD9B}"/>
              </a:ext>
            </a:extLst>
          </p:cNvPr>
          <p:cNvGrpSpPr/>
          <p:nvPr/>
        </p:nvGrpSpPr>
        <p:grpSpPr>
          <a:xfrm>
            <a:off x="8033950" y="2709906"/>
            <a:ext cx="2131541" cy="2013466"/>
            <a:chOff x="6672648" y="2978664"/>
            <a:chExt cx="2131541" cy="2013466"/>
          </a:xfrm>
        </p:grpSpPr>
        <p:sp>
          <p:nvSpPr>
            <p:cNvPr id="23" name="Oval 22">
              <a:extLst>
                <a:ext uri="{FF2B5EF4-FFF2-40B4-BE49-F238E27FC236}">
                  <a16:creationId xmlns:a16="http://schemas.microsoft.com/office/drawing/2014/main" id="{15BB57F9-872D-4F6D-A0AA-E1DEF2ED389B}"/>
                </a:ext>
              </a:extLst>
            </p:cNvPr>
            <p:cNvSpPr/>
            <p:nvPr/>
          </p:nvSpPr>
          <p:spPr>
            <a:xfrm>
              <a:off x="7875369" y="4050619"/>
              <a:ext cx="98856" cy="1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FDF0060-40C7-4416-B6C8-BF9FE0FBB095}"/>
                </a:ext>
              </a:extLst>
            </p:cNvPr>
            <p:cNvGrpSpPr/>
            <p:nvPr/>
          </p:nvGrpSpPr>
          <p:grpSpPr>
            <a:xfrm>
              <a:off x="6672648" y="2978664"/>
              <a:ext cx="2131541" cy="2013466"/>
              <a:chOff x="7865074" y="2641473"/>
              <a:chExt cx="2131541" cy="2013466"/>
            </a:xfrm>
          </p:grpSpPr>
          <p:sp>
            <p:nvSpPr>
              <p:cNvPr id="12" name="Oval 11">
                <a:extLst>
                  <a:ext uri="{FF2B5EF4-FFF2-40B4-BE49-F238E27FC236}">
                    <a16:creationId xmlns:a16="http://schemas.microsoft.com/office/drawing/2014/main" id="{2980ABB6-AF72-406D-9166-BFC4BA02503B}"/>
                  </a:ext>
                </a:extLst>
              </p:cNvPr>
              <p:cNvSpPr/>
              <p:nvPr/>
            </p:nvSpPr>
            <p:spPr>
              <a:xfrm>
                <a:off x="7865074" y="2641473"/>
                <a:ext cx="2131541" cy="2013466"/>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AFBB05F-14B4-4608-935E-15D7B776BF67}"/>
                  </a:ext>
                </a:extLst>
              </p:cNvPr>
              <p:cNvSpPr/>
              <p:nvPr/>
            </p:nvSpPr>
            <p:spPr>
              <a:xfrm>
                <a:off x="8390236" y="3045599"/>
                <a:ext cx="98856" cy="1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02313C5-0C33-4592-9472-622EF731F67B}"/>
                  </a:ext>
                </a:extLst>
              </p:cNvPr>
              <p:cNvSpPr/>
              <p:nvPr/>
            </p:nvSpPr>
            <p:spPr>
              <a:xfrm>
                <a:off x="8295499" y="3581060"/>
                <a:ext cx="98856" cy="1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AEF1C11-D755-4425-8DE0-66F6ADB13384}"/>
                  </a:ext>
                </a:extLst>
              </p:cNvPr>
              <p:cNvSpPr/>
              <p:nvPr/>
            </p:nvSpPr>
            <p:spPr>
              <a:xfrm>
                <a:off x="8892746" y="3152689"/>
                <a:ext cx="98856" cy="1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4750605-0ACA-481C-9BB3-284EA8AFAC1E}"/>
                  </a:ext>
                </a:extLst>
              </p:cNvPr>
              <p:cNvSpPr/>
              <p:nvPr/>
            </p:nvSpPr>
            <p:spPr>
              <a:xfrm>
                <a:off x="8674439" y="4009428"/>
                <a:ext cx="98856" cy="1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A8BFFDE-16B4-41D4-94F6-5BC0CF6778E8}"/>
                  </a:ext>
                </a:extLst>
              </p:cNvPr>
              <p:cNvSpPr/>
              <p:nvPr/>
            </p:nvSpPr>
            <p:spPr>
              <a:xfrm>
                <a:off x="9485871" y="3523389"/>
                <a:ext cx="98856" cy="117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F7C47F5-CCE5-4706-A9D0-51CDA4BDD23A}"/>
                  </a:ext>
                </a:extLst>
              </p:cNvPr>
              <p:cNvSpPr/>
              <p:nvPr/>
            </p:nvSpPr>
            <p:spPr>
              <a:xfrm>
                <a:off x="9139879" y="4264803"/>
                <a:ext cx="98856" cy="1177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ECC2A09-006B-4679-97C6-DCD138A64642}"/>
                  </a:ext>
                </a:extLst>
              </p:cNvPr>
              <p:cNvSpPr/>
              <p:nvPr/>
            </p:nvSpPr>
            <p:spPr>
              <a:xfrm>
                <a:off x="9292279" y="3243304"/>
                <a:ext cx="98856" cy="1177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4614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4C58-F9F8-4F6A-A1D7-20E01AE4DA0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C7078461-E762-49EF-B84B-2A80EC8B078F}"/>
              </a:ext>
            </a:extLst>
          </p:cNvPr>
          <p:cNvSpPr>
            <a:spLocks noGrp="1"/>
          </p:cNvSpPr>
          <p:nvPr>
            <p:ph idx="1"/>
          </p:nvPr>
        </p:nvSpPr>
        <p:spPr>
          <a:xfrm>
            <a:off x="838200" y="1825625"/>
            <a:ext cx="10515600" cy="4667250"/>
          </a:xfrm>
        </p:spPr>
        <p:txBody>
          <a:bodyPr>
            <a:normAutofit/>
          </a:bodyPr>
          <a:lstStyle/>
          <a:p>
            <a:r>
              <a:rPr lang="en-US" dirty="0"/>
              <a:t>Dr. Kathryn Ramsey &amp; Lab</a:t>
            </a:r>
          </a:p>
          <a:p>
            <a:r>
              <a:rPr lang="en-US" dirty="0"/>
              <a:t>Dr. Steven Gregory &amp; Lab</a:t>
            </a:r>
          </a:p>
          <a:p>
            <a:r>
              <a:rPr lang="en-US" dirty="0"/>
              <a:t>Dr. Jodi </a:t>
            </a:r>
            <a:r>
              <a:rPr lang="en-US" dirty="0" err="1"/>
              <a:t>Camberg</a:t>
            </a:r>
            <a:r>
              <a:rPr lang="en-US" dirty="0"/>
              <a:t> &amp; Lab</a:t>
            </a:r>
          </a:p>
          <a:p>
            <a:r>
              <a:rPr lang="en-US" dirty="0"/>
              <a:t>INBRE Core</a:t>
            </a:r>
          </a:p>
          <a:p>
            <a:r>
              <a:rPr lang="en-US" dirty="0"/>
              <a:t>Janet </a:t>
            </a:r>
            <a:r>
              <a:rPr lang="en-US" dirty="0" err="1"/>
              <a:t>Atoyan</a:t>
            </a:r>
            <a:r>
              <a:rPr lang="en-US" dirty="0"/>
              <a:t> &amp; GSC</a:t>
            </a:r>
          </a:p>
          <a:p>
            <a:endParaRPr lang="en-US" dirty="0"/>
          </a:p>
        </p:txBody>
      </p:sp>
      <p:pic>
        <p:nvPicPr>
          <p:cNvPr id="2050" name="Picture 2" descr="Rhode Island Foundation">
            <a:extLst>
              <a:ext uri="{FF2B5EF4-FFF2-40B4-BE49-F238E27FC236}">
                <a16:creationId xmlns:a16="http://schemas.microsoft.com/office/drawing/2014/main" id="{C73A11AB-C7C6-4C5A-85FD-EA8142AE3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264" y="1619317"/>
            <a:ext cx="2910517" cy="9416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uri cels">
            <a:extLst>
              <a:ext uri="{FF2B5EF4-FFF2-40B4-BE49-F238E27FC236}">
                <a16:creationId xmlns:a16="http://schemas.microsoft.com/office/drawing/2014/main" id="{5C7A3980-2413-4943-A30A-9D320AD2C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132" y="3367247"/>
            <a:ext cx="2460047" cy="1859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ri pharmacy">
            <a:extLst>
              <a:ext uri="{FF2B5EF4-FFF2-40B4-BE49-F238E27FC236}">
                <a16:creationId xmlns:a16="http://schemas.microsoft.com/office/drawing/2014/main" id="{649DE0EC-EBA3-4C02-A7A1-B895B5601E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355"/>
          <a:stretch/>
        </p:blipFill>
        <p:spPr bwMode="auto">
          <a:xfrm>
            <a:off x="9222776" y="3347087"/>
            <a:ext cx="2600710" cy="194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3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AA31-C1AE-453B-A390-73E8F18C456A}"/>
              </a:ext>
            </a:extLst>
          </p:cNvPr>
          <p:cNvSpPr>
            <a:spLocks noGrp="1"/>
          </p:cNvSpPr>
          <p:nvPr>
            <p:ph type="title"/>
          </p:nvPr>
        </p:nvSpPr>
        <p:spPr>
          <a:xfrm>
            <a:off x="838200" y="2766219"/>
            <a:ext cx="10515600" cy="1325563"/>
          </a:xfrm>
        </p:spPr>
        <p:txBody>
          <a:bodyPr/>
          <a:lstStyle/>
          <a:p>
            <a:r>
              <a:rPr lang="en-US" dirty="0"/>
              <a:t>Questions?</a:t>
            </a:r>
          </a:p>
        </p:txBody>
      </p:sp>
      <p:pic>
        <p:nvPicPr>
          <p:cNvPr id="1026" name="Picture 2" descr="Image result for baby dressed as scientist">
            <a:extLst>
              <a:ext uri="{FF2B5EF4-FFF2-40B4-BE49-F238E27FC236}">
                <a16:creationId xmlns:a16="http://schemas.microsoft.com/office/drawing/2014/main" id="{E0BA65CD-E22F-4CB6-976B-2278FBB2A2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6720" y="755263"/>
            <a:ext cx="6487160" cy="559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4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A04864-2CA6-481E-AE94-3AC1BDF2C7C2}"/>
              </a:ext>
            </a:extLst>
          </p:cNvPr>
          <p:cNvPicPr>
            <a:picLocks noChangeAspect="1"/>
          </p:cNvPicPr>
          <p:nvPr/>
        </p:nvPicPr>
        <p:blipFill rotWithShape="1">
          <a:blip r:embed="rId3"/>
          <a:srcRect r="17052" b="939"/>
          <a:stretch/>
        </p:blipFill>
        <p:spPr>
          <a:xfrm>
            <a:off x="3020546" y="1876838"/>
            <a:ext cx="4345454" cy="4264882"/>
          </a:xfrm>
          <a:prstGeom prst="rect">
            <a:avLst/>
          </a:prstGeom>
        </p:spPr>
      </p:pic>
      <p:sp>
        <p:nvSpPr>
          <p:cNvPr id="2" name="Title 1">
            <a:extLst>
              <a:ext uri="{FF2B5EF4-FFF2-40B4-BE49-F238E27FC236}">
                <a16:creationId xmlns:a16="http://schemas.microsoft.com/office/drawing/2014/main" id="{9C02BB1E-0192-4898-9C29-2305E9BACA7D}"/>
              </a:ext>
            </a:extLst>
          </p:cNvPr>
          <p:cNvSpPr>
            <a:spLocks noGrp="1"/>
          </p:cNvSpPr>
          <p:nvPr>
            <p:ph type="title"/>
          </p:nvPr>
        </p:nvSpPr>
        <p:spPr>
          <a:xfrm>
            <a:off x="397565" y="187211"/>
            <a:ext cx="11608904" cy="1450757"/>
          </a:xfrm>
        </p:spPr>
        <p:txBody>
          <a:bodyPr/>
          <a:lstStyle/>
          <a:p>
            <a:pPr algn="ctr"/>
            <a:r>
              <a:rPr lang="en-US" dirty="0">
                <a:solidFill>
                  <a:schemeClr val="tx1"/>
                </a:solidFill>
                <a:cs typeface="Calibri Light" panose="020F0302020204030204" pitchFamily="34" charset="0"/>
              </a:rPr>
              <a:t>Lack of </a:t>
            </a:r>
            <a:r>
              <a:rPr lang="en-US" i="1" dirty="0">
                <a:solidFill>
                  <a:schemeClr val="tx1"/>
                </a:solidFill>
              </a:rPr>
              <a:t>rpsU2</a:t>
            </a:r>
            <a:r>
              <a:rPr lang="en-US" dirty="0">
                <a:solidFill>
                  <a:schemeClr val="tx1"/>
                </a:solidFill>
                <a:cs typeface="Calibri Light" panose="020F0302020204030204" pitchFamily="34" charset="0"/>
              </a:rPr>
              <a:t> results in decrease in FPI proteins from one operon</a:t>
            </a:r>
            <a:endParaRPr lang="en-US" dirty="0">
              <a:solidFill>
                <a:schemeClr val="tx1"/>
              </a:solidFill>
            </a:endParaRPr>
          </a:p>
        </p:txBody>
      </p:sp>
      <p:sp>
        <p:nvSpPr>
          <p:cNvPr id="11" name="Rectangle 10">
            <a:extLst>
              <a:ext uri="{FF2B5EF4-FFF2-40B4-BE49-F238E27FC236}">
                <a16:creationId xmlns:a16="http://schemas.microsoft.com/office/drawing/2014/main" id="{E602A7DB-3F0D-401D-AB0D-75C4658265BA}"/>
              </a:ext>
            </a:extLst>
          </p:cNvPr>
          <p:cNvSpPr/>
          <p:nvPr/>
        </p:nvSpPr>
        <p:spPr>
          <a:xfrm>
            <a:off x="3333492" y="2484784"/>
            <a:ext cx="1055929" cy="10237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29E33B-3F19-4751-BF5A-D2FF36978FC0}"/>
              </a:ext>
            </a:extLst>
          </p:cNvPr>
          <p:cNvSpPr/>
          <p:nvPr/>
        </p:nvSpPr>
        <p:spPr>
          <a:xfrm>
            <a:off x="3336807" y="3571463"/>
            <a:ext cx="1055929" cy="216893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A8E1A2-2C6F-474F-B10C-835CD5705F5F}"/>
              </a:ext>
            </a:extLst>
          </p:cNvPr>
          <p:cNvSpPr txBox="1"/>
          <p:nvPr/>
        </p:nvSpPr>
        <p:spPr>
          <a:xfrm>
            <a:off x="1363579" y="2811983"/>
            <a:ext cx="1778887" cy="400110"/>
          </a:xfrm>
          <a:prstGeom prst="rect">
            <a:avLst/>
          </a:prstGeom>
          <a:noFill/>
        </p:spPr>
        <p:txBody>
          <a:bodyPr wrap="square" rtlCol="0">
            <a:spAutoFit/>
          </a:bodyPr>
          <a:lstStyle/>
          <a:p>
            <a:r>
              <a:rPr lang="en-US" sz="2000" b="1" dirty="0">
                <a:solidFill>
                  <a:srgbClr val="FF0000"/>
                </a:solidFill>
              </a:rPr>
              <a:t>FPI Operon 1</a:t>
            </a:r>
          </a:p>
        </p:txBody>
      </p:sp>
      <p:sp>
        <p:nvSpPr>
          <p:cNvPr id="14" name="TextBox 13">
            <a:extLst>
              <a:ext uri="{FF2B5EF4-FFF2-40B4-BE49-F238E27FC236}">
                <a16:creationId xmlns:a16="http://schemas.microsoft.com/office/drawing/2014/main" id="{B198E971-5319-42F8-8226-54A495B9676B}"/>
              </a:ext>
            </a:extLst>
          </p:cNvPr>
          <p:cNvSpPr txBox="1"/>
          <p:nvPr/>
        </p:nvSpPr>
        <p:spPr>
          <a:xfrm>
            <a:off x="1363579" y="4426595"/>
            <a:ext cx="1778887" cy="400110"/>
          </a:xfrm>
          <a:prstGeom prst="rect">
            <a:avLst/>
          </a:prstGeom>
          <a:noFill/>
        </p:spPr>
        <p:txBody>
          <a:bodyPr wrap="square" rtlCol="0">
            <a:spAutoFit/>
          </a:bodyPr>
          <a:lstStyle/>
          <a:p>
            <a:r>
              <a:rPr lang="en-US" sz="2000" b="1" dirty="0">
                <a:solidFill>
                  <a:srgbClr val="0070C0"/>
                </a:solidFill>
              </a:rPr>
              <a:t>FPI Operon 2</a:t>
            </a:r>
          </a:p>
        </p:txBody>
      </p:sp>
      <p:sp>
        <p:nvSpPr>
          <p:cNvPr id="5" name="Rectangle 4">
            <a:extLst>
              <a:ext uri="{FF2B5EF4-FFF2-40B4-BE49-F238E27FC236}">
                <a16:creationId xmlns:a16="http://schemas.microsoft.com/office/drawing/2014/main" id="{3D2ABC25-16EF-4F51-9848-FD533A3B3044}"/>
              </a:ext>
            </a:extLst>
          </p:cNvPr>
          <p:cNvSpPr/>
          <p:nvPr/>
        </p:nvSpPr>
        <p:spPr>
          <a:xfrm>
            <a:off x="5432523" y="1864718"/>
            <a:ext cx="890829" cy="426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9C40EA-9065-407E-9D31-8051C49CE2B1}"/>
              </a:ext>
            </a:extLst>
          </p:cNvPr>
          <p:cNvSpPr/>
          <p:nvPr/>
        </p:nvSpPr>
        <p:spPr>
          <a:xfrm>
            <a:off x="6311534" y="1864718"/>
            <a:ext cx="1056503" cy="426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99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E6E91A-366A-4C24-8681-E4DD5DAE59C6}"/>
              </a:ext>
            </a:extLst>
          </p:cNvPr>
          <p:cNvPicPr>
            <a:picLocks noChangeAspect="1"/>
          </p:cNvPicPr>
          <p:nvPr/>
        </p:nvPicPr>
        <p:blipFill rotWithShape="1">
          <a:blip r:embed="rId3">
            <a:extLst>
              <a:ext uri="{28A0092B-C50C-407E-A947-70E740481C1C}">
                <a14:useLocalDpi xmlns:a14="http://schemas.microsoft.com/office/drawing/2010/main" val="0"/>
              </a:ext>
            </a:extLst>
          </a:blip>
          <a:srcRect l="5092" t="20000" r="5241" b="17114"/>
          <a:stretch/>
        </p:blipFill>
        <p:spPr>
          <a:xfrm>
            <a:off x="964796" y="1690688"/>
            <a:ext cx="9950536" cy="4312758"/>
          </a:xfrm>
          <a:prstGeom prst="rect">
            <a:avLst/>
          </a:prstGeom>
        </p:spPr>
      </p:pic>
      <p:sp>
        <p:nvSpPr>
          <p:cNvPr id="2" name="Title 1">
            <a:extLst>
              <a:ext uri="{FF2B5EF4-FFF2-40B4-BE49-F238E27FC236}">
                <a16:creationId xmlns:a16="http://schemas.microsoft.com/office/drawing/2014/main" id="{8D941FDB-61AD-4E78-BC85-A2D31DF1574F}"/>
              </a:ext>
            </a:extLst>
          </p:cNvPr>
          <p:cNvSpPr>
            <a:spLocks noGrp="1"/>
          </p:cNvSpPr>
          <p:nvPr>
            <p:ph type="title"/>
          </p:nvPr>
        </p:nvSpPr>
        <p:spPr/>
        <p:txBody>
          <a:bodyPr/>
          <a:lstStyle/>
          <a:p>
            <a:pPr algn="ctr"/>
            <a:r>
              <a:rPr lang="en-US" dirty="0">
                <a:solidFill>
                  <a:schemeClr val="tx1"/>
                </a:solidFill>
              </a:rPr>
              <a:t>Transcript abundance is not affected by loss of </a:t>
            </a:r>
            <a:r>
              <a:rPr lang="en-US" i="1" dirty="0">
                <a:solidFill>
                  <a:schemeClr val="tx1"/>
                </a:solidFill>
              </a:rPr>
              <a:t>rpsU2</a:t>
            </a:r>
            <a:endParaRPr lang="en-US" dirty="0">
              <a:solidFill>
                <a:schemeClr val="tx1"/>
              </a:solidFill>
            </a:endParaRPr>
          </a:p>
        </p:txBody>
      </p:sp>
      <p:sp>
        <p:nvSpPr>
          <p:cNvPr id="8" name="Rectangle 7">
            <a:extLst>
              <a:ext uri="{FF2B5EF4-FFF2-40B4-BE49-F238E27FC236}">
                <a16:creationId xmlns:a16="http://schemas.microsoft.com/office/drawing/2014/main" id="{B4E902CB-373D-494E-A515-3B24EBA0E54D}"/>
              </a:ext>
            </a:extLst>
          </p:cNvPr>
          <p:cNvSpPr/>
          <p:nvPr/>
        </p:nvSpPr>
        <p:spPr>
          <a:xfrm>
            <a:off x="4696968" y="1899289"/>
            <a:ext cx="1505712" cy="431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02CB49-D177-48F1-A642-4A9DA45626DB}"/>
              </a:ext>
            </a:extLst>
          </p:cNvPr>
          <p:cNvSpPr/>
          <p:nvPr/>
        </p:nvSpPr>
        <p:spPr>
          <a:xfrm>
            <a:off x="6096000" y="1887063"/>
            <a:ext cx="2484120" cy="431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2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A23B-9AA2-4527-9A8C-A13E0E671802}"/>
              </a:ext>
            </a:extLst>
          </p:cNvPr>
          <p:cNvSpPr>
            <a:spLocks noGrp="1"/>
          </p:cNvSpPr>
          <p:nvPr>
            <p:ph type="title"/>
          </p:nvPr>
        </p:nvSpPr>
        <p:spPr>
          <a:xfrm>
            <a:off x="670560" y="2766218"/>
            <a:ext cx="10515600" cy="1325563"/>
          </a:xfrm>
        </p:spPr>
        <p:txBody>
          <a:bodyPr>
            <a:normAutofit fontScale="90000"/>
          </a:bodyPr>
          <a:lstStyle/>
          <a:p>
            <a:pPr marL="457200" lvl="1" indent="0" algn="ctr">
              <a:buNone/>
            </a:pPr>
            <a:r>
              <a:rPr lang="en-US" sz="4400" dirty="0"/>
              <a:t>What mechanism is used by bS21-2 to regulate abundance of PdpA in </a:t>
            </a:r>
            <a:r>
              <a:rPr lang="en-US" sz="4400" i="1" dirty="0"/>
              <a:t>Francisella tularensis</a:t>
            </a:r>
            <a:r>
              <a:rPr lang="en-US" sz="4400" dirty="0"/>
              <a:t>?</a:t>
            </a:r>
            <a:br>
              <a:rPr lang="en-US" sz="4400" dirty="0"/>
            </a:br>
            <a:endParaRPr lang="en-US" sz="4400" dirty="0"/>
          </a:p>
        </p:txBody>
      </p:sp>
      <p:cxnSp>
        <p:nvCxnSpPr>
          <p:cNvPr id="6" name="Straight Connector 5">
            <a:extLst>
              <a:ext uri="{FF2B5EF4-FFF2-40B4-BE49-F238E27FC236}">
                <a16:creationId xmlns:a16="http://schemas.microsoft.com/office/drawing/2014/main" id="{087779E2-1409-4134-B558-589372B4FD16}"/>
              </a:ext>
            </a:extLst>
          </p:cNvPr>
          <p:cNvCxnSpPr>
            <a:cxnSpLocks/>
          </p:cNvCxnSpPr>
          <p:nvPr/>
        </p:nvCxnSpPr>
        <p:spPr>
          <a:xfrm>
            <a:off x="3108960" y="2766218"/>
            <a:ext cx="262128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59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B167-FF78-4145-B63C-619C68737748}"/>
              </a:ext>
            </a:extLst>
          </p:cNvPr>
          <p:cNvSpPr>
            <a:spLocks noGrp="1"/>
          </p:cNvSpPr>
          <p:nvPr>
            <p:ph type="title"/>
          </p:nvPr>
        </p:nvSpPr>
        <p:spPr>
          <a:xfrm>
            <a:off x="675142" y="355557"/>
            <a:ext cx="11031583" cy="1325563"/>
          </a:xfrm>
        </p:spPr>
        <p:txBody>
          <a:bodyPr/>
          <a:lstStyle/>
          <a:p>
            <a:r>
              <a:rPr lang="en-US" dirty="0"/>
              <a:t>Testing the contribution of mRNA </a:t>
            </a:r>
            <a:r>
              <a:rPr lang="en-US" dirty="0">
                <a:solidFill>
                  <a:schemeClr val="tx1"/>
                </a:solidFill>
              </a:rPr>
              <a:t>5</a:t>
            </a:r>
            <a:r>
              <a:rPr lang="en-US" dirty="0">
                <a:effectLst/>
                <a:ea typeface="Calibri" panose="020F0502020204030204" pitchFamily="34" charset="0"/>
              </a:rPr>
              <a:t>´UTRs</a:t>
            </a:r>
            <a:r>
              <a:rPr lang="en-US" dirty="0"/>
              <a:t> </a:t>
            </a:r>
            <a:endParaRPr lang="en-US" dirty="0">
              <a:solidFill>
                <a:schemeClr val="tx1"/>
              </a:solidFill>
            </a:endParaRPr>
          </a:p>
        </p:txBody>
      </p:sp>
      <p:grpSp>
        <p:nvGrpSpPr>
          <p:cNvPr id="41" name="Group 40">
            <a:extLst>
              <a:ext uri="{FF2B5EF4-FFF2-40B4-BE49-F238E27FC236}">
                <a16:creationId xmlns:a16="http://schemas.microsoft.com/office/drawing/2014/main" id="{A493EC87-7564-40EF-B73D-9E2543DAD5D6}"/>
              </a:ext>
            </a:extLst>
          </p:cNvPr>
          <p:cNvGrpSpPr/>
          <p:nvPr/>
        </p:nvGrpSpPr>
        <p:grpSpPr>
          <a:xfrm>
            <a:off x="3263283" y="2075780"/>
            <a:ext cx="487592" cy="405715"/>
            <a:chOff x="3915351" y="2409776"/>
            <a:chExt cx="487592" cy="405715"/>
          </a:xfrm>
          <a:solidFill>
            <a:srgbClr val="0000FF"/>
          </a:solidFill>
        </p:grpSpPr>
        <p:sp>
          <p:nvSpPr>
            <p:cNvPr id="42" name="Oval 41">
              <a:extLst>
                <a:ext uri="{FF2B5EF4-FFF2-40B4-BE49-F238E27FC236}">
                  <a16:creationId xmlns:a16="http://schemas.microsoft.com/office/drawing/2014/main" id="{FB6FA96E-CCB5-4278-BD6F-0A7490C2A7D3}"/>
                </a:ext>
              </a:extLst>
            </p:cNvPr>
            <p:cNvSpPr/>
            <p:nvPr/>
          </p:nvSpPr>
          <p:spPr>
            <a:xfrm>
              <a:off x="3915351" y="24097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E5A4D69-24FB-46B6-985C-E9AA2A9E5E04}"/>
                </a:ext>
              </a:extLst>
            </p:cNvPr>
            <p:cNvSpPr/>
            <p:nvPr/>
          </p:nvSpPr>
          <p:spPr>
            <a:xfrm>
              <a:off x="4053126" y="24816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A406E6D-5695-485A-BB9B-F93AD2707760}"/>
                </a:ext>
              </a:extLst>
            </p:cNvPr>
            <p:cNvSpPr/>
            <p:nvPr/>
          </p:nvSpPr>
          <p:spPr>
            <a:xfrm>
              <a:off x="4184172" y="2599332"/>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Explosion: 14 Points 2">
            <a:extLst>
              <a:ext uri="{FF2B5EF4-FFF2-40B4-BE49-F238E27FC236}">
                <a16:creationId xmlns:a16="http://schemas.microsoft.com/office/drawing/2014/main" id="{19919B69-5E46-4A6D-9E05-85AF583712F4}"/>
              </a:ext>
            </a:extLst>
          </p:cNvPr>
          <p:cNvSpPr/>
          <p:nvPr/>
        </p:nvSpPr>
        <p:spPr>
          <a:xfrm>
            <a:off x="675142" y="2348599"/>
            <a:ext cx="1867598" cy="1095662"/>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F67B98-DF41-4A33-B441-BEC046280DC5}"/>
              </a:ext>
            </a:extLst>
          </p:cNvPr>
          <p:cNvSpPr txBox="1"/>
          <p:nvPr/>
        </p:nvSpPr>
        <p:spPr>
          <a:xfrm>
            <a:off x="9913006" y="3371107"/>
            <a:ext cx="2019135" cy="523220"/>
          </a:xfrm>
          <a:prstGeom prst="rect">
            <a:avLst/>
          </a:prstGeom>
          <a:noFill/>
        </p:spPr>
        <p:txBody>
          <a:bodyPr wrap="square" rtlCol="0">
            <a:spAutoFit/>
          </a:bodyPr>
          <a:lstStyle/>
          <a:p>
            <a:r>
              <a:rPr lang="en-US" sz="2800" dirty="0"/>
              <a:t>Wild-Type</a:t>
            </a:r>
          </a:p>
        </p:txBody>
      </p:sp>
      <p:sp>
        <p:nvSpPr>
          <p:cNvPr id="11" name="TextBox 10">
            <a:extLst>
              <a:ext uri="{FF2B5EF4-FFF2-40B4-BE49-F238E27FC236}">
                <a16:creationId xmlns:a16="http://schemas.microsoft.com/office/drawing/2014/main" id="{6620B1F2-B3F4-4D8B-84E2-D421F879E3F4}"/>
              </a:ext>
            </a:extLst>
          </p:cNvPr>
          <p:cNvSpPr txBox="1"/>
          <p:nvPr/>
        </p:nvSpPr>
        <p:spPr>
          <a:xfrm>
            <a:off x="10172865" y="5239001"/>
            <a:ext cx="2019135" cy="523220"/>
          </a:xfrm>
          <a:prstGeom prst="rect">
            <a:avLst/>
          </a:prstGeom>
          <a:noFill/>
        </p:spPr>
        <p:txBody>
          <a:bodyPr wrap="square" rtlCol="0">
            <a:spAutoFit/>
          </a:bodyPr>
          <a:lstStyle/>
          <a:p>
            <a:r>
              <a:rPr lang="en-US" sz="2800" dirty="0"/>
              <a:t>Δ</a:t>
            </a:r>
            <a:r>
              <a:rPr lang="en-US" sz="2800" i="1" dirty="0"/>
              <a:t>rpsU2</a:t>
            </a:r>
            <a:endParaRPr lang="en-US" sz="2800" dirty="0"/>
          </a:p>
        </p:txBody>
      </p:sp>
      <p:sp>
        <p:nvSpPr>
          <p:cNvPr id="4" name="Rectangle 3">
            <a:extLst>
              <a:ext uri="{FF2B5EF4-FFF2-40B4-BE49-F238E27FC236}">
                <a16:creationId xmlns:a16="http://schemas.microsoft.com/office/drawing/2014/main" id="{CED36678-0D12-4E5B-9BD7-483E68EB4288}"/>
              </a:ext>
            </a:extLst>
          </p:cNvPr>
          <p:cNvSpPr/>
          <p:nvPr/>
        </p:nvSpPr>
        <p:spPr>
          <a:xfrm>
            <a:off x="3451574" y="2467901"/>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tx1"/>
                </a:solidFill>
                <a:latin typeface="+mj-lt"/>
              </a:rPr>
              <a:t>pdpA </a:t>
            </a:r>
            <a:r>
              <a:rPr lang="en-US" dirty="0">
                <a:solidFill>
                  <a:schemeClr val="tx1"/>
                </a:solidFill>
                <a:latin typeface="+mj-lt"/>
              </a:rPr>
              <a:t>5’UTR</a:t>
            </a:r>
            <a:endParaRPr lang="en-US" i="1" dirty="0">
              <a:solidFill>
                <a:schemeClr val="tx1"/>
              </a:solidFill>
              <a:latin typeface="+mj-lt"/>
            </a:endParaRPr>
          </a:p>
        </p:txBody>
      </p:sp>
      <p:pic>
        <p:nvPicPr>
          <p:cNvPr id="7" name="Picture 6">
            <a:extLst>
              <a:ext uri="{FF2B5EF4-FFF2-40B4-BE49-F238E27FC236}">
                <a16:creationId xmlns:a16="http://schemas.microsoft.com/office/drawing/2014/main" id="{F48FE6E9-12E0-4E0A-B69E-2C9822EDC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885" y="2194941"/>
            <a:ext cx="6416829" cy="1664845"/>
          </a:xfrm>
          <a:prstGeom prst="rect">
            <a:avLst/>
          </a:prstGeom>
        </p:spPr>
      </p:pic>
      <p:sp>
        <p:nvSpPr>
          <p:cNvPr id="10" name="Rectangle 9">
            <a:extLst>
              <a:ext uri="{FF2B5EF4-FFF2-40B4-BE49-F238E27FC236}">
                <a16:creationId xmlns:a16="http://schemas.microsoft.com/office/drawing/2014/main" id="{9470A255-1AB0-4480-BF23-08BE66718FF1}"/>
              </a:ext>
            </a:extLst>
          </p:cNvPr>
          <p:cNvSpPr/>
          <p:nvPr/>
        </p:nvSpPr>
        <p:spPr>
          <a:xfrm>
            <a:off x="5520951" y="3065068"/>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a:solidFill>
                  <a:schemeClr val="tx1"/>
                </a:solidFill>
                <a:latin typeface="+mj-lt"/>
              </a:rPr>
              <a:t>lacZ</a:t>
            </a:r>
          </a:p>
        </p:txBody>
      </p:sp>
      <p:pic>
        <p:nvPicPr>
          <p:cNvPr id="47" name="Picture 46">
            <a:extLst>
              <a:ext uri="{FF2B5EF4-FFF2-40B4-BE49-F238E27FC236}">
                <a16:creationId xmlns:a16="http://schemas.microsoft.com/office/drawing/2014/main" id="{70549C25-FFB3-408D-8801-820A15F76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786" y="2771461"/>
            <a:ext cx="6580001" cy="1123796"/>
          </a:xfrm>
          <a:prstGeom prst="rect">
            <a:avLst/>
          </a:prstGeom>
        </p:spPr>
      </p:pic>
      <p:sp>
        <p:nvSpPr>
          <p:cNvPr id="49" name="Rectangle 48">
            <a:extLst>
              <a:ext uri="{FF2B5EF4-FFF2-40B4-BE49-F238E27FC236}">
                <a16:creationId xmlns:a16="http://schemas.microsoft.com/office/drawing/2014/main" id="{978F3A7E-7B22-4D3F-85A6-DA4144B12077}"/>
              </a:ext>
            </a:extLst>
          </p:cNvPr>
          <p:cNvSpPr/>
          <p:nvPr/>
        </p:nvSpPr>
        <p:spPr>
          <a:xfrm>
            <a:off x="3451573" y="4382442"/>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schemeClr val="tx1"/>
                </a:solidFill>
                <a:latin typeface="+mj-lt"/>
              </a:rPr>
              <a:t>pdpA </a:t>
            </a:r>
            <a:r>
              <a:rPr lang="en-US" dirty="0">
                <a:solidFill>
                  <a:schemeClr val="tx1"/>
                </a:solidFill>
                <a:latin typeface="+mj-lt"/>
              </a:rPr>
              <a:t>5’UTR</a:t>
            </a:r>
            <a:endParaRPr lang="en-US" i="1" dirty="0">
              <a:solidFill>
                <a:schemeClr val="tx1"/>
              </a:solidFill>
              <a:latin typeface="+mj-lt"/>
            </a:endParaRPr>
          </a:p>
        </p:txBody>
      </p:sp>
      <p:pic>
        <p:nvPicPr>
          <p:cNvPr id="51" name="Picture 50">
            <a:extLst>
              <a:ext uri="{FF2B5EF4-FFF2-40B4-BE49-F238E27FC236}">
                <a16:creationId xmlns:a16="http://schemas.microsoft.com/office/drawing/2014/main" id="{5B3340D4-4B3D-493C-AD13-29B90EAE1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949" y="4645700"/>
            <a:ext cx="6537405" cy="1116521"/>
          </a:xfrm>
          <a:prstGeom prst="rect">
            <a:avLst/>
          </a:prstGeom>
        </p:spPr>
      </p:pic>
      <p:sp>
        <p:nvSpPr>
          <p:cNvPr id="53" name="Rectangle 52">
            <a:extLst>
              <a:ext uri="{FF2B5EF4-FFF2-40B4-BE49-F238E27FC236}">
                <a16:creationId xmlns:a16="http://schemas.microsoft.com/office/drawing/2014/main" id="{36E51650-BE17-4521-ACD3-FE4D88C68E0B}"/>
              </a:ext>
            </a:extLst>
          </p:cNvPr>
          <p:cNvSpPr/>
          <p:nvPr/>
        </p:nvSpPr>
        <p:spPr>
          <a:xfrm>
            <a:off x="5520951" y="4929186"/>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a:solidFill>
                  <a:schemeClr val="tx1"/>
                </a:solidFill>
                <a:latin typeface="+mj-lt"/>
              </a:rPr>
              <a:t>lacZ</a:t>
            </a:r>
          </a:p>
        </p:txBody>
      </p:sp>
      <p:pic>
        <p:nvPicPr>
          <p:cNvPr id="55" name="Picture 54">
            <a:extLst>
              <a:ext uri="{FF2B5EF4-FFF2-40B4-BE49-F238E27FC236}">
                <a16:creationId xmlns:a16="http://schemas.microsoft.com/office/drawing/2014/main" id="{0DD6BFE7-237A-4A35-85FF-2E0DEA7ED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7469" y="4047382"/>
            <a:ext cx="6695076" cy="1737036"/>
          </a:xfrm>
          <a:prstGeom prst="rect">
            <a:avLst/>
          </a:prstGeom>
        </p:spPr>
      </p:pic>
      <p:grpSp>
        <p:nvGrpSpPr>
          <p:cNvPr id="56" name="Group 55">
            <a:extLst>
              <a:ext uri="{FF2B5EF4-FFF2-40B4-BE49-F238E27FC236}">
                <a16:creationId xmlns:a16="http://schemas.microsoft.com/office/drawing/2014/main" id="{3C2291BE-4F16-4520-89B3-F141C4D3BA00}"/>
              </a:ext>
            </a:extLst>
          </p:cNvPr>
          <p:cNvGrpSpPr/>
          <p:nvPr/>
        </p:nvGrpSpPr>
        <p:grpSpPr>
          <a:xfrm>
            <a:off x="3185291" y="3960242"/>
            <a:ext cx="487592" cy="405715"/>
            <a:chOff x="3915351" y="2409776"/>
            <a:chExt cx="487592" cy="405715"/>
          </a:xfrm>
          <a:solidFill>
            <a:srgbClr val="0000FF"/>
          </a:solidFill>
        </p:grpSpPr>
        <p:sp>
          <p:nvSpPr>
            <p:cNvPr id="57" name="Oval 56">
              <a:extLst>
                <a:ext uri="{FF2B5EF4-FFF2-40B4-BE49-F238E27FC236}">
                  <a16:creationId xmlns:a16="http://schemas.microsoft.com/office/drawing/2014/main" id="{E6360005-F159-4DF4-B51E-915CF572B229}"/>
                </a:ext>
              </a:extLst>
            </p:cNvPr>
            <p:cNvSpPr/>
            <p:nvPr/>
          </p:nvSpPr>
          <p:spPr>
            <a:xfrm>
              <a:off x="3915351" y="24097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6FD7248-0592-4399-986A-6EC94FD5DF2A}"/>
                </a:ext>
              </a:extLst>
            </p:cNvPr>
            <p:cNvSpPr/>
            <p:nvPr/>
          </p:nvSpPr>
          <p:spPr>
            <a:xfrm>
              <a:off x="4053126" y="24816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359E0F-03FA-45E8-A6A3-DDA55C71D83B}"/>
                </a:ext>
              </a:extLst>
            </p:cNvPr>
            <p:cNvSpPr/>
            <p:nvPr/>
          </p:nvSpPr>
          <p:spPr>
            <a:xfrm>
              <a:off x="4184172" y="2599332"/>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0" name="Explosion: 14 Points 59">
            <a:extLst>
              <a:ext uri="{FF2B5EF4-FFF2-40B4-BE49-F238E27FC236}">
                <a16:creationId xmlns:a16="http://schemas.microsoft.com/office/drawing/2014/main" id="{9F3F807B-C51B-486E-89F7-C27380013613}"/>
              </a:ext>
            </a:extLst>
          </p:cNvPr>
          <p:cNvSpPr/>
          <p:nvPr/>
        </p:nvSpPr>
        <p:spPr>
          <a:xfrm>
            <a:off x="1006912" y="4399460"/>
            <a:ext cx="1003500" cy="564069"/>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B167-FF78-4145-B63C-619C68737748}"/>
              </a:ext>
            </a:extLst>
          </p:cNvPr>
          <p:cNvSpPr>
            <a:spLocks noGrp="1"/>
          </p:cNvSpPr>
          <p:nvPr>
            <p:ph type="title"/>
          </p:nvPr>
        </p:nvSpPr>
        <p:spPr>
          <a:xfrm>
            <a:off x="675142" y="355557"/>
            <a:ext cx="11031583" cy="1325563"/>
          </a:xfrm>
        </p:spPr>
        <p:txBody>
          <a:bodyPr/>
          <a:lstStyle/>
          <a:p>
            <a:r>
              <a:rPr lang="en-US" dirty="0"/>
              <a:t>Testing the contribution of mRNA </a:t>
            </a:r>
            <a:r>
              <a:rPr lang="en-US" dirty="0">
                <a:solidFill>
                  <a:schemeClr val="tx1"/>
                </a:solidFill>
              </a:rPr>
              <a:t>5</a:t>
            </a:r>
            <a:r>
              <a:rPr lang="en-US" dirty="0">
                <a:effectLst/>
                <a:ea typeface="Calibri" panose="020F0502020204030204" pitchFamily="34" charset="0"/>
              </a:rPr>
              <a:t>´UTRs</a:t>
            </a:r>
            <a:r>
              <a:rPr lang="en-US" dirty="0"/>
              <a:t> </a:t>
            </a:r>
            <a:endParaRPr lang="en-US" dirty="0">
              <a:solidFill>
                <a:schemeClr val="tx1"/>
              </a:solidFill>
            </a:endParaRPr>
          </a:p>
        </p:txBody>
      </p:sp>
      <p:grpSp>
        <p:nvGrpSpPr>
          <p:cNvPr id="41" name="Group 40">
            <a:extLst>
              <a:ext uri="{FF2B5EF4-FFF2-40B4-BE49-F238E27FC236}">
                <a16:creationId xmlns:a16="http://schemas.microsoft.com/office/drawing/2014/main" id="{A493EC87-7564-40EF-B73D-9E2543DAD5D6}"/>
              </a:ext>
            </a:extLst>
          </p:cNvPr>
          <p:cNvGrpSpPr/>
          <p:nvPr/>
        </p:nvGrpSpPr>
        <p:grpSpPr>
          <a:xfrm>
            <a:off x="3263283" y="2075780"/>
            <a:ext cx="487592" cy="405715"/>
            <a:chOff x="3915351" y="2409776"/>
            <a:chExt cx="487592" cy="405715"/>
          </a:xfrm>
          <a:solidFill>
            <a:srgbClr val="0000FF"/>
          </a:solidFill>
        </p:grpSpPr>
        <p:sp>
          <p:nvSpPr>
            <p:cNvPr id="42" name="Oval 41">
              <a:extLst>
                <a:ext uri="{FF2B5EF4-FFF2-40B4-BE49-F238E27FC236}">
                  <a16:creationId xmlns:a16="http://schemas.microsoft.com/office/drawing/2014/main" id="{FB6FA96E-CCB5-4278-BD6F-0A7490C2A7D3}"/>
                </a:ext>
              </a:extLst>
            </p:cNvPr>
            <p:cNvSpPr/>
            <p:nvPr/>
          </p:nvSpPr>
          <p:spPr>
            <a:xfrm>
              <a:off x="3915351" y="24097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E5A4D69-24FB-46B6-985C-E9AA2A9E5E04}"/>
                </a:ext>
              </a:extLst>
            </p:cNvPr>
            <p:cNvSpPr/>
            <p:nvPr/>
          </p:nvSpPr>
          <p:spPr>
            <a:xfrm>
              <a:off x="4053126" y="24816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A406E6D-5695-485A-BB9B-F93AD2707760}"/>
                </a:ext>
              </a:extLst>
            </p:cNvPr>
            <p:cNvSpPr/>
            <p:nvPr/>
          </p:nvSpPr>
          <p:spPr>
            <a:xfrm>
              <a:off x="4184172" y="2599332"/>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Explosion: 14 Points 2">
            <a:extLst>
              <a:ext uri="{FF2B5EF4-FFF2-40B4-BE49-F238E27FC236}">
                <a16:creationId xmlns:a16="http://schemas.microsoft.com/office/drawing/2014/main" id="{19919B69-5E46-4A6D-9E05-85AF583712F4}"/>
              </a:ext>
            </a:extLst>
          </p:cNvPr>
          <p:cNvSpPr/>
          <p:nvPr/>
        </p:nvSpPr>
        <p:spPr>
          <a:xfrm>
            <a:off x="675142" y="2348599"/>
            <a:ext cx="1867598" cy="1095662"/>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7F67B98-DF41-4A33-B441-BEC046280DC5}"/>
              </a:ext>
            </a:extLst>
          </p:cNvPr>
          <p:cNvSpPr txBox="1"/>
          <p:nvPr/>
        </p:nvSpPr>
        <p:spPr>
          <a:xfrm>
            <a:off x="9913006" y="3371107"/>
            <a:ext cx="2019135" cy="523220"/>
          </a:xfrm>
          <a:prstGeom prst="rect">
            <a:avLst/>
          </a:prstGeom>
          <a:noFill/>
        </p:spPr>
        <p:txBody>
          <a:bodyPr wrap="square" rtlCol="0">
            <a:spAutoFit/>
          </a:bodyPr>
          <a:lstStyle/>
          <a:p>
            <a:r>
              <a:rPr lang="en-US" sz="2800" dirty="0"/>
              <a:t>Wild-Type</a:t>
            </a:r>
          </a:p>
        </p:txBody>
      </p:sp>
      <p:sp>
        <p:nvSpPr>
          <p:cNvPr id="11" name="TextBox 10">
            <a:extLst>
              <a:ext uri="{FF2B5EF4-FFF2-40B4-BE49-F238E27FC236}">
                <a16:creationId xmlns:a16="http://schemas.microsoft.com/office/drawing/2014/main" id="{6620B1F2-B3F4-4D8B-84E2-D421F879E3F4}"/>
              </a:ext>
            </a:extLst>
          </p:cNvPr>
          <p:cNvSpPr txBox="1"/>
          <p:nvPr/>
        </p:nvSpPr>
        <p:spPr>
          <a:xfrm>
            <a:off x="10172865" y="5239001"/>
            <a:ext cx="2019135" cy="523220"/>
          </a:xfrm>
          <a:prstGeom prst="rect">
            <a:avLst/>
          </a:prstGeom>
          <a:noFill/>
        </p:spPr>
        <p:txBody>
          <a:bodyPr wrap="square" rtlCol="0">
            <a:spAutoFit/>
          </a:bodyPr>
          <a:lstStyle/>
          <a:p>
            <a:r>
              <a:rPr lang="en-US" sz="2800" dirty="0"/>
              <a:t>Δ</a:t>
            </a:r>
            <a:r>
              <a:rPr lang="en-US" sz="2800" i="1" dirty="0"/>
              <a:t>rpsU2</a:t>
            </a:r>
            <a:endParaRPr lang="en-US" sz="2800" dirty="0"/>
          </a:p>
        </p:txBody>
      </p:sp>
      <p:sp>
        <p:nvSpPr>
          <p:cNvPr id="4" name="Rectangle 3">
            <a:extLst>
              <a:ext uri="{FF2B5EF4-FFF2-40B4-BE49-F238E27FC236}">
                <a16:creationId xmlns:a16="http://schemas.microsoft.com/office/drawing/2014/main" id="{CED36678-0D12-4E5B-9BD7-483E68EB4288}"/>
              </a:ext>
            </a:extLst>
          </p:cNvPr>
          <p:cNvSpPr/>
          <p:nvPr/>
        </p:nvSpPr>
        <p:spPr>
          <a:xfrm>
            <a:off x="3451574" y="2467901"/>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err="1">
                <a:solidFill>
                  <a:schemeClr val="tx1"/>
                </a:solidFill>
                <a:latin typeface="+mj-lt"/>
              </a:rPr>
              <a:t>bfr</a:t>
            </a:r>
            <a:r>
              <a:rPr lang="en-US" i="1" dirty="0">
                <a:solidFill>
                  <a:schemeClr val="tx1"/>
                </a:solidFill>
                <a:latin typeface="+mj-lt"/>
              </a:rPr>
              <a:t> </a:t>
            </a:r>
            <a:r>
              <a:rPr lang="en-US" dirty="0">
                <a:solidFill>
                  <a:schemeClr val="tx1"/>
                </a:solidFill>
                <a:latin typeface="+mj-lt"/>
              </a:rPr>
              <a:t>5’UTR</a:t>
            </a:r>
            <a:endParaRPr lang="en-US" i="1" dirty="0">
              <a:solidFill>
                <a:schemeClr val="tx1"/>
              </a:solidFill>
              <a:latin typeface="+mj-lt"/>
            </a:endParaRPr>
          </a:p>
        </p:txBody>
      </p:sp>
      <p:pic>
        <p:nvPicPr>
          <p:cNvPr id="7" name="Picture 6">
            <a:extLst>
              <a:ext uri="{FF2B5EF4-FFF2-40B4-BE49-F238E27FC236}">
                <a16:creationId xmlns:a16="http://schemas.microsoft.com/office/drawing/2014/main" id="{F48FE6E9-12E0-4E0A-B69E-2C9822EDC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278" y="2200301"/>
            <a:ext cx="6416829" cy="1664845"/>
          </a:xfrm>
          <a:prstGeom prst="rect">
            <a:avLst/>
          </a:prstGeom>
        </p:spPr>
      </p:pic>
      <p:sp>
        <p:nvSpPr>
          <p:cNvPr id="10" name="Rectangle 9">
            <a:extLst>
              <a:ext uri="{FF2B5EF4-FFF2-40B4-BE49-F238E27FC236}">
                <a16:creationId xmlns:a16="http://schemas.microsoft.com/office/drawing/2014/main" id="{9470A255-1AB0-4480-BF23-08BE66718FF1}"/>
              </a:ext>
            </a:extLst>
          </p:cNvPr>
          <p:cNvSpPr/>
          <p:nvPr/>
        </p:nvSpPr>
        <p:spPr>
          <a:xfrm>
            <a:off x="5520951" y="3065068"/>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a:solidFill>
                  <a:schemeClr val="tx1"/>
                </a:solidFill>
                <a:latin typeface="+mj-lt"/>
              </a:rPr>
              <a:t>lacZ</a:t>
            </a:r>
          </a:p>
        </p:txBody>
      </p:sp>
      <p:pic>
        <p:nvPicPr>
          <p:cNvPr id="47" name="Picture 46">
            <a:extLst>
              <a:ext uri="{FF2B5EF4-FFF2-40B4-BE49-F238E27FC236}">
                <a16:creationId xmlns:a16="http://schemas.microsoft.com/office/drawing/2014/main" id="{70549C25-FFB3-408D-8801-820A15F76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300" y="2757924"/>
            <a:ext cx="6580001" cy="1123796"/>
          </a:xfrm>
          <a:prstGeom prst="rect">
            <a:avLst/>
          </a:prstGeom>
        </p:spPr>
      </p:pic>
      <p:sp>
        <p:nvSpPr>
          <p:cNvPr id="49" name="Rectangle 48">
            <a:extLst>
              <a:ext uri="{FF2B5EF4-FFF2-40B4-BE49-F238E27FC236}">
                <a16:creationId xmlns:a16="http://schemas.microsoft.com/office/drawing/2014/main" id="{978F3A7E-7B22-4D3F-85A6-DA4144B12077}"/>
              </a:ext>
            </a:extLst>
          </p:cNvPr>
          <p:cNvSpPr/>
          <p:nvPr/>
        </p:nvSpPr>
        <p:spPr>
          <a:xfrm>
            <a:off x="3451573" y="4382442"/>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err="1">
                <a:solidFill>
                  <a:schemeClr val="tx1"/>
                </a:solidFill>
                <a:latin typeface="+mj-lt"/>
              </a:rPr>
              <a:t>bfr</a:t>
            </a:r>
            <a:r>
              <a:rPr lang="en-US" i="1" dirty="0">
                <a:solidFill>
                  <a:schemeClr val="tx1"/>
                </a:solidFill>
                <a:latin typeface="+mj-lt"/>
              </a:rPr>
              <a:t> </a:t>
            </a:r>
            <a:r>
              <a:rPr lang="en-US" dirty="0">
                <a:solidFill>
                  <a:schemeClr val="tx1"/>
                </a:solidFill>
                <a:latin typeface="+mj-lt"/>
              </a:rPr>
              <a:t>5’UTR</a:t>
            </a:r>
            <a:endParaRPr lang="en-US" i="1" dirty="0">
              <a:solidFill>
                <a:schemeClr val="tx1"/>
              </a:solidFill>
              <a:latin typeface="+mj-lt"/>
            </a:endParaRPr>
          </a:p>
        </p:txBody>
      </p:sp>
      <p:pic>
        <p:nvPicPr>
          <p:cNvPr id="51" name="Picture 50">
            <a:extLst>
              <a:ext uri="{FF2B5EF4-FFF2-40B4-BE49-F238E27FC236}">
                <a16:creationId xmlns:a16="http://schemas.microsoft.com/office/drawing/2014/main" id="{5B3340D4-4B3D-493C-AD13-29B90EAE1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949" y="4645700"/>
            <a:ext cx="6537405" cy="1116521"/>
          </a:xfrm>
          <a:prstGeom prst="rect">
            <a:avLst/>
          </a:prstGeom>
        </p:spPr>
      </p:pic>
      <p:sp>
        <p:nvSpPr>
          <p:cNvPr id="53" name="Rectangle 52">
            <a:extLst>
              <a:ext uri="{FF2B5EF4-FFF2-40B4-BE49-F238E27FC236}">
                <a16:creationId xmlns:a16="http://schemas.microsoft.com/office/drawing/2014/main" id="{36E51650-BE17-4521-ACD3-FE4D88C68E0B}"/>
              </a:ext>
            </a:extLst>
          </p:cNvPr>
          <p:cNvSpPr/>
          <p:nvPr/>
        </p:nvSpPr>
        <p:spPr>
          <a:xfrm>
            <a:off x="5520951" y="4929186"/>
            <a:ext cx="1662043" cy="2525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a:solidFill>
                  <a:schemeClr val="tx1"/>
                </a:solidFill>
                <a:latin typeface="+mj-lt"/>
              </a:rPr>
              <a:t>lacZ</a:t>
            </a:r>
          </a:p>
        </p:txBody>
      </p:sp>
      <p:pic>
        <p:nvPicPr>
          <p:cNvPr id="55" name="Picture 54">
            <a:extLst>
              <a:ext uri="{FF2B5EF4-FFF2-40B4-BE49-F238E27FC236}">
                <a16:creationId xmlns:a16="http://schemas.microsoft.com/office/drawing/2014/main" id="{0DD6BFE7-237A-4A35-85FF-2E0DEA7ED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9769" y="4052493"/>
            <a:ext cx="6695076" cy="1737036"/>
          </a:xfrm>
          <a:prstGeom prst="rect">
            <a:avLst/>
          </a:prstGeom>
        </p:spPr>
      </p:pic>
      <p:grpSp>
        <p:nvGrpSpPr>
          <p:cNvPr id="56" name="Group 55">
            <a:extLst>
              <a:ext uri="{FF2B5EF4-FFF2-40B4-BE49-F238E27FC236}">
                <a16:creationId xmlns:a16="http://schemas.microsoft.com/office/drawing/2014/main" id="{3C2291BE-4F16-4520-89B3-F141C4D3BA00}"/>
              </a:ext>
            </a:extLst>
          </p:cNvPr>
          <p:cNvGrpSpPr/>
          <p:nvPr/>
        </p:nvGrpSpPr>
        <p:grpSpPr>
          <a:xfrm>
            <a:off x="3231011" y="4005962"/>
            <a:ext cx="487592" cy="405715"/>
            <a:chOff x="3915351" y="2409776"/>
            <a:chExt cx="487592" cy="405715"/>
          </a:xfrm>
          <a:solidFill>
            <a:srgbClr val="0000FF"/>
          </a:solidFill>
        </p:grpSpPr>
        <p:sp>
          <p:nvSpPr>
            <p:cNvPr id="57" name="Oval 56">
              <a:extLst>
                <a:ext uri="{FF2B5EF4-FFF2-40B4-BE49-F238E27FC236}">
                  <a16:creationId xmlns:a16="http://schemas.microsoft.com/office/drawing/2014/main" id="{E6360005-F159-4DF4-B51E-915CF572B229}"/>
                </a:ext>
              </a:extLst>
            </p:cNvPr>
            <p:cNvSpPr/>
            <p:nvPr/>
          </p:nvSpPr>
          <p:spPr>
            <a:xfrm>
              <a:off x="3915351" y="24097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6FD7248-0592-4399-986A-6EC94FD5DF2A}"/>
                </a:ext>
              </a:extLst>
            </p:cNvPr>
            <p:cNvSpPr/>
            <p:nvPr/>
          </p:nvSpPr>
          <p:spPr>
            <a:xfrm>
              <a:off x="4053126" y="2481676"/>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359E0F-03FA-45E8-A6A3-DDA55C71D83B}"/>
                </a:ext>
              </a:extLst>
            </p:cNvPr>
            <p:cNvSpPr/>
            <p:nvPr/>
          </p:nvSpPr>
          <p:spPr>
            <a:xfrm>
              <a:off x="4184172" y="2599332"/>
              <a:ext cx="218771" cy="216159"/>
            </a:xfrm>
            <a:prstGeom prst="ellipse">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Explosion: 14 Points 22">
            <a:extLst>
              <a:ext uri="{FF2B5EF4-FFF2-40B4-BE49-F238E27FC236}">
                <a16:creationId xmlns:a16="http://schemas.microsoft.com/office/drawing/2014/main" id="{92C21B84-7FDC-4399-9E79-317A64B9AE01}"/>
              </a:ext>
            </a:extLst>
          </p:cNvPr>
          <p:cNvSpPr/>
          <p:nvPr/>
        </p:nvSpPr>
        <p:spPr>
          <a:xfrm>
            <a:off x="691857" y="4257877"/>
            <a:ext cx="1867598" cy="1095662"/>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64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AA0C-7C94-4148-A7D5-E96744EE25DE}"/>
              </a:ext>
            </a:extLst>
          </p:cNvPr>
          <p:cNvSpPr>
            <a:spLocks noGrp="1"/>
          </p:cNvSpPr>
          <p:nvPr>
            <p:ph type="title"/>
          </p:nvPr>
        </p:nvSpPr>
        <p:spPr/>
        <p:txBody>
          <a:bodyPr/>
          <a:lstStyle/>
          <a:p>
            <a:r>
              <a:rPr lang="en-US" dirty="0"/>
              <a:t>Cells without </a:t>
            </a:r>
            <a:r>
              <a:rPr lang="en-US" i="1" dirty="0"/>
              <a:t>rpsU2</a:t>
            </a:r>
            <a:r>
              <a:rPr lang="en-US" dirty="0"/>
              <a:t> translate the </a:t>
            </a:r>
            <a:r>
              <a:rPr lang="en-US" i="1" dirty="0"/>
              <a:t>pdpA</a:t>
            </a:r>
            <a:r>
              <a:rPr lang="en-US" dirty="0"/>
              <a:t> 5</a:t>
            </a:r>
            <a:r>
              <a:rPr lang="en-US" dirty="0">
                <a:effectLst/>
                <a:ea typeface="Calibri" panose="020F0502020204030204" pitchFamily="34" charset="0"/>
              </a:rPr>
              <a:t>´</a:t>
            </a:r>
            <a:r>
              <a:rPr lang="en-US" dirty="0"/>
              <a:t>UTR less efficiently</a:t>
            </a:r>
          </a:p>
        </p:txBody>
      </p:sp>
      <p:graphicFrame>
        <p:nvGraphicFramePr>
          <p:cNvPr id="5" name="Chart 4">
            <a:extLst>
              <a:ext uri="{FF2B5EF4-FFF2-40B4-BE49-F238E27FC236}">
                <a16:creationId xmlns:a16="http://schemas.microsoft.com/office/drawing/2014/main" id="{7A28C02F-F861-47E9-AEBA-9F1D1C4BB10A}"/>
              </a:ext>
            </a:extLst>
          </p:cNvPr>
          <p:cNvGraphicFramePr>
            <a:graphicFrameLocks/>
          </p:cNvGraphicFramePr>
          <p:nvPr/>
        </p:nvGraphicFramePr>
        <p:xfrm>
          <a:off x="1735810" y="2258426"/>
          <a:ext cx="7080931" cy="364642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84CDC9E-71C9-4FE0-995B-3187D8500190}"/>
              </a:ext>
            </a:extLst>
          </p:cNvPr>
          <p:cNvSpPr txBox="1"/>
          <p:nvPr/>
        </p:nvSpPr>
        <p:spPr>
          <a:xfrm rot="16200000">
            <a:off x="-1009036" y="3260345"/>
            <a:ext cx="3970310" cy="830997"/>
          </a:xfrm>
          <a:prstGeom prst="rect">
            <a:avLst/>
          </a:prstGeom>
          <a:noFill/>
        </p:spPr>
        <p:txBody>
          <a:bodyPr wrap="square" rtlCol="0">
            <a:spAutoFit/>
          </a:bodyPr>
          <a:lstStyle/>
          <a:p>
            <a:pPr algn="ctr"/>
            <a:r>
              <a:rPr lang="en-US" sz="2400" i="1" dirty="0"/>
              <a:t> </a:t>
            </a:r>
            <a:r>
              <a:rPr lang="el-GR" sz="2400" dirty="0"/>
              <a:t>β</a:t>
            </a:r>
            <a:r>
              <a:rPr lang="en-US" sz="2400" dirty="0"/>
              <a:t>-galactosidase activity (</a:t>
            </a:r>
            <a:r>
              <a:rPr lang="en-US" sz="2400" i="1" dirty="0" err="1"/>
              <a:t>pdpA:bfr</a:t>
            </a:r>
            <a:r>
              <a:rPr lang="en-US" sz="2400" i="1" dirty="0"/>
              <a:t> </a:t>
            </a:r>
            <a:r>
              <a:rPr lang="en-US" sz="2400" dirty="0"/>
              <a:t>ratio)</a:t>
            </a:r>
          </a:p>
        </p:txBody>
      </p:sp>
      <p:sp>
        <p:nvSpPr>
          <p:cNvPr id="7" name="TextBox 6">
            <a:extLst>
              <a:ext uri="{FF2B5EF4-FFF2-40B4-BE49-F238E27FC236}">
                <a16:creationId xmlns:a16="http://schemas.microsoft.com/office/drawing/2014/main" id="{05ADA7A6-BBBB-4DBB-B3E8-DC6BE64783EC}"/>
              </a:ext>
            </a:extLst>
          </p:cNvPr>
          <p:cNvSpPr txBox="1"/>
          <p:nvPr/>
        </p:nvSpPr>
        <p:spPr>
          <a:xfrm>
            <a:off x="6598798" y="5504743"/>
            <a:ext cx="1925052" cy="400110"/>
          </a:xfrm>
          <a:prstGeom prst="rect">
            <a:avLst/>
          </a:prstGeom>
          <a:solidFill>
            <a:schemeClr val="bg1"/>
          </a:solidFill>
        </p:spPr>
        <p:txBody>
          <a:bodyPr wrap="square" rtlCol="0">
            <a:spAutoFit/>
          </a:bodyPr>
          <a:lstStyle/>
          <a:p>
            <a:r>
              <a:rPr lang="el-GR" sz="2000" dirty="0"/>
              <a:t>Δ</a:t>
            </a:r>
            <a:r>
              <a:rPr lang="en-US" sz="2000" i="1" dirty="0"/>
              <a:t>rpsU2</a:t>
            </a:r>
          </a:p>
        </p:txBody>
      </p:sp>
      <p:sp>
        <p:nvSpPr>
          <p:cNvPr id="10" name="TextBox 9">
            <a:extLst>
              <a:ext uri="{FF2B5EF4-FFF2-40B4-BE49-F238E27FC236}">
                <a16:creationId xmlns:a16="http://schemas.microsoft.com/office/drawing/2014/main" id="{FFEB4A55-21E2-41EE-9531-9A8432E00A64}"/>
              </a:ext>
            </a:extLst>
          </p:cNvPr>
          <p:cNvSpPr txBox="1"/>
          <p:nvPr/>
        </p:nvSpPr>
        <p:spPr>
          <a:xfrm>
            <a:off x="9160933" y="5291667"/>
            <a:ext cx="1566334" cy="369332"/>
          </a:xfrm>
          <a:prstGeom prst="rect">
            <a:avLst/>
          </a:prstGeom>
          <a:noFill/>
        </p:spPr>
        <p:txBody>
          <a:bodyPr wrap="square" rtlCol="0">
            <a:spAutoFit/>
          </a:bodyPr>
          <a:lstStyle/>
          <a:p>
            <a:r>
              <a:rPr lang="en-US" dirty="0"/>
              <a:t>p &lt; 0.001</a:t>
            </a:r>
          </a:p>
        </p:txBody>
      </p:sp>
      <p:sp>
        <p:nvSpPr>
          <p:cNvPr id="4" name="TextBox 3">
            <a:extLst>
              <a:ext uri="{FF2B5EF4-FFF2-40B4-BE49-F238E27FC236}">
                <a16:creationId xmlns:a16="http://schemas.microsoft.com/office/drawing/2014/main" id="{7720702A-AC08-43A6-93A6-E4CB4B0E9C1D}"/>
              </a:ext>
            </a:extLst>
          </p:cNvPr>
          <p:cNvSpPr txBox="1"/>
          <p:nvPr/>
        </p:nvSpPr>
        <p:spPr>
          <a:xfrm>
            <a:off x="3671454" y="2216997"/>
            <a:ext cx="1039091" cy="369332"/>
          </a:xfrm>
          <a:prstGeom prst="rect">
            <a:avLst/>
          </a:prstGeom>
          <a:noFill/>
        </p:spPr>
        <p:txBody>
          <a:bodyPr wrap="square" rtlCol="0">
            <a:spAutoFit/>
          </a:bodyPr>
          <a:lstStyle/>
          <a:p>
            <a:r>
              <a:rPr lang="en-US" dirty="0"/>
              <a:t>0.257</a:t>
            </a:r>
          </a:p>
        </p:txBody>
      </p:sp>
      <p:sp>
        <p:nvSpPr>
          <p:cNvPr id="8" name="TextBox 7">
            <a:extLst>
              <a:ext uri="{FF2B5EF4-FFF2-40B4-BE49-F238E27FC236}">
                <a16:creationId xmlns:a16="http://schemas.microsoft.com/office/drawing/2014/main" id="{0CE6BF98-3DBC-4E56-AFD4-084C5CB680CA}"/>
              </a:ext>
            </a:extLst>
          </p:cNvPr>
          <p:cNvSpPr txBox="1"/>
          <p:nvPr/>
        </p:nvSpPr>
        <p:spPr>
          <a:xfrm>
            <a:off x="6761015" y="3512253"/>
            <a:ext cx="1039091" cy="369332"/>
          </a:xfrm>
          <a:prstGeom prst="rect">
            <a:avLst/>
          </a:prstGeom>
          <a:noFill/>
        </p:spPr>
        <p:txBody>
          <a:bodyPr wrap="square" rtlCol="0">
            <a:spAutoFit/>
          </a:bodyPr>
          <a:lstStyle/>
          <a:p>
            <a:r>
              <a:rPr lang="en-US" dirty="0"/>
              <a:t>0.137</a:t>
            </a:r>
          </a:p>
        </p:txBody>
      </p:sp>
    </p:spTree>
    <p:extLst>
      <p:ext uri="{BB962C8B-B14F-4D97-AF65-F5344CB8AC3E}">
        <p14:creationId xmlns:p14="http://schemas.microsoft.com/office/powerpoint/2010/main" val="405120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AA0C-7C94-4148-A7D5-E96744EE25DE}"/>
              </a:ext>
            </a:extLst>
          </p:cNvPr>
          <p:cNvSpPr>
            <a:spLocks noGrp="1"/>
          </p:cNvSpPr>
          <p:nvPr>
            <p:ph type="title"/>
          </p:nvPr>
        </p:nvSpPr>
        <p:spPr/>
        <p:txBody>
          <a:bodyPr/>
          <a:lstStyle/>
          <a:p>
            <a:r>
              <a:rPr lang="en-US" dirty="0"/>
              <a:t>Next steps for B-gal assays</a:t>
            </a:r>
          </a:p>
        </p:txBody>
      </p:sp>
      <p:sp>
        <p:nvSpPr>
          <p:cNvPr id="3" name="TextBox 2">
            <a:extLst>
              <a:ext uri="{FF2B5EF4-FFF2-40B4-BE49-F238E27FC236}">
                <a16:creationId xmlns:a16="http://schemas.microsoft.com/office/drawing/2014/main" id="{0B7E14EC-5693-4570-B5C8-CD6685882C78}"/>
              </a:ext>
            </a:extLst>
          </p:cNvPr>
          <p:cNvSpPr txBox="1"/>
          <p:nvPr/>
        </p:nvSpPr>
        <p:spPr>
          <a:xfrm>
            <a:off x="1248032" y="1690688"/>
            <a:ext cx="9934833"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Longer UTR for </a:t>
            </a:r>
            <a:r>
              <a:rPr lang="en-US" sz="2800" i="1" dirty="0"/>
              <a:t>pdpA</a:t>
            </a:r>
          </a:p>
          <a:p>
            <a:pPr marL="285750" indent="-285750">
              <a:buFont typeface="Arial" panose="020B0604020202020204" pitchFamily="34" charset="0"/>
              <a:buChar char="•"/>
            </a:pPr>
            <a:r>
              <a:rPr lang="en-US" sz="2800" dirty="0"/>
              <a:t>Include 20 amino acids</a:t>
            </a:r>
          </a:p>
          <a:p>
            <a:pPr marL="285750" indent="-285750">
              <a:buFont typeface="Arial" panose="020B0604020202020204" pitchFamily="34" charset="0"/>
              <a:buChar char="•"/>
            </a:pPr>
            <a:r>
              <a:rPr lang="en-US" sz="2800" i="1" dirty="0"/>
              <a:t>tul4</a:t>
            </a:r>
            <a:r>
              <a:rPr lang="en-US" sz="2800" dirty="0"/>
              <a:t> control</a:t>
            </a:r>
            <a:endParaRPr lang="en-US" sz="2800" i="1" dirty="0"/>
          </a:p>
        </p:txBody>
      </p:sp>
    </p:spTree>
    <p:extLst>
      <p:ext uri="{BB962C8B-B14F-4D97-AF65-F5344CB8AC3E}">
        <p14:creationId xmlns:p14="http://schemas.microsoft.com/office/powerpoint/2010/main" val="143434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A23B-9AA2-4527-9A8C-A13E0E671802}"/>
              </a:ext>
            </a:extLst>
          </p:cNvPr>
          <p:cNvSpPr>
            <a:spLocks noGrp="1"/>
          </p:cNvSpPr>
          <p:nvPr>
            <p:ph type="title"/>
          </p:nvPr>
        </p:nvSpPr>
        <p:spPr>
          <a:xfrm>
            <a:off x="670560" y="2766218"/>
            <a:ext cx="10515600" cy="1325563"/>
          </a:xfrm>
        </p:spPr>
        <p:txBody>
          <a:bodyPr>
            <a:normAutofit fontScale="90000"/>
          </a:bodyPr>
          <a:lstStyle/>
          <a:p>
            <a:pPr marL="457200" lvl="1" indent="0" algn="ctr">
              <a:buNone/>
            </a:pPr>
            <a:r>
              <a:rPr lang="en-US" sz="4400" dirty="0"/>
              <a:t>Does growth rate affect the alterations in FPI proteins that we have observed? </a:t>
            </a:r>
            <a:br>
              <a:rPr lang="en-US" sz="4400" dirty="0"/>
            </a:br>
            <a:endParaRPr lang="en-US" sz="4400" dirty="0"/>
          </a:p>
        </p:txBody>
      </p:sp>
      <p:cxnSp>
        <p:nvCxnSpPr>
          <p:cNvPr id="4" name="Straight Connector 3">
            <a:extLst>
              <a:ext uri="{FF2B5EF4-FFF2-40B4-BE49-F238E27FC236}">
                <a16:creationId xmlns:a16="http://schemas.microsoft.com/office/drawing/2014/main" id="{C867F02B-85E0-B648-BD86-0D14D09FC908}"/>
              </a:ext>
            </a:extLst>
          </p:cNvPr>
          <p:cNvCxnSpPr>
            <a:cxnSpLocks/>
          </p:cNvCxnSpPr>
          <p:nvPr/>
        </p:nvCxnSpPr>
        <p:spPr>
          <a:xfrm>
            <a:off x="2891790" y="3154838"/>
            <a:ext cx="262128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049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2873</TotalTime>
  <Words>1464</Words>
  <Application>Microsoft Office PowerPoint</Application>
  <PresentationFormat>Widescreen</PresentationFormat>
  <Paragraphs>131</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Times New Roman</vt:lpstr>
      <vt:lpstr>Office Theme</vt:lpstr>
      <vt:lpstr>PowerPoint Presentation</vt:lpstr>
      <vt:lpstr>Lack of rpsU2 results in decrease in FPI proteins from one operon</vt:lpstr>
      <vt:lpstr>Transcript abundance is not affected by loss of rpsU2</vt:lpstr>
      <vt:lpstr>What mechanism is used by bS21-2 to regulate abundance of PdpA in Francisella tularensis? </vt:lpstr>
      <vt:lpstr>Testing the contribution of mRNA 5´UTRs </vt:lpstr>
      <vt:lpstr>Testing the contribution of mRNA 5´UTRs </vt:lpstr>
      <vt:lpstr>Cells without rpsU2 translate the pdpA 5´UTR less efficiently</vt:lpstr>
      <vt:lpstr>Next steps for B-gal assays</vt:lpstr>
      <vt:lpstr>Does growth rate affect the alterations in FPI proteins that we have observed?  </vt:lpstr>
      <vt:lpstr>Loss of rpsU2 results in a growth defect</vt:lpstr>
      <vt:lpstr>Creation of isogenic strains at Tn7 site</vt:lpstr>
      <vt:lpstr>Tn7::rpsU1 and Tn7::rpsU2 have similar growth rates</vt:lpstr>
      <vt:lpstr>PowerPoint Presentation</vt:lpstr>
      <vt:lpstr>Next steps for isogenic strains</vt:lpstr>
      <vt:lpstr>Does rpsU2 affect virulence of Francisella?  </vt:lpstr>
      <vt:lpstr>Early studies indicate YES rpsU2 affects virulence</vt:lpstr>
      <vt:lpstr>Competition intramacrophage growth assay</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Specialized Ribosomes in Francisella tularensis</dc:title>
  <dc:creator>Hannah Trautmann</dc:creator>
  <cp:lastModifiedBy>Hannah</cp:lastModifiedBy>
  <cp:revision>513</cp:revision>
  <cp:lastPrinted>2019-01-31T23:04:44Z</cp:lastPrinted>
  <dcterms:created xsi:type="dcterms:W3CDTF">2019-01-17T21:15:17Z</dcterms:created>
  <dcterms:modified xsi:type="dcterms:W3CDTF">2020-09-29T00:12:33Z</dcterms:modified>
</cp:coreProperties>
</file>