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7010400" cy="9296400"/>
  <p:embeddedFontLst>
    <p:embeddedFont>
      <p:font typeface="Century Gothic"/>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2" roundtripDataSignature="AMtx7mhUXL1CdPwMM44XkAyqQe5ST0Ig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B9F4FE-A452-40AE-AB0B-06BC8AF82645}">
  <a:tblStyle styleId="{98B9F4FE-A452-40AE-AB0B-06BC8AF82645}" styleName="Table_0">
    <a:wholeTbl>
      <a:tcTxStyle b="off" i="off">
        <a:font>
          <a:latin typeface="Century Gothic"/>
          <a:ea typeface="Century Gothic"/>
          <a:cs typeface="Century Gothic"/>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a:band2H>
    <a:band1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lt1"/>
      </a:tcTxStyle>
      <a:tcStyle>
        <a:fill>
          <a:solidFill>
            <a:schemeClr val="accent6"/>
          </a:solidFill>
        </a:fill>
      </a:tcStyle>
    </a:firstRow>
    <a:neCell>
      <a:tcTxStyle/>
    </a:neCell>
    <a:nwCell>
      <a:tcTxStyle/>
    </a:nwCell>
  </a:tblStyle>
  <a:tblStyle styleId="{D3B75119-AC5B-48EE-8B0B-33DC452730CE}" styleName="Table_1">
    <a:wholeTbl>
      <a:tcTxStyle b="off" i="off">
        <a:font>
          <a:latin typeface="Century Gothic"/>
          <a:ea typeface="Century Gothic"/>
          <a:cs typeface="Century Gothic"/>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BBDDE41-4464-48B5-9297-4CC27A0A4DAB}" styleName="Table_2">
    <a:wholeTbl>
      <a:tcTxStyle b="off" i="off">
        <a:font>
          <a:latin typeface="Century Gothic"/>
          <a:ea typeface="Century Gothic"/>
          <a:cs typeface="Century Gothic"/>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CECE7"/>
          </a:solidFill>
        </a:fill>
      </a:tcStyle>
    </a:band1H>
    <a:band2H>
      <a:tcTxStyle/>
    </a:band2H>
    <a:band1V>
      <a:tcTxStyle/>
      <a:tcStyle>
        <a:fill>
          <a:solidFill>
            <a:srgbClr val="FCECE7"/>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entury Gothic"/>
          <a:ea typeface="Century Gothic"/>
          <a:cs typeface="Century Gothic"/>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CenturyGothic-bold.fntdata"/><Relationship Id="rId10" Type="http://schemas.openxmlformats.org/officeDocument/2006/relationships/slide" Target="slides/slide5.xml"/><Relationship Id="rId54" Type="http://schemas.openxmlformats.org/officeDocument/2006/relationships/font" Target="fonts/CenturyGothic-regular.fntdata"/><Relationship Id="rId13" Type="http://schemas.openxmlformats.org/officeDocument/2006/relationships/slide" Target="slides/slide8.xml"/><Relationship Id="rId57" Type="http://schemas.openxmlformats.org/officeDocument/2006/relationships/font" Target="fonts/CenturyGothic-boldItalic.fntdata"/><Relationship Id="rId12" Type="http://schemas.openxmlformats.org/officeDocument/2006/relationships/slide" Target="slides/slide7.xml"/><Relationship Id="rId56" Type="http://schemas.openxmlformats.org/officeDocument/2006/relationships/font" Target="fonts/CenturyGothic-italic.fntdata"/><Relationship Id="rId15" Type="http://schemas.openxmlformats.org/officeDocument/2006/relationships/slide" Target="slides/slide10.xml"/><Relationship Id="rId59" Type="http://schemas.openxmlformats.org/officeDocument/2006/relationships/font" Target="fonts/OpenSans-bold.fntdata"/><Relationship Id="rId14" Type="http://schemas.openxmlformats.org/officeDocument/2006/relationships/slide" Target="slides/slide9.xml"/><Relationship Id="rId58" Type="http://schemas.openxmlformats.org/officeDocument/2006/relationships/font" Target="fonts/Open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G:\Shared%20drives\KRamsey%20Lab\Hannah%20Trautmann\Data\Calculations\200803_%20western%20calc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G:\Shared%20drives\KRamsey%20Lab\Hannah%20Trautmann\Data\Macrophage%20assays\190821_MacAssay.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G:\Shared%20drives\KRamsey%20Lab\Hannah%20Trautmann\Data\B-galactosidase%20assays\200708_B-gal_worksheet.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G:\Shared%20drives\KRamsey%20Lab\Hannah%20Trautmann\Data\B-galactosidase%20assays\190716_MS_Bg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pigR!$H$1</c:f>
              <c:strCache>
                <c:ptCount val="1"/>
                <c:pt idx="0">
                  <c:v>Normalized total protein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pigR!$H$2:$H$10</c:f>
              <c:numCache>
                <c:formatCode>0.0</c:formatCode>
                <c:ptCount val="9"/>
                <c:pt idx="0">
                  <c:v>1.0930888575458393</c:v>
                </c:pt>
                <c:pt idx="1">
                  <c:v>1.0437235543018335</c:v>
                </c:pt>
                <c:pt idx="2">
                  <c:v>0.88011283497884341</c:v>
                </c:pt>
                <c:pt idx="3">
                  <c:v>0.83779971791255292</c:v>
                </c:pt>
                <c:pt idx="4">
                  <c:v>1</c:v>
                </c:pt>
                <c:pt idx="5">
                  <c:v>1.1015514809590974</c:v>
                </c:pt>
                <c:pt idx="6">
                  <c:v>1.0620592383638927</c:v>
                </c:pt>
                <c:pt idx="7">
                  <c:v>1.2031029619181945</c:v>
                </c:pt>
                <c:pt idx="8">
                  <c:v>1.1424541607898449</c:v>
                </c:pt>
              </c:numCache>
            </c:numRef>
          </c:val>
          <c:extLst>
            <c:ext xmlns:c16="http://schemas.microsoft.com/office/drawing/2014/chart" uri="{C3380CC4-5D6E-409C-BE32-E72D297353CC}">
              <c16:uniqueId val="{00000000-8DFD-4102-A245-B099201FA483}"/>
            </c:ext>
          </c:extLst>
        </c:ser>
        <c:dLbls>
          <c:showLegendKey val="0"/>
          <c:showVal val="0"/>
          <c:showCatName val="0"/>
          <c:showSerName val="0"/>
          <c:showPercent val="0"/>
          <c:showBubbleSize val="0"/>
        </c:dLbls>
        <c:gapWidth val="84"/>
        <c:overlap val="-27"/>
        <c:axId val="1152091983"/>
        <c:axId val="1145308863"/>
      </c:barChart>
      <c:catAx>
        <c:axId val="1152091983"/>
        <c:scaling>
          <c:orientation val="minMax"/>
        </c:scaling>
        <c:delete val="1"/>
        <c:axPos val="b"/>
        <c:majorTickMark val="none"/>
        <c:minorTickMark val="none"/>
        <c:tickLblPos val="nextTo"/>
        <c:crossAx val="1145308863"/>
        <c:crosses val="autoZero"/>
        <c:auto val="1"/>
        <c:lblAlgn val="ctr"/>
        <c:lblOffset val="100"/>
        <c:noMultiLvlLbl val="0"/>
      </c:catAx>
      <c:valAx>
        <c:axId val="1145308863"/>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2091983"/>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1"/>
          <c:order val="0"/>
          <c:tx>
            <c:strRef>
              <c:f>'2 vs 24'!$D$1</c:f>
              <c:strCache>
                <c:ptCount val="1"/>
                <c:pt idx="0">
                  <c:v>T=24</c:v>
                </c:pt>
              </c:strCache>
            </c:strRef>
          </c:tx>
          <c:spPr>
            <a:solidFill>
              <a:schemeClr val="accent1">
                <a:lumMod val="50000"/>
              </a:schemeClr>
            </a:solidFill>
            <a:ln>
              <a:noFill/>
            </a:ln>
            <a:effectLst/>
          </c:spPr>
          <c:invertIfNegative val="0"/>
          <c:errBars>
            <c:errBarType val="both"/>
            <c:errValType val="cust"/>
            <c:noEndCap val="0"/>
            <c:plus>
              <c:numRef>
                <c:f>'2 vs 24'!$E$2:$E$4</c:f>
                <c:numCache>
                  <c:formatCode>General</c:formatCode>
                  <c:ptCount val="3"/>
                  <c:pt idx="0">
                    <c:v>5838.6642307980001</c:v>
                  </c:pt>
                  <c:pt idx="1">
                    <c:v>597.02037932832195</c:v>
                  </c:pt>
                  <c:pt idx="2">
                    <c:v>24027.761721253464</c:v>
                  </c:pt>
                </c:numCache>
              </c:numRef>
            </c:plus>
            <c:minus>
              <c:numRef>
                <c:f>'2 vs 24'!$E$2:$E$4</c:f>
                <c:numCache>
                  <c:formatCode>General</c:formatCode>
                  <c:ptCount val="3"/>
                  <c:pt idx="0">
                    <c:v>5838.6642307980001</c:v>
                  </c:pt>
                  <c:pt idx="1">
                    <c:v>597.02037932832195</c:v>
                  </c:pt>
                  <c:pt idx="2">
                    <c:v>24027.761721253464</c:v>
                  </c:pt>
                </c:numCache>
              </c:numRef>
            </c:minus>
            <c:spPr>
              <a:solidFill>
                <a:schemeClr val="tx1"/>
              </a:solidFill>
              <a:ln w="9525" cap="flat" cmpd="sng" algn="ctr">
                <a:solidFill>
                  <a:schemeClr val="tx1">
                    <a:shade val="95000"/>
                    <a:satMod val="105000"/>
                  </a:schemeClr>
                </a:solidFill>
                <a:prstDash val="solid"/>
                <a:round/>
              </a:ln>
              <a:effectLst/>
            </c:spPr>
          </c:errBars>
          <c:cat>
            <c:strRef>
              <c:f>'2 vs 24'!$A$2:$A$4</c:f>
              <c:strCache>
                <c:ptCount val="3"/>
                <c:pt idx="0">
                  <c:v>LVS + pF</c:v>
                </c:pt>
                <c:pt idx="1">
                  <c:v>∆rpsU2 + pF</c:v>
                </c:pt>
                <c:pt idx="2">
                  <c:v>∆rpsU2 + pF-rpsU2</c:v>
                </c:pt>
              </c:strCache>
            </c:strRef>
          </c:cat>
          <c:val>
            <c:numRef>
              <c:f>'2 vs 24'!$D$2:$D$4</c:f>
              <c:numCache>
                <c:formatCode>General</c:formatCode>
                <c:ptCount val="3"/>
                <c:pt idx="0">
                  <c:v>11800</c:v>
                </c:pt>
                <c:pt idx="1">
                  <c:v>756.66666666666663</c:v>
                </c:pt>
                <c:pt idx="2">
                  <c:v>37666.666666666664</c:v>
                </c:pt>
              </c:numCache>
            </c:numRef>
          </c:val>
          <c:extLst>
            <c:ext xmlns:c16="http://schemas.microsoft.com/office/drawing/2014/chart" uri="{C3380CC4-5D6E-409C-BE32-E72D297353CC}">
              <c16:uniqueId val="{00000001-DAB8-47B5-BF5C-654B6FB7D545}"/>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1793997192"/>
        <c:crosses val="autoZero"/>
        <c:auto val="1"/>
        <c:lblAlgn val="ctr"/>
        <c:lblOffset val="100"/>
        <c:noMultiLvlLbl val="0"/>
      </c:catAx>
      <c:valAx>
        <c:axId val="1793997192"/>
        <c:scaling>
          <c:logBase val="10"/>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r>
                  <a:rPr lang="en-US">
                    <a:latin typeface="+mn-lt"/>
                  </a:rPr>
                  <a:t>CFU per well</a:t>
                </a:r>
              </a:p>
            </c:rich>
          </c:tx>
          <c:layout>
            <c:manualLayout>
              <c:xMode val="edge"/>
              <c:yMode val="edge"/>
              <c:x val="5.0508696554918504E-3"/>
              <c:y val="0.2037678623505390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endParaRPr lang="en-US"/>
            </a:p>
          </c:txPr>
        </c:title>
        <c:numFmt formatCode="0.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17940370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Chart'!$F$2</c:f>
              <c:strCache>
                <c:ptCount val="1"/>
                <c:pt idx="0">
                  <c:v>pdpA:Bfr Ratio</c:v>
                </c:pt>
              </c:strCache>
            </c:strRef>
          </c:tx>
          <c:spPr>
            <a:solidFill>
              <a:schemeClr val="accent1"/>
            </a:solidFill>
            <a:ln>
              <a:noFill/>
            </a:ln>
            <a:effectLst/>
          </c:spPr>
          <c:invertIfNegative val="0"/>
          <c:errBars>
            <c:errBarType val="both"/>
            <c:errValType val="cust"/>
            <c:noEndCap val="0"/>
            <c:plus>
              <c:numRef>
                <c:f>'Data for Chart'!$G$3:$G$4</c:f>
                <c:numCache>
                  <c:formatCode>General</c:formatCode>
                  <c:ptCount val="2"/>
                  <c:pt idx="0">
                    <c:v>2.3821906976382905E-2</c:v>
                  </c:pt>
                  <c:pt idx="1">
                    <c:v>9.2623403562995983E-3</c:v>
                  </c:pt>
                </c:numCache>
              </c:numRef>
            </c:plus>
            <c:minus>
              <c:numRef>
                <c:f>'Data for Chart'!$G$3:$G$4</c:f>
                <c:numCache>
                  <c:formatCode>General</c:formatCode>
                  <c:ptCount val="2"/>
                  <c:pt idx="0">
                    <c:v>2.3821906976382905E-2</c:v>
                  </c:pt>
                  <c:pt idx="1">
                    <c:v>9.2623403562995983E-3</c:v>
                  </c:pt>
                </c:numCache>
              </c:numRef>
            </c:minus>
            <c:spPr>
              <a:noFill/>
              <a:ln w="9525" cap="flat" cmpd="sng" algn="ctr">
                <a:solidFill>
                  <a:schemeClr val="tx1">
                    <a:lumMod val="65000"/>
                    <a:lumOff val="35000"/>
                  </a:schemeClr>
                </a:solidFill>
                <a:round/>
              </a:ln>
              <a:effectLst/>
            </c:spPr>
          </c:errBars>
          <c:cat>
            <c:strRef>
              <c:f>'Data for Chart'!$E$3:$E$4</c:f>
              <c:strCache>
                <c:ptCount val="2"/>
                <c:pt idx="0">
                  <c:v>LVS</c:v>
                </c:pt>
                <c:pt idx="1">
                  <c:v>ΔrpsU2</c:v>
                </c:pt>
              </c:strCache>
            </c:strRef>
          </c:cat>
          <c:val>
            <c:numRef>
              <c:f>'Data for Chart'!$F$3:$F$4</c:f>
              <c:numCache>
                <c:formatCode>General</c:formatCode>
                <c:ptCount val="2"/>
                <c:pt idx="0">
                  <c:v>0.25733141677471666</c:v>
                </c:pt>
                <c:pt idx="1">
                  <c:v>0.13746396872894406</c:v>
                </c:pt>
              </c:numCache>
            </c:numRef>
          </c:val>
          <c:extLst>
            <c:ext xmlns:c16="http://schemas.microsoft.com/office/drawing/2014/chart" uri="{C3380CC4-5D6E-409C-BE32-E72D297353CC}">
              <c16:uniqueId val="{00000000-592D-4E05-88A3-761FAC0FC504}"/>
            </c:ext>
          </c:extLst>
        </c:ser>
        <c:dLbls>
          <c:showLegendKey val="0"/>
          <c:showVal val="0"/>
          <c:showCatName val="0"/>
          <c:showSerName val="0"/>
          <c:showPercent val="0"/>
          <c:showBubbleSize val="0"/>
        </c:dLbls>
        <c:gapWidth val="219"/>
        <c:overlap val="-27"/>
        <c:axId val="473380576"/>
        <c:axId val="267597200"/>
      </c:barChart>
      <c:catAx>
        <c:axId val="47338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7597200"/>
        <c:crosses val="autoZero"/>
        <c:auto val="1"/>
        <c:lblAlgn val="ctr"/>
        <c:lblOffset val="100"/>
        <c:noMultiLvlLbl val="0"/>
      </c:catAx>
      <c:valAx>
        <c:axId val="267597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338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errBars>
            <c:errBarType val="both"/>
            <c:errValType val="cust"/>
            <c:noEndCap val="0"/>
            <c:plus>
              <c:numRef>
                <c:f>'Data for Chart'!$C$3:$C$5</c:f>
                <c:numCache>
                  <c:formatCode>General</c:formatCode>
                  <c:ptCount val="3"/>
                  <c:pt idx="0">
                    <c:v>0.91187123013341165</c:v>
                  </c:pt>
                  <c:pt idx="1">
                    <c:v>1.3120822340646121</c:v>
                  </c:pt>
                  <c:pt idx="2">
                    <c:v>2.8252702274866666</c:v>
                  </c:pt>
                </c:numCache>
              </c:numRef>
            </c:plus>
            <c:minus>
              <c:numRef>
                <c:f>'Data for Chart'!$C$3:$C$5</c:f>
                <c:numCache>
                  <c:formatCode>General</c:formatCode>
                  <c:ptCount val="3"/>
                  <c:pt idx="0">
                    <c:v>0.91187123013341165</c:v>
                  </c:pt>
                  <c:pt idx="1">
                    <c:v>1.3120822340646121</c:v>
                  </c:pt>
                  <c:pt idx="2">
                    <c:v>2.8252702274866666</c:v>
                  </c:pt>
                </c:numCache>
              </c:numRef>
            </c:minus>
            <c:spPr>
              <a:noFill/>
              <a:ln w="9525" cap="flat" cmpd="sng" algn="ctr">
                <a:solidFill>
                  <a:schemeClr val="tx1">
                    <a:lumMod val="65000"/>
                    <a:lumOff val="35000"/>
                  </a:schemeClr>
                </a:solidFill>
                <a:round/>
              </a:ln>
              <a:effectLst/>
            </c:spPr>
          </c:errBars>
          <c:cat>
            <c:strRef>
              <c:f>'Data for Chart'!$A$3:$A$5</c:f>
              <c:strCache>
                <c:ptCount val="3"/>
                <c:pt idx="0">
                  <c:v>25˚C</c:v>
                </c:pt>
                <c:pt idx="1">
                  <c:v>37˚C</c:v>
                </c:pt>
                <c:pt idx="2">
                  <c:v>42˚C</c:v>
                </c:pt>
              </c:strCache>
            </c:strRef>
          </c:cat>
          <c:val>
            <c:numRef>
              <c:f>'Data for Chart'!$B$3:$B$5</c:f>
              <c:numCache>
                <c:formatCode>0.0</c:formatCode>
                <c:ptCount val="3"/>
                <c:pt idx="0">
                  <c:v>61.293448668501561</c:v>
                </c:pt>
                <c:pt idx="1">
                  <c:v>48.589825541349022</c:v>
                </c:pt>
                <c:pt idx="2">
                  <c:v>42.684643781243047</c:v>
                </c:pt>
              </c:numCache>
            </c:numRef>
          </c:val>
          <c:extLst>
            <c:ext xmlns:c16="http://schemas.microsoft.com/office/drawing/2014/chart" uri="{C3380CC4-5D6E-409C-BE32-E72D297353CC}">
              <c16:uniqueId val="{00000000-993A-4FD4-B900-732624B416BA}"/>
            </c:ext>
          </c:extLst>
        </c:ser>
        <c:dLbls>
          <c:showLegendKey val="0"/>
          <c:showVal val="0"/>
          <c:showCatName val="0"/>
          <c:showSerName val="0"/>
          <c:showPercent val="0"/>
          <c:showBubbleSize val="0"/>
        </c:dLbls>
        <c:gapWidth val="219"/>
        <c:overlap val="-27"/>
        <c:axId val="1015585008"/>
        <c:axId val="1015585392"/>
      </c:barChart>
      <c:catAx>
        <c:axId val="101558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15585392"/>
        <c:crosses val="autoZero"/>
        <c:auto val="1"/>
        <c:lblAlgn val="ctr"/>
        <c:lblOffset val="100"/>
        <c:noMultiLvlLbl val="0"/>
      </c:catAx>
      <c:valAx>
        <c:axId val="101558539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Beta-galactosidase Activity </a:t>
                </a:r>
              </a:p>
              <a:p>
                <a:pPr>
                  <a:defRPr/>
                </a:pPr>
                <a:r>
                  <a:rPr lang="en-US"/>
                  <a:t>(Miller Units)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1558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8"/>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Hi everyone. I’m Hannah, and I will be presenting on my research into a small ribosomal protein, bs21 and its role regulating genes</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10: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As I said the bS21 proteins are important in initiation of translation. So perhaps we have </a:t>
            </a:r>
            <a:r>
              <a:rPr b="1" lang="en-US" sz="1200">
                <a:solidFill>
                  <a:schemeClr val="dk1"/>
                </a:solidFill>
                <a:latin typeface="Calibri"/>
                <a:ea typeface="Calibri"/>
                <a:cs typeface="Calibri"/>
                <a:sym typeface="Calibri"/>
              </a:rPr>
              <a:t>RNA polymerase actively transcribing a gene.</a:t>
            </a:r>
            <a:r>
              <a:rPr lang="en-US" sz="1200">
                <a:solidFill>
                  <a:schemeClr val="dk1"/>
                </a:solidFill>
                <a:latin typeface="Calibri"/>
                <a:ea typeface="Calibri"/>
                <a:cs typeface="Calibri"/>
                <a:sym typeface="Calibri"/>
              </a:rPr>
              <a:t> The 30S subunit that contains paralog 1 </a:t>
            </a:r>
            <a:r>
              <a:rPr b="1" lang="en-US" sz="1200">
                <a:solidFill>
                  <a:schemeClr val="dk1"/>
                </a:solidFill>
                <a:latin typeface="Calibri"/>
                <a:ea typeface="Calibri"/>
                <a:cs typeface="Calibri"/>
                <a:sym typeface="Calibri"/>
              </a:rPr>
              <a:t>may interact with </a:t>
            </a:r>
            <a:r>
              <a:rPr lang="en-US" sz="1200">
                <a:solidFill>
                  <a:schemeClr val="dk1"/>
                </a:solidFill>
                <a:latin typeface="Calibri"/>
                <a:ea typeface="Calibri"/>
                <a:cs typeface="Calibri"/>
                <a:sym typeface="Calibri"/>
              </a:rPr>
              <a:t>th</a:t>
            </a:r>
            <a:r>
              <a:rPr b="1" lang="en-US" sz="1200">
                <a:solidFill>
                  <a:schemeClr val="dk1"/>
                </a:solidFill>
                <a:latin typeface="Calibri"/>
                <a:ea typeface="Calibri"/>
                <a:cs typeface="Calibri"/>
                <a:sym typeface="Calibri"/>
              </a:rPr>
              <a:t>e leader sequence </a:t>
            </a:r>
            <a:r>
              <a:rPr lang="en-US" sz="1200">
                <a:solidFill>
                  <a:schemeClr val="dk1"/>
                </a:solidFill>
                <a:latin typeface="Calibri"/>
                <a:ea typeface="Calibri"/>
                <a:cs typeface="Calibri"/>
                <a:sym typeface="Calibri"/>
              </a:rPr>
              <a:t>of this mRNA – but perhaps there </a:t>
            </a:r>
            <a:r>
              <a:rPr b="1" i="0" lang="en-US" sz="1200">
                <a:solidFill>
                  <a:schemeClr val="dk1"/>
                </a:solidFill>
                <a:latin typeface="Calibri"/>
                <a:ea typeface="Calibri"/>
                <a:cs typeface="Calibri"/>
                <a:sym typeface="Calibri"/>
              </a:rPr>
              <a:t>isn’t strong affinity</a:t>
            </a:r>
            <a:r>
              <a:rPr lang="en-US" sz="1200">
                <a:solidFill>
                  <a:schemeClr val="dk1"/>
                </a:solidFill>
                <a:latin typeface="Calibri"/>
                <a:ea typeface="Calibri"/>
                <a:cs typeface="Calibri"/>
                <a:sym typeface="Calibri"/>
              </a:rPr>
              <a:t>, so translation doesn’t initiate.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Then a 30S with a different bS21 comes in. There could be a stronger affinity, so the 30S interacts with the mRNA long enough for the 50S subunit to come in, </a:t>
            </a:r>
            <a:r>
              <a:rPr b="1" lang="en-US" sz="1200">
                <a:solidFill>
                  <a:schemeClr val="dk1"/>
                </a:solidFill>
                <a:latin typeface="Calibri"/>
                <a:ea typeface="Calibri"/>
                <a:cs typeface="Calibri"/>
                <a:sym typeface="Calibri"/>
              </a:rPr>
              <a:t>translation is initi</a:t>
            </a:r>
            <a:r>
              <a:rPr lang="en-US" sz="1200">
                <a:solidFill>
                  <a:schemeClr val="dk1"/>
                </a:solidFill>
                <a:latin typeface="Calibri"/>
                <a:ea typeface="Calibri"/>
                <a:cs typeface="Calibri"/>
                <a:sym typeface="Calibri"/>
              </a:rPr>
              <a:t>ated, and we see the protein being expressed.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is a simple model, but it shows our hypothesis: that each bS21 paralog possibly </a:t>
            </a:r>
            <a:r>
              <a:rPr lang="en-US" sz="1200"/>
              <a:t>has a greater affinity for distinct mRNA species, leading to preferential translation which results in differences in protein abundance.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that I’ve told you why we are interested in this, I’ll show you some of our preliminary data.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started by individually deleting each of the rpsU genes, looking at global protein abundance, and found something interesting when deleting one of the paralogs. </a:t>
            </a:r>
            <a:endParaRPr/>
          </a:p>
        </p:txBody>
      </p:sp>
      <p:sp>
        <p:nvSpPr>
          <p:cNvPr id="398" name="Google Shape;398;p10: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1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Here you have a Coomassie stain of whole cell extracts of our wild-type cells and drpsU2, and we don’t see large differences, but we did see a difference in a band here. We sent that out for mass spec and found, among the differences was pdpB, and that there </a:t>
            </a:r>
            <a:r>
              <a:rPr b="1" lang="en-US" sz="1200">
                <a:solidFill>
                  <a:schemeClr val="dk1"/>
                </a:solidFill>
                <a:latin typeface="Calibri"/>
                <a:ea typeface="Calibri"/>
                <a:cs typeface="Calibri"/>
                <a:sym typeface="Calibri"/>
              </a:rPr>
              <a:t>was substantially less </a:t>
            </a:r>
            <a:r>
              <a:rPr lang="en-US" sz="1200">
                <a:solidFill>
                  <a:schemeClr val="dk1"/>
                </a:solidFill>
                <a:latin typeface="Calibri"/>
                <a:ea typeface="Calibri"/>
                <a:cs typeface="Calibri"/>
                <a:sym typeface="Calibri"/>
              </a:rPr>
              <a:t>of this protein in drpsU2 when compared with wild-type. </a:t>
            </a:r>
            <a:endParaRPr/>
          </a:p>
          <a:p>
            <a:pPr indent="0" lvl="0" marL="0" rtl="0" algn="l">
              <a:spcBef>
                <a:spcPts val="0"/>
              </a:spcBef>
              <a:spcAft>
                <a:spcPts val="0"/>
              </a:spcAft>
              <a:buNone/>
            </a:pPr>
            <a:r>
              <a:t/>
            </a:r>
            <a:endParaRPr/>
          </a:p>
        </p:txBody>
      </p:sp>
      <p:sp>
        <p:nvSpPr>
          <p:cNvPr id="422" name="Google Shape;422;p11: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Now this was really exciting because pdpB is </a:t>
            </a:r>
            <a:r>
              <a:rPr b="1" lang="en-US" sz="1200">
                <a:solidFill>
                  <a:schemeClr val="dk1"/>
                </a:solidFill>
                <a:latin typeface="Calibri"/>
                <a:ea typeface="Calibri"/>
                <a:cs typeface="Calibri"/>
                <a:sym typeface="Calibri"/>
              </a:rPr>
              <a:t>encoded</a:t>
            </a:r>
            <a:r>
              <a:rPr lang="en-US" sz="1200">
                <a:solidFill>
                  <a:schemeClr val="dk1"/>
                </a:solidFill>
                <a:latin typeface="Calibri"/>
                <a:ea typeface="Calibri"/>
                <a:cs typeface="Calibri"/>
                <a:sym typeface="Calibri"/>
              </a:rPr>
              <a:t> by the Francisella pathogenicity island, or FPI. The FPI encodes the type vi secretion system in francisella, and is absolutely essential to virulence. I also wanted to point out here, because this will be important later on, that the </a:t>
            </a:r>
            <a:r>
              <a:rPr b="1" lang="en-US" sz="1200">
                <a:solidFill>
                  <a:schemeClr val="dk1"/>
                </a:solidFill>
                <a:latin typeface="Calibri"/>
                <a:ea typeface="Calibri"/>
                <a:cs typeface="Calibri"/>
                <a:sym typeface="Calibri"/>
              </a:rPr>
              <a:t>FPI is comprised of two distinct operons. </a:t>
            </a:r>
            <a:r>
              <a:rPr lang="en-US" sz="1200">
                <a:solidFill>
                  <a:schemeClr val="dk1"/>
                </a:solidFill>
                <a:latin typeface="Calibri"/>
                <a:ea typeface="Calibri"/>
                <a:cs typeface="Calibri"/>
                <a:sym typeface="Calibri"/>
              </a:rPr>
              <a:t>pdpB is on the plus strand operon here, along with pdpA, and a number of other genes, and the second operon is comprised of iglA-D.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do know a fair amount about how the FPI genes are regulated at the level of transcription, and I don’t want to get too into the details here, but I will just introduce you to a protein called pigR which has been shown to be </a:t>
            </a:r>
            <a:r>
              <a:rPr b="1" lang="en-US" sz="1200">
                <a:solidFill>
                  <a:schemeClr val="dk1"/>
                </a:solidFill>
                <a:latin typeface="Calibri"/>
                <a:ea typeface="Calibri"/>
                <a:cs typeface="Calibri"/>
                <a:sym typeface="Calibri"/>
              </a:rPr>
              <a:t>necessary for transcription of both operons of the FPI</a:t>
            </a:r>
            <a:r>
              <a:rPr lang="en-US" sz="1200">
                <a:solidFill>
                  <a:schemeClr val="dk1"/>
                </a:solidFill>
                <a:latin typeface="Calibri"/>
                <a:ea typeface="Calibri"/>
                <a:cs typeface="Calibri"/>
                <a:sym typeface="Calibri"/>
              </a:rPr>
              <a:t>, so it’s a useful control we’ll be using throughout these next few experiments. There </a:t>
            </a:r>
            <a:r>
              <a:rPr b="1" lang="en-US" sz="1200">
                <a:solidFill>
                  <a:schemeClr val="dk1"/>
                </a:solidFill>
                <a:latin typeface="Calibri"/>
                <a:ea typeface="Calibri"/>
                <a:cs typeface="Calibri"/>
                <a:sym typeface="Calibri"/>
              </a:rPr>
              <a:t>haven’t been any publications</a:t>
            </a:r>
            <a:r>
              <a:rPr lang="en-US" sz="1200">
                <a:solidFill>
                  <a:schemeClr val="dk1"/>
                </a:solidFill>
                <a:latin typeface="Calibri"/>
                <a:ea typeface="Calibri"/>
                <a:cs typeface="Calibri"/>
                <a:sym typeface="Calibri"/>
              </a:rPr>
              <a:t> into whether the FPI is controlled at the level of translation.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Once we identified pdpB as potentially being influenced by the presence of rpsU2, we wanted to confirm these results using immunoblotting, and look to see if any of the other FPI proteins are also affected.</a:t>
            </a:r>
            <a:endParaRPr/>
          </a:p>
          <a:p>
            <a:pPr indent="0" lvl="0" marL="0" rtl="0" algn="l">
              <a:spcBef>
                <a:spcPts val="0"/>
              </a:spcBef>
              <a:spcAft>
                <a:spcPts val="0"/>
              </a:spcAft>
              <a:buNone/>
            </a:pPr>
            <a:r>
              <a:t/>
            </a:r>
            <a:endParaRPr/>
          </a:p>
        </p:txBody>
      </p:sp>
      <p:sp>
        <p:nvSpPr>
          <p:cNvPr id="437" name="Google Shape;437;p12: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SLOW DOWN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Here we have the results of those western blots. We ran whole cell lysates in duplicate, our wild-type cells are represented here, and we have antibodies for a few proteins from each of the FPI operons. And then LpnA, is our loading control.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ran a</a:t>
            </a:r>
            <a:r>
              <a:rPr b="1" lang="en-US" sz="1200">
                <a:solidFill>
                  <a:schemeClr val="dk1"/>
                </a:solidFill>
                <a:latin typeface="Calibri"/>
                <a:ea typeface="Calibri"/>
                <a:cs typeface="Calibri"/>
                <a:sym typeface="Calibri"/>
              </a:rPr>
              <a:t> control </a:t>
            </a:r>
            <a:r>
              <a:rPr lang="en-US" sz="1200">
                <a:solidFill>
                  <a:schemeClr val="dk1"/>
                </a:solidFill>
                <a:latin typeface="Calibri"/>
                <a:ea typeface="Calibri"/>
                <a:cs typeface="Calibri"/>
                <a:sym typeface="Calibri"/>
              </a:rPr>
              <a:t>with deltapigR, because as I mentioned </a:t>
            </a:r>
            <a:r>
              <a:rPr b="1" lang="en-US" sz="1200">
                <a:solidFill>
                  <a:schemeClr val="dk1"/>
                </a:solidFill>
                <a:latin typeface="Calibri"/>
                <a:ea typeface="Calibri"/>
                <a:cs typeface="Calibri"/>
                <a:sym typeface="Calibri"/>
              </a:rPr>
              <a:t>the pigR protein necessary </a:t>
            </a:r>
            <a:r>
              <a:rPr lang="en-US" sz="1200">
                <a:solidFill>
                  <a:schemeClr val="dk1"/>
                </a:solidFill>
                <a:latin typeface="Calibri"/>
                <a:ea typeface="Calibri"/>
                <a:cs typeface="Calibri"/>
                <a:sym typeface="Calibri"/>
              </a:rPr>
              <a:t>for transcription of the </a:t>
            </a:r>
            <a:r>
              <a:rPr b="1" lang="en-US" sz="1200">
                <a:solidFill>
                  <a:schemeClr val="dk1"/>
                </a:solidFill>
                <a:latin typeface="Calibri"/>
                <a:ea typeface="Calibri"/>
                <a:cs typeface="Calibri"/>
                <a:sym typeface="Calibri"/>
              </a:rPr>
              <a:t>both operons </a:t>
            </a:r>
            <a:r>
              <a:rPr b="0" lang="en-US" sz="1200">
                <a:solidFill>
                  <a:schemeClr val="dk1"/>
                </a:solidFill>
                <a:latin typeface="Calibri"/>
                <a:ea typeface="Calibri"/>
                <a:cs typeface="Calibri"/>
                <a:sym typeface="Calibri"/>
              </a:rPr>
              <a:t>of the </a:t>
            </a:r>
            <a:r>
              <a:rPr lang="en-US" sz="1200">
                <a:solidFill>
                  <a:schemeClr val="dk1"/>
                </a:solidFill>
                <a:latin typeface="Calibri"/>
                <a:ea typeface="Calibri"/>
                <a:cs typeface="Calibri"/>
                <a:sym typeface="Calibri"/>
              </a:rPr>
              <a:t>FPI, and you can see clearly that without it, these proteins are not present.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When we compare the wild-type cells to drpsU2, we see a significant reduction of pdpB and a similar loss of pdpA. But, we did </a:t>
            </a:r>
            <a:r>
              <a:rPr b="1" lang="en-US" sz="1200">
                <a:solidFill>
                  <a:schemeClr val="dk1"/>
                </a:solidFill>
                <a:latin typeface="Calibri"/>
                <a:ea typeface="Calibri"/>
                <a:cs typeface="Calibri"/>
                <a:sym typeface="Calibri"/>
              </a:rPr>
              <a:t>not </a:t>
            </a:r>
            <a:r>
              <a:rPr lang="en-US" sz="1200">
                <a:solidFill>
                  <a:schemeClr val="dk1"/>
                </a:solidFill>
                <a:latin typeface="Calibri"/>
                <a:ea typeface="Calibri"/>
                <a:cs typeface="Calibri"/>
                <a:sym typeface="Calibri"/>
              </a:rPr>
              <a:t>observe the same level of difference in protein abundance for the igl proteins, from operon 2. I realize these results are a bit variable and we are working to replicate and quantify these differences.</a:t>
            </a:r>
            <a:endParaRPr/>
          </a:p>
          <a:p>
            <a:pPr indent="0" lvl="0" marL="0" rtl="0" algn="l">
              <a:spcBef>
                <a:spcPts val="0"/>
              </a:spcBef>
              <a:spcAft>
                <a:spcPts val="0"/>
              </a:spcAft>
              <a:buNone/>
            </a:pPr>
            <a:r>
              <a:t/>
            </a:r>
            <a:endParaRPr/>
          </a:p>
        </p:txBody>
      </p:sp>
      <p:sp>
        <p:nvSpPr>
          <p:cNvPr id="448" name="Google Shape;448;p1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1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just one replicate that we have done, in this case we used total protein loaded as a control, and we are able to quantify the difference in pdpB abundance between drpsU2 and WT in this and other replicates, to be about 13-18 fold reduction.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this is all very interesting, but we don’t know if this affect on pdpB and pdpA is happening at the level of transcription or translation, so we isolated RNA, generated cDNA, and determined abundance of these different transcripts using qRT-PCR.</a:t>
            </a:r>
            <a:endParaRPr/>
          </a:p>
          <a:p>
            <a:pPr indent="0" lvl="0" marL="0" rtl="0" algn="l">
              <a:spcBef>
                <a:spcPts val="0"/>
              </a:spcBef>
              <a:spcAft>
                <a:spcPts val="0"/>
              </a:spcAft>
              <a:buNone/>
            </a:pPr>
            <a:r>
              <a:t/>
            </a:r>
            <a:endParaRPr/>
          </a:p>
        </p:txBody>
      </p:sp>
      <p:sp>
        <p:nvSpPr>
          <p:cNvPr id="461" name="Google Shape;461;p1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5: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SLOW DOWN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Alright so what you see here first are pdpA and B which were most affected by loss of rpsU2. We are using wild-type and delta pigR as our controls, because FPI proteins require PigR for expression at the level of transcription. And what we see here is that there really is </a:t>
            </a:r>
            <a:r>
              <a:rPr b="1" lang="en-US" sz="1200">
                <a:solidFill>
                  <a:schemeClr val="dk1"/>
                </a:solidFill>
                <a:latin typeface="Calibri"/>
                <a:ea typeface="Calibri"/>
                <a:cs typeface="Calibri"/>
                <a:sym typeface="Calibri"/>
              </a:rPr>
              <a:t>NOT a significant difference</a:t>
            </a:r>
            <a:r>
              <a:rPr lang="en-US" sz="1200">
                <a:solidFill>
                  <a:schemeClr val="dk1"/>
                </a:solidFill>
                <a:latin typeface="Calibri"/>
                <a:ea typeface="Calibri"/>
                <a:cs typeface="Calibri"/>
                <a:sym typeface="Calibri"/>
              </a:rPr>
              <a:t> in transcript abundance of these genes between wild-type and the strain lacking rpsU2.</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also looked at transcript abundance of iglA which is one of the genes on the </a:t>
            </a:r>
            <a:r>
              <a:rPr b="1" lang="en-US" sz="1200">
                <a:solidFill>
                  <a:schemeClr val="dk1"/>
                </a:solidFill>
                <a:latin typeface="Calibri"/>
                <a:ea typeface="Calibri"/>
                <a:cs typeface="Calibri"/>
                <a:sym typeface="Calibri"/>
              </a:rPr>
              <a:t>other FPI operon </a:t>
            </a:r>
            <a:r>
              <a:rPr lang="en-US" sz="1200">
                <a:solidFill>
                  <a:schemeClr val="dk1"/>
                </a:solidFill>
                <a:latin typeface="Calibri"/>
                <a:ea typeface="Calibri"/>
                <a:cs typeface="Calibri"/>
                <a:sym typeface="Calibri"/>
              </a:rPr>
              <a:t>and this also appears to be true.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Finally for controls we looked at two </a:t>
            </a:r>
            <a:r>
              <a:rPr b="1" lang="en-US" sz="1200">
                <a:solidFill>
                  <a:schemeClr val="dk1"/>
                </a:solidFill>
                <a:latin typeface="Calibri"/>
                <a:ea typeface="Calibri"/>
                <a:cs typeface="Calibri"/>
                <a:sym typeface="Calibri"/>
              </a:rPr>
              <a:t>non-FPI genes</a:t>
            </a:r>
            <a:r>
              <a:rPr lang="en-US" sz="1200">
                <a:solidFill>
                  <a:schemeClr val="dk1"/>
                </a:solidFill>
                <a:latin typeface="Calibri"/>
                <a:ea typeface="Calibri"/>
                <a:cs typeface="Calibri"/>
                <a:sym typeface="Calibri"/>
              </a:rPr>
              <a:t>, rpoA1 and bfr, and here we see pretty consistent abundance of these transcripts among the three strains.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large difference that we are seeing in protein abundance of pdpA and pdpB is clearly not due to differences in transcription, and we want to know how this is occurring. This data </a:t>
            </a:r>
            <a:r>
              <a:rPr b="1" lang="en-US" sz="1200">
                <a:solidFill>
                  <a:schemeClr val="dk1"/>
                </a:solidFill>
                <a:latin typeface="Calibri"/>
                <a:ea typeface="Calibri"/>
                <a:cs typeface="Calibri"/>
                <a:sym typeface="Calibri"/>
              </a:rPr>
              <a:t>opens up the possibility </a:t>
            </a:r>
            <a:r>
              <a:rPr lang="en-US" sz="1200">
                <a:solidFill>
                  <a:schemeClr val="dk1"/>
                </a:solidFill>
                <a:latin typeface="Calibri"/>
                <a:ea typeface="Calibri"/>
                <a:cs typeface="Calibri"/>
                <a:sym typeface="Calibri"/>
              </a:rPr>
              <a:t>that regulation is occurring at the level of translation.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Given that this is a specific effect on FPI proteins, we were interested to see whether there may be an effect on intramacrophage growth.</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472" name="Google Shape;472;p15: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16: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So I conducted a macrophage assay. We have total bacterial cells recovered after 24 hours in macrophage on the y axis. When looking first at our wild-type compared to drpsU2 with empty vectors, you see a significant loss in growth. We also complemented rpsU2 on an ectopic expression plasmid and found recovery of intramacrophage growth, suggesting that cells lacking bS21-2 have a defect in T6SS function.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of my preliminary data suggests that bS21-2 may be playing a role regulating expression of specific proteins involved in virulence, and we hope to learn more about how this may be occurring in experiments proposed in my first aim.</a:t>
            </a:r>
            <a:endParaRPr/>
          </a:p>
        </p:txBody>
      </p:sp>
      <p:sp>
        <p:nvSpPr>
          <p:cNvPr id="481" name="Google Shape;481;p16: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1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Now that I’ve gone through our preliminary data, I want to get back to my first aim, which is to look at the mechanism behind these differences in protein abundance. As a reminder, our hypothesis is that ribosomes containing bS21-2 show a greater affinity for particular genes, in this case we will be focusing on pdpA, and that this leads to preferential translation and increased protein abundance compared to cells with other ribosomes.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specific experiments that I have proposed aim to answer two sub-questions.</a:t>
            </a:r>
            <a:endParaRPr/>
          </a:p>
          <a:p>
            <a:pPr indent="0" lvl="0" marL="0" rtl="0" algn="l">
              <a:spcBef>
                <a:spcPts val="0"/>
              </a:spcBef>
              <a:spcAft>
                <a:spcPts val="0"/>
              </a:spcAft>
              <a:buNone/>
            </a:pPr>
            <a:r>
              <a:rPr lang="en-US"/>
              <a:t>First, what component of the mRNA is recognized, directly or indirectly, by bS21 paralogs? We believe, based on the position of bS21 in the ribosome, may be specifically recognizing the 5’ UTR or untranslated region of mRNA.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 is the ribosome solely responsible for this interaction? Or are there other proteins in the cell necessary for this preferential translation to occur?</a:t>
            </a:r>
            <a:endParaRPr/>
          </a:p>
        </p:txBody>
      </p:sp>
      <p:sp>
        <p:nvSpPr>
          <p:cNvPr id="495" name="Google Shape;495;p17: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18: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To get at whether the 5’UTR is the component of the mRNA that is recognized, we have proposed to use B-galactosidase assays. We have built strains that have the 5’UTR of pdpA fused to the lacZ gene, and we have put these constructs both in wild-type cells and those lacking the second paralog. We have the transcripts modeled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we expect to see is ribosomes that contain the second homolog, such as those in wild-type cells, colored in purple, will show a higher affinity for the 5’UTR than other ribosomes. We expect all types of ribosomes to translate lacZ into the B-galactosidase protein, which cleaves a substrate to produce a yellow color, But that we might get more translation in wild-type because of this higher affinity, leading to a greater production of yellow color.</a:t>
            </a:r>
            <a:endParaRPr/>
          </a:p>
        </p:txBody>
      </p:sp>
      <p:sp>
        <p:nvSpPr>
          <p:cNvPr id="504" name="Google Shape;504;p18: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9: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We have also constructed control strains that fuse lacZ to the UTR of a gene that is unaffected by presence of the second paralog, bfr. We will compare the ratio of the pdpA 5’ UTR to the bfr 5’UTR to compare B-galactosidase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that’s basically the experimental setup, and I have gotten a little ahead of my proposal and done one of these assays already, which I’ll show to you now.</a:t>
            </a:r>
            <a:endParaRPr/>
          </a:p>
        </p:txBody>
      </p:sp>
      <p:sp>
        <p:nvSpPr>
          <p:cNvPr id="530" name="Google Shape;530;p19: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I’ll start with some background info about our current understanding of gene regulation in bacteria. I’ll introduce you to the idea that ribosomes may be heterogeneous in composition and function, and then focus in on a specific source of that heterogeneity, a ribosomal protein called bS21.</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Then we will get into my specific questions about how bS21 may be involved in regulating gene expression in two bacteria: F. tularensis and S. aureus, and the implications that has on virulence and antibiotic resistance.</a:t>
            </a:r>
            <a:endParaRPr/>
          </a:p>
          <a:p>
            <a:pPr indent="0" lvl="0" marL="0" rtl="0" algn="l">
              <a:spcBef>
                <a:spcPts val="0"/>
              </a:spcBef>
              <a:spcAft>
                <a:spcPts val="0"/>
              </a:spcAft>
              <a:buNone/>
            </a:pPr>
            <a:r>
              <a:t/>
            </a:r>
            <a:endParaRPr/>
          </a:p>
        </p:txBody>
      </p:sp>
      <p:sp>
        <p:nvSpPr>
          <p:cNvPr id="94" name="Google Shape;94;p2: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0: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What we see here is a ratio of the B-galactosidase activity in our pdpA UTR compared to the bfr UTR in both strains. We were expecting, based on the protein abundance studies, about a 13-18 fold difference, and we see about a 2-fold difference. Which is cool, but it certainly doesn’t explain the massive difference we saw in protein abundance of pdpA.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doesn’t mean it’s the end of this line of inquiry, though, because there is evidence that pdpA has an alternative transcription start site about 100 base pairs upstream of the one we used to build these constructs, so it may be that bS21-2 shows a greater affinity only for pdpA transcripts with the longer UTR. As next steps I am in the process of generating the strains with the longer pdpA 5’UTR.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as a reminder, my second specific question was about whether the ribosome was sufficient to impart the differences in abundance that we see of pdpA.</a:t>
            </a:r>
            <a:endParaRPr/>
          </a:p>
        </p:txBody>
      </p:sp>
      <p:sp>
        <p:nvSpPr>
          <p:cNvPr id="556" name="Google Shape;556;p20: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To study this, we are going to do an in-vitro assay, with a kit that has all the transcription-translation machinery, and add in a pdpA transcript, as well as purified ribosomes that only have one of each of the paralogs. We can perform the reactions and then immunoblot the samples to see abundance of pdpA. We expect to find that when only bS21-2 is present, there is more pdpA produced than with ribosomes containing only the other two paralogs.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would tell us that there aren’t other proteins involved in the specific interaction between bS21 and mRNA, it is just the ribosome responsible for the changes we see. </a:t>
            </a:r>
            <a:endParaRPr/>
          </a:p>
        </p:txBody>
      </p:sp>
      <p:sp>
        <p:nvSpPr>
          <p:cNvPr id="568" name="Google Shape;568;p21: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2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Alright so in summary, we expect to find whether or not bS21 is recognizing the 5’ UTR of mRNA molecules, and whether the ribosome, and co-purified proteins, are sufficient to explain these differences. This would not only elucidate the role of bS21 in translation, but it would also be the first study in bacteria highlighting that alterations in r-proteins affect gene expression.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research could lead in some exciting directions. For instance, we may be able to start screening ribosome-inhibitors to see if there is any specificity for ribosomes containing a specific paralog. </a:t>
            </a:r>
            <a:endParaRPr/>
          </a:p>
          <a:p>
            <a:pPr indent="0" lvl="0" marL="0" rtl="0" algn="l">
              <a:spcBef>
                <a:spcPts val="0"/>
              </a:spcBef>
              <a:spcAft>
                <a:spcPts val="0"/>
              </a:spcAft>
              <a:buNone/>
            </a:pPr>
            <a:r>
              <a:rPr lang="en-US"/>
              <a:t>We are also working with collaborators to develop a structure to see how this is working at an atomic level. And finally, if F. tularensis perhaps developed these paralogs this as an evolutionary advantage to adapt better to its wide range of environments, what conditions lead to expression of each paralog?</a:t>
            </a:r>
            <a:endParaRPr/>
          </a:p>
        </p:txBody>
      </p:sp>
      <p:sp>
        <p:nvSpPr>
          <p:cNvPr id="617" name="Google Shape;617;p22: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2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I also realize that all of our experiments might not show us what we are hoping to find, so if we don’t see the changes we expect in the proposed experiments, we have some alternate plans to better study our hypothesis.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if we don’t find the 5’ UTR is sufficient to create the difference we are seeing, it may be the bS21-2 is affecting translation of another protein, such as a protease, that modifies pdpA post-translationally. We can try to find what that protein may be using a proteomics approach with mass spec.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we find that the ribosome alone isn’t sufficient to exhibit the differences we see in pdpA abundance in our in vitro assay, it is very likely that another protein is interacting with bS21 to moderate the recognition of mRNA. We could do an IP using VSV-G beads to pull down other proteins associating with the protein, or we could do transposon mutagenesis to find what other proteins are necessary for expression of pdpA. **how will we screen for this again? Is it with lacZ somehow**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Hopefully, between all the proposed and backup experiments, we should be able to learn a great deal about the mechanism of gene regulation via bS21 in francisella.</a:t>
            </a:r>
            <a:endParaRPr/>
          </a:p>
        </p:txBody>
      </p:sp>
      <p:sp>
        <p:nvSpPr>
          <p:cNvPr id="624" name="Google Shape;624;p2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2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That brings us to my second aim, which is to determine whether bS21 plays a role in antibiotic resistance in Staphylococcus aureus through alterations in cell wall structure</a:t>
            </a:r>
            <a:endParaRPr/>
          </a:p>
        </p:txBody>
      </p:sp>
      <p:sp>
        <p:nvSpPr>
          <p:cNvPr id="631" name="Google Shape;631;p2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25: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-G+, facultative human pathogen. Normally lives on skin and mucosal membranes of healthy humans.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-Extremely common, estimate that 30% of population carries staph on their skin asymptomatically. When it infects, can be very mild skin boils or life-threatening bacteremia.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reason it is so dangerous is because of antibiotic resistance making it difficult or impossible to treat. These are just some of the antibiotics used to treat staph infections, but some staph strains have acquired resistance to every single one. For years methicillin was the main antibiotic being used, but Methicillin-resistant staph aureus, or MRSA, is now extremely common, leading vancomycin and daptomycin to become more widely used. These are the two I’m going to be focusing on for my second aim, because it turns out that clinically, mutations in rpsU are associated with resistance to vancomycin and daptomycin</a:t>
            </a:r>
            <a:endParaRPr/>
          </a:p>
          <a:p>
            <a:pPr indent="0" lvl="0" marL="0" rtl="0" algn="l">
              <a:spcBef>
                <a:spcPts val="0"/>
              </a:spcBef>
              <a:spcAft>
                <a:spcPts val="0"/>
              </a:spcAft>
              <a:buNone/>
            </a:pPr>
            <a:r>
              <a:t/>
            </a:r>
            <a:endParaRPr/>
          </a:p>
        </p:txBody>
      </p:sp>
      <p:sp>
        <p:nvSpPr>
          <p:cNvPr id="637" name="Google Shape;637;p25: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26: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There have been numerous studies on clinical strains of staph with resistance to vancomycin or daptomycin, that show mutations in rpsU, the ONLY rpsU in s. aureus, with mutations occurring in different parts of the gene as well as in the promoter region. These loss of function mutants implicate loss of rpsU in antibiotic resistance.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clinical isolates often have numerous mutations so it’s hard to single out rpsU as being causative of the antibiotic resistance that is observed.</a:t>
            </a:r>
            <a:endParaRPr/>
          </a:p>
          <a:p>
            <a:pPr indent="0" lvl="0" marL="0" rtl="0" algn="l">
              <a:spcBef>
                <a:spcPts val="0"/>
              </a:spcBef>
              <a:spcAft>
                <a:spcPts val="0"/>
              </a:spcAft>
              <a:buNone/>
            </a:pPr>
            <a:r>
              <a:rPr lang="en-US"/>
              <a:t>Fortunately, there has also been a transposon mutagenesis of staph that implicates rpsU ALONE as the transposon inserts at only one place in the genome. This study showed that knocking out rpsU was sufficient to cause both vancomycin and daptomycin resistance.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question remains, HOW is loss of bS21 causing antibiotic resistance? Research has shown that many cells exhibiting antibiotic resistance have thickened cell walls, an example of which you can see here in vancomycin resistant bacteria. It is believed that this thickening titrates down the effective antibiotics. Even in diverse genetic backgrounds, this same mechanism results in antibiotic resistance.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information has led us to develop a model for what may be happening with bS21 in S. aureus.</a:t>
            </a:r>
            <a:endParaRPr/>
          </a:p>
        </p:txBody>
      </p:sp>
      <p:sp>
        <p:nvSpPr>
          <p:cNvPr id="647" name="Google Shape;647;p26: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2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SLOW DOWN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Much like the model I showed you for francisella, here we have </a:t>
            </a:r>
            <a:r>
              <a:rPr b="1" lang="en-US" sz="1200">
                <a:solidFill>
                  <a:schemeClr val="dk1"/>
                </a:solidFill>
                <a:latin typeface="Calibri"/>
                <a:ea typeface="Calibri"/>
                <a:cs typeface="Calibri"/>
                <a:sym typeface="Calibri"/>
              </a:rPr>
              <a:t>RNA polymerase actively transcribing a gene, specifically a cell wall negative regulator.</a:t>
            </a:r>
            <a:r>
              <a:rPr lang="en-US" sz="1200">
                <a:solidFill>
                  <a:schemeClr val="dk1"/>
                </a:solidFill>
                <a:latin typeface="Calibri"/>
                <a:ea typeface="Calibri"/>
                <a:cs typeface="Calibri"/>
                <a:sym typeface="Calibri"/>
              </a:rPr>
              <a:t> The 30S subunit that contains bS21 </a:t>
            </a:r>
            <a:r>
              <a:rPr b="1" lang="en-US" sz="1200">
                <a:solidFill>
                  <a:schemeClr val="dk1"/>
                </a:solidFill>
                <a:latin typeface="Calibri"/>
                <a:ea typeface="Calibri"/>
                <a:cs typeface="Calibri"/>
                <a:sym typeface="Calibri"/>
              </a:rPr>
              <a:t>may interact with</a:t>
            </a:r>
            <a:r>
              <a:rPr lang="en-US" sz="1200">
                <a:solidFill>
                  <a:schemeClr val="dk1"/>
                </a:solidFill>
                <a:latin typeface="Calibri"/>
                <a:ea typeface="Calibri"/>
                <a:cs typeface="Calibri"/>
                <a:sym typeface="Calibri"/>
              </a:rPr>
              <a:t> this mRNA, there is a strong affinity, a protein is made and we have a normal cell wall produced, which is represented by this cartoon. Antibiotics can enter this cell and eventually the cell dies.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You can imagine that there are also 30S subunits that altogether lack bS21. There may be a weaker affinity between these ribosomes and the mRNA, so translation is not initiated the protein is not produced, and this results in a thicker cell wall. In this case, antibiotics are unable to penetrate and enter the cell.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is our hypothesis – that bS21 regulates expression of proteins involved in cell wall structure, and this in turn has an affect on antibiotic resistance.</a:t>
            </a:r>
            <a:endParaRPr/>
          </a:p>
          <a:p>
            <a:pPr indent="0" lvl="0" marL="0" rtl="0" algn="l">
              <a:spcBef>
                <a:spcPts val="0"/>
              </a:spcBef>
              <a:spcAft>
                <a:spcPts val="0"/>
              </a:spcAft>
              <a:buNone/>
            </a:pPr>
            <a:r>
              <a:t/>
            </a:r>
            <a:endParaRPr/>
          </a:p>
        </p:txBody>
      </p:sp>
      <p:sp>
        <p:nvSpPr>
          <p:cNvPr id="656" name="Google Shape;656;p27: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28: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Now that brings us to the specific questions we have for aim 2. </a:t>
            </a:r>
            <a:endParaRPr/>
          </a:p>
          <a:p>
            <a:pPr indent="0" lvl="0" marL="0" rtl="0" algn="l">
              <a:spcBef>
                <a:spcPts val="0"/>
              </a:spcBef>
              <a:spcAft>
                <a:spcPts val="0"/>
              </a:spcAft>
              <a:buNone/>
            </a:pPr>
            <a:r>
              <a:rPr lang="en-US"/>
              <a:t>First, we plan to delete rpsU from staph and determine whether we can replicate the results of the transposon mutagenesis study, which showed that without a functional bS21 staph shows resistance to both vancomycin and daptomycin.</a:t>
            </a:r>
            <a:endParaRPr/>
          </a:p>
          <a:p>
            <a:pPr indent="0" lvl="0" marL="0" rtl="0" algn="l">
              <a:spcBef>
                <a:spcPts val="0"/>
              </a:spcBef>
              <a:spcAft>
                <a:spcPts val="0"/>
              </a:spcAft>
              <a:buNone/>
            </a:pPr>
            <a:r>
              <a:rPr lang="en-US"/>
              <a:t>Next, we want to assess whether cells lacking bS21 have any alterations in the cell wall thickness. As a reminder, our hypothesis is that cells without bs21 will have thicker cell walls.</a:t>
            </a:r>
            <a:endParaRPr/>
          </a:p>
        </p:txBody>
      </p:sp>
      <p:sp>
        <p:nvSpPr>
          <p:cNvPr id="690" name="Google Shape;690;p28: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29: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In order to determine whether we see alterations in antibiotic resistance when bS21 is lost, we will setup a very simple population analysis experiment. We will make plates that have different antibiotic concentrations, and then plate cells at different concentrations to determine that minimum concentration of antibiotic that is necessary to prevent growth, or the MIC. Using a range of starting CFU’s will allow us to better quantify if there are heterogeneous populations that have increased MICs which are only evident at higher concentrations of cells.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plan to do this with both antibiotics – daptomycin and vancomycin- with two strains, our wild-type cells and cells lacking rpsU. Based on the results of previous studies, particularly the transposon-mutagenesis study, we expect that the drpsU strain will have a higher MIC for both antibiotics when compared to wild-type.</a:t>
            </a:r>
            <a:endParaRPr/>
          </a:p>
        </p:txBody>
      </p:sp>
      <p:sp>
        <p:nvSpPr>
          <p:cNvPr id="697" name="Google Shape;697;p29: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Here we have a cartoon of any bacterial gene and it’s promoter, which is transcribed by RNA polymerase, generating the growing mRNA transcript that you see here. A lot is known about how gene expression is regulated by transcription, but less well-studies is regulation occurring post-transcriptionally.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 instance, sRNAs can bind to transcripts to promote or prevent the ribosome from binding to translate. There can be RNA binding proteins that influence stability, and differences in mRNA recruitment to the ribosome.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Often people think of the ribosome as constitutively and homogenously being active, but we wonder if ribosomes can provide an element of gene regulation? Structurally, we believe it is possible because ribosomes are heterogeneous., and I’ll show you the source of that heterogeneity now.</a:t>
            </a:r>
            <a:endParaRPr/>
          </a:p>
        </p:txBody>
      </p:sp>
      <p:sp>
        <p:nvSpPr>
          <p:cNvPr id="101" name="Google Shape;101;p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30: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For our second specific question, we want to see whether cell wall size is affected by loss of rpsU. To do this experiment, we will again take our wild-type and drpsU cells, which I have as purple cartoons here, and we will fix and stain the cells, represented here on a slide, then we can analyze using transmission electron microscopy. We should be able to measure the cell walls in each of these strains. We expect to find that cells with rpsU, our wild-type strain, will have thinner cell walls than cells lacking rpsU.</a:t>
            </a:r>
            <a:endParaRPr/>
          </a:p>
        </p:txBody>
      </p:sp>
      <p:sp>
        <p:nvSpPr>
          <p:cNvPr id="745" name="Google Shape;745;p30: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3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In summary, we hope to reproduce previous research that shows cells lacking functional bS21 have increased resistance to vancomycin and daptomycin, and we hope to look at whether there are also changes in cell wall size.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would be really exciting because it would draw a connection between the ribosome, and perhaps gene regulation through translation, to antibiotic resistance.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 results of these experiments support our model, it could lead in some exciting directions. We would definitely want to look at what specific proteins involved in cell envelope structure are being affected by bS21, directly and indirectly, through a proteomics approach. </a:t>
            </a:r>
            <a:endParaRPr/>
          </a:p>
          <a:p>
            <a:pPr indent="0" lvl="0" marL="0" rtl="0" algn="l">
              <a:spcBef>
                <a:spcPts val="0"/>
              </a:spcBef>
              <a:spcAft>
                <a:spcPts val="0"/>
              </a:spcAft>
              <a:buNone/>
            </a:pPr>
            <a:r>
              <a:rPr lang="en-US"/>
              <a:t>We would also want to see if this is true in other organisms that are antibiotic resistant, especially vanc-resistant bugs like enterococcus.</a:t>
            </a:r>
            <a:endParaRPr/>
          </a:p>
          <a:p>
            <a:pPr indent="0" lvl="0" marL="0" rtl="0" algn="l">
              <a:spcBef>
                <a:spcPts val="0"/>
              </a:spcBef>
              <a:spcAft>
                <a:spcPts val="0"/>
              </a:spcAft>
              <a:buNone/>
            </a:pPr>
            <a:r>
              <a:t/>
            </a:r>
            <a:endParaRPr/>
          </a:p>
        </p:txBody>
      </p:sp>
      <p:sp>
        <p:nvSpPr>
          <p:cNvPr id="764" name="Google Shape;764;p31: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32: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Of course it is possible that these experiments will not support our model. If that’s the case, we might want to take a step back from the cell-wall line of inquiry and attempt to figure out what proteins are differentially expressed when rpsU is lost, through a mass spec experiment similar to what we did with Francisella.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could also take a genetic approaching by using RNA-seq. If bS21 is affecting translation of a transcription factor, we might see significant changes at the level of transcription, indicating an indirect relationship between bS21 and those genes.</a:t>
            </a:r>
            <a:endParaRPr/>
          </a:p>
        </p:txBody>
      </p:sp>
      <p:sp>
        <p:nvSpPr>
          <p:cNvPr id="771" name="Google Shape;771;p32: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33: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Just to wrap up, the focus of my dissertation research will be on the role that the small ribosomal protein bS21 plays in two pathogenic bacteria. In francisella tularensis, we will look specifically at the second bS21 paralog to try to isolate the mechanism that this r-protein uses to regulate gene expression through B-galactosidase assays and in-vitro translation assays. Here were are focusing on how ribosomal protein heterogeneity influences gene expression and potentially virulence.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Staphylococcus aureus, we will look at the relationship between bS21 and antibiotic resistance andcell wall size, using population analysis experiments and transmission electron microscopy. This will help us understand how loss of function of r-proteins, and therefore alterations in ribosome composition, influence gene expression and antibiotic resistance.</a:t>
            </a:r>
            <a:endParaRPr/>
          </a:p>
        </p:txBody>
      </p:sp>
      <p:sp>
        <p:nvSpPr>
          <p:cNvPr id="778" name="Google Shape;778;p33: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3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3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Lots of people to thank, Dr. Ramsey of course and all the members of the Ramsey lab, especially Tala, Dan, and Maria who have helped me thus far with my ribosome project. Then Dr. Gregory and Dr. Camberg and their labs for lending us equipment and supplies, our collaborator at Duke Dr. Schumaker, and of course Janet, and </a:t>
            </a:r>
            <a:r>
              <a:rPr b="1" lang="en-US" sz="1200">
                <a:solidFill>
                  <a:schemeClr val="dk1"/>
                </a:solidFill>
                <a:latin typeface="Calibri"/>
                <a:ea typeface="Calibri"/>
                <a:cs typeface="Calibri"/>
                <a:sym typeface="Calibri"/>
              </a:rPr>
              <a:t>grants </a:t>
            </a:r>
            <a:r>
              <a:rPr lang="en-US" sz="1200">
                <a:solidFill>
                  <a:schemeClr val="dk1"/>
                </a:solidFill>
                <a:latin typeface="Calibri"/>
                <a:ea typeface="Calibri"/>
                <a:cs typeface="Calibri"/>
                <a:sym typeface="Calibri"/>
              </a:rPr>
              <a:t>we’ve received for this project from the RI foundation and INBRE.</a:t>
            </a:r>
            <a:endParaRPr/>
          </a:p>
        </p:txBody>
      </p:sp>
      <p:sp>
        <p:nvSpPr>
          <p:cNvPr id="785" name="Google Shape;785;p3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35: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What couples transcription and translation? </a:t>
            </a:r>
            <a:r>
              <a:rPr b="1" lang="en-US" sz="1200">
                <a:solidFill>
                  <a:schemeClr val="dk1"/>
                </a:solidFill>
                <a:latin typeface="Calibri"/>
                <a:ea typeface="Calibri"/>
                <a:cs typeface="Calibri"/>
                <a:sym typeface="Calibri"/>
              </a:rPr>
              <a:t>NusG</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-important that at exit channel because initiation occurs at exit channel when 16s rRNA recognizes </a:t>
            </a:r>
            <a:r>
              <a:rPr b="1" lang="en-US" sz="1200">
                <a:solidFill>
                  <a:schemeClr val="dk1"/>
                </a:solidFill>
                <a:latin typeface="Calibri"/>
                <a:ea typeface="Calibri"/>
                <a:cs typeface="Calibri"/>
                <a:sym typeface="Calibri"/>
              </a:rPr>
              <a:t>shine delgarno</a:t>
            </a:r>
            <a:r>
              <a:rPr lang="en-US" sz="1200">
                <a:solidFill>
                  <a:schemeClr val="dk1"/>
                </a:solidFill>
                <a:latin typeface="Calibri"/>
                <a:ea typeface="Calibri"/>
                <a:cs typeface="Calibri"/>
                <a:sym typeface="Calibri"/>
              </a:rPr>
              <a:t> on mRNA</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-bS21 interacts with </a:t>
            </a:r>
            <a:r>
              <a:rPr b="1" lang="en-US" sz="1200">
                <a:solidFill>
                  <a:schemeClr val="dk1"/>
                </a:solidFill>
                <a:latin typeface="Calibri"/>
                <a:ea typeface="Calibri"/>
                <a:cs typeface="Calibri"/>
                <a:sym typeface="Calibri"/>
              </a:rPr>
              <a:t>bs18, uS11, and 16s rRNA</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a:t>
            </a:r>
            <a:r>
              <a:rPr b="1" lang="en-US" sz="1200">
                <a:solidFill>
                  <a:schemeClr val="dk1"/>
                </a:solidFill>
                <a:latin typeface="Calibri"/>
                <a:ea typeface="Calibri"/>
                <a:cs typeface="Calibri"/>
                <a:sym typeface="Calibri"/>
              </a:rPr>
              <a:t>bacillus subtilis</a:t>
            </a:r>
            <a:r>
              <a:rPr lang="en-US" sz="1200">
                <a:solidFill>
                  <a:schemeClr val="dk1"/>
                </a:solidFill>
                <a:latin typeface="Calibri"/>
                <a:ea typeface="Calibri"/>
                <a:cs typeface="Calibri"/>
                <a:sym typeface="Calibri"/>
              </a:rPr>
              <a:t>, this results in defects in motility and biofilm formation, and in </a:t>
            </a:r>
            <a:r>
              <a:rPr b="1" lang="en-US" sz="1200">
                <a:solidFill>
                  <a:schemeClr val="dk1"/>
                </a:solidFill>
                <a:latin typeface="Calibri"/>
                <a:ea typeface="Calibri"/>
                <a:cs typeface="Calibri"/>
                <a:sym typeface="Calibri"/>
              </a:rPr>
              <a:t>listeria monocytogenes</a:t>
            </a:r>
            <a:r>
              <a:rPr lang="en-US" sz="1200">
                <a:solidFill>
                  <a:schemeClr val="dk1"/>
                </a:solidFill>
                <a:latin typeface="Calibri"/>
                <a:ea typeface="Calibri"/>
                <a:cs typeface="Calibri"/>
                <a:sym typeface="Calibri"/>
              </a:rPr>
              <a:t>, null mutants have increased acid stress resistance and changes in transcription of stress resistance genes.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-Percent identities: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and 3 – 72%</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and 2 57%</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and ecoli – 52%</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and 3 – 50%</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and e coli – 60%</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-E.Coli bS21 is in same operon </a:t>
            </a:r>
            <a:r>
              <a:rPr b="1" lang="en-US" sz="1200">
                <a:solidFill>
                  <a:schemeClr val="dk1"/>
                </a:solidFill>
                <a:latin typeface="Calibri"/>
                <a:ea typeface="Calibri"/>
                <a:cs typeface="Calibri"/>
                <a:sym typeface="Calibri"/>
              </a:rPr>
              <a:t>rpoC and primase</a:t>
            </a:r>
            <a:r>
              <a:rPr lang="en-US" sz="1200">
                <a:solidFill>
                  <a:schemeClr val="dk1"/>
                </a:solidFill>
                <a:latin typeface="Calibri"/>
                <a:ea typeface="Calibri"/>
                <a:cs typeface="Calibri"/>
                <a:sym typeface="Calibri"/>
              </a:rPr>
              <a:t>, so most similar to #2. Others are more similar to #3, like listeria and bacillus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paralogs</a:t>
            </a:r>
            <a:r>
              <a:rPr lang="en-US" sz="1200">
                <a:solidFill>
                  <a:schemeClr val="dk1"/>
                </a:solidFill>
                <a:latin typeface="Calibri"/>
                <a:ea typeface="Calibri"/>
                <a:cs typeface="Calibri"/>
                <a:sym typeface="Calibri"/>
              </a:rPr>
              <a:t> = gene duplication, </a:t>
            </a:r>
            <a:r>
              <a:rPr b="1" lang="en-US" sz="1200">
                <a:solidFill>
                  <a:schemeClr val="dk1"/>
                </a:solidFill>
                <a:latin typeface="Calibri"/>
                <a:ea typeface="Calibri"/>
                <a:cs typeface="Calibri"/>
                <a:sym typeface="Calibri"/>
              </a:rPr>
              <a:t>orthologs</a:t>
            </a:r>
            <a:r>
              <a:rPr lang="en-US" sz="1200">
                <a:solidFill>
                  <a:schemeClr val="dk1"/>
                </a:solidFill>
                <a:latin typeface="Calibri"/>
                <a:ea typeface="Calibri"/>
                <a:cs typeface="Calibri"/>
                <a:sym typeface="Calibri"/>
              </a:rPr>
              <a:t> = from different species. Likely rpsU are paralogs because we built a tree and they all clustered very close together and were only surrounded by other francisella proteins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r>
              <a:rPr b="1" lang="en-US" sz="1200">
                <a:solidFill>
                  <a:schemeClr val="dk1"/>
                </a:solidFill>
                <a:latin typeface="Calibri"/>
                <a:ea typeface="Calibri"/>
                <a:cs typeface="Calibri"/>
                <a:sym typeface="Calibri"/>
              </a:rPr>
              <a:t>yqeY</a:t>
            </a:r>
            <a:r>
              <a:rPr lang="en-US" sz="1200">
                <a:solidFill>
                  <a:schemeClr val="dk1"/>
                </a:solidFill>
                <a:latin typeface="Calibri"/>
                <a:ea typeface="Calibri"/>
                <a:cs typeface="Calibri"/>
                <a:sym typeface="Calibri"/>
              </a:rPr>
              <a:t> = hypothetical protein, uncharacterized</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		GT in Vivo</a:t>
            </a:r>
            <a:r>
              <a:rPr lang="en-US"/>
              <a:t> 	</a:t>
            </a:r>
            <a:r>
              <a:rPr b="0" i="0" lang="en-US" sz="1200" u="none" strike="noStrike">
                <a:solidFill>
                  <a:schemeClr val="dk1"/>
                </a:solidFill>
                <a:latin typeface="Calibri"/>
                <a:ea typeface="Calibri"/>
                <a:cs typeface="Calibri"/>
                <a:sym typeface="Calibri"/>
              </a:rPr>
              <a:t>Generation Time in Vitro</a:t>
            </a:r>
            <a:endParaRPr/>
          </a:p>
          <a:p>
            <a:pPr indent="0" lvl="0" marL="0" rtl="0" algn="l">
              <a:spcBef>
                <a:spcPts val="0"/>
              </a:spcBef>
              <a:spcAft>
                <a:spcPts val="0"/>
              </a:spcAft>
              <a:buNone/>
            </a:pPr>
            <a:r>
              <a:rPr lang="en-US"/>
              <a:t> </a:t>
            </a:r>
            <a:r>
              <a:rPr b="0" i="0" lang="en-US" sz="1200" u="none" strike="noStrike">
                <a:solidFill>
                  <a:schemeClr val="dk1"/>
                </a:solidFill>
                <a:latin typeface="Calibri"/>
                <a:ea typeface="Calibri"/>
                <a:cs typeface="Calibri"/>
                <a:sym typeface="Calibri"/>
              </a:rPr>
              <a:t>LVS + pF</a:t>
            </a:r>
            <a:r>
              <a:rPr lang="en-US"/>
              <a:t> 		</a:t>
            </a:r>
            <a:r>
              <a:rPr b="0" i="0" lang="en-US" sz="1200" u="none" strike="noStrike">
                <a:solidFill>
                  <a:schemeClr val="dk1"/>
                </a:solidFill>
                <a:latin typeface="Calibri"/>
                <a:ea typeface="Calibri"/>
                <a:cs typeface="Calibri"/>
                <a:sym typeface="Calibri"/>
              </a:rPr>
              <a:t>156.3858</a:t>
            </a:r>
            <a:r>
              <a:rPr lang="en-US"/>
              <a:t> 	</a:t>
            </a:r>
            <a:r>
              <a:rPr b="0" i="0" lang="en-US" sz="1200" u="none" strike="noStrike">
                <a:solidFill>
                  <a:schemeClr val="dk1"/>
                </a:solidFill>
                <a:latin typeface="Calibri"/>
                <a:ea typeface="Calibri"/>
                <a:cs typeface="Calibri"/>
                <a:sym typeface="Calibri"/>
              </a:rPr>
              <a:t>131.5391</a:t>
            </a:r>
            <a:r>
              <a:rPr lang="en-US"/>
              <a:t> </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∆rpsU2 + pF</a:t>
            </a:r>
            <a:r>
              <a:rPr lang="en-US"/>
              <a:t> 		</a:t>
            </a:r>
            <a:r>
              <a:rPr b="0" i="0" lang="en-US" sz="1200" u="none" strike="noStrike">
                <a:solidFill>
                  <a:schemeClr val="dk1"/>
                </a:solidFill>
                <a:latin typeface="Calibri"/>
                <a:ea typeface="Calibri"/>
                <a:cs typeface="Calibri"/>
                <a:sym typeface="Calibri"/>
              </a:rPr>
              <a:t>233.5667</a:t>
            </a:r>
            <a:r>
              <a:rPr lang="en-US"/>
              <a:t> 	</a:t>
            </a:r>
            <a:r>
              <a:rPr b="0" i="0" lang="en-US" sz="1200" u="none" strike="noStrike">
                <a:solidFill>
                  <a:schemeClr val="dk1"/>
                </a:solidFill>
                <a:latin typeface="Calibri"/>
                <a:ea typeface="Calibri"/>
                <a:cs typeface="Calibri"/>
                <a:sym typeface="Calibri"/>
              </a:rPr>
              <a:t>169.1624</a:t>
            </a:r>
            <a:r>
              <a:rPr lang="en-US"/>
              <a:t> </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∆rpsU2 + pF-rpsU2	</a:t>
            </a:r>
            <a:r>
              <a:rPr lang="en-US"/>
              <a:t> </a:t>
            </a:r>
            <a:r>
              <a:rPr b="0" i="0" lang="en-US" sz="1200" u="none" strike="noStrike">
                <a:solidFill>
                  <a:schemeClr val="dk1"/>
                </a:solidFill>
                <a:latin typeface="Calibri"/>
                <a:ea typeface="Calibri"/>
                <a:cs typeface="Calibri"/>
                <a:sym typeface="Calibri"/>
              </a:rPr>
              <a:t>119.5633</a:t>
            </a:r>
            <a:r>
              <a:rPr lang="en-US"/>
              <a:t> 	</a:t>
            </a:r>
            <a:r>
              <a:rPr b="0" i="0" lang="en-US" sz="1200" u="none" strike="noStrike">
                <a:solidFill>
                  <a:schemeClr val="dk1"/>
                </a:solidFill>
                <a:latin typeface="Calibri"/>
                <a:ea typeface="Calibri"/>
                <a:cs typeface="Calibri"/>
                <a:sym typeface="Calibri"/>
              </a:rPr>
              <a:t>147.0962</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*Faster in Vivo for WT and complement, slower in vivo for drpsU2*</a:t>
            </a:r>
            <a:endParaRPr/>
          </a:p>
          <a:p>
            <a:pPr indent="0" lvl="0" marL="0" rtl="0" algn="l">
              <a:spcBef>
                <a:spcPts val="0"/>
              </a:spcBef>
              <a:spcAft>
                <a:spcPts val="0"/>
              </a:spcAft>
              <a:buNone/>
            </a:pPr>
            <a:r>
              <a:rPr lang="en-US"/>
              <a:t>Complement is fasted in vivo, drpsU2 is slowest</a:t>
            </a:r>
            <a:endParaRPr/>
          </a:p>
          <a:p>
            <a:pPr indent="0" lvl="0" marL="0" rtl="0" algn="l">
              <a:spcBef>
                <a:spcPts val="0"/>
              </a:spcBef>
              <a:spcAft>
                <a:spcPts val="0"/>
              </a:spcAft>
              <a:buNone/>
            </a:pPr>
            <a:r>
              <a:t/>
            </a:r>
            <a:endParaRPr/>
          </a:p>
        </p:txBody>
      </p:sp>
      <p:sp>
        <p:nvSpPr>
          <p:cNvPr id="796" name="Google Shape;796;p35: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6: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01" name="Google Shape;801;p3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3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Percent identities: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08" name="Google Shape;808;p37: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38: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Percent identities: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16" name="Google Shape;816;p38: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39: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22" name="Google Shape;822;p3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b="0" lang="en-US" sz="1200">
                <a:solidFill>
                  <a:schemeClr val="dk1"/>
                </a:solidFill>
                <a:latin typeface="Calibri"/>
                <a:ea typeface="Calibri"/>
                <a:cs typeface="Calibri"/>
                <a:sym typeface="Calibri"/>
              </a:rPr>
              <a:t>First, we can have multiple rRNA operons whose products are incorporating </a:t>
            </a:r>
            <a:r>
              <a:rPr lang="en-US" sz="1200">
                <a:solidFill>
                  <a:schemeClr val="dk1"/>
                </a:solidFill>
                <a:latin typeface="Calibri"/>
                <a:ea typeface="Calibri"/>
                <a:cs typeface="Calibri"/>
                <a:sym typeface="Calibri"/>
              </a:rPr>
              <a:t>into different ribosomes. These can be post-transcriptionally modified through acetylation or methylation. We can also have homologous ribosomal proteins that incorporate into ribosomes, and these can also be modified, post-translationally.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All these different types of ribosomes that can be made has led the field to start investigating whether these have different functions and, rather than ribosomes acting constitutively as was traditionally believed, perhaps these ribosomes can impart some level of control of gene expression. The term for this is specialized ribosomes, referring to ones that are heterogeneous in structure and in function.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Now heterogeneous ribosomes are well-studied in eukaryotes, with significantly less known about these in bacteria. I want to show you a specific example of this that has been described in bacteria.</a:t>
            </a:r>
            <a:endParaRPr/>
          </a:p>
        </p:txBody>
      </p:sp>
      <p:sp>
        <p:nvSpPr>
          <p:cNvPr id="122" name="Google Shape;122;p4: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40: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28" name="Google Shape;828;p4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4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4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bS21 was purified but was too mobile so electron density at that location was weak – decided to exclude it.</a:t>
            </a:r>
            <a:endParaRPr/>
          </a:p>
          <a:p>
            <a:pPr indent="0" lvl="0" marL="0" rtl="0" algn="l">
              <a:spcBef>
                <a:spcPts val="0"/>
              </a:spcBef>
              <a:spcAft>
                <a:spcPts val="0"/>
              </a:spcAft>
              <a:buNone/>
            </a:pPr>
            <a:r>
              <a:rPr lang="en-US"/>
              <a:t>Was modeled in a hibernating ribosome they published a year later</a:t>
            </a:r>
            <a:endParaRPr/>
          </a:p>
        </p:txBody>
      </p:sp>
      <p:sp>
        <p:nvSpPr>
          <p:cNvPr id="836" name="Google Shape;836;p41: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42: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45" name="Google Shape;845;p4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3: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54" name="Google Shape;854;p4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4: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60" name="Google Shape;860;p4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45: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66" name="Google Shape;866;p4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46: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84" name="Google Shape;884;p4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4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p4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This data is from a study from 2006, in which the researchers used vancomycin-intermediate S. aureus and grew it in two different media, with and without certain cell-wall monomers, generating a thinner cell wall which you see here and one with thickened cell walls, labeled RM.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the cells are grown in normal culture, we see no difference in their growth rates.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when the cells are grown in the presence of vancomycin, we see that the cells with the thicker cell wall grow better than those with the thinner cell wall.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indicates that there is a correlation between cell wall thickness and antibiotic resistance, specifically vancomycin resistance. However, we are interested in the ribosome. So you might be wondering how does all this talk about antibiotics and staph aureus have to do with our ribosomal protein?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**is this seen in naturally occurring antibiotic resistant strains? Or just this artificially produced one?**</a:t>
            </a:r>
            <a:endParaRPr/>
          </a:p>
        </p:txBody>
      </p:sp>
      <p:sp>
        <p:nvSpPr>
          <p:cNvPr id="891" name="Google Shape;891;p47: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4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p48: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S. Aureus bS21 is VERY far away from this, definitely farther away than E. coli.</a:t>
            </a:r>
            <a:endParaRPr/>
          </a:p>
        </p:txBody>
      </p:sp>
      <p:sp>
        <p:nvSpPr>
          <p:cNvPr id="903" name="Google Shape;903;p48: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5: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Clr>
                <a:schemeClr val="dk1"/>
              </a:buClr>
              <a:buSzPts val="1800"/>
              <a:buFont typeface="Calibri"/>
              <a:buNone/>
            </a:pPr>
            <a:r>
              <a:rPr b="0" lang="en-US" sz="1800">
                <a:latin typeface="Calibri"/>
                <a:ea typeface="Calibri"/>
                <a:cs typeface="Calibri"/>
                <a:sym typeface="Calibri"/>
              </a:rPr>
              <a:t>In mycobacterium tuberculosis, there are two genes that encode the small ribosomal protein S18 – the primary ribosomal protein can coordinate with zinc and the alternate ribosomal protein cannot. So in high zinc conditions, zur, a transcription factor, binds to zinc to repress the alternate S18, and the primary S18 coordinates with zinc, leading to a population of ribosomes with mostly the primary S18 present. In other conditions low zinc presence, it’s been shown that this zur-zinc complex is not present so there is expression of the alternate S18, and a more evenly heterogeneous ribosome population. </a:t>
            </a:r>
            <a:endParaRPr/>
          </a:p>
          <a:p>
            <a:pPr indent="0" lvl="0" marL="0" marR="0" rtl="0" algn="l">
              <a:lnSpc>
                <a:spcPct val="100000"/>
              </a:lnSpc>
              <a:spcBef>
                <a:spcPts val="0"/>
              </a:spcBef>
              <a:spcAft>
                <a:spcPts val="0"/>
              </a:spcAft>
              <a:buClr>
                <a:schemeClr val="dk1"/>
              </a:buClr>
              <a:buSzPts val="1800"/>
              <a:buFont typeface="Calibri"/>
              <a:buNone/>
            </a:pPr>
            <a:r>
              <a:t/>
            </a:r>
            <a:endParaRPr b="0"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lang="en-US" sz="1800">
                <a:latin typeface="Calibri"/>
                <a:ea typeface="Calibri"/>
                <a:cs typeface="Calibri"/>
                <a:sym typeface="Calibri"/>
              </a:rPr>
              <a:t>The functional consequences of this are not known, but it is hypothesized that this was adapted as a way for mycobacterium to better grow in specific niches, such as in or out of host macrophage cells.</a:t>
            </a:r>
            <a:endParaRPr/>
          </a:p>
          <a:p>
            <a:pPr indent="0" lvl="0" marL="0" marR="0" rtl="0" algn="l">
              <a:lnSpc>
                <a:spcPct val="100000"/>
              </a:lnSpc>
              <a:spcBef>
                <a:spcPts val="0"/>
              </a:spcBef>
              <a:spcAft>
                <a:spcPts val="0"/>
              </a:spcAft>
              <a:buClr>
                <a:schemeClr val="dk1"/>
              </a:buClr>
              <a:buSzPts val="1800"/>
              <a:buFont typeface="Calibri"/>
              <a:buNone/>
            </a:pPr>
            <a:r>
              <a:t/>
            </a:r>
            <a:endParaRPr b="0"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lang="en-US" sz="1800">
                <a:latin typeface="Calibri"/>
                <a:ea typeface="Calibri"/>
                <a:cs typeface="Calibri"/>
                <a:sym typeface="Calibri"/>
              </a:rPr>
              <a:t>Our research is aimed at another ribosomal protein, called bS21.</a:t>
            </a:r>
            <a:endParaRPr/>
          </a:p>
          <a:p>
            <a:pPr indent="0" lvl="0" marL="0" rtl="0" algn="l">
              <a:spcBef>
                <a:spcPts val="0"/>
              </a:spcBef>
              <a:spcAft>
                <a:spcPts val="0"/>
              </a:spcAft>
              <a:buNone/>
            </a:pPr>
            <a:r>
              <a:t/>
            </a:r>
            <a:endParaRPr/>
          </a:p>
        </p:txBody>
      </p:sp>
      <p:sp>
        <p:nvSpPr>
          <p:cNvPr id="184" name="Google Shape;184;p5: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6: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bS21, which is encoded by the gene rpsU, is a component of the small ribosomal subunit. Here we have images of the 30S subunit of the E. coli ribosome. On the right we have a view of only the 16s rRNA with bS21 which is colored in red. On the left is a closer view, and to orient yourself in yellow is the p-site tRNA and an mRNA in blue, so you can imagine a longer mRNA would be exiting here, very close to the position of bS21. </a:t>
            </a:r>
            <a:endParaRPr/>
          </a:p>
          <a:p>
            <a:pPr indent="0" lvl="0" marL="0" rtl="0" algn="l">
              <a:spcBef>
                <a:spcPts val="0"/>
              </a:spcBef>
              <a:spcAft>
                <a:spcPts val="0"/>
              </a:spcAft>
              <a:buNone/>
            </a:pPr>
            <a:r>
              <a:t/>
            </a:r>
            <a:endParaRPr sz="1800">
              <a:solidFill>
                <a:srgbClr val="000000"/>
              </a:solidFill>
              <a:latin typeface="Calibri"/>
              <a:ea typeface="Calibri"/>
              <a:cs typeface="Calibri"/>
              <a:sym typeface="Calibri"/>
            </a:endParaRPr>
          </a:p>
          <a:p>
            <a:pPr indent="0" lvl="0" marL="0" rtl="0" algn="l">
              <a:spcBef>
                <a:spcPts val="0"/>
              </a:spcBef>
              <a:spcAft>
                <a:spcPts val="0"/>
              </a:spcAft>
              <a:buNone/>
            </a:pPr>
            <a:r>
              <a:rPr lang="en-US" sz="1800">
                <a:solidFill>
                  <a:srgbClr val="000000"/>
                </a:solidFill>
                <a:latin typeface="Calibri"/>
                <a:ea typeface="Calibri"/>
                <a:cs typeface="Calibri"/>
                <a:sym typeface="Calibri"/>
              </a:rPr>
              <a:t>Early research into the functions of ribosomal proteins identified that bS21 is involved in translation initiation, perhaps moderating the interaction between the ribosome and the mRNA molecule. However, bS21 is not found in all bacterial species and is considered non-essential.</a:t>
            </a:r>
            <a:endParaRPr/>
          </a:p>
          <a:p>
            <a:pPr indent="0" lvl="0" marL="0" rtl="0" algn="l">
              <a:spcBef>
                <a:spcPts val="0"/>
              </a:spcBef>
              <a:spcAft>
                <a:spcPts val="0"/>
              </a:spcAft>
              <a:buNone/>
            </a:pPr>
            <a:r>
              <a:t/>
            </a:r>
            <a:endParaRPr sz="1800">
              <a:solidFill>
                <a:srgbClr val="000000"/>
              </a:solidFill>
              <a:latin typeface="Calibri"/>
              <a:ea typeface="Calibri"/>
              <a:cs typeface="Calibri"/>
              <a:sym typeface="Calibri"/>
            </a:endParaRPr>
          </a:p>
          <a:p>
            <a:pPr indent="0" lvl="0" marL="0" rtl="0" algn="l">
              <a:spcBef>
                <a:spcPts val="0"/>
              </a:spcBef>
              <a:spcAft>
                <a:spcPts val="0"/>
              </a:spcAft>
              <a:buNone/>
            </a:pPr>
            <a:r>
              <a:rPr lang="en-US"/>
              <a:t>One really interesting study shows that bS21 has been encoded by viruses – different homologs of the gene that encodes bS21 has been found on more than 1300 viral genomes. It has been show that at least one of these viral bS21 can be incorporated into the E. coli ribosome, suggesting that perhaps viruses are utilizing bS21 homologs to hijack the host ribosomes to somehow benefit them, maybe altering gene expression.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Despite the fact that bS21 is not found in all species, there have been a number of studies where null-mutants have been made in species with bS21, and these result in interesting phenotypes, including loss of motility, biofilm formation, changes in acid stress resistance, antibiotic-resistance, and loss of virulence. These last two are going to be the focus of our studies, but given its influence on specific phenotypes, bS21’s role in translation may be a regulatory role.</a:t>
            </a:r>
            <a:endParaRPr/>
          </a:p>
        </p:txBody>
      </p:sp>
      <p:sp>
        <p:nvSpPr>
          <p:cNvPr id="312" name="Google Shape;312;p6: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7: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My overarching question is if, and how, bS21 contributes to control of gene expression in two pathogenic bacteria.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I’ll be looking at F. tularensis, which I’ll introduce you to shortly, where we have 3 paralogs of bS21 and we have seen effects of loss of one of these paralogs on abundance of specific proteins, including one called PdpA, so we would like to look into the mechanism by which this regulation occurs.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second aim will look at staph aureus, where bS21 has been implicated in resistance to antibiotics.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We’ll start with aim 1 with some background information on Francisella. </a:t>
            </a:r>
            <a:endParaRPr/>
          </a:p>
        </p:txBody>
      </p:sp>
      <p:sp>
        <p:nvSpPr>
          <p:cNvPr id="323" name="Google Shape;323;p7: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8: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Francisella is a </a:t>
            </a:r>
            <a:r>
              <a:rPr b="1" lang="en-US"/>
              <a:t>gram -, facultative intracellular bacteria.</a:t>
            </a:r>
            <a:r>
              <a:rPr lang="en-US"/>
              <a:t> It is pathogenic and causes a disease called tularemia, which can take a number of forms based on the route of infection. If infection is via the skin like through a mosquito or tick bite, it produces the ulceroglandular form of the disease, or if infection is by breathing in the bacteria, it causes the respiratory form, which can be fatal.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a large number of hosts and vectors including ticks, mosquitos, flies, rabbits, and a number of rodents. It can also be water-borne, which makes understanding its epidemiology rather complex.</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highly infectious with as few as 10 organisms able to cause the disease, and for this reason, along with the fact that it is potentially lethal, it is considered as a potential bioweapon. This image here is colored so that the francisella are blue and are in a yellow macrophage, and you can clearly see that a ton of organisms replicate.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Luckily we don’t have to work with the pathogenic form because there is a live vaccine strain that we can work with in the lab. </a:t>
            </a:r>
            <a:r>
              <a:rPr lang="en-US" sz="1200">
                <a:solidFill>
                  <a:schemeClr val="dk1"/>
                </a:solidFill>
                <a:latin typeface="Calibri"/>
                <a:ea typeface="Calibri"/>
                <a:cs typeface="Calibri"/>
                <a:sym typeface="Calibri"/>
              </a:rPr>
              <a:t>It’s non pathogenic to humans but </a:t>
            </a:r>
            <a:r>
              <a:rPr b="1" lang="en-US" sz="1200">
                <a:solidFill>
                  <a:schemeClr val="dk1"/>
                </a:solidFill>
                <a:latin typeface="Calibri"/>
                <a:ea typeface="Calibri"/>
                <a:cs typeface="Calibri"/>
                <a:sym typeface="Calibri"/>
              </a:rPr>
              <a:t>retains it’s pathogenicity </a:t>
            </a:r>
            <a:r>
              <a:rPr lang="en-US" sz="1200">
                <a:solidFill>
                  <a:schemeClr val="dk1"/>
                </a:solidFill>
                <a:latin typeface="Calibri"/>
                <a:ea typeface="Calibri"/>
                <a:cs typeface="Calibri"/>
                <a:sym typeface="Calibri"/>
              </a:rPr>
              <a:t>in animal models, so we can continue to use it in </a:t>
            </a:r>
            <a:r>
              <a:rPr b="1" lang="en-US" sz="1200">
                <a:solidFill>
                  <a:schemeClr val="dk1"/>
                </a:solidFill>
                <a:latin typeface="Calibri"/>
                <a:ea typeface="Calibri"/>
                <a:cs typeface="Calibri"/>
                <a:sym typeface="Calibri"/>
              </a:rPr>
              <a:t>infection assays</a:t>
            </a: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p:txBody>
      </p:sp>
      <p:sp>
        <p:nvSpPr>
          <p:cNvPr id="330" name="Google Shape;330;p8: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9: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Even though francisella has a very small genome, it </a:t>
            </a:r>
            <a:r>
              <a:rPr b="1" lang="en-US" sz="1200">
                <a:solidFill>
                  <a:schemeClr val="dk1"/>
                </a:solidFill>
                <a:latin typeface="Calibri"/>
                <a:ea typeface="Calibri"/>
                <a:cs typeface="Calibri"/>
                <a:sym typeface="Calibri"/>
              </a:rPr>
              <a:t>encodes </a:t>
            </a:r>
            <a:r>
              <a:rPr lang="en-US" sz="1200">
                <a:solidFill>
                  <a:schemeClr val="dk1"/>
                </a:solidFill>
                <a:latin typeface="Calibri"/>
                <a:ea typeface="Calibri"/>
                <a:cs typeface="Calibri"/>
                <a:sym typeface="Calibri"/>
              </a:rPr>
              <a:t>three copies of the rpsU genes, which encode bS21. This is especially noteworthy because most bacteria have 0 or 1 of this gene.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originally hypothesized, and have since shown, that these three proteins are produced and incorporated into ribosomes. I purified ribosomes from wild-type cells as well as cells ectopically expressing each of the bS21 proteins with a VSVG tag. We then ran these on a gel and immunoblotted. This, along with some mass spec data we have of purified ribosomes, indicates that F. tularensis can incorporate each paralog into ribosomes, so Francisella is producing heterogeneous ribosomes.</a:t>
            </a:r>
            <a:endParaRPr/>
          </a:p>
          <a:p>
            <a:pPr indent="0" lvl="0" marL="0" rtl="0" algn="l">
              <a:spcBef>
                <a:spcPts val="0"/>
              </a:spcBef>
              <a:spcAft>
                <a:spcPts val="0"/>
              </a:spcAft>
              <a:buNone/>
            </a:pPr>
            <a:r>
              <a:rPr lang="en-US"/>
              <a:t>Now that we have seen that structurally heterogeneous ribosomes exist, the question is why Francisella may have these and if they affect translation? We have developed a model for our hypothesis about this, which I will show you now.</a:t>
            </a:r>
            <a:endParaRPr/>
          </a:p>
        </p:txBody>
      </p:sp>
      <p:sp>
        <p:nvSpPr>
          <p:cNvPr id="339" name="Google Shape;339;p9:notes"/>
          <p:cNvSpPr txBox="1"/>
          <p:nvPr>
            <p:ph idx="12" type="sldNum"/>
          </p:nvPr>
        </p:nvSpPr>
        <p:spPr>
          <a:xfrm>
            <a:off x="3970938" y="8829968"/>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800" u="none" cap="none" strike="noStrike">
                <a:solidFill>
                  <a:srgbClr val="888888"/>
                </a:solidFill>
                <a:latin typeface="Century Gothic"/>
                <a:ea typeface="Century Gothic"/>
                <a:cs typeface="Century Gothic"/>
                <a:sym typeface="Century Gothic"/>
              </a:defRPr>
            </a:lvl1pPr>
            <a:lvl2pPr indent="0" lvl="1" marL="0" algn="r">
              <a:spcBef>
                <a:spcPts val="0"/>
              </a:spcBef>
              <a:buNone/>
              <a:defRPr b="0" i="0" sz="1800" u="none" cap="none" strike="noStrike">
                <a:solidFill>
                  <a:srgbClr val="888888"/>
                </a:solidFill>
                <a:latin typeface="Century Gothic"/>
                <a:ea typeface="Century Gothic"/>
                <a:cs typeface="Century Gothic"/>
                <a:sym typeface="Century Gothic"/>
              </a:defRPr>
            </a:lvl2pPr>
            <a:lvl3pPr indent="0" lvl="2" marL="0" algn="r">
              <a:spcBef>
                <a:spcPts val="0"/>
              </a:spcBef>
              <a:buNone/>
              <a:defRPr b="0" i="0" sz="1800" u="none" cap="none" strike="noStrike">
                <a:solidFill>
                  <a:srgbClr val="888888"/>
                </a:solidFill>
                <a:latin typeface="Century Gothic"/>
                <a:ea typeface="Century Gothic"/>
                <a:cs typeface="Century Gothic"/>
                <a:sym typeface="Century Gothic"/>
              </a:defRPr>
            </a:lvl3pPr>
            <a:lvl4pPr indent="0" lvl="3" marL="0" algn="r">
              <a:spcBef>
                <a:spcPts val="0"/>
              </a:spcBef>
              <a:buNone/>
              <a:defRPr b="0" i="0" sz="1800" u="none" cap="none" strike="noStrike">
                <a:solidFill>
                  <a:srgbClr val="888888"/>
                </a:solidFill>
                <a:latin typeface="Century Gothic"/>
                <a:ea typeface="Century Gothic"/>
                <a:cs typeface="Century Gothic"/>
                <a:sym typeface="Century Gothic"/>
              </a:defRPr>
            </a:lvl4pPr>
            <a:lvl5pPr indent="0" lvl="4" marL="0" algn="r">
              <a:spcBef>
                <a:spcPts val="0"/>
              </a:spcBef>
              <a:buNone/>
              <a:defRPr b="0" i="0" sz="1800" u="none" cap="none" strike="noStrike">
                <a:solidFill>
                  <a:srgbClr val="888888"/>
                </a:solidFill>
                <a:latin typeface="Century Gothic"/>
                <a:ea typeface="Century Gothic"/>
                <a:cs typeface="Century Gothic"/>
                <a:sym typeface="Century Gothic"/>
              </a:defRPr>
            </a:lvl5pPr>
            <a:lvl6pPr indent="0" lvl="5" marL="0" algn="r">
              <a:spcBef>
                <a:spcPts val="0"/>
              </a:spcBef>
              <a:buNone/>
              <a:defRPr b="0" i="0" sz="1800" u="none" cap="none" strike="noStrike">
                <a:solidFill>
                  <a:srgbClr val="888888"/>
                </a:solidFill>
                <a:latin typeface="Century Gothic"/>
                <a:ea typeface="Century Gothic"/>
                <a:cs typeface="Century Gothic"/>
                <a:sym typeface="Century Gothic"/>
              </a:defRPr>
            </a:lvl6pPr>
            <a:lvl7pPr indent="0" lvl="6" marL="0" algn="r">
              <a:spcBef>
                <a:spcPts val="0"/>
              </a:spcBef>
              <a:buNone/>
              <a:defRPr b="0" i="0" sz="1800" u="none" cap="none" strike="noStrike">
                <a:solidFill>
                  <a:srgbClr val="888888"/>
                </a:solidFill>
                <a:latin typeface="Century Gothic"/>
                <a:ea typeface="Century Gothic"/>
                <a:cs typeface="Century Gothic"/>
                <a:sym typeface="Century Gothic"/>
              </a:defRPr>
            </a:lvl7pPr>
            <a:lvl8pPr indent="0" lvl="7" marL="0" algn="r">
              <a:spcBef>
                <a:spcPts val="0"/>
              </a:spcBef>
              <a:buNone/>
              <a:defRPr b="0" i="0" sz="1800" u="none" cap="none" strike="noStrike">
                <a:solidFill>
                  <a:srgbClr val="888888"/>
                </a:solidFill>
                <a:latin typeface="Century Gothic"/>
                <a:ea typeface="Century Gothic"/>
                <a:cs typeface="Century Gothic"/>
                <a:sym typeface="Century Gothic"/>
              </a:defRPr>
            </a:lvl8pPr>
            <a:lvl9pPr indent="0" lvl="8" marL="0" algn="r">
              <a:spcBef>
                <a:spcPts val="0"/>
              </a:spcBef>
              <a:buNone/>
              <a:defRPr b="0" i="0" sz="18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8"/>
          <p:cNvSpPr/>
          <p:nvPr>
            <p:ph idx="2" type="pic"/>
          </p:nvPr>
        </p:nvSpPr>
        <p:spPr>
          <a:xfrm>
            <a:off x="5183188" y="987425"/>
            <a:ext cx="6172200" cy="4873625"/>
          </a:xfrm>
          <a:prstGeom prst="rect">
            <a:avLst/>
          </a:prstGeom>
          <a:noFill/>
          <a:ln>
            <a:noFill/>
          </a:ln>
        </p:spPr>
      </p:sp>
      <p:sp>
        <p:nvSpPr>
          <p:cNvPr id="68" name="Google Shape;68;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0"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 Id="rId4" Type="http://schemas.openxmlformats.org/officeDocument/2006/relationships/image" Target="../media/image25.jpg"/><Relationship Id="rId5" Type="http://schemas.openxmlformats.org/officeDocument/2006/relationships/image" Target="../media/image23.jpg"/><Relationship Id="rId6"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jp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548641" y="318053"/>
            <a:ext cx="10781968" cy="3917122"/>
          </a:xfrm>
          <a:prstGeom prst="rect">
            <a:avLst/>
          </a:prstGeom>
          <a:noFill/>
          <a:ln>
            <a:noFill/>
          </a:ln>
        </p:spPr>
        <p:txBody>
          <a:bodyPr anchorCtr="0" anchor="b" bIns="45700" lIns="91425" spcFirstLastPara="1" rIns="91425" wrap="square" tIns="45700">
            <a:normAutofit/>
          </a:bodyPr>
          <a:lstStyle/>
          <a:p>
            <a:pPr indent="0" lvl="0" marL="0" marR="0" rtl="0" algn="ctr">
              <a:lnSpc>
                <a:spcPct val="150000"/>
              </a:lnSpc>
              <a:spcBef>
                <a:spcPts val="0"/>
              </a:spcBef>
              <a:spcAft>
                <a:spcPts val="0"/>
              </a:spcAft>
              <a:buClr>
                <a:schemeClr val="dk1"/>
              </a:buClr>
              <a:buSzPts val="4800"/>
              <a:buFont typeface="Century Gothic"/>
              <a:buNone/>
            </a:pPr>
            <a:r>
              <a:rPr lang="en-US" sz="4800">
                <a:latin typeface="Century Gothic"/>
                <a:ea typeface="Century Gothic"/>
                <a:cs typeface="Century Gothic"/>
                <a:sym typeface="Century Gothic"/>
              </a:rPr>
              <a:t>Examining how the small ribosomal protein bS21 regulates gene expression in pathogenic bacteria</a:t>
            </a:r>
            <a:endParaRPr/>
          </a:p>
        </p:txBody>
      </p:sp>
      <p:sp>
        <p:nvSpPr>
          <p:cNvPr id="90" name="Google Shape;90;p1"/>
          <p:cNvSpPr txBox="1"/>
          <p:nvPr/>
        </p:nvSpPr>
        <p:spPr>
          <a:xfrm>
            <a:off x="3044025" y="4670825"/>
            <a:ext cx="57912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entury Gothic"/>
                <a:ea typeface="Century Gothic"/>
                <a:cs typeface="Century Gothic"/>
                <a:sym typeface="Century Gothic"/>
              </a:rPr>
              <a:t>Hannah Trautmann</a:t>
            </a:r>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entury Gothic"/>
                <a:ea typeface="Century Gothic"/>
                <a:cs typeface="Century Gothic"/>
                <a:sym typeface="Century Gothic"/>
              </a:rPr>
              <a:t>Qualifying Exam Oral Presentation</a:t>
            </a:r>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entury Gothic"/>
                <a:ea typeface="Century Gothic"/>
                <a:cs typeface="Century Gothic"/>
                <a:sym typeface="Century Gothic"/>
              </a:rPr>
              <a:t>August 5,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0"/>
          <p:cNvSpPr/>
          <p:nvPr/>
        </p:nvSpPr>
        <p:spPr>
          <a:xfrm>
            <a:off x="4313701" y="4121801"/>
            <a:ext cx="4250117" cy="34640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Century Gothic"/>
                <a:ea typeface="Century Gothic"/>
                <a:cs typeface="Century Gothic"/>
                <a:sym typeface="Century Gothic"/>
              </a:rPr>
              <a:t>Your favorite gene</a:t>
            </a:r>
            <a:endParaRPr/>
          </a:p>
        </p:txBody>
      </p:sp>
      <p:sp>
        <p:nvSpPr>
          <p:cNvPr id="401" name="Google Shape;401;p10"/>
          <p:cNvSpPr/>
          <p:nvPr/>
        </p:nvSpPr>
        <p:spPr>
          <a:xfrm>
            <a:off x="3201392" y="3349409"/>
            <a:ext cx="3886200" cy="58544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2" name="Google Shape;402;p10"/>
          <p:cNvSpPr txBox="1"/>
          <p:nvPr>
            <p:ph type="title"/>
          </p:nvPr>
        </p:nvSpPr>
        <p:spPr>
          <a:xfrm>
            <a:off x="579863" y="110195"/>
            <a:ext cx="1139575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solidFill>
                  <a:schemeClr val="dk1"/>
                </a:solidFill>
              </a:rPr>
              <a:t>Model for how bS21 might control gene expression in </a:t>
            </a:r>
            <a:r>
              <a:rPr i="1" lang="en-US">
                <a:solidFill>
                  <a:schemeClr val="dk1"/>
                </a:solidFill>
              </a:rPr>
              <a:t>F. tularensis</a:t>
            </a:r>
            <a:endParaRPr>
              <a:solidFill>
                <a:schemeClr val="dk1"/>
              </a:solidFill>
            </a:endParaRPr>
          </a:p>
        </p:txBody>
      </p:sp>
      <p:sp>
        <p:nvSpPr>
          <p:cNvPr id="403" name="Google Shape;403;p10"/>
          <p:cNvSpPr/>
          <p:nvPr/>
        </p:nvSpPr>
        <p:spPr>
          <a:xfrm>
            <a:off x="4031354" y="2516808"/>
            <a:ext cx="1714142" cy="1121283"/>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404" name="Google Shape;404;p10"/>
          <p:cNvCxnSpPr/>
          <p:nvPr/>
        </p:nvCxnSpPr>
        <p:spPr>
          <a:xfrm>
            <a:off x="3201392" y="4468205"/>
            <a:ext cx="5362428" cy="0"/>
          </a:xfrm>
          <a:prstGeom prst="straightConnector1">
            <a:avLst/>
          </a:prstGeom>
          <a:noFill/>
          <a:ln cap="flat" cmpd="sng" w="28575">
            <a:solidFill>
              <a:srgbClr val="000000"/>
            </a:solidFill>
            <a:prstDash val="solid"/>
            <a:miter lim="800000"/>
            <a:headEnd len="sm" w="sm" type="none"/>
            <a:tailEnd len="sm" w="sm" type="none"/>
          </a:ln>
        </p:spPr>
      </p:cxnSp>
      <p:sp>
        <p:nvSpPr>
          <p:cNvPr id="405" name="Google Shape;405;p10"/>
          <p:cNvSpPr/>
          <p:nvPr/>
        </p:nvSpPr>
        <p:spPr>
          <a:xfrm>
            <a:off x="6871041" y="3742163"/>
            <a:ext cx="1409321" cy="72604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Century Gothic"/>
                <a:ea typeface="Century Gothic"/>
                <a:cs typeface="Century Gothic"/>
                <a:sym typeface="Century Gothic"/>
              </a:rPr>
              <a:t>RNAP</a:t>
            </a:r>
            <a:endParaRPr/>
          </a:p>
        </p:txBody>
      </p:sp>
      <p:cxnSp>
        <p:nvCxnSpPr>
          <p:cNvPr id="406" name="Google Shape;406;p10"/>
          <p:cNvCxnSpPr/>
          <p:nvPr/>
        </p:nvCxnSpPr>
        <p:spPr>
          <a:xfrm>
            <a:off x="3594244" y="4105184"/>
            <a:ext cx="0" cy="363021"/>
          </a:xfrm>
          <a:prstGeom prst="straightConnector1">
            <a:avLst/>
          </a:prstGeom>
          <a:noFill/>
          <a:ln cap="flat" cmpd="sng" w="38100">
            <a:solidFill>
              <a:srgbClr val="000000"/>
            </a:solidFill>
            <a:prstDash val="solid"/>
            <a:miter lim="800000"/>
            <a:headEnd len="sm" w="sm" type="none"/>
            <a:tailEnd len="sm" w="sm" type="none"/>
          </a:ln>
        </p:spPr>
      </p:cxnSp>
      <p:cxnSp>
        <p:nvCxnSpPr>
          <p:cNvPr id="407" name="Google Shape;407;p10"/>
          <p:cNvCxnSpPr/>
          <p:nvPr/>
        </p:nvCxnSpPr>
        <p:spPr>
          <a:xfrm>
            <a:off x="3585100" y="4105184"/>
            <a:ext cx="660330" cy="0"/>
          </a:xfrm>
          <a:prstGeom prst="straightConnector1">
            <a:avLst/>
          </a:prstGeom>
          <a:noFill/>
          <a:ln cap="flat" cmpd="sng" w="38100">
            <a:solidFill>
              <a:srgbClr val="000000"/>
            </a:solidFill>
            <a:prstDash val="solid"/>
            <a:miter lim="800000"/>
            <a:headEnd len="sm" w="sm" type="none"/>
            <a:tailEnd len="med" w="med" type="triangle"/>
          </a:ln>
        </p:spPr>
      </p:cxnSp>
      <p:grpSp>
        <p:nvGrpSpPr>
          <p:cNvPr id="408" name="Google Shape;408;p10"/>
          <p:cNvGrpSpPr/>
          <p:nvPr/>
        </p:nvGrpSpPr>
        <p:grpSpPr>
          <a:xfrm>
            <a:off x="4205537" y="3340002"/>
            <a:ext cx="1409320" cy="631712"/>
            <a:chOff x="7859160" y="2707225"/>
            <a:chExt cx="1409320" cy="631712"/>
          </a:xfrm>
        </p:grpSpPr>
        <p:sp>
          <p:nvSpPr>
            <p:cNvPr id="409" name="Google Shape;409;p10"/>
            <p:cNvSpPr/>
            <p:nvPr/>
          </p:nvSpPr>
          <p:spPr>
            <a:xfrm>
              <a:off x="7859160" y="2707225"/>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0" name="Google Shape;410;p10"/>
            <p:cNvSpPr/>
            <p:nvPr/>
          </p:nvSpPr>
          <p:spPr>
            <a:xfrm rot="-502087">
              <a:off x="7983217" y="2746934"/>
              <a:ext cx="564711" cy="259707"/>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411" name="Google Shape;411;p10"/>
          <p:cNvGrpSpPr/>
          <p:nvPr/>
        </p:nvGrpSpPr>
        <p:grpSpPr>
          <a:xfrm>
            <a:off x="4205537" y="3322235"/>
            <a:ext cx="1409320" cy="631712"/>
            <a:chOff x="7001477" y="2843774"/>
            <a:chExt cx="1409320" cy="631712"/>
          </a:xfrm>
        </p:grpSpPr>
        <p:sp>
          <p:nvSpPr>
            <p:cNvPr id="412" name="Google Shape;412;p10"/>
            <p:cNvSpPr/>
            <p:nvPr/>
          </p:nvSpPr>
          <p:spPr>
            <a:xfrm>
              <a:off x="7001477" y="2843774"/>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3" name="Google Shape;413;p10"/>
            <p:cNvSpPr/>
            <p:nvPr/>
          </p:nvSpPr>
          <p:spPr>
            <a:xfrm rot="-502087">
              <a:off x="7125534" y="2888869"/>
              <a:ext cx="564711" cy="259707"/>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414" name="Google Shape;414;p10"/>
          <p:cNvGrpSpPr/>
          <p:nvPr/>
        </p:nvGrpSpPr>
        <p:grpSpPr>
          <a:xfrm>
            <a:off x="3915351" y="2409776"/>
            <a:ext cx="487592" cy="405715"/>
            <a:chOff x="3915351" y="2409776"/>
            <a:chExt cx="487592" cy="405715"/>
          </a:xfrm>
        </p:grpSpPr>
        <p:sp>
          <p:nvSpPr>
            <p:cNvPr id="415" name="Google Shape;415;p10"/>
            <p:cNvSpPr/>
            <p:nvPr/>
          </p:nvSpPr>
          <p:spPr>
            <a:xfrm>
              <a:off x="3915351" y="2409776"/>
              <a:ext cx="218771" cy="216159"/>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6" name="Google Shape;416;p10"/>
            <p:cNvSpPr/>
            <p:nvPr/>
          </p:nvSpPr>
          <p:spPr>
            <a:xfrm>
              <a:off x="4053126" y="2481676"/>
              <a:ext cx="218771" cy="216159"/>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7" name="Google Shape;417;p10"/>
            <p:cNvSpPr/>
            <p:nvPr/>
          </p:nvSpPr>
          <p:spPr>
            <a:xfrm>
              <a:off x="4184172" y="2599332"/>
              <a:ext cx="218771" cy="216159"/>
            </a:xfrm>
            <a:prstGeom prst="ellipse">
              <a:avLst/>
            </a:prstGeom>
            <a:solidFill>
              <a:srgbClr val="7030A0"/>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418" name="Google Shape;418;p10"/>
          <p:cNvSpPr txBox="1"/>
          <p:nvPr/>
        </p:nvSpPr>
        <p:spPr>
          <a:xfrm>
            <a:off x="859971" y="5050971"/>
            <a:ext cx="1024345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entury Gothic"/>
                <a:ea typeface="Century Gothic"/>
                <a:cs typeface="Century Gothic"/>
                <a:sym typeface="Century Gothic"/>
              </a:rPr>
              <a:t>Hypothesis: Each bS21 paralog has a greater affinity for distinct mRNA species, leading to preferential translation which results in differences in protein abundance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solidFill>
                  <a:schemeClr val="dk1"/>
                </a:solidFill>
              </a:rPr>
              <a:t>Cells lacking </a:t>
            </a:r>
            <a:r>
              <a:rPr i="1" lang="en-US">
                <a:solidFill>
                  <a:schemeClr val="dk1"/>
                </a:solidFill>
              </a:rPr>
              <a:t>rpsU2</a:t>
            </a:r>
            <a:r>
              <a:rPr lang="en-US">
                <a:solidFill>
                  <a:schemeClr val="dk1"/>
                </a:solidFill>
              </a:rPr>
              <a:t> have less PdpB</a:t>
            </a:r>
            <a:endParaRPr>
              <a:solidFill>
                <a:schemeClr val="dk1"/>
              </a:solidFill>
            </a:endParaRPr>
          </a:p>
        </p:txBody>
      </p:sp>
      <p:grpSp>
        <p:nvGrpSpPr>
          <p:cNvPr id="425" name="Google Shape;425;p11"/>
          <p:cNvGrpSpPr/>
          <p:nvPr/>
        </p:nvGrpSpPr>
        <p:grpSpPr>
          <a:xfrm>
            <a:off x="5428530" y="2266475"/>
            <a:ext cx="1599373" cy="3317366"/>
            <a:chOff x="5470561" y="2158827"/>
            <a:chExt cx="1599373" cy="3317366"/>
          </a:xfrm>
        </p:grpSpPr>
        <p:pic>
          <p:nvPicPr>
            <p:cNvPr id="426" name="Google Shape;426;p11"/>
            <p:cNvPicPr preferRelativeResize="0"/>
            <p:nvPr/>
          </p:nvPicPr>
          <p:blipFill rotWithShape="1">
            <a:blip r:embed="rId3">
              <a:alphaModFix/>
            </a:blip>
            <a:srcRect b="47850" l="50000" r="41639" t="13680"/>
            <a:stretch/>
          </p:blipFill>
          <p:spPr>
            <a:xfrm>
              <a:off x="5470561" y="2837932"/>
              <a:ext cx="767939" cy="2638261"/>
            </a:xfrm>
            <a:prstGeom prst="rect">
              <a:avLst/>
            </a:prstGeom>
            <a:noFill/>
            <a:ln>
              <a:noFill/>
            </a:ln>
          </p:spPr>
        </p:pic>
        <p:pic>
          <p:nvPicPr>
            <p:cNvPr id="427" name="Google Shape;427;p11"/>
            <p:cNvPicPr preferRelativeResize="0"/>
            <p:nvPr/>
          </p:nvPicPr>
          <p:blipFill rotWithShape="1">
            <a:blip r:embed="rId3">
              <a:alphaModFix/>
            </a:blip>
            <a:srcRect b="47850" l="70250" r="21820" t="13680"/>
            <a:stretch/>
          </p:blipFill>
          <p:spPr>
            <a:xfrm>
              <a:off x="6241280" y="2830574"/>
              <a:ext cx="728299" cy="2638259"/>
            </a:xfrm>
            <a:prstGeom prst="rect">
              <a:avLst/>
            </a:prstGeom>
            <a:noFill/>
            <a:ln>
              <a:noFill/>
            </a:ln>
          </p:spPr>
        </p:pic>
        <p:sp>
          <p:nvSpPr>
            <p:cNvPr id="428" name="Google Shape;428;p11"/>
            <p:cNvSpPr txBox="1"/>
            <p:nvPr/>
          </p:nvSpPr>
          <p:spPr>
            <a:xfrm>
              <a:off x="5567899" y="2461242"/>
              <a:ext cx="53668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LVS</a:t>
              </a:r>
              <a:endParaRPr/>
            </a:p>
          </p:txBody>
        </p:sp>
        <p:sp>
          <p:nvSpPr>
            <p:cNvPr id="429" name="Google Shape;429;p11"/>
            <p:cNvSpPr txBox="1"/>
            <p:nvPr/>
          </p:nvSpPr>
          <p:spPr>
            <a:xfrm>
              <a:off x="6128330" y="2158827"/>
              <a:ext cx="94160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LVS</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a:t>
              </a:r>
              <a:r>
                <a:rPr i="1" lang="en-US" sz="2000">
                  <a:solidFill>
                    <a:schemeClr val="dk1"/>
                  </a:solidFill>
                  <a:latin typeface="Century Gothic"/>
                  <a:ea typeface="Century Gothic"/>
                  <a:cs typeface="Century Gothic"/>
                  <a:sym typeface="Century Gothic"/>
                </a:rPr>
                <a:t>rpsU2</a:t>
              </a:r>
              <a:endParaRPr/>
            </a:p>
          </p:txBody>
        </p:sp>
      </p:grpSp>
      <p:sp>
        <p:nvSpPr>
          <p:cNvPr id="430" name="Google Shape;430;p11"/>
          <p:cNvSpPr txBox="1"/>
          <p:nvPr/>
        </p:nvSpPr>
        <p:spPr>
          <a:xfrm>
            <a:off x="7165635" y="3354062"/>
            <a:ext cx="223867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PdpB</a:t>
            </a:r>
            <a:endParaRPr sz="2000">
              <a:solidFill>
                <a:schemeClr val="dk1"/>
              </a:solidFill>
              <a:latin typeface="Century Gothic"/>
              <a:ea typeface="Century Gothic"/>
              <a:cs typeface="Century Gothic"/>
              <a:sym typeface="Century Gothic"/>
            </a:endParaRPr>
          </a:p>
        </p:txBody>
      </p:sp>
      <p:sp>
        <p:nvSpPr>
          <p:cNvPr id="431" name="Google Shape;431;p11"/>
          <p:cNvSpPr txBox="1"/>
          <p:nvPr/>
        </p:nvSpPr>
        <p:spPr>
          <a:xfrm>
            <a:off x="3895379" y="3322297"/>
            <a:ext cx="15160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~125 kDa</a:t>
            </a:r>
            <a:endParaRPr sz="2000">
              <a:solidFill>
                <a:schemeClr val="dk1"/>
              </a:solidFill>
              <a:latin typeface="Century Gothic"/>
              <a:ea typeface="Century Gothic"/>
              <a:cs typeface="Century Gothic"/>
              <a:sym typeface="Century Gothic"/>
            </a:endParaRPr>
          </a:p>
        </p:txBody>
      </p:sp>
      <p:sp>
        <p:nvSpPr>
          <p:cNvPr id="432" name="Google Shape;432;p11"/>
          <p:cNvSpPr/>
          <p:nvPr/>
        </p:nvSpPr>
        <p:spPr>
          <a:xfrm>
            <a:off x="5420138" y="3444436"/>
            <a:ext cx="1516085" cy="15200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aphicFrame>
        <p:nvGraphicFramePr>
          <p:cNvPr id="433" name="Google Shape;433;p11"/>
          <p:cNvGraphicFramePr/>
          <p:nvPr/>
        </p:nvGraphicFramePr>
        <p:xfrm>
          <a:off x="863600" y="4257351"/>
          <a:ext cx="3000000" cy="3000000"/>
        </p:xfrm>
        <a:graphic>
          <a:graphicData uri="http://schemas.openxmlformats.org/drawingml/2006/table">
            <a:tbl>
              <a:tblPr bandRow="1" firstRow="1">
                <a:noFill/>
                <a:tableStyleId>{98B9F4FE-A452-40AE-AB0B-06BC8AF82645}</a:tableStyleId>
              </a:tblPr>
              <a:tblGrid>
                <a:gridCol w="1627375"/>
                <a:gridCol w="1632700"/>
              </a:tblGrid>
              <a:tr h="370850">
                <a:tc>
                  <a:txBody>
                    <a:bodyPr/>
                    <a:lstStyle/>
                    <a:p>
                      <a:pPr indent="0" lvl="0" marL="0" marR="0" rtl="0" algn="ctr">
                        <a:spcBef>
                          <a:spcPts val="0"/>
                        </a:spcBef>
                        <a:spcAft>
                          <a:spcPts val="0"/>
                        </a:spcAft>
                        <a:buNone/>
                      </a:pPr>
                      <a:r>
                        <a:rPr lang="en-US" sz="1800" u="none" cap="none" strike="noStrike">
                          <a:solidFill>
                            <a:schemeClr val="dk1"/>
                          </a:solidFill>
                        </a:rPr>
                        <a:t>Normalized Spectral Count LVS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lstStyle/>
                    <a:p>
                      <a:pPr indent="0" lvl="0" marL="0" marR="0" rtl="0" algn="ctr">
                        <a:spcBef>
                          <a:spcPts val="0"/>
                        </a:spcBef>
                        <a:spcAft>
                          <a:spcPts val="0"/>
                        </a:spcAft>
                        <a:buNone/>
                      </a:pPr>
                      <a:r>
                        <a:rPr lang="en-US" sz="1800" u="none" cap="none" strike="noStrike">
                          <a:solidFill>
                            <a:schemeClr val="dk1"/>
                          </a:solidFill>
                        </a:rPr>
                        <a:t>Normalized Spectral Count Δ</a:t>
                      </a:r>
                      <a:r>
                        <a:rPr i="1" lang="en-US" sz="1800" u="none" cap="none" strike="noStrike">
                          <a:solidFill>
                            <a:schemeClr val="dk1"/>
                          </a:solidFill>
                        </a:rPr>
                        <a:t>rpsU2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r>
              <a:tr h="370850">
                <a:tc>
                  <a:txBody>
                    <a:bodyPr/>
                    <a:lstStyle/>
                    <a:p>
                      <a:pPr indent="0" lvl="0" marL="0" marR="0" rtl="0" algn="ctr">
                        <a:spcBef>
                          <a:spcPts val="0"/>
                        </a:spcBef>
                        <a:spcAft>
                          <a:spcPts val="0"/>
                        </a:spcAft>
                        <a:buNone/>
                      </a:pPr>
                      <a:r>
                        <a:rPr lang="en-US" sz="1800" u="none" cap="none" strike="noStrike"/>
                        <a:t>103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u="none" cap="none" strike="noStrike"/>
                        <a:t>69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solidFill>
                  <a:schemeClr val="dk1"/>
                </a:solidFill>
              </a:rPr>
              <a:t>Francisella </a:t>
            </a:r>
            <a:r>
              <a:rPr lang="en-US">
                <a:solidFill>
                  <a:schemeClr val="dk1"/>
                </a:solidFill>
              </a:rPr>
              <a:t>Pathogenicity Island (FPI)</a:t>
            </a:r>
            <a:endParaRPr i="1">
              <a:solidFill>
                <a:schemeClr val="dk1"/>
              </a:solidFill>
            </a:endParaRPr>
          </a:p>
        </p:txBody>
      </p:sp>
      <p:sp>
        <p:nvSpPr>
          <p:cNvPr id="440" name="Google Shape;440;p12"/>
          <p:cNvSpPr txBox="1"/>
          <p:nvPr/>
        </p:nvSpPr>
        <p:spPr>
          <a:xfrm>
            <a:off x="2407462" y="5320092"/>
            <a:ext cx="7492996"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Regulated at level of transcription, by PigR and other components</a:t>
            </a:r>
            <a:endParaRPr/>
          </a:p>
        </p:txBody>
      </p:sp>
      <p:pic>
        <p:nvPicPr>
          <p:cNvPr id="441" name="Google Shape;441;p12"/>
          <p:cNvPicPr preferRelativeResize="0"/>
          <p:nvPr/>
        </p:nvPicPr>
        <p:blipFill rotWithShape="1">
          <a:blip r:embed="rId3">
            <a:alphaModFix/>
          </a:blip>
          <a:srcRect b="0" l="0" r="0" t="0"/>
          <a:stretch/>
        </p:blipFill>
        <p:spPr>
          <a:xfrm>
            <a:off x="638175" y="1996441"/>
            <a:ext cx="10915650" cy="3124200"/>
          </a:xfrm>
          <a:prstGeom prst="rect">
            <a:avLst/>
          </a:prstGeom>
          <a:noFill/>
          <a:ln>
            <a:noFill/>
          </a:ln>
        </p:spPr>
      </p:pic>
      <p:sp>
        <p:nvSpPr>
          <p:cNvPr id="442" name="Google Shape;442;p12"/>
          <p:cNvSpPr/>
          <p:nvPr/>
        </p:nvSpPr>
        <p:spPr>
          <a:xfrm>
            <a:off x="892629" y="3646714"/>
            <a:ext cx="5780314" cy="67491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3" name="Google Shape;443;p12"/>
          <p:cNvSpPr/>
          <p:nvPr/>
        </p:nvSpPr>
        <p:spPr>
          <a:xfrm>
            <a:off x="8860971" y="4288971"/>
            <a:ext cx="2438400" cy="67491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4" name="Google Shape;444;p12"/>
          <p:cNvSpPr/>
          <p:nvPr/>
        </p:nvSpPr>
        <p:spPr>
          <a:xfrm>
            <a:off x="2546947" y="3646714"/>
            <a:ext cx="382233" cy="429893"/>
          </a:xfrm>
          <a:prstGeom prst="star5">
            <a:avLst>
              <a:gd fmla="val 19098" name="adj"/>
              <a:gd fmla="val 105146" name="hf"/>
              <a:gd fmla="val 110557" name="vf"/>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13"/>
          <p:cNvPicPr preferRelativeResize="0"/>
          <p:nvPr/>
        </p:nvPicPr>
        <p:blipFill rotWithShape="1">
          <a:blip r:embed="rId3">
            <a:alphaModFix/>
          </a:blip>
          <a:srcRect b="939" l="0" r="17052" t="0"/>
          <a:stretch/>
        </p:blipFill>
        <p:spPr>
          <a:xfrm>
            <a:off x="3020546" y="1876838"/>
            <a:ext cx="4345454" cy="4264882"/>
          </a:xfrm>
          <a:prstGeom prst="rect">
            <a:avLst/>
          </a:prstGeom>
          <a:noFill/>
          <a:ln>
            <a:noFill/>
          </a:ln>
        </p:spPr>
      </p:pic>
      <p:sp>
        <p:nvSpPr>
          <p:cNvPr id="451" name="Google Shape;451;p13"/>
          <p:cNvSpPr txBox="1"/>
          <p:nvPr>
            <p:ph type="title"/>
          </p:nvPr>
        </p:nvSpPr>
        <p:spPr>
          <a:xfrm>
            <a:off x="397565" y="187211"/>
            <a:ext cx="11608904" cy="14507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Gothic"/>
              <a:buNone/>
            </a:pPr>
            <a:r>
              <a:rPr lang="en-US">
                <a:solidFill>
                  <a:schemeClr val="dk1"/>
                </a:solidFill>
              </a:rPr>
              <a:t>Lack of </a:t>
            </a:r>
            <a:r>
              <a:rPr i="1" lang="en-US">
                <a:solidFill>
                  <a:schemeClr val="dk1"/>
                </a:solidFill>
              </a:rPr>
              <a:t>rpsU2</a:t>
            </a:r>
            <a:r>
              <a:rPr lang="en-US">
                <a:solidFill>
                  <a:schemeClr val="dk1"/>
                </a:solidFill>
              </a:rPr>
              <a:t> results in decrease in FPI proteins from one operon</a:t>
            </a:r>
            <a:endParaRPr>
              <a:solidFill>
                <a:schemeClr val="dk1"/>
              </a:solidFill>
            </a:endParaRPr>
          </a:p>
        </p:txBody>
      </p:sp>
      <p:sp>
        <p:nvSpPr>
          <p:cNvPr id="452" name="Google Shape;452;p13"/>
          <p:cNvSpPr/>
          <p:nvPr/>
        </p:nvSpPr>
        <p:spPr>
          <a:xfrm>
            <a:off x="3333492" y="2484784"/>
            <a:ext cx="1055929" cy="102373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3" name="Google Shape;453;p13"/>
          <p:cNvSpPr/>
          <p:nvPr/>
        </p:nvSpPr>
        <p:spPr>
          <a:xfrm>
            <a:off x="3336807" y="3571463"/>
            <a:ext cx="1055929" cy="2168938"/>
          </a:xfrm>
          <a:prstGeom prst="rect">
            <a:avLst/>
          </a:prstGeom>
          <a:noFill/>
          <a:ln cap="flat" cmpd="sng" w="1270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4" name="Google Shape;454;p13"/>
          <p:cNvSpPr txBox="1"/>
          <p:nvPr/>
        </p:nvSpPr>
        <p:spPr>
          <a:xfrm>
            <a:off x="1363579" y="2811983"/>
            <a:ext cx="17788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entury Gothic"/>
                <a:ea typeface="Century Gothic"/>
                <a:cs typeface="Century Gothic"/>
                <a:sym typeface="Century Gothic"/>
              </a:rPr>
              <a:t>FPI Operon 1</a:t>
            </a:r>
            <a:endParaRPr/>
          </a:p>
        </p:txBody>
      </p:sp>
      <p:sp>
        <p:nvSpPr>
          <p:cNvPr id="455" name="Google Shape;455;p13"/>
          <p:cNvSpPr txBox="1"/>
          <p:nvPr/>
        </p:nvSpPr>
        <p:spPr>
          <a:xfrm>
            <a:off x="1363579" y="4426595"/>
            <a:ext cx="17788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entury Gothic"/>
                <a:ea typeface="Century Gothic"/>
                <a:cs typeface="Century Gothic"/>
                <a:sym typeface="Century Gothic"/>
              </a:rPr>
              <a:t>FPI Operon 2</a:t>
            </a:r>
            <a:endParaRPr/>
          </a:p>
        </p:txBody>
      </p:sp>
      <p:sp>
        <p:nvSpPr>
          <p:cNvPr id="456" name="Google Shape;456;p13"/>
          <p:cNvSpPr/>
          <p:nvPr/>
        </p:nvSpPr>
        <p:spPr>
          <a:xfrm>
            <a:off x="5432523" y="1864718"/>
            <a:ext cx="890829" cy="42648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7" name="Google Shape;457;p13"/>
          <p:cNvSpPr/>
          <p:nvPr/>
        </p:nvSpPr>
        <p:spPr>
          <a:xfrm>
            <a:off x="6311534" y="1864718"/>
            <a:ext cx="1056503" cy="42648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Gothic"/>
              <a:buNone/>
            </a:pPr>
            <a:r>
              <a:rPr lang="en-US">
                <a:solidFill>
                  <a:schemeClr val="dk1"/>
                </a:solidFill>
              </a:rPr>
              <a:t>Lack of </a:t>
            </a:r>
            <a:r>
              <a:rPr i="1" lang="en-US">
                <a:solidFill>
                  <a:schemeClr val="dk1"/>
                </a:solidFill>
              </a:rPr>
              <a:t>rpsU2</a:t>
            </a:r>
            <a:r>
              <a:rPr lang="en-US">
                <a:solidFill>
                  <a:schemeClr val="dk1"/>
                </a:solidFill>
              </a:rPr>
              <a:t> results in decrease in FPI proteins from one operon</a:t>
            </a:r>
            <a:endParaRPr>
              <a:solidFill>
                <a:schemeClr val="dk1"/>
              </a:solidFill>
            </a:endParaRPr>
          </a:p>
        </p:txBody>
      </p:sp>
      <p:sp>
        <p:nvSpPr>
          <p:cNvPr id="464" name="Google Shape;464;p14"/>
          <p:cNvSpPr txBox="1"/>
          <p:nvPr/>
        </p:nvSpPr>
        <p:spPr>
          <a:xfrm>
            <a:off x="-526469" y="4995978"/>
            <a:ext cx="308956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dk1"/>
                </a:solidFill>
                <a:latin typeface="Century Gothic"/>
                <a:ea typeface="Century Gothic"/>
                <a:cs typeface="Century Gothic"/>
                <a:sym typeface="Century Gothic"/>
              </a:rPr>
              <a:t>Total Protein Loaded</a:t>
            </a:r>
            <a:endParaRPr/>
          </a:p>
        </p:txBody>
      </p:sp>
      <p:pic>
        <p:nvPicPr>
          <p:cNvPr id="465" name="Google Shape;465;p14"/>
          <p:cNvPicPr preferRelativeResize="0"/>
          <p:nvPr/>
        </p:nvPicPr>
        <p:blipFill rotWithShape="1">
          <a:blip r:embed="rId3">
            <a:alphaModFix/>
          </a:blip>
          <a:srcRect b="0" l="0" r="0" t="0"/>
          <a:stretch/>
        </p:blipFill>
        <p:spPr>
          <a:xfrm>
            <a:off x="1302325" y="2170293"/>
            <a:ext cx="7772400" cy="2593428"/>
          </a:xfrm>
          <a:prstGeom prst="rect">
            <a:avLst/>
          </a:prstGeom>
          <a:noFill/>
          <a:ln>
            <a:noFill/>
          </a:ln>
        </p:spPr>
      </p:pic>
      <p:cxnSp>
        <p:nvCxnSpPr>
          <p:cNvPr id="466" name="Google Shape;466;p14"/>
          <p:cNvCxnSpPr/>
          <p:nvPr/>
        </p:nvCxnSpPr>
        <p:spPr>
          <a:xfrm>
            <a:off x="5223164" y="1898070"/>
            <a:ext cx="0" cy="4627421"/>
          </a:xfrm>
          <a:prstGeom prst="straightConnector1">
            <a:avLst/>
          </a:prstGeom>
          <a:noFill/>
          <a:ln cap="flat" cmpd="sng" w="38100">
            <a:solidFill>
              <a:schemeClr val="dk1"/>
            </a:solidFill>
            <a:prstDash val="solid"/>
            <a:miter lim="800000"/>
            <a:headEnd len="sm" w="sm" type="none"/>
            <a:tailEnd len="sm" w="sm" type="none"/>
          </a:ln>
        </p:spPr>
      </p:cxnSp>
      <p:cxnSp>
        <p:nvCxnSpPr>
          <p:cNvPr id="467" name="Google Shape;467;p14"/>
          <p:cNvCxnSpPr/>
          <p:nvPr/>
        </p:nvCxnSpPr>
        <p:spPr>
          <a:xfrm>
            <a:off x="6927273" y="1858606"/>
            <a:ext cx="0" cy="4666885"/>
          </a:xfrm>
          <a:prstGeom prst="straightConnector1">
            <a:avLst/>
          </a:prstGeom>
          <a:noFill/>
          <a:ln cap="flat" cmpd="sng" w="38100">
            <a:solidFill>
              <a:schemeClr val="dk1"/>
            </a:solidFill>
            <a:prstDash val="solid"/>
            <a:miter lim="800000"/>
            <a:headEnd len="sm" w="sm" type="none"/>
            <a:tailEnd len="sm" w="sm" type="none"/>
          </a:ln>
        </p:spPr>
      </p:cxnSp>
      <p:graphicFrame>
        <p:nvGraphicFramePr>
          <p:cNvPr id="468" name="Google Shape;468;p14"/>
          <p:cNvGraphicFramePr/>
          <p:nvPr/>
        </p:nvGraphicFramePr>
        <p:xfrm>
          <a:off x="2964871" y="4383164"/>
          <a:ext cx="5805055" cy="1939266"/>
        </p:xfrm>
        <a:graphic>
          <a:graphicData uri="http://schemas.openxmlformats.org/drawingml/2006/chart">
            <c:chart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15"/>
          <p:cNvPicPr preferRelativeResize="0"/>
          <p:nvPr/>
        </p:nvPicPr>
        <p:blipFill rotWithShape="1">
          <a:blip r:embed="rId3">
            <a:alphaModFix/>
          </a:blip>
          <a:srcRect b="17114" l="5092" r="5241" t="20000"/>
          <a:stretch/>
        </p:blipFill>
        <p:spPr>
          <a:xfrm>
            <a:off x="964796" y="1690688"/>
            <a:ext cx="9950536" cy="4312758"/>
          </a:xfrm>
          <a:prstGeom prst="rect">
            <a:avLst/>
          </a:prstGeom>
          <a:noFill/>
          <a:ln>
            <a:noFill/>
          </a:ln>
        </p:spPr>
      </p:pic>
      <p:sp>
        <p:nvSpPr>
          <p:cNvPr id="475" name="Google Shape;47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Gothic"/>
              <a:buNone/>
            </a:pPr>
            <a:r>
              <a:rPr lang="en-US">
                <a:solidFill>
                  <a:schemeClr val="dk1"/>
                </a:solidFill>
              </a:rPr>
              <a:t>Transcript abundance is not affected by loss of </a:t>
            </a:r>
            <a:r>
              <a:rPr i="1" lang="en-US">
                <a:solidFill>
                  <a:schemeClr val="dk1"/>
                </a:solidFill>
              </a:rPr>
              <a:t>rpsU2</a:t>
            </a:r>
            <a:endParaRPr>
              <a:solidFill>
                <a:schemeClr val="dk1"/>
              </a:solidFill>
            </a:endParaRPr>
          </a:p>
        </p:txBody>
      </p:sp>
      <p:sp>
        <p:nvSpPr>
          <p:cNvPr id="476" name="Google Shape;476;p15"/>
          <p:cNvSpPr/>
          <p:nvPr/>
        </p:nvSpPr>
        <p:spPr>
          <a:xfrm>
            <a:off x="4696968" y="1899289"/>
            <a:ext cx="1505712" cy="43127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7" name="Google Shape;477;p15"/>
          <p:cNvSpPr/>
          <p:nvPr/>
        </p:nvSpPr>
        <p:spPr>
          <a:xfrm>
            <a:off x="6096000" y="1887063"/>
            <a:ext cx="2484120" cy="43127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graphicFrame>
        <p:nvGraphicFramePr>
          <p:cNvPr id="483" name="Google Shape;483;p16"/>
          <p:cNvGraphicFramePr/>
          <p:nvPr/>
        </p:nvGraphicFramePr>
        <p:xfrm>
          <a:off x="1524883" y="2271236"/>
          <a:ext cx="7863840" cy="4157163"/>
        </p:xfrm>
        <a:graphic>
          <a:graphicData uri="http://schemas.openxmlformats.org/drawingml/2006/chart">
            <c:chart r:id="rId3"/>
          </a:graphicData>
        </a:graphic>
      </p:graphicFrame>
      <p:sp>
        <p:nvSpPr>
          <p:cNvPr id="484" name="Google Shape;484;p16"/>
          <p:cNvSpPr txBox="1"/>
          <p:nvPr/>
        </p:nvSpPr>
        <p:spPr>
          <a:xfrm>
            <a:off x="5182480" y="5508633"/>
            <a:ext cx="154577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Δ</a:t>
            </a:r>
            <a:r>
              <a:rPr i="1" lang="en-US" sz="1800">
                <a:solidFill>
                  <a:schemeClr val="dk1"/>
                </a:solidFill>
                <a:latin typeface="Century Gothic"/>
                <a:ea typeface="Century Gothic"/>
                <a:cs typeface="Century Gothic"/>
                <a:sym typeface="Century Gothic"/>
              </a:rPr>
              <a:t>rpsU2 </a:t>
            </a:r>
            <a:r>
              <a:rPr lang="en-US" sz="1800">
                <a:solidFill>
                  <a:schemeClr val="dk1"/>
                </a:solidFill>
                <a:latin typeface="Century Gothic"/>
                <a:ea typeface="Century Gothic"/>
                <a:cs typeface="Century Gothic"/>
                <a:sym typeface="Century Gothic"/>
              </a:rPr>
              <a:t>+ pF</a:t>
            </a:r>
            <a:endParaRPr/>
          </a:p>
        </p:txBody>
      </p:sp>
      <p:sp>
        <p:nvSpPr>
          <p:cNvPr id="485" name="Google Shape;485;p16"/>
          <p:cNvSpPr txBox="1"/>
          <p:nvPr/>
        </p:nvSpPr>
        <p:spPr>
          <a:xfrm>
            <a:off x="6849133" y="5492807"/>
            <a:ext cx="1834196"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Δ</a:t>
            </a:r>
            <a:r>
              <a:rPr i="1" lang="en-US" sz="1800">
                <a:solidFill>
                  <a:schemeClr val="dk1"/>
                </a:solidFill>
                <a:latin typeface="Century Gothic"/>
                <a:ea typeface="Century Gothic"/>
                <a:cs typeface="Century Gothic"/>
                <a:sym typeface="Century Gothic"/>
              </a:rPr>
              <a:t>rpsU2 </a:t>
            </a:r>
            <a:r>
              <a:rPr lang="en-US" sz="1800">
                <a:solidFill>
                  <a:schemeClr val="dk1"/>
                </a:solidFill>
                <a:latin typeface="Century Gothic"/>
                <a:ea typeface="Century Gothic"/>
                <a:cs typeface="Century Gothic"/>
                <a:sym typeface="Century Gothic"/>
              </a:rPr>
              <a:t>+ pF- </a:t>
            </a:r>
            <a:r>
              <a:rPr i="1" lang="en-US" sz="1800">
                <a:solidFill>
                  <a:schemeClr val="dk1"/>
                </a:solidFill>
                <a:latin typeface="Century Gothic"/>
                <a:ea typeface="Century Gothic"/>
                <a:cs typeface="Century Gothic"/>
                <a:sym typeface="Century Gothic"/>
              </a:rPr>
              <a:t>rpsU2</a:t>
            </a:r>
            <a:endParaRPr/>
          </a:p>
        </p:txBody>
      </p:sp>
      <p:cxnSp>
        <p:nvCxnSpPr>
          <p:cNvPr id="486" name="Google Shape;486;p16"/>
          <p:cNvCxnSpPr/>
          <p:nvPr/>
        </p:nvCxnSpPr>
        <p:spPr>
          <a:xfrm>
            <a:off x="3758920" y="2029461"/>
            <a:ext cx="2333897" cy="0"/>
          </a:xfrm>
          <a:prstGeom prst="straightConnector1">
            <a:avLst/>
          </a:prstGeom>
          <a:noFill/>
          <a:ln cap="flat" cmpd="sng" w="28575">
            <a:solidFill>
              <a:schemeClr val="dk1"/>
            </a:solidFill>
            <a:prstDash val="solid"/>
            <a:miter lim="800000"/>
            <a:headEnd len="sm" w="sm" type="none"/>
            <a:tailEnd len="sm" w="sm" type="none"/>
          </a:ln>
        </p:spPr>
      </p:cxnSp>
      <p:cxnSp>
        <p:nvCxnSpPr>
          <p:cNvPr id="487" name="Google Shape;487;p16"/>
          <p:cNvCxnSpPr/>
          <p:nvPr/>
        </p:nvCxnSpPr>
        <p:spPr>
          <a:xfrm>
            <a:off x="3996267" y="2345258"/>
            <a:ext cx="3898931" cy="0"/>
          </a:xfrm>
          <a:prstGeom prst="straightConnector1">
            <a:avLst/>
          </a:prstGeom>
          <a:noFill/>
          <a:ln cap="flat" cmpd="sng" w="28575">
            <a:solidFill>
              <a:schemeClr val="dk1"/>
            </a:solidFill>
            <a:prstDash val="solid"/>
            <a:miter lim="800000"/>
            <a:headEnd len="sm" w="sm" type="none"/>
            <a:tailEnd len="sm" w="sm" type="none"/>
          </a:ln>
        </p:spPr>
      </p:cxnSp>
      <p:sp>
        <p:nvSpPr>
          <p:cNvPr id="488" name="Google Shape;488;p16"/>
          <p:cNvSpPr txBox="1"/>
          <p:nvPr/>
        </p:nvSpPr>
        <p:spPr>
          <a:xfrm>
            <a:off x="4791007" y="1564035"/>
            <a:ext cx="3756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a:t>
            </a:r>
            <a:endParaRPr/>
          </a:p>
        </p:txBody>
      </p:sp>
      <p:sp>
        <p:nvSpPr>
          <p:cNvPr id="489" name="Google Shape;489;p16"/>
          <p:cNvSpPr txBox="1"/>
          <p:nvPr/>
        </p:nvSpPr>
        <p:spPr>
          <a:xfrm>
            <a:off x="5782279" y="2007302"/>
            <a:ext cx="3756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a:t>
            </a:r>
            <a:endParaRPr/>
          </a:p>
        </p:txBody>
      </p:sp>
      <p:sp>
        <p:nvSpPr>
          <p:cNvPr id="490" name="Google Shape;490;p16"/>
          <p:cNvSpPr txBox="1"/>
          <p:nvPr/>
        </p:nvSpPr>
        <p:spPr>
          <a:xfrm>
            <a:off x="9388723" y="4578937"/>
            <a:ext cx="15457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 p&lt;0.05</a:t>
            </a:r>
            <a:endParaRPr/>
          </a:p>
        </p:txBody>
      </p:sp>
      <p:sp>
        <p:nvSpPr>
          <p:cNvPr id="491" name="Google Shape;491;p16"/>
          <p:cNvSpPr txBox="1"/>
          <p:nvPr>
            <p:ph type="title"/>
          </p:nvPr>
        </p:nvSpPr>
        <p:spPr>
          <a:xfrm>
            <a:off x="835017" y="20146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Loss of</a:t>
            </a:r>
            <a:r>
              <a:rPr i="1" lang="en-US"/>
              <a:t> rpsU2 </a:t>
            </a:r>
            <a:r>
              <a:rPr lang="en-US"/>
              <a:t>causes an intramacrophage growth defect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7"/>
          <p:cNvSpPr txBox="1"/>
          <p:nvPr>
            <p:ph type="title"/>
          </p:nvPr>
        </p:nvSpPr>
        <p:spPr>
          <a:xfrm>
            <a:off x="624840" y="2285365"/>
            <a:ext cx="10515600" cy="1325563"/>
          </a:xfrm>
          <a:prstGeom prst="rect">
            <a:avLst/>
          </a:prstGeom>
          <a:noFill/>
          <a:ln>
            <a:noFill/>
          </a:ln>
        </p:spPr>
        <p:txBody>
          <a:bodyPr anchorCtr="0" anchor="ctr" bIns="45700" lIns="91425" spcFirstLastPara="1" rIns="91425" wrap="square" tIns="45700">
            <a:normAutofit fontScale="90000"/>
          </a:bodyPr>
          <a:lstStyle/>
          <a:p>
            <a:pPr indent="0" lvl="1" marL="457200" rtl="0" algn="ctr">
              <a:spcBef>
                <a:spcPts val="0"/>
              </a:spcBef>
              <a:spcAft>
                <a:spcPts val="0"/>
              </a:spcAft>
              <a:buSzPct val="100000"/>
              <a:buNone/>
            </a:pPr>
            <a:r>
              <a:rPr b="1" lang="en-US" sz="4400"/>
              <a:t>Aim 1: </a:t>
            </a:r>
            <a:r>
              <a:rPr lang="en-US" sz="4400"/>
              <a:t>What mechanism is used by bS21-2 to regulate abundance of PdpA in </a:t>
            </a:r>
            <a:r>
              <a:rPr i="1" lang="en-US" sz="4400"/>
              <a:t>Francisella tularensis</a:t>
            </a:r>
            <a:r>
              <a:rPr lang="en-US" sz="4400"/>
              <a:t>?</a:t>
            </a:r>
            <a:br>
              <a:rPr lang="en-US" sz="4400"/>
            </a:br>
            <a:endParaRPr sz="4400"/>
          </a:p>
        </p:txBody>
      </p:sp>
      <p:cxnSp>
        <p:nvCxnSpPr>
          <p:cNvPr id="498" name="Google Shape;498;p17"/>
          <p:cNvCxnSpPr/>
          <p:nvPr/>
        </p:nvCxnSpPr>
        <p:spPr>
          <a:xfrm>
            <a:off x="4206240" y="2331720"/>
            <a:ext cx="2621280" cy="0"/>
          </a:xfrm>
          <a:prstGeom prst="straightConnector1">
            <a:avLst/>
          </a:prstGeom>
          <a:noFill/>
          <a:ln cap="flat" cmpd="sng" w="76200">
            <a:solidFill>
              <a:srgbClr val="FF0000"/>
            </a:solidFill>
            <a:prstDash val="solid"/>
            <a:miter lim="800000"/>
            <a:headEnd len="sm" w="sm" type="none"/>
            <a:tailEnd len="sm" w="sm" type="none"/>
          </a:ln>
        </p:spPr>
      </p:cxnSp>
      <p:sp>
        <p:nvSpPr>
          <p:cNvPr id="499" name="Google Shape;499;p17"/>
          <p:cNvSpPr txBox="1"/>
          <p:nvPr/>
        </p:nvSpPr>
        <p:spPr>
          <a:xfrm>
            <a:off x="1905000" y="5216988"/>
            <a:ext cx="8382000"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What component of mRNA is recognized?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Is the ribosome solely responsible for this interaction?</a:t>
            </a:r>
            <a:endParaRPr/>
          </a:p>
        </p:txBody>
      </p:sp>
      <p:sp>
        <p:nvSpPr>
          <p:cNvPr id="500" name="Google Shape;500;p17"/>
          <p:cNvSpPr txBox="1"/>
          <p:nvPr/>
        </p:nvSpPr>
        <p:spPr>
          <a:xfrm>
            <a:off x="647700" y="3831993"/>
            <a:ext cx="108966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entury Gothic"/>
                <a:ea typeface="Century Gothic"/>
                <a:cs typeface="Century Gothic"/>
                <a:sym typeface="Century Gothic"/>
              </a:rPr>
              <a:t>Hypothesis: Ribosomes containing bS21-2 have a greater affinity for the </a:t>
            </a:r>
            <a:r>
              <a:rPr i="1" lang="en-US" sz="2800">
                <a:solidFill>
                  <a:schemeClr val="dk1"/>
                </a:solidFill>
                <a:latin typeface="Century Gothic"/>
                <a:ea typeface="Century Gothic"/>
                <a:cs typeface="Century Gothic"/>
                <a:sym typeface="Century Gothic"/>
              </a:rPr>
              <a:t>pdpA</a:t>
            </a:r>
            <a:r>
              <a:rPr lang="en-US" sz="2800">
                <a:solidFill>
                  <a:schemeClr val="dk1"/>
                </a:solidFill>
                <a:latin typeface="Century Gothic"/>
                <a:ea typeface="Century Gothic"/>
                <a:cs typeface="Century Gothic"/>
                <a:sym typeface="Century Gothic"/>
              </a:rPr>
              <a:t> transcript, leading to preferential translation and increased protein abundance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8"/>
          <p:cNvSpPr txBox="1"/>
          <p:nvPr>
            <p:ph type="title"/>
          </p:nvPr>
        </p:nvSpPr>
        <p:spPr>
          <a:xfrm>
            <a:off x="675142" y="355557"/>
            <a:ext cx="1103158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Testing the contribution of mRNA </a:t>
            </a:r>
            <a:r>
              <a:rPr lang="en-US">
                <a:solidFill>
                  <a:schemeClr val="dk1"/>
                </a:solidFill>
              </a:rPr>
              <a:t>5</a:t>
            </a:r>
            <a:r>
              <a:rPr lang="en-US"/>
              <a:t>´UTRs </a:t>
            </a:r>
            <a:endParaRPr>
              <a:solidFill>
                <a:schemeClr val="dk1"/>
              </a:solidFill>
            </a:endParaRPr>
          </a:p>
        </p:txBody>
      </p:sp>
      <p:grpSp>
        <p:nvGrpSpPr>
          <p:cNvPr id="507" name="Google Shape;507;p18"/>
          <p:cNvGrpSpPr/>
          <p:nvPr/>
        </p:nvGrpSpPr>
        <p:grpSpPr>
          <a:xfrm>
            <a:off x="3263283" y="2075780"/>
            <a:ext cx="487592" cy="405715"/>
            <a:chOff x="3915351" y="2409776"/>
            <a:chExt cx="487592" cy="405715"/>
          </a:xfrm>
        </p:grpSpPr>
        <p:sp>
          <p:nvSpPr>
            <p:cNvPr id="508" name="Google Shape;508;p18"/>
            <p:cNvSpPr/>
            <p:nvPr/>
          </p:nvSpPr>
          <p:spPr>
            <a:xfrm>
              <a:off x="3915351" y="24097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9" name="Google Shape;509;p18"/>
            <p:cNvSpPr/>
            <p:nvPr/>
          </p:nvSpPr>
          <p:spPr>
            <a:xfrm>
              <a:off x="4053126" y="24816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0" name="Google Shape;510;p18"/>
            <p:cNvSpPr/>
            <p:nvPr/>
          </p:nvSpPr>
          <p:spPr>
            <a:xfrm>
              <a:off x="4184172" y="2599332"/>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511" name="Google Shape;511;p18"/>
          <p:cNvSpPr/>
          <p:nvPr/>
        </p:nvSpPr>
        <p:spPr>
          <a:xfrm>
            <a:off x="675142" y="2348599"/>
            <a:ext cx="1867598" cy="1095662"/>
          </a:xfrm>
          <a:prstGeom prst="irregularSeal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2" name="Google Shape;512;p18"/>
          <p:cNvSpPr txBox="1"/>
          <p:nvPr/>
        </p:nvSpPr>
        <p:spPr>
          <a:xfrm>
            <a:off x="9913006" y="3371107"/>
            <a:ext cx="20191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Wild-Type</a:t>
            </a:r>
            <a:endParaRPr/>
          </a:p>
        </p:txBody>
      </p:sp>
      <p:sp>
        <p:nvSpPr>
          <p:cNvPr id="513" name="Google Shape;513;p18"/>
          <p:cNvSpPr txBox="1"/>
          <p:nvPr/>
        </p:nvSpPr>
        <p:spPr>
          <a:xfrm>
            <a:off x="10172865" y="5239001"/>
            <a:ext cx="20191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Δ</a:t>
            </a:r>
            <a:r>
              <a:rPr i="1" lang="en-US" sz="2800">
                <a:solidFill>
                  <a:schemeClr val="dk1"/>
                </a:solidFill>
                <a:latin typeface="Century Gothic"/>
                <a:ea typeface="Century Gothic"/>
                <a:cs typeface="Century Gothic"/>
                <a:sym typeface="Century Gothic"/>
              </a:rPr>
              <a:t>rpsU2</a:t>
            </a:r>
            <a:endParaRPr sz="2800">
              <a:solidFill>
                <a:schemeClr val="dk1"/>
              </a:solidFill>
              <a:latin typeface="Century Gothic"/>
              <a:ea typeface="Century Gothic"/>
              <a:cs typeface="Century Gothic"/>
              <a:sym typeface="Century Gothic"/>
            </a:endParaRPr>
          </a:p>
        </p:txBody>
      </p:sp>
      <p:sp>
        <p:nvSpPr>
          <p:cNvPr id="514" name="Google Shape;514;p18"/>
          <p:cNvSpPr/>
          <p:nvPr/>
        </p:nvSpPr>
        <p:spPr>
          <a:xfrm>
            <a:off x="3451574" y="2467901"/>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Century Gothic"/>
                <a:ea typeface="Century Gothic"/>
                <a:cs typeface="Century Gothic"/>
                <a:sym typeface="Century Gothic"/>
              </a:rPr>
              <a:t>pdpA </a:t>
            </a:r>
            <a:r>
              <a:rPr lang="en-US" sz="1800">
                <a:solidFill>
                  <a:schemeClr val="dk1"/>
                </a:solidFill>
                <a:latin typeface="Century Gothic"/>
                <a:ea typeface="Century Gothic"/>
                <a:cs typeface="Century Gothic"/>
                <a:sym typeface="Century Gothic"/>
              </a:rPr>
              <a:t>5’UTR</a:t>
            </a:r>
            <a:endParaRPr i="1" sz="1800">
              <a:solidFill>
                <a:schemeClr val="dk1"/>
              </a:solidFill>
              <a:latin typeface="Century Gothic"/>
              <a:ea typeface="Century Gothic"/>
              <a:cs typeface="Century Gothic"/>
              <a:sym typeface="Century Gothic"/>
            </a:endParaRPr>
          </a:p>
        </p:txBody>
      </p:sp>
      <p:pic>
        <p:nvPicPr>
          <p:cNvPr id="515" name="Google Shape;515;p18"/>
          <p:cNvPicPr preferRelativeResize="0"/>
          <p:nvPr/>
        </p:nvPicPr>
        <p:blipFill rotWithShape="1">
          <a:blip r:embed="rId3">
            <a:alphaModFix/>
          </a:blip>
          <a:srcRect b="0" l="0" r="0" t="0"/>
          <a:stretch/>
        </p:blipFill>
        <p:spPr>
          <a:xfrm>
            <a:off x="3007885" y="2194941"/>
            <a:ext cx="6416829" cy="1664845"/>
          </a:xfrm>
          <a:prstGeom prst="rect">
            <a:avLst/>
          </a:prstGeom>
          <a:noFill/>
          <a:ln>
            <a:noFill/>
          </a:ln>
        </p:spPr>
      </p:pic>
      <p:sp>
        <p:nvSpPr>
          <p:cNvPr id="516" name="Google Shape;516;p18"/>
          <p:cNvSpPr/>
          <p:nvPr/>
        </p:nvSpPr>
        <p:spPr>
          <a:xfrm>
            <a:off x="5520951" y="3065068"/>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lacZ</a:t>
            </a:r>
            <a:endParaRPr/>
          </a:p>
        </p:txBody>
      </p:sp>
      <p:pic>
        <p:nvPicPr>
          <p:cNvPr id="517" name="Google Shape;517;p18"/>
          <p:cNvPicPr preferRelativeResize="0"/>
          <p:nvPr/>
        </p:nvPicPr>
        <p:blipFill rotWithShape="1">
          <a:blip r:embed="rId4">
            <a:alphaModFix/>
          </a:blip>
          <a:srcRect b="0" l="0" r="0" t="0"/>
          <a:stretch/>
        </p:blipFill>
        <p:spPr>
          <a:xfrm>
            <a:off x="2957786" y="2771461"/>
            <a:ext cx="6580001" cy="1123796"/>
          </a:xfrm>
          <a:prstGeom prst="rect">
            <a:avLst/>
          </a:prstGeom>
          <a:noFill/>
          <a:ln>
            <a:noFill/>
          </a:ln>
        </p:spPr>
      </p:pic>
      <p:sp>
        <p:nvSpPr>
          <p:cNvPr id="518" name="Google Shape;518;p18"/>
          <p:cNvSpPr/>
          <p:nvPr/>
        </p:nvSpPr>
        <p:spPr>
          <a:xfrm>
            <a:off x="3451573" y="4382442"/>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Century Gothic"/>
                <a:ea typeface="Century Gothic"/>
                <a:cs typeface="Century Gothic"/>
                <a:sym typeface="Century Gothic"/>
              </a:rPr>
              <a:t>pdpA </a:t>
            </a:r>
            <a:r>
              <a:rPr lang="en-US" sz="1800">
                <a:solidFill>
                  <a:schemeClr val="dk1"/>
                </a:solidFill>
                <a:latin typeface="Century Gothic"/>
                <a:ea typeface="Century Gothic"/>
                <a:cs typeface="Century Gothic"/>
                <a:sym typeface="Century Gothic"/>
              </a:rPr>
              <a:t>5’UTR</a:t>
            </a:r>
            <a:endParaRPr i="1" sz="1800">
              <a:solidFill>
                <a:schemeClr val="dk1"/>
              </a:solidFill>
              <a:latin typeface="Century Gothic"/>
              <a:ea typeface="Century Gothic"/>
              <a:cs typeface="Century Gothic"/>
              <a:sym typeface="Century Gothic"/>
            </a:endParaRPr>
          </a:p>
        </p:txBody>
      </p:sp>
      <p:pic>
        <p:nvPicPr>
          <p:cNvPr id="519" name="Google Shape;519;p18"/>
          <p:cNvPicPr preferRelativeResize="0"/>
          <p:nvPr/>
        </p:nvPicPr>
        <p:blipFill rotWithShape="1">
          <a:blip r:embed="rId4">
            <a:alphaModFix/>
          </a:blip>
          <a:srcRect b="0" l="0" r="0" t="0"/>
          <a:stretch/>
        </p:blipFill>
        <p:spPr>
          <a:xfrm>
            <a:off x="2967949" y="4645700"/>
            <a:ext cx="6537405" cy="1116521"/>
          </a:xfrm>
          <a:prstGeom prst="rect">
            <a:avLst/>
          </a:prstGeom>
          <a:noFill/>
          <a:ln>
            <a:noFill/>
          </a:ln>
        </p:spPr>
      </p:pic>
      <p:sp>
        <p:nvSpPr>
          <p:cNvPr id="520" name="Google Shape;520;p18"/>
          <p:cNvSpPr/>
          <p:nvPr/>
        </p:nvSpPr>
        <p:spPr>
          <a:xfrm>
            <a:off x="5520951" y="4929186"/>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lacZ</a:t>
            </a:r>
            <a:endParaRPr/>
          </a:p>
        </p:txBody>
      </p:sp>
      <p:pic>
        <p:nvPicPr>
          <p:cNvPr id="521" name="Google Shape;521;p18"/>
          <p:cNvPicPr preferRelativeResize="0"/>
          <p:nvPr/>
        </p:nvPicPr>
        <p:blipFill rotWithShape="1">
          <a:blip r:embed="rId5">
            <a:alphaModFix/>
          </a:blip>
          <a:srcRect b="0" l="0" r="0" t="0"/>
          <a:stretch/>
        </p:blipFill>
        <p:spPr>
          <a:xfrm>
            <a:off x="2937469" y="4047382"/>
            <a:ext cx="6695076" cy="1737036"/>
          </a:xfrm>
          <a:prstGeom prst="rect">
            <a:avLst/>
          </a:prstGeom>
          <a:noFill/>
          <a:ln>
            <a:noFill/>
          </a:ln>
        </p:spPr>
      </p:pic>
      <p:grpSp>
        <p:nvGrpSpPr>
          <p:cNvPr id="522" name="Google Shape;522;p18"/>
          <p:cNvGrpSpPr/>
          <p:nvPr/>
        </p:nvGrpSpPr>
        <p:grpSpPr>
          <a:xfrm>
            <a:off x="3185291" y="3960242"/>
            <a:ext cx="487592" cy="405715"/>
            <a:chOff x="3915351" y="2409776"/>
            <a:chExt cx="487592" cy="405715"/>
          </a:xfrm>
        </p:grpSpPr>
        <p:sp>
          <p:nvSpPr>
            <p:cNvPr id="523" name="Google Shape;523;p18"/>
            <p:cNvSpPr/>
            <p:nvPr/>
          </p:nvSpPr>
          <p:spPr>
            <a:xfrm>
              <a:off x="3915351" y="24097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4" name="Google Shape;524;p18"/>
            <p:cNvSpPr/>
            <p:nvPr/>
          </p:nvSpPr>
          <p:spPr>
            <a:xfrm>
              <a:off x="4053126" y="24816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5" name="Google Shape;525;p18"/>
            <p:cNvSpPr/>
            <p:nvPr/>
          </p:nvSpPr>
          <p:spPr>
            <a:xfrm>
              <a:off x="4184172" y="2599332"/>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526" name="Google Shape;526;p18"/>
          <p:cNvSpPr/>
          <p:nvPr/>
        </p:nvSpPr>
        <p:spPr>
          <a:xfrm>
            <a:off x="1006912" y="4399460"/>
            <a:ext cx="1003500" cy="564069"/>
          </a:xfrm>
          <a:prstGeom prst="irregularSeal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9"/>
          <p:cNvSpPr txBox="1"/>
          <p:nvPr>
            <p:ph type="title"/>
          </p:nvPr>
        </p:nvSpPr>
        <p:spPr>
          <a:xfrm>
            <a:off x="675142" y="355557"/>
            <a:ext cx="1103158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Testing the contribution of mRNA </a:t>
            </a:r>
            <a:r>
              <a:rPr lang="en-US">
                <a:solidFill>
                  <a:schemeClr val="dk1"/>
                </a:solidFill>
              </a:rPr>
              <a:t>5</a:t>
            </a:r>
            <a:r>
              <a:rPr lang="en-US"/>
              <a:t>´UTRs </a:t>
            </a:r>
            <a:endParaRPr>
              <a:solidFill>
                <a:schemeClr val="dk1"/>
              </a:solidFill>
            </a:endParaRPr>
          </a:p>
        </p:txBody>
      </p:sp>
      <p:grpSp>
        <p:nvGrpSpPr>
          <p:cNvPr id="533" name="Google Shape;533;p19"/>
          <p:cNvGrpSpPr/>
          <p:nvPr/>
        </p:nvGrpSpPr>
        <p:grpSpPr>
          <a:xfrm>
            <a:off x="3263283" y="2075780"/>
            <a:ext cx="487592" cy="405715"/>
            <a:chOff x="3915351" y="2409776"/>
            <a:chExt cx="487592" cy="405715"/>
          </a:xfrm>
        </p:grpSpPr>
        <p:sp>
          <p:nvSpPr>
            <p:cNvPr id="534" name="Google Shape;534;p19"/>
            <p:cNvSpPr/>
            <p:nvPr/>
          </p:nvSpPr>
          <p:spPr>
            <a:xfrm>
              <a:off x="3915351" y="24097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5" name="Google Shape;535;p19"/>
            <p:cNvSpPr/>
            <p:nvPr/>
          </p:nvSpPr>
          <p:spPr>
            <a:xfrm>
              <a:off x="4053126" y="24816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6" name="Google Shape;536;p19"/>
            <p:cNvSpPr/>
            <p:nvPr/>
          </p:nvSpPr>
          <p:spPr>
            <a:xfrm>
              <a:off x="4184172" y="2599332"/>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537" name="Google Shape;537;p19"/>
          <p:cNvSpPr/>
          <p:nvPr/>
        </p:nvSpPr>
        <p:spPr>
          <a:xfrm>
            <a:off x="675142" y="2348599"/>
            <a:ext cx="1867598" cy="1095662"/>
          </a:xfrm>
          <a:prstGeom prst="irregularSeal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8" name="Google Shape;538;p19"/>
          <p:cNvSpPr txBox="1"/>
          <p:nvPr/>
        </p:nvSpPr>
        <p:spPr>
          <a:xfrm>
            <a:off x="9913006" y="3371107"/>
            <a:ext cx="20191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Wild-Type</a:t>
            </a:r>
            <a:endParaRPr/>
          </a:p>
        </p:txBody>
      </p:sp>
      <p:sp>
        <p:nvSpPr>
          <p:cNvPr id="539" name="Google Shape;539;p19"/>
          <p:cNvSpPr txBox="1"/>
          <p:nvPr/>
        </p:nvSpPr>
        <p:spPr>
          <a:xfrm>
            <a:off x="10172865" y="5239001"/>
            <a:ext cx="20191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Δ</a:t>
            </a:r>
            <a:r>
              <a:rPr i="1" lang="en-US" sz="2800">
                <a:solidFill>
                  <a:schemeClr val="dk1"/>
                </a:solidFill>
                <a:latin typeface="Century Gothic"/>
                <a:ea typeface="Century Gothic"/>
                <a:cs typeface="Century Gothic"/>
                <a:sym typeface="Century Gothic"/>
              </a:rPr>
              <a:t>rpsU2</a:t>
            </a:r>
            <a:endParaRPr sz="2800">
              <a:solidFill>
                <a:schemeClr val="dk1"/>
              </a:solidFill>
              <a:latin typeface="Century Gothic"/>
              <a:ea typeface="Century Gothic"/>
              <a:cs typeface="Century Gothic"/>
              <a:sym typeface="Century Gothic"/>
            </a:endParaRPr>
          </a:p>
        </p:txBody>
      </p:sp>
      <p:sp>
        <p:nvSpPr>
          <p:cNvPr id="540" name="Google Shape;540;p19"/>
          <p:cNvSpPr/>
          <p:nvPr/>
        </p:nvSpPr>
        <p:spPr>
          <a:xfrm>
            <a:off x="3451574" y="2467901"/>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Century Gothic"/>
                <a:ea typeface="Century Gothic"/>
                <a:cs typeface="Century Gothic"/>
                <a:sym typeface="Century Gothic"/>
              </a:rPr>
              <a:t>bfr </a:t>
            </a:r>
            <a:r>
              <a:rPr lang="en-US" sz="1800">
                <a:solidFill>
                  <a:schemeClr val="dk1"/>
                </a:solidFill>
                <a:latin typeface="Century Gothic"/>
                <a:ea typeface="Century Gothic"/>
                <a:cs typeface="Century Gothic"/>
                <a:sym typeface="Century Gothic"/>
              </a:rPr>
              <a:t>5’UTR</a:t>
            </a:r>
            <a:endParaRPr i="1" sz="1800">
              <a:solidFill>
                <a:schemeClr val="dk1"/>
              </a:solidFill>
              <a:latin typeface="Century Gothic"/>
              <a:ea typeface="Century Gothic"/>
              <a:cs typeface="Century Gothic"/>
              <a:sym typeface="Century Gothic"/>
            </a:endParaRPr>
          </a:p>
        </p:txBody>
      </p:sp>
      <p:pic>
        <p:nvPicPr>
          <p:cNvPr id="541" name="Google Shape;541;p19"/>
          <p:cNvPicPr preferRelativeResize="0"/>
          <p:nvPr/>
        </p:nvPicPr>
        <p:blipFill rotWithShape="1">
          <a:blip r:embed="rId3">
            <a:alphaModFix/>
          </a:blip>
          <a:srcRect b="0" l="0" r="0" t="0"/>
          <a:stretch/>
        </p:blipFill>
        <p:spPr>
          <a:xfrm>
            <a:off x="2967278" y="2200301"/>
            <a:ext cx="6416829" cy="1664845"/>
          </a:xfrm>
          <a:prstGeom prst="rect">
            <a:avLst/>
          </a:prstGeom>
          <a:noFill/>
          <a:ln>
            <a:noFill/>
          </a:ln>
        </p:spPr>
      </p:pic>
      <p:sp>
        <p:nvSpPr>
          <p:cNvPr id="542" name="Google Shape;542;p19"/>
          <p:cNvSpPr/>
          <p:nvPr/>
        </p:nvSpPr>
        <p:spPr>
          <a:xfrm>
            <a:off x="5520951" y="3065068"/>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lacZ</a:t>
            </a:r>
            <a:endParaRPr/>
          </a:p>
        </p:txBody>
      </p:sp>
      <p:pic>
        <p:nvPicPr>
          <p:cNvPr id="543" name="Google Shape;543;p19"/>
          <p:cNvPicPr preferRelativeResize="0"/>
          <p:nvPr/>
        </p:nvPicPr>
        <p:blipFill rotWithShape="1">
          <a:blip r:embed="rId4">
            <a:alphaModFix/>
          </a:blip>
          <a:srcRect b="0" l="0" r="0" t="0"/>
          <a:stretch/>
        </p:blipFill>
        <p:spPr>
          <a:xfrm>
            <a:off x="2926300" y="2757924"/>
            <a:ext cx="6580001" cy="1123796"/>
          </a:xfrm>
          <a:prstGeom prst="rect">
            <a:avLst/>
          </a:prstGeom>
          <a:noFill/>
          <a:ln>
            <a:noFill/>
          </a:ln>
        </p:spPr>
      </p:pic>
      <p:sp>
        <p:nvSpPr>
          <p:cNvPr id="544" name="Google Shape;544;p19"/>
          <p:cNvSpPr/>
          <p:nvPr/>
        </p:nvSpPr>
        <p:spPr>
          <a:xfrm>
            <a:off x="3451573" y="4382442"/>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Century Gothic"/>
                <a:ea typeface="Century Gothic"/>
                <a:cs typeface="Century Gothic"/>
                <a:sym typeface="Century Gothic"/>
              </a:rPr>
              <a:t>bfr </a:t>
            </a:r>
            <a:r>
              <a:rPr lang="en-US" sz="1800">
                <a:solidFill>
                  <a:schemeClr val="dk1"/>
                </a:solidFill>
                <a:latin typeface="Century Gothic"/>
                <a:ea typeface="Century Gothic"/>
                <a:cs typeface="Century Gothic"/>
                <a:sym typeface="Century Gothic"/>
              </a:rPr>
              <a:t>5’UTR</a:t>
            </a:r>
            <a:endParaRPr i="1" sz="1800">
              <a:solidFill>
                <a:schemeClr val="dk1"/>
              </a:solidFill>
              <a:latin typeface="Century Gothic"/>
              <a:ea typeface="Century Gothic"/>
              <a:cs typeface="Century Gothic"/>
              <a:sym typeface="Century Gothic"/>
            </a:endParaRPr>
          </a:p>
        </p:txBody>
      </p:sp>
      <p:pic>
        <p:nvPicPr>
          <p:cNvPr id="545" name="Google Shape;545;p19"/>
          <p:cNvPicPr preferRelativeResize="0"/>
          <p:nvPr/>
        </p:nvPicPr>
        <p:blipFill rotWithShape="1">
          <a:blip r:embed="rId4">
            <a:alphaModFix/>
          </a:blip>
          <a:srcRect b="0" l="0" r="0" t="0"/>
          <a:stretch/>
        </p:blipFill>
        <p:spPr>
          <a:xfrm>
            <a:off x="2967949" y="4645700"/>
            <a:ext cx="6537405" cy="1116521"/>
          </a:xfrm>
          <a:prstGeom prst="rect">
            <a:avLst/>
          </a:prstGeom>
          <a:noFill/>
          <a:ln>
            <a:noFill/>
          </a:ln>
        </p:spPr>
      </p:pic>
      <p:sp>
        <p:nvSpPr>
          <p:cNvPr id="546" name="Google Shape;546;p19"/>
          <p:cNvSpPr/>
          <p:nvPr/>
        </p:nvSpPr>
        <p:spPr>
          <a:xfrm>
            <a:off x="5520951" y="4929186"/>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lacZ</a:t>
            </a:r>
            <a:endParaRPr/>
          </a:p>
        </p:txBody>
      </p:sp>
      <p:pic>
        <p:nvPicPr>
          <p:cNvPr id="547" name="Google Shape;547;p19"/>
          <p:cNvPicPr preferRelativeResize="0"/>
          <p:nvPr/>
        </p:nvPicPr>
        <p:blipFill rotWithShape="1">
          <a:blip r:embed="rId5">
            <a:alphaModFix/>
          </a:blip>
          <a:srcRect b="0" l="0" r="0" t="0"/>
          <a:stretch/>
        </p:blipFill>
        <p:spPr>
          <a:xfrm>
            <a:off x="2919769" y="4052493"/>
            <a:ext cx="6695076" cy="1737036"/>
          </a:xfrm>
          <a:prstGeom prst="rect">
            <a:avLst/>
          </a:prstGeom>
          <a:noFill/>
          <a:ln>
            <a:noFill/>
          </a:ln>
        </p:spPr>
      </p:pic>
      <p:grpSp>
        <p:nvGrpSpPr>
          <p:cNvPr id="548" name="Google Shape;548;p19"/>
          <p:cNvGrpSpPr/>
          <p:nvPr/>
        </p:nvGrpSpPr>
        <p:grpSpPr>
          <a:xfrm>
            <a:off x="3231011" y="4005962"/>
            <a:ext cx="487592" cy="405715"/>
            <a:chOff x="3915351" y="2409776"/>
            <a:chExt cx="487592" cy="405715"/>
          </a:xfrm>
        </p:grpSpPr>
        <p:sp>
          <p:nvSpPr>
            <p:cNvPr id="549" name="Google Shape;549;p19"/>
            <p:cNvSpPr/>
            <p:nvPr/>
          </p:nvSpPr>
          <p:spPr>
            <a:xfrm>
              <a:off x="3915351" y="24097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50" name="Google Shape;550;p19"/>
            <p:cNvSpPr/>
            <p:nvPr/>
          </p:nvSpPr>
          <p:spPr>
            <a:xfrm>
              <a:off x="4053126" y="2481676"/>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51" name="Google Shape;551;p19"/>
            <p:cNvSpPr/>
            <p:nvPr/>
          </p:nvSpPr>
          <p:spPr>
            <a:xfrm>
              <a:off x="4184172" y="2599332"/>
              <a:ext cx="218771" cy="216159"/>
            </a:xfrm>
            <a:prstGeom prst="ellipse">
              <a:avLst/>
            </a:prstGeom>
            <a:solidFill>
              <a:srgbClr val="0000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552" name="Google Shape;552;p19"/>
          <p:cNvSpPr/>
          <p:nvPr/>
        </p:nvSpPr>
        <p:spPr>
          <a:xfrm>
            <a:off x="691857" y="4257877"/>
            <a:ext cx="1867598" cy="1095662"/>
          </a:xfrm>
          <a:prstGeom prst="irregularSeal2">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solidFill>
                  <a:schemeClr val="dk1"/>
                </a:solidFill>
              </a:rPr>
              <a:t>Outline</a:t>
            </a:r>
            <a:endParaRPr/>
          </a:p>
        </p:txBody>
      </p:sp>
      <p:sp>
        <p:nvSpPr>
          <p:cNvPr id="97" name="Google Shape;97;p2"/>
          <p:cNvSpPr txBox="1"/>
          <p:nvPr/>
        </p:nvSpPr>
        <p:spPr>
          <a:xfrm>
            <a:off x="1082040" y="1416943"/>
            <a:ext cx="10896600" cy="440120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Introduction</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Regulation of gene expression</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Heterogeneity in ribosomes</a:t>
            </a:r>
            <a:endParaRPr/>
          </a:p>
          <a:p>
            <a:pPr indent="-285750" lvl="1" marL="742950" marR="0" rtl="0" algn="l">
              <a:spcBef>
                <a:spcPts val="0"/>
              </a:spcBef>
              <a:spcAft>
                <a:spcPts val="0"/>
              </a:spcAft>
              <a:buClr>
                <a:schemeClr val="dk1"/>
              </a:buClr>
              <a:buSzPts val="2800"/>
              <a:buFont typeface="Arial"/>
              <a:buChar char="•"/>
            </a:pPr>
            <a:r>
              <a:rPr b="0" i="1" lang="en-US" sz="2800" u="none" cap="none" strike="noStrike">
                <a:solidFill>
                  <a:schemeClr val="dk1"/>
                </a:solidFill>
                <a:latin typeface="Century Gothic"/>
                <a:ea typeface="Century Gothic"/>
                <a:cs typeface="Century Gothic"/>
                <a:sym typeface="Century Gothic"/>
              </a:rPr>
              <a:t>rpsU-</a:t>
            </a:r>
            <a:r>
              <a:rPr b="0" i="0" lang="en-US" sz="2800" u="none" cap="none" strike="noStrike">
                <a:solidFill>
                  <a:schemeClr val="dk1"/>
                </a:solidFill>
                <a:latin typeface="Century Gothic"/>
                <a:ea typeface="Century Gothic"/>
                <a:cs typeface="Century Gothic"/>
                <a:sym typeface="Century Gothic"/>
              </a:rPr>
              <a:t>encoded</a:t>
            </a:r>
            <a:r>
              <a:rPr b="0" i="1"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bS21</a:t>
            </a:r>
            <a:endParaRPr b="0" i="1" sz="2800" u="none" cap="none" strike="noStrike">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Overall question</a:t>
            </a:r>
            <a:endParaRPr/>
          </a:p>
          <a:p>
            <a:pPr indent="-285750" lvl="1" marL="742950" marR="0" rtl="0" algn="l">
              <a:spcBef>
                <a:spcPts val="0"/>
              </a:spcBef>
              <a:spcAft>
                <a:spcPts val="0"/>
              </a:spcAft>
              <a:buClr>
                <a:schemeClr val="dk1"/>
              </a:buClr>
              <a:buSzPts val="2800"/>
              <a:buFont typeface="Arial"/>
              <a:buChar char="•"/>
            </a:pPr>
            <a:r>
              <a:rPr b="1" i="0" lang="en-US" sz="2800" u="none" cap="none" strike="noStrike">
                <a:solidFill>
                  <a:schemeClr val="dk1"/>
                </a:solidFill>
                <a:latin typeface="Century Gothic"/>
                <a:ea typeface="Century Gothic"/>
                <a:cs typeface="Century Gothic"/>
                <a:sym typeface="Century Gothic"/>
              </a:rPr>
              <a:t>Aim 1: </a:t>
            </a:r>
            <a:r>
              <a:rPr b="0" i="0" lang="en-US" sz="2800" u="none" cap="none" strike="noStrike">
                <a:solidFill>
                  <a:schemeClr val="dk1"/>
                </a:solidFill>
                <a:latin typeface="Century Gothic"/>
                <a:ea typeface="Century Gothic"/>
                <a:cs typeface="Century Gothic"/>
                <a:sym typeface="Century Gothic"/>
              </a:rPr>
              <a:t>What mechanism is used by bS21-2 to regulate gene expression in </a:t>
            </a:r>
            <a:r>
              <a:rPr b="0" i="1" lang="en-US" sz="2800" u="none" cap="none" strike="noStrike">
                <a:solidFill>
                  <a:schemeClr val="dk1"/>
                </a:solidFill>
                <a:latin typeface="Century Gothic"/>
                <a:ea typeface="Century Gothic"/>
                <a:cs typeface="Century Gothic"/>
                <a:sym typeface="Century Gothic"/>
              </a:rPr>
              <a:t>Francisella tularensis</a:t>
            </a:r>
            <a:r>
              <a:rPr b="0" i="0" lang="en-US" sz="2800" u="none" cap="none" strike="noStrike">
                <a:solidFill>
                  <a:schemeClr val="dk1"/>
                </a:solidFill>
                <a:latin typeface="Century Gothic"/>
                <a:ea typeface="Century Gothic"/>
                <a:cs typeface="Century Gothic"/>
                <a:sym typeface="Century Gothic"/>
              </a:rPr>
              <a:t>?</a:t>
            </a:r>
            <a:endParaRPr/>
          </a:p>
          <a:p>
            <a:pPr indent="-285750" lvl="1" marL="742950" marR="0" rtl="0" algn="l">
              <a:spcBef>
                <a:spcPts val="0"/>
              </a:spcBef>
              <a:spcAft>
                <a:spcPts val="0"/>
              </a:spcAft>
              <a:buClr>
                <a:schemeClr val="dk1"/>
              </a:buClr>
              <a:buSzPts val="2800"/>
              <a:buFont typeface="Arial"/>
              <a:buChar char="•"/>
            </a:pPr>
            <a:r>
              <a:rPr b="1" i="0" lang="en-US" sz="2800" u="none" cap="none" strike="noStrike">
                <a:solidFill>
                  <a:schemeClr val="dk1"/>
                </a:solidFill>
                <a:latin typeface="Century Gothic"/>
                <a:ea typeface="Century Gothic"/>
                <a:cs typeface="Century Gothic"/>
                <a:sym typeface="Century Gothic"/>
              </a:rPr>
              <a:t>Aim 2: </a:t>
            </a:r>
            <a:r>
              <a:rPr b="0" i="0" lang="en-US" sz="2800" u="none" cap="none" strike="noStrike">
                <a:solidFill>
                  <a:schemeClr val="dk1"/>
                </a:solidFill>
                <a:latin typeface="Century Gothic"/>
                <a:ea typeface="Century Gothic"/>
                <a:cs typeface="Century Gothic"/>
                <a:sym typeface="Century Gothic"/>
              </a:rPr>
              <a:t>Does bS21 play a role in daptomycin and vancomycin resistance of </a:t>
            </a:r>
            <a:r>
              <a:rPr b="0" i="1" lang="en-US" sz="2800" u="none" cap="none" strike="noStrike">
                <a:solidFill>
                  <a:schemeClr val="dk1"/>
                </a:solidFill>
                <a:latin typeface="Century Gothic"/>
                <a:ea typeface="Century Gothic"/>
                <a:cs typeface="Century Gothic"/>
                <a:sym typeface="Century Gothic"/>
              </a:rPr>
              <a:t>Staphylococcus aureus </a:t>
            </a:r>
            <a:r>
              <a:rPr b="0" i="0" lang="en-US" sz="2800" u="none" cap="none" strike="noStrike">
                <a:solidFill>
                  <a:schemeClr val="dk1"/>
                </a:solidFill>
                <a:latin typeface="Century Gothic"/>
                <a:ea typeface="Century Gothic"/>
                <a:cs typeface="Century Gothic"/>
                <a:sym typeface="Century Gothic"/>
              </a:rPr>
              <a:t>through alterations in cell wall structure?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Cells without </a:t>
            </a:r>
            <a:r>
              <a:rPr i="1" lang="en-US"/>
              <a:t>rpsU2</a:t>
            </a:r>
            <a:r>
              <a:rPr lang="en-US"/>
              <a:t> translate the </a:t>
            </a:r>
            <a:r>
              <a:rPr i="1" lang="en-US"/>
              <a:t>pdpA</a:t>
            </a:r>
            <a:r>
              <a:rPr lang="en-US"/>
              <a:t> 5´UTR less efficiently</a:t>
            </a:r>
            <a:endParaRPr/>
          </a:p>
        </p:txBody>
      </p:sp>
      <p:graphicFrame>
        <p:nvGraphicFramePr>
          <p:cNvPr id="559" name="Google Shape;559;p20"/>
          <p:cNvGraphicFramePr/>
          <p:nvPr/>
        </p:nvGraphicFramePr>
        <p:xfrm>
          <a:off x="1735810" y="2258426"/>
          <a:ext cx="7080931" cy="3646427"/>
        </p:xfrm>
        <a:graphic>
          <a:graphicData uri="http://schemas.openxmlformats.org/drawingml/2006/chart">
            <c:chart r:id="rId3"/>
          </a:graphicData>
        </a:graphic>
      </p:graphicFrame>
      <p:sp>
        <p:nvSpPr>
          <p:cNvPr id="560" name="Google Shape;560;p20"/>
          <p:cNvSpPr txBox="1"/>
          <p:nvPr/>
        </p:nvSpPr>
        <p:spPr>
          <a:xfrm rot="-5400000">
            <a:off x="-1009036" y="3260345"/>
            <a:ext cx="3970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400">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β-galactosidase activity (</a:t>
            </a:r>
            <a:r>
              <a:rPr i="1" lang="en-US" sz="2400">
                <a:solidFill>
                  <a:schemeClr val="dk1"/>
                </a:solidFill>
                <a:latin typeface="Century Gothic"/>
                <a:ea typeface="Century Gothic"/>
                <a:cs typeface="Century Gothic"/>
                <a:sym typeface="Century Gothic"/>
              </a:rPr>
              <a:t>pdpA:bfr </a:t>
            </a:r>
            <a:r>
              <a:rPr lang="en-US" sz="2400">
                <a:solidFill>
                  <a:schemeClr val="dk1"/>
                </a:solidFill>
                <a:latin typeface="Century Gothic"/>
                <a:ea typeface="Century Gothic"/>
                <a:cs typeface="Century Gothic"/>
                <a:sym typeface="Century Gothic"/>
              </a:rPr>
              <a:t>ratio)</a:t>
            </a:r>
            <a:endParaRPr/>
          </a:p>
        </p:txBody>
      </p:sp>
      <p:sp>
        <p:nvSpPr>
          <p:cNvPr id="561" name="Google Shape;561;p20"/>
          <p:cNvSpPr txBox="1"/>
          <p:nvPr/>
        </p:nvSpPr>
        <p:spPr>
          <a:xfrm>
            <a:off x="6598798" y="5504743"/>
            <a:ext cx="1925052"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Δ</a:t>
            </a:r>
            <a:r>
              <a:rPr i="1" lang="en-US" sz="2000">
                <a:solidFill>
                  <a:schemeClr val="dk1"/>
                </a:solidFill>
                <a:latin typeface="Century Gothic"/>
                <a:ea typeface="Century Gothic"/>
                <a:cs typeface="Century Gothic"/>
                <a:sym typeface="Century Gothic"/>
              </a:rPr>
              <a:t>rpsU2</a:t>
            </a:r>
            <a:endParaRPr/>
          </a:p>
        </p:txBody>
      </p:sp>
      <p:sp>
        <p:nvSpPr>
          <p:cNvPr id="562" name="Google Shape;562;p20"/>
          <p:cNvSpPr txBox="1"/>
          <p:nvPr/>
        </p:nvSpPr>
        <p:spPr>
          <a:xfrm>
            <a:off x="9160933" y="5291667"/>
            <a:ext cx="15663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 &lt; 0.001</a:t>
            </a:r>
            <a:endParaRPr/>
          </a:p>
        </p:txBody>
      </p:sp>
      <p:sp>
        <p:nvSpPr>
          <p:cNvPr id="563" name="Google Shape;563;p20"/>
          <p:cNvSpPr txBox="1"/>
          <p:nvPr/>
        </p:nvSpPr>
        <p:spPr>
          <a:xfrm>
            <a:off x="3671454" y="2216997"/>
            <a:ext cx="1039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0.257</a:t>
            </a:r>
            <a:endParaRPr/>
          </a:p>
        </p:txBody>
      </p:sp>
      <p:sp>
        <p:nvSpPr>
          <p:cNvPr id="564" name="Google Shape;564;p20"/>
          <p:cNvSpPr txBox="1"/>
          <p:nvPr/>
        </p:nvSpPr>
        <p:spPr>
          <a:xfrm>
            <a:off x="6761015" y="3512253"/>
            <a:ext cx="1039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0.137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1"/>
          <p:cNvSpPr txBox="1"/>
          <p:nvPr>
            <p:ph type="title"/>
          </p:nvPr>
        </p:nvSpPr>
        <p:spPr>
          <a:xfrm>
            <a:off x="806192" y="14867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Are ribosomes with bS21-2 sufficient to regulate translation of </a:t>
            </a:r>
            <a:r>
              <a:rPr i="1" lang="en-US"/>
              <a:t>pdpA</a:t>
            </a:r>
            <a:r>
              <a:rPr lang="en-US"/>
              <a:t>?</a:t>
            </a:r>
            <a:endParaRPr/>
          </a:p>
        </p:txBody>
      </p:sp>
      <p:sp>
        <p:nvSpPr>
          <p:cNvPr id="571" name="Google Shape;571;p21"/>
          <p:cNvSpPr/>
          <p:nvPr/>
        </p:nvSpPr>
        <p:spPr>
          <a:xfrm>
            <a:off x="9629091" y="2095673"/>
            <a:ext cx="1100709" cy="1829479"/>
          </a:xfrm>
          <a:prstGeom prst="up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2" name="Google Shape;572;p21"/>
          <p:cNvSpPr/>
          <p:nvPr/>
        </p:nvSpPr>
        <p:spPr>
          <a:xfrm>
            <a:off x="9786598" y="4485619"/>
            <a:ext cx="785699" cy="875249"/>
          </a:xfrm>
          <a:prstGeom prst="up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3" name="Google Shape;573;p21"/>
          <p:cNvSpPr/>
          <p:nvPr/>
        </p:nvSpPr>
        <p:spPr>
          <a:xfrm>
            <a:off x="9786597" y="5761687"/>
            <a:ext cx="785699" cy="875249"/>
          </a:xfrm>
          <a:prstGeom prst="up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4" name="Google Shape;574;p21"/>
          <p:cNvSpPr txBox="1"/>
          <p:nvPr/>
        </p:nvSpPr>
        <p:spPr>
          <a:xfrm>
            <a:off x="9098036" y="1390188"/>
            <a:ext cx="21118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Hypothesis:</a:t>
            </a:r>
            <a:endParaRPr/>
          </a:p>
        </p:txBody>
      </p:sp>
      <p:grpSp>
        <p:nvGrpSpPr>
          <p:cNvPr id="575" name="Google Shape;575;p21"/>
          <p:cNvGrpSpPr/>
          <p:nvPr/>
        </p:nvGrpSpPr>
        <p:grpSpPr>
          <a:xfrm>
            <a:off x="870208" y="1489417"/>
            <a:ext cx="6672334" cy="2121263"/>
            <a:chOff x="1865250" y="1720761"/>
            <a:chExt cx="6672334" cy="2121263"/>
          </a:xfrm>
        </p:grpSpPr>
        <p:pic>
          <p:nvPicPr>
            <p:cNvPr id="576" name="Google Shape;576;p21"/>
            <p:cNvPicPr preferRelativeResize="0"/>
            <p:nvPr/>
          </p:nvPicPr>
          <p:blipFill rotWithShape="1">
            <a:blip r:embed="rId3">
              <a:alphaModFix/>
            </a:blip>
            <a:srcRect b="0" l="0" r="0" t="0"/>
            <a:stretch/>
          </p:blipFill>
          <p:spPr>
            <a:xfrm>
              <a:off x="1865250" y="2702458"/>
              <a:ext cx="6672334" cy="1139566"/>
            </a:xfrm>
            <a:prstGeom prst="rect">
              <a:avLst/>
            </a:prstGeom>
            <a:noFill/>
            <a:ln>
              <a:noFill/>
            </a:ln>
          </p:spPr>
        </p:pic>
        <p:sp>
          <p:nvSpPr>
            <p:cNvPr id="577" name="Google Shape;577;p21"/>
            <p:cNvSpPr/>
            <p:nvPr/>
          </p:nvSpPr>
          <p:spPr>
            <a:xfrm>
              <a:off x="4649533" y="2891486"/>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pdpA</a:t>
              </a:r>
              <a:endParaRPr/>
            </a:p>
          </p:txBody>
        </p:sp>
        <p:grpSp>
          <p:nvGrpSpPr>
            <p:cNvPr id="578" name="Google Shape;578;p21"/>
            <p:cNvGrpSpPr/>
            <p:nvPr/>
          </p:nvGrpSpPr>
          <p:grpSpPr>
            <a:xfrm>
              <a:off x="2127632" y="1720761"/>
              <a:ext cx="1957938" cy="1620682"/>
              <a:chOff x="2204357" y="1690688"/>
              <a:chExt cx="1957938" cy="1620682"/>
            </a:xfrm>
          </p:grpSpPr>
          <p:grpSp>
            <p:nvGrpSpPr>
              <p:cNvPr id="579" name="Google Shape;579;p21"/>
              <p:cNvGrpSpPr/>
              <p:nvPr/>
            </p:nvGrpSpPr>
            <p:grpSpPr>
              <a:xfrm>
                <a:off x="2204357" y="1690688"/>
                <a:ext cx="1957938" cy="1620682"/>
                <a:chOff x="2006669" y="1951271"/>
                <a:chExt cx="1957938" cy="1620682"/>
              </a:xfrm>
            </p:grpSpPr>
            <p:grpSp>
              <p:nvGrpSpPr>
                <p:cNvPr id="580" name="Google Shape;580;p21"/>
                <p:cNvGrpSpPr/>
                <p:nvPr/>
              </p:nvGrpSpPr>
              <p:grpSpPr>
                <a:xfrm>
                  <a:off x="2250465" y="2115417"/>
                  <a:ext cx="1714142" cy="1456536"/>
                  <a:chOff x="2250465" y="1994945"/>
                  <a:chExt cx="1714142" cy="1456536"/>
                </a:xfrm>
              </p:grpSpPr>
              <p:sp>
                <p:nvSpPr>
                  <p:cNvPr id="581" name="Google Shape;581;p21"/>
                  <p:cNvSpPr/>
                  <p:nvPr/>
                </p:nvSpPr>
                <p:spPr>
                  <a:xfrm>
                    <a:off x="2250465" y="1994945"/>
                    <a:ext cx="1714142" cy="1121283"/>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82" name="Google Shape;582;p21"/>
                  <p:cNvSpPr/>
                  <p:nvPr/>
                </p:nvSpPr>
                <p:spPr>
                  <a:xfrm>
                    <a:off x="2402876" y="2819769"/>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583" name="Google Shape;583;p21"/>
                <p:cNvGrpSpPr/>
                <p:nvPr/>
              </p:nvGrpSpPr>
              <p:grpSpPr>
                <a:xfrm>
                  <a:off x="2006669" y="1951271"/>
                  <a:ext cx="487592" cy="405715"/>
                  <a:chOff x="3915351" y="2409776"/>
                  <a:chExt cx="487592" cy="405715"/>
                </a:xfrm>
              </p:grpSpPr>
              <p:sp>
                <p:nvSpPr>
                  <p:cNvPr id="584" name="Google Shape;584;p21"/>
                  <p:cNvSpPr/>
                  <p:nvPr/>
                </p:nvSpPr>
                <p:spPr>
                  <a:xfrm>
                    <a:off x="3915351" y="2409776"/>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85" name="Google Shape;585;p21"/>
                  <p:cNvSpPr/>
                  <p:nvPr/>
                </p:nvSpPr>
                <p:spPr>
                  <a:xfrm>
                    <a:off x="4053126" y="2481676"/>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86" name="Google Shape;586;p21"/>
                  <p:cNvSpPr/>
                  <p:nvPr/>
                </p:nvSpPr>
                <p:spPr>
                  <a:xfrm>
                    <a:off x="4184172" y="2599332"/>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sp>
            <p:nvSpPr>
              <p:cNvPr id="587" name="Google Shape;587;p21"/>
              <p:cNvSpPr/>
              <p:nvPr/>
            </p:nvSpPr>
            <p:spPr>
              <a:xfrm rot="-502087">
                <a:off x="2662960" y="2721423"/>
                <a:ext cx="694392" cy="279981"/>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2</a:t>
                </a:r>
                <a:endParaRPr/>
              </a:p>
            </p:txBody>
          </p:sp>
        </p:grpSp>
      </p:grpSp>
      <p:grpSp>
        <p:nvGrpSpPr>
          <p:cNvPr id="588" name="Google Shape;588;p21"/>
          <p:cNvGrpSpPr/>
          <p:nvPr/>
        </p:nvGrpSpPr>
        <p:grpSpPr>
          <a:xfrm>
            <a:off x="2440030" y="4962646"/>
            <a:ext cx="5132883" cy="1568520"/>
            <a:chOff x="1859238" y="4897498"/>
            <a:chExt cx="6672334" cy="2121263"/>
          </a:xfrm>
        </p:grpSpPr>
        <p:pic>
          <p:nvPicPr>
            <p:cNvPr id="589" name="Google Shape;589;p21"/>
            <p:cNvPicPr preferRelativeResize="0"/>
            <p:nvPr/>
          </p:nvPicPr>
          <p:blipFill rotWithShape="1">
            <a:blip r:embed="rId3">
              <a:alphaModFix/>
            </a:blip>
            <a:srcRect b="0" l="0" r="0" t="0"/>
            <a:stretch/>
          </p:blipFill>
          <p:spPr>
            <a:xfrm>
              <a:off x="1859238" y="5879195"/>
              <a:ext cx="6672334" cy="1139566"/>
            </a:xfrm>
            <a:prstGeom prst="rect">
              <a:avLst/>
            </a:prstGeom>
            <a:noFill/>
            <a:ln>
              <a:noFill/>
            </a:ln>
          </p:spPr>
        </p:pic>
        <p:grpSp>
          <p:nvGrpSpPr>
            <p:cNvPr id="590" name="Google Shape;590;p21"/>
            <p:cNvGrpSpPr/>
            <p:nvPr/>
          </p:nvGrpSpPr>
          <p:grpSpPr>
            <a:xfrm>
              <a:off x="2121620" y="4897498"/>
              <a:ext cx="1957938" cy="1620682"/>
              <a:chOff x="2204357" y="1690688"/>
              <a:chExt cx="1957938" cy="1620682"/>
            </a:xfrm>
          </p:grpSpPr>
          <p:grpSp>
            <p:nvGrpSpPr>
              <p:cNvPr id="591" name="Google Shape;591;p21"/>
              <p:cNvGrpSpPr/>
              <p:nvPr/>
            </p:nvGrpSpPr>
            <p:grpSpPr>
              <a:xfrm>
                <a:off x="2204357" y="1690688"/>
                <a:ext cx="1957938" cy="1620682"/>
                <a:chOff x="2006669" y="1951271"/>
                <a:chExt cx="1957938" cy="1620682"/>
              </a:xfrm>
            </p:grpSpPr>
            <p:grpSp>
              <p:nvGrpSpPr>
                <p:cNvPr id="592" name="Google Shape;592;p21"/>
                <p:cNvGrpSpPr/>
                <p:nvPr/>
              </p:nvGrpSpPr>
              <p:grpSpPr>
                <a:xfrm>
                  <a:off x="2250465" y="2115417"/>
                  <a:ext cx="1714142" cy="1456536"/>
                  <a:chOff x="2250465" y="1994945"/>
                  <a:chExt cx="1714142" cy="1456536"/>
                </a:xfrm>
              </p:grpSpPr>
              <p:sp>
                <p:nvSpPr>
                  <p:cNvPr id="593" name="Google Shape;593;p21"/>
                  <p:cNvSpPr/>
                  <p:nvPr/>
                </p:nvSpPr>
                <p:spPr>
                  <a:xfrm>
                    <a:off x="2250465" y="1994945"/>
                    <a:ext cx="1714142" cy="1121283"/>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4" name="Google Shape;594;p21"/>
                  <p:cNvSpPr/>
                  <p:nvPr/>
                </p:nvSpPr>
                <p:spPr>
                  <a:xfrm>
                    <a:off x="2402876" y="2819769"/>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595" name="Google Shape;595;p21"/>
                <p:cNvGrpSpPr/>
                <p:nvPr/>
              </p:nvGrpSpPr>
              <p:grpSpPr>
                <a:xfrm>
                  <a:off x="2006669" y="1951271"/>
                  <a:ext cx="487592" cy="405715"/>
                  <a:chOff x="3915351" y="2409776"/>
                  <a:chExt cx="487592" cy="405715"/>
                </a:xfrm>
              </p:grpSpPr>
              <p:sp>
                <p:nvSpPr>
                  <p:cNvPr id="596" name="Google Shape;596;p21"/>
                  <p:cNvSpPr/>
                  <p:nvPr/>
                </p:nvSpPr>
                <p:spPr>
                  <a:xfrm>
                    <a:off x="3915351" y="2409776"/>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7" name="Google Shape;597;p21"/>
                  <p:cNvSpPr/>
                  <p:nvPr/>
                </p:nvSpPr>
                <p:spPr>
                  <a:xfrm>
                    <a:off x="4053126" y="2481676"/>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8" name="Google Shape;598;p21"/>
                  <p:cNvSpPr/>
                  <p:nvPr/>
                </p:nvSpPr>
                <p:spPr>
                  <a:xfrm>
                    <a:off x="4184172" y="2599332"/>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sp>
            <p:nvSpPr>
              <p:cNvPr id="599" name="Google Shape;599;p21"/>
              <p:cNvSpPr/>
              <p:nvPr/>
            </p:nvSpPr>
            <p:spPr>
              <a:xfrm rot="-502087">
                <a:off x="2662960" y="2721423"/>
                <a:ext cx="694392" cy="279981"/>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3</a:t>
                </a:r>
                <a:endParaRPr/>
              </a:p>
            </p:txBody>
          </p:sp>
        </p:grpSp>
        <p:sp>
          <p:nvSpPr>
            <p:cNvPr id="600" name="Google Shape;600;p21"/>
            <p:cNvSpPr/>
            <p:nvPr/>
          </p:nvSpPr>
          <p:spPr>
            <a:xfrm>
              <a:off x="4546317" y="6130953"/>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pdpA</a:t>
              </a:r>
              <a:endParaRPr/>
            </a:p>
          </p:txBody>
        </p:sp>
      </p:grpSp>
      <p:grpSp>
        <p:nvGrpSpPr>
          <p:cNvPr id="601" name="Google Shape;601;p21"/>
          <p:cNvGrpSpPr/>
          <p:nvPr/>
        </p:nvGrpSpPr>
        <p:grpSpPr>
          <a:xfrm>
            <a:off x="2409659" y="3459033"/>
            <a:ext cx="5132883" cy="1568520"/>
            <a:chOff x="1859238" y="4897498"/>
            <a:chExt cx="6672334" cy="2121263"/>
          </a:xfrm>
        </p:grpSpPr>
        <p:pic>
          <p:nvPicPr>
            <p:cNvPr id="602" name="Google Shape;602;p21"/>
            <p:cNvPicPr preferRelativeResize="0"/>
            <p:nvPr/>
          </p:nvPicPr>
          <p:blipFill rotWithShape="1">
            <a:blip r:embed="rId3">
              <a:alphaModFix/>
            </a:blip>
            <a:srcRect b="0" l="0" r="0" t="0"/>
            <a:stretch/>
          </p:blipFill>
          <p:spPr>
            <a:xfrm>
              <a:off x="1859238" y="5879195"/>
              <a:ext cx="6672334" cy="1139566"/>
            </a:xfrm>
            <a:prstGeom prst="rect">
              <a:avLst/>
            </a:prstGeom>
            <a:noFill/>
            <a:ln>
              <a:noFill/>
            </a:ln>
          </p:spPr>
        </p:pic>
        <p:grpSp>
          <p:nvGrpSpPr>
            <p:cNvPr id="603" name="Google Shape;603;p21"/>
            <p:cNvGrpSpPr/>
            <p:nvPr/>
          </p:nvGrpSpPr>
          <p:grpSpPr>
            <a:xfrm>
              <a:off x="2121620" y="4897498"/>
              <a:ext cx="1957938" cy="1620682"/>
              <a:chOff x="2204357" y="1690688"/>
              <a:chExt cx="1957938" cy="1620682"/>
            </a:xfrm>
          </p:grpSpPr>
          <p:grpSp>
            <p:nvGrpSpPr>
              <p:cNvPr id="604" name="Google Shape;604;p21"/>
              <p:cNvGrpSpPr/>
              <p:nvPr/>
            </p:nvGrpSpPr>
            <p:grpSpPr>
              <a:xfrm>
                <a:off x="2204357" y="1690688"/>
                <a:ext cx="1957938" cy="1620682"/>
                <a:chOff x="2006669" y="1951271"/>
                <a:chExt cx="1957938" cy="1620682"/>
              </a:xfrm>
            </p:grpSpPr>
            <p:grpSp>
              <p:nvGrpSpPr>
                <p:cNvPr id="605" name="Google Shape;605;p21"/>
                <p:cNvGrpSpPr/>
                <p:nvPr/>
              </p:nvGrpSpPr>
              <p:grpSpPr>
                <a:xfrm>
                  <a:off x="2250465" y="2115417"/>
                  <a:ext cx="1714142" cy="1456536"/>
                  <a:chOff x="2250465" y="1994945"/>
                  <a:chExt cx="1714142" cy="1456536"/>
                </a:xfrm>
              </p:grpSpPr>
              <p:sp>
                <p:nvSpPr>
                  <p:cNvPr id="606" name="Google Shape;606;p21"/>
                  <p:cNvSpPr/>
                  <p:nvPr/>
                </p:nvSpPr>
                <p:spPr>
                  <a:xfrm>
                    <a:off x="2250465" y="1994945"/>
                    <a:ext cx="1714142" cy="1121283"/>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07" name="Google Shape;607;p21"/>
                  <p:cNvSpPr/>
                  <p:nvPr/>
                </p:nvSpPr>
                <p:spPr>
                  <a:xfrm>
                    <a:off x="2402876" y="2819769"/>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608" name="Google Shape;608;p21"/>
                <p:cNvGrpSpPr/>
                <p:nvPr/>
              </p:nvGrpSpPr>
              <p:grpSpPr>
                <a:xfrm>
                  <a:off x="2006669" y="1951271"/>
                  <a:ext cx="487592" cy="405715"/>
                  <a:chOff x="3915351" y="2409776"/>
                  <a:chExt cx="487592" cy="405715"/>
                </a:xfrm>
              </p:grpSpPr>
              <p:sp>
                <p:nvSpPr>
                  <p:cNvPr id="609" name="Google Shape;609;p21"/>
                  <p:cNvSpPr/>
                  <p:nvPr/>
                </p:nvSpPr>
                <p:spPr>
                  <a:xfrm>
                    <a:off x="3915351" y="2409776"/>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0" name="Google Shape;610;p21"/>
                  <p:cNvSpPr/>
                  <p:nvPr/>
                </p:nvSpPr>
                <p:spPr>
                  <a:xfrm>
                    <a:off x="4053126" y="2481676"/>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1" name="Google Shape;611;p21"/>
                  <p:cNvSpPr/>
                  <p:nvPr/>
                </p:nvSpPr>
                <p:spPr>
                  <a:xfrm>
                    <a:off x="4184172" y="2599332"/>
                    <a:ext cx="218771" cy="216159"/>
                  </a:xfrm>
                  <a:prstGeom prst="ellipse">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sp>
            <p:nvSpPr>
              <p:cNvPr id="612" name="Google Shape;612;p21"/>
              <p:cNvSpPr/>
              <p:nvPr/>
            </p:nvSpPr>
            <p:spPr>
              <a:xfrm rot="-502087">
                <a:off x="2662960" y="2721423"/>
                <a:ext cx="694392" cy="279981"/>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1</a:t>
                </a:r>
                <a:endParaRPr/>
              </a:p>
            </p:txBody>
          </p:sp>
        </p:grpSp>
        <p:sp>
          <p:nvSpPr>
            <p:cNvPr id="613" name="Google Shape;613;p21"/>
            <p:cNvSpPr/>
            <p:nvPr/>
          </p:nvSpPr>
          <p:spPr>
            <a:xfrm>
              <a:off x="4546317" y="6130953"/>
              <a:ext cx="1662043" cy="2525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entury Gothic"/>
                  <a:ea typeface="Century Gothic"/>
                  <a:cs typeface="Century Gothic"/>
                  <a:sym typeface="Century Gothic"/>
                </a:rPr>
                <a:t>pdpA</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Aim 1 Summary</a:t>
            </a:r>
            <a:endParaRPr/>
          </a:p>
        </p:txBody>
      </p:sp>
      <p:sp>
        <p:nvSpPr>
          <p:cNvPr id="620" name="Google Shape;620;p22"/>
          <p:cNvSpPr txBox="1"/>
          <p:nvPr>
            <p:ph idx="1" type="body"/>
          </p:nvPr>
        </p:nvSpPr>
        <p:spPr>
          <a:xfrm>
            <a:off x="512618" y="1593272"/>
            <a:ext cx="11483070" cy="526472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Is bS21 recognizing (directly or indirectly) the 5´ UTR on mRNA molecules?</a:t>
            </a:r>
            <a:endParaRPr/>
          </a:p>
          <a:p>
            <a:pPr indent="-228600" lvl="0" marL="228600" rtl="0" algn="l">
              <a:lnSpc>
                <a:spcPct val="90000"/>
              </a:lnSpc>
              <a:spcBef>
                <a:spcPts val="1000"/>
              </a:spcBef>
              <a:spcAft>
                <a:spcPts val="0"/>
              </a:spcAft>
              <a:buClr>
                <a:schemeClr val="dk1"/>
              </a:buClr>
              <a:buSzPts val="2800"/>
              <a:buChar char="•"/>
            </a:pPr>
            <a:r>
              <a:rPr lang="en-US"/>
              <a:t>Is the ribosome sufficient to lead to differences in protein abundance of PdpA and PdpB?</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This would be the</a:t>
            </a:r>
            <a:r>
              <a:rPr b="1" lang="en-US"/>
              <a:t> first </a:t>
            </a:r>
            <a:r>
              <a:rPr lang="en-US"/>
              <a:t>study highlighting that alterations in ribosomal r-protein content affect gene expression in bacteria!</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en-US"/>
              <a:t>Future directions</a:t>
            </a:r>
            <a:endParaRPr/>
          </a:p>
          <a:p>
            <a:pPr indent="-228600" lvl="1" marL="685800" rtl="0" algn="l">
              <a:lnSpc>
                <a:spcPct val="90000"/>
              </a:lnSpc>
              <a:spcBef>
                <a:spcPts val="500"/>
              </a:spcBef>
              <a:spcAft>
                <a:spcPts val="0"/>
              </a:spcAft>
              <a:buClr>
                <a:schemeClr val="dk1"/>
              </a:buClr>
              <a:buSzPts val="2400"/>
              <a:buChar char="•"/>
            </a:pPr>
            <a:r>
              <a:rPr lang="en-US"/>
              <a:t>Are there ribosome inhibitors specific to ribosomes containing one paralog?</a:t>
            </a:r>
            <a:endParaRPr/>
          </a:p>
          <a:p>
            <a:pPr indent="-228600" lvl="1" marL="685800" rtl="0" algn="l">
              <a:lnSpc>
                <a:spcPct val="90000"/>
              </a:lnSpc>
              <a:spcBef>
                <a:spcPts val="500"/>
              </a:spcBef>
              <a:spcAft>
                <a:spcPts val="0"/>
              </a:spcAft>
              <a:buClr>
                <a:schemeClr val="dk1"/>
              </a:buClr>
              <a:buSzPts val="2400"/>
              <a:buChar char="•"/>
            </a:pPr>
            <a:r>
              <a:rPr lang="en-US"/>
              <a:t>How is this functioning at the atomic level?</a:t>
            </a:r>
            <a:endParaRPr/>
          </a:p>
          <a:p>
            <a:pPr indent="-228600" lvl="1" marL="685800" rtl="0" algn="l">
              <a:lnSpc>
                <a:spcPct val="90000"/>
              </a:lnSpc>
              <a:spcBef>
                <a:spcPts val="500"/>
              </a:spcBef>
              <a:spcAft>
                <a:spcPts val="0"/>
              </a:spcAft>
              <a:buClr>
                <a:schemeClr val="dk1"/>
              </a:buClr>
              <a:buSzPts val="2400"/>
              <a:buChar char="•"/>
            </a:pPr>
            <a:r>
              <a:rPr lang="en-US"/>
              <a:t>What conditions lead to increased expression of each paralog?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2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Aim 1 Alternate Approaches</a:t>
            </a:r>
            <a:endParaRPr/>
          </a:p>
        </p:txBody>
      </p:sp>
      <p:sp>
        <p:nvSpPr>
          <p:cNvPr id="627" name="Google Shape;627;p23"/>
          <p:cNvSpPr txBox="1"/>
          <p:nvPr>
            <p:ph idx="1" type="body"/>
          </p:nvPr>
        </p:nvSpPr>
        <p:spPr>
          <a:xfrm>
            <a:off x="973666" y="1861079"/>
            <a:ext cx="8966201" cy="31358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If the 5´UTR does not confer regulation by bS21-2:</a:t>
            </a:r>
            <a:endParaRPr/>
          </a:p>
          <a:p>
            <a:pPr indent="-228600" lvl="1" marL="685800" rtl="0" algn="l">
              <a:lnSpc>
                <a:spcPct val="90000"/>
              </a:lnSpc>
              <a:spcBef>
                <a:spcPts val="500"/>
              </a:spcBef>
              <a:spcAft>
                <a:spcPts val="0"/>
              </a:spcAft>
              <a:buClr>
                <a:schemeClr val="dk1"/>
              </a:buClr>
              <a:buSzPts val="2800"/>
              <a:buChar char="•"/>
            </a:pPr>
            <a:r>
              <a:rPr lang="en-US" sz="2800"/>
              <a:t>Proteomics approach </a:t>
            </a:r>
            <a:endParaRPr/>
          </a:p>
          <a:p>
            <a:pPr indent="-228600" lvl="0" marL="228600" rtl="0" algn="l">
              <a:lnSpc>
                <a:spcPct val="90000"/>
              </a:lnSpc>
              <a:spcBef>
                <a:spcPts val="1000"/>
              </a:spcBef>
              <a:spcAft>
                <a:spcPts val="0"/>
              </a:spcAft>
              <a:buClr>
                <a:schemeClr val="dk1"/>
              </a:buClr>
              <a:buSzPts val="2800"/>
              <a:buChar char="•"/>
            </a:pPr>
            <a:r>
              <a:rPr lang="en-US"/>
              <a:t>If the data suggests another protein is involved:</a:t>
            </a:r>
            <a:endParaRPr/>
          </a:p>
          <a:p>
            <a:pPr indent="-228600" lvl="1" marL="685800" rtl="0" algn="l">
              <a:lnSpc>
                <a:spcPct val="90000"/>
              </a:lnSpc>
              <a:spcBef>
                <a:spcPts val="500"/>
              </a:spcBef>
              <a:spcAft>
                <a:spcPts val="0"/>
              </a:spcAft>
              <a:buClr>
                <a:schemeClr val="dk1"/>
              </a:buClr>
              <a:buSzPts val="2800"/>
              <a:buChar char="•"/>
            </a:pPr>
            <a:r>
              <a:rPr lang="en-US" sz="2800"/>
              <a:t>Biochemical approach </a:t>
            </a:r>
            <a:endParaRPr/>
          </a:p>
          <a:p>
            <a:pPr indent="-228600" lvl="1" marL="685800" rtl="0" algn="l">
              <a:lnSpc>
                <a:spcPct val="90000"/>
              </a:lnSpc>
              <a:spcBef>
                <a:spcPts val="500"/>
              </a:spcBef>
              <a:spcAft>
                <a:spcPts val="0"/>
              </a:spcAft>
              <a:buClr>
                <a:schemeClr val="dk1"/>
              </a:buClr>
              <a:buSzPts val="2800"/>
              <a:buChar char="•"/>
            </a:pPr>
            <a:r>
              <a:rPr lang="en-US" sz="2800"/>
              <a:t>Genetic approach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4"/>
          <p:cNvSpPr txBox="1"/>
          <p:nvPr>
            <p:ph type="title"/>
          </p:nvPr>
        </p:nvSpPr>
        <p:spPr>
          <a:xfrm>
            <a:off x="619027" y="1524786"/>
            <a:ext cx="10515600" cy="3808428"/>
          </a:xfrm>
          <a:prstGeom prst="rect">
            <a:avLst/>
          </a:prstGeom>
          <a:noFill/>
          <a:ln>
            <a:noFill/>
          </a:ln>
        </p:spPr>
        <p:txBody>
          <a:bodyPr anchorCtr="0" anchor="ctr" bIns="45700" lIns="91425" spcFirstLastPara="1" rIns="91425" wrap="square" tIns="45700">
            <a:normAutofit/>
          </a:bodyPr>
          <a:lstStyle/>
          <a:p>
            <a:pPr indent="0" lvl="1" marL="457200" rtl="0" algn="ctr">
              <a:spcBef>
                <a:spcPts val="0"/>
              </a:spcBef>
              <a:spcAft>
                <a:spcPts val="0"/>
              </a:spcAft>
              <a:buNone/>
            </a:pPr>
            <a:r>
              <a:rPr b="1" lang="en-US" sz="4400"/>
              <a:t>Aim 2: </a:t>
            </a:r>
            <a:r>
              <a:rPr lang="en-US" sz="4400"/>
              <a:t>Does bS21 play a role in daptomycin and vancomycin resistance of </a:t>
            </a:r>
            <a:r>
              <a:rPr i="1" lang="en-US" sz="4400"/>
              <a:t>Staphylococcus aureus </a:t>
            </a:r>
            <a:r>
              <a:rPr lang="en-US" sz="4400"/>
              <a:t>through alterations in cell wall structure?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5"/>
          <p:cNvSpPr txBox="1"/>
          <p:nvPr>
            <p:ph type="title"/>
          </p:nvPr>
        </p:nvSpPr>
        <p:spPr>
          <a:xfrm>
            <a:off x="916939" y="342476"/>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solidFill>
                  <a:schemeClr val="dk1"/>
                </a:solidFill>
              </a:rPr>
              <a:t>Staphylococcus aureus</a:t>
            </a:r>
            <a:endParaRPr/>
          </a:p>
        </p:txBody>
      </p:sp>
      <p:sp>
        <p:nvSpPr>
          <p:cNvPr id="640" name="Google Shape;640;p25"/>
          <p:cNvSpPr txBox="1"/>
          <p:nvPr/>
        </p:nvSpPr>
        <p:spPr>
          <a:xfrm>
            <a:off x="649382" y="1800413"/>
            <a:ext cx="7223167" cy="48320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Gram-positive, facultative human pathogen</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High rates of infection globally</a:t>
            </a:r>
            <a:endParaRPr/>
          </a:p>
          <a:p>
            <a:pPr indent="-285750" lvl="1" marL="742950" marR="0" rtl="0" algn="l">
              <a:lnSpc>
                <a:spcPct val="150000"/>
              </a:lnSpc>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Intensity varies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Highly adaptive resistance to antibiotics</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Penicillin</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Methicillin</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Vancomycin</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Daptomycin</a:t>
            </a:r>
            <a:endParaRPr/>
          </a:p>
        </p:txBody>
      </p:sp>
      <p:pic>
        <p:nvPicPr>
          <p:cNvPr id="641" name="Google Shape;641;p25"/>
          <p:cNvPicPr preferRelativeResize="0"/>
          <p:nvPr/>
        </p:nvPicPr>
        <p:blipFill rotWithShape="1">
          <a:blip r:embed="rId3">
            <a:alphaModFix/>
          </a:blip>
          <a:srcRect b="0" l="0" r="0" t="0"/>
          <a:stretch/>
        </p:blipFill>
        <p:spPr>
          <a:xfrm>
            <a:off x="7006851" y="2069526"/>
            <a:ext cx="4535767" cy="3479581"/>
          </a:xfrm>
          <a:prstGeom prst="rect">
            <a:avLst/>
          </a:prstGeom>
          <a:noFill/>
          <a:ln>
            <a:noFill/>
          </a:ln>
        </p:spPr>
      </p:pic>
      <p:sp>
        <p:nvSpPr>
          <p:cNvPr id="642" name="Google Shape;642;p25"/>
          <p:cNvSpPr txBox="1"/>
          <p:nvPr/>
        </p:nvSpPr>
        <p:spPr>
          <a:xfrm>
            <a:off x="7443863" y="5555845"/>
            <a:ext cx="42458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CDC PHIL, </a:t>
            </a:r>
            <a:r>
              <a:rPr b="0" i="0" lang="en-US" sz="1800">
                <a:solidFill>
                  <a:srgbClr val="212529"/>
                </a:solidFill>
                <a:latin typeface="Open Sans"/>
                <a:ea typeface="Open Sans"/>
                <a:cs typeface="Open Sans"/>
                <a:sym typeface="Open Sans"/>
              </a:rPr>
              <a:t>Matthew J. Arduino, 2001</a:t>
            </a:r>
            <a:endParaRPr sz="1800">
              <a:solidFill>
                <a:schemeClr val="dk1"/>
              </a:solidFill>
              <a:latin typeface="Century Gothic"/>
              <a:ea typeface="Century Gothic"/>
              <a:cs typeface="Century Gothic"/>
              <a:sym typeface="Century Gothic"/>
            </a:endParaRPr>
          </a:p>
        </p:txBody>
      </p:sp>
      <p:sp>
        <p:nvSpPr>
          <p:cNvPr id="643" name="Google Shape;643;p25"/>
          <p:cNvSpPr/>
          <p:nvPr/>
        </p:nvSpPr>
        <p:spPr>
          <a:xfrm>
            <a:off x="1174285" y="5679901"/>
            <a:ext cx="2872337" cy="91250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4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Inactivation of </a:t>
            </a:r>
            <a:r>
              <a:rPr i="1" lang="en-US"/>
              <a:t>rpsU in S. aureus </a:t>
            </a:r>
            <a:r>
              <a:rPr lang="en-US"/>
              <a:t>is linked to antibiotic resistance</a:t>
            </a:r>
            <a:endParaRPr/>
          </a:p>
        </p:txBody>
      </p:sp>
      <p:sp>
        <p:nvSpPr>
          <p:cNvPr id="650" name="Google Shape;65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Clinical isolates</a:t>
            </a:r>
            <a:endParaRPr/>
          </a:p>
          <a:p>
            <a:pPr indent="-228600" lvl="1" marL="685800" rtl="0" algn="l">
              <a:lnSpc>
                <a:spcPct val="90000"/>
              </a:lnSpc>
              <a:spcBef>
                <a:spcPts val="500"/>
              </a:spcBef>
              <a:spcAft>
                <a:spcPts val="0"/>
              </a:spcAft>
              <a:buClr>
                <a:schemeClr val="dk1"/>
              </a:buClr>
              <a:buSzPts val="2400"/>
              <a:buChar char="•"/>
            </a:pPr>
            <a:r>
              <a:rPr lang="en-US"/>
              <a:t>Frameshift insertion from 4</a:t>
            </a:r>
            <a:r>
              <a:rPr baseline="30000" lang="en-US"/>
              <a:t>th</a:t>
            </a:r>
            <a:r>
              <a:rPr lang="en-US"/>
              <a:t> amino acid on; </a:t>
            </a:r>
            <a:r>
              <a:rPr lang="en-US">
                <a:solidFill>
                  <a:schemeClr val="accent2"/>
                </a:solidFill>
              </a:rPr>
              <a:t>van-R</a:t>
            </a:r>
            <a:r>
              <a:rPr lang="en-US"/>
              <a:t> </a:t>
            </a:r>
            <a:r>
              <a:rPr lang="en-US" sz="1200"/>
              <a:t>(Basco 2019)</a:t>
            </a:r>
            <a:endParaRPr/>
          </a:p>
          <a:p>
            <a:pPr indent="-228600" lvl="1" marL="685800" rtl="0" algn="l">
              <a:lnSpc>
                <a:spcPct val="90000"/>
              </a:lnSpc>
              <a:spcBef>
                <a:spcPts val="500"/>
              </a:spcBef>
              <a:spcAft>
                <a:spcPts val="0"/>
              </a:spcAft>
              <a:buClr>
                <a:schemeClr val="dk1"/>
              </a:buClr>
              <a:buSzPts val="2400"/>
              <a:buChar char="•"/>
            </a:pPr>
            <a:r>
              <a:rPr lang="en-US"/>
              <a:t>Stop codon at 31</a:t>
            </a:r>
            <a:r>
              <a:rPr baseline="30000" lang="en-US"/>
              <a:t>st</a:t>
            </a:r>
            <a:r>
              <a:rPr lang="en-US"/>
              <a:t> amino acid; </a:t>
            </a:r>
            <a:r>
              <a:rPr lang="en-US">
                <a:solidFill>
                  <a:schemeClr val="accent2"/>
                </a:solidFill>
              </a:rPr>
              <a:t>van-R</a:t>
            </a:r>
            <a:r>
              <a:rPr lang="en-US" sz="1200"/>
              <a:t> (Matsuo et al. 2013)</a:t>
            </a:r>
            <a:endParaRPr/>
          </a:p>
          <a:p>
            <a:pPr indent="-228600" lvl="1" marL="685800" rtl="0" algn="l">
              <a:lnSpc>
                <a:spcPct val="90000"/>
              </a:lnSpc>
              <a:spcBef>
                <a:spcPts val="500"/>
              </a:spcBef>
              <a:spcAft>
                <a:spcPts val="0"/>
              </a:spcAft>
              <a:buClr>
                <a:schemeClr val="dk1"/>
              </a:buClr>
              <a:buSzPts val="2400"/>
              <a:buChar char="•"/>
            </a:pPr>
            <a:r>
              <a:rPr lang="en-US"/>
              <a:t>Frameshift deletion at 53</a:t>
            </a:r>
            <a:r>
              <a:rPr baseline="30000" lang="en-US"/>
              <a:t>rd</a:t>
            </a:r>
            <a:r>
              <a:rPr lang="en-US"/>
              <a:t> amino acid; </a:t>
            </a:r>
            <a:r>
              <a:rPr lang="en-US">
                <a:solidFill>
                  <a:schemeClr val="accent2"/>
                </a:solidFill>
              </a:rPr>
              <a:t>van-R</a:t>
            </a:r>
            <a:r>
              <a:rPr lang="en-US"/>
              <a:t> </a:t>
            </a:r>
            <a:r>
              <a:rPr lang="en-US" sz="1200"/>
              <a:t>(Cameron et al. 2012)</a:t>
            </a:r>
            <a:endParaRPr/>
          </a:p>
          <a:p>
            <a:pPr indent="-228600" lvl="1" marL="685800" rtl="0" algn="l">
              <a:lnSpc>
                <a:spcPct val="90000"/>
              </a:lnSpc>
              <a:spcBef>
                <a:spcPts val="500"/>
              </a:spcBef>
              <a:spcAft>
                <a:spcPts val="0"/>
              </a:spcAft>
              <a:buClr>
                <a:schemeClr val="dk1"/>
              </a:buClr>
              <a:buSzPts val="2400"/>
              <a:buChar char="•"/>
            </a:pPr>
            <a:r>
              <a:rPr lang="en-US"/>
              <a:t>Promoter region of </a:t>
            </a:r>
            <a:r>
              <a:rPr i="1" lang="en-US"/>
              <a:t>rpsU; </a:t>
            </a:r>
            <a:r>
              <a:rPr lang="en-US">
                <a:solidFill>
                  <a:srgbClr val="C00000"/>
                </a:solidFill>
              </a:rPr>
              <a:t>dap-R</a:t>
            </a:r>
            <a:r>
              <a:rPr lang="en-US" sz="1200"/>
              <a:t> (Friedman et al. 2006)</a:t>
            </a:r>
            <a:endParaRPr/>
          </a:p>
          <a:p>
            <a:pPr indent="-228600" lvl="0" marL="228600" rtl="0" algn="l">
              <a:lnSpc>
                <a:spcPct val="90000"/>
              </a:lnSpc>
              <a:spcBef>
                <a:spcPts val="1000"/>
              </a:spcBef>
              <a:spcAft>
                <a:spcPts val="0"/>
              </a:spcAft>
              <a:buClr>
                <a:schemeClr val="dk1"/>
              </a:buClr>
              <a:buSzPts val="2800"/>
              <a:buChar char="•"/>
            </a:pPr>
            <a:r>
              <a:rPr i="1" lang="en-US"/>
              <a:t>In vitro</a:t>
            </a:r>
            <a:r>
              <a:rPr lang="en-US"/>
              <a:t> experiments</a:t>
            </a:r>
            <a:endParaRPr i="1"/>
          </a:p>
          <a:p>
            <a:pPr indent="-228600" lvl="1" marL="685800" rtl="0" algn="l">
              <a:lnSpc>
                <a:spcPct val="90000"/>
              </a:lnSpc>
              <a:spcBef>
                <a:spcPts val="500"/>
              </a:spcBef>
              <a:spcAft>
                <a:spcPts val="0"/>
              </a:spcAft>
              <a:buClr>
                <a:schemeClr val="dk1"/>
              </a:buClr>
              <a:buSzPts val="2400"/>
              <a:buChar char="•"/>
            </a:pPr>
            <a:r>
              <a:rPr lang="en-US"/>
              <a:t>Transposon insertion in start codon; </a:t>
            </a:r>
            <a:r>
              <a:rPr lang="en-US">
                <a:solidFill>
                  <a:schemeClr val="accent2"/>
                </a:solidFill>
              </a:rPr>
              <a:t>van-R</a:t>
            </a:r>
            <a:r>
              <a:rPr lang="en-US"/>
              <a:t> and </a:t>
            </a:r>
            <a:r>
              <a:rPr lang="en-US">
                <a:solidFill>
                  <a:srgbClr val="C00000"/>
                </a:solidFill>
              </a:rPr>
              <a:t>dap-R</a:t>
            </a:r>
            <a:r>
              <a:rPr lang="en-US"/>
              <a:t> </a:t>
            </a:r>
            <a:r>
              <a:rPr lang="en-US" sz="1200"/>
              <a:t>(Blake and O'Neill 2012)</a:t>
            </a:r>
            <a:endParaRPr/>
          </a:p>
          <a:p>
            <a:pPr indent="0" lvl="1" marL="4572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651" name="Google Shape;651;p26"/>
          <p:cNvPicPr preferRelativeResize="0"/>
          <p:nvPr/>
        </p:nvPicPr>
        <p:blipFill rotWithShape="1">
          <a:blip r:embed="rId3">
            <a:alphaModFix/>
          </a:blip>
          <a:srcRect b="-1244" l="0" r="63283" t="64589"/>
          <a:stretch/>
        </p:blipFill>
        <p:spPr>
          <a:xfrm>
            <a:off x="3840033" y="4758267"/>
            <a:ext cx="3377402" cy="2099733"/>
          </a:xfrm>
          <a:prstGeom prst="rect">
            <a:avLst/>
          </a:prstGeom>
          <a:noFill/>
          <a:ln>
            <a:noFill/>
          </a:ln>
        </p:spPr>
      </p:pic>
      <p:sp>
        <p:nvSpPr>
          <p:cNvPr id="652" name="Google Shape;652;p26"/>
          <p:cNvSpPr txBox="1"/>
          <p:nvPr/>
        </p:nvSpPr>
        <p:spPr>
          <a:xfrm>
            <a:off x="7608216" y="6308209"/>
            <a:ext cx="20047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Cui et al. 2006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5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7"/>
          <p:cNvSpPr/>
          <p:nvPr/>
        </p:nvSpPr>
        <p:spPr>
          <a:xfrm>
            <a:off x="2341771" y="4121801"/>
            <a:ext cx="4745821" cy="30803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Century Gothic"/>
                <a:ea typeface="Century Gothic"/>
                <a:cs typeface="Century Gothic"/>
                <a:sym typeface="Century Gothic"/>
              </a:rPr>
              <a:t>Cell wall regulator</a:t>
            </a:r>
            <a:endParaRPr/>
          </a:p>
        </p:txBody>
      </p:sp>
      <p:sp>
        <p:nvSpPr>
          <p:cNvPr id="659" name="Google Shape;659;p27"/>
          <p:cNvSpPr/>
          <p:nvPr/>
        </p:nvSpPr>
        <p:spPr>
          <a:xfrm>
            <a:off x="3201392" y="3349409"/>
            <a:ext cx="3886200" cy="58544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60" name="Google Shape;660;p27"/>
          <p:cNvSpPr txBox="1"/>
          <p:nvPr>
            <p:ph type="title"/>
          </p:nvPr>
        </p:nvSpPr>
        <p:spPr>
          <a:xfrm>
            <a:off x="579863" y="110195"/>
            <a:ext cx="1139575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solidFill>
                  <a:schemeClr val="dk1"/>
                </a:solidFill>
              </a:rPr>
              <a:t>Model for how bS21 might control gene expression in </a:t>
            </a:r>
            <a:r>
              <a:rPr i="1" lang="en-US">
                <a:solidFill>
                  <a:schemeClr val="dk1"/>
                </a:solidFill>
              </a:rPr>
              <a:t>S. aureus</a:t>
            </a:r>
            <a:endParaRPr>
              <a:solidFill>
                <a:schemeClr val="dk1"/>
              </a:solidFill>
            </a:endParaRPr>
          </a:p>
        </p:txBody>
      </p:sp>
      <p:sp>
        <p:nvSpPr>
          <p:cNvPr id="661" name="Google Shape;661;p27"/>
          <p:cNvSpPr/>
          <p:nvPr/>
        </p:nvSpPr>
        <p:spPr>
          <a:xfrm>
            <a:off x="4031354" y="2516808"/>
            <a:ext cx="1714142" cy="1121283"/>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662" name="Google Shape;662;p27"/>
          <p:cNvCxnSpPr/>
          <p:nvPr/>
        </p:nvCxnSpPr>
        <p:spPr>
          <a:xfrm>
            <a:off x="1148576" y="4468205"/>
            <a:ext cx="7415244" cy="0"/>
          </a:xfrm>
          <a:prstGeom prst="straightConnector1">
            <a:avLst/>
          </a:prstGeom>
          <a:noFill/>
          <a:ln cap="flat" cmpd="sng" w="28575">
            <a:solidFill>
              <a:srgbClr val="000000"/>
            </a:solidFill>
            <a:prstDash val="solid"/>
            <a:miter lim="800000"/>
            <a:headEnd len="sm" w="sm" type="none"/>
            <a:tailEnd len="sm" w="sm" type="none"/>
          </a:ln>
        </p:spPr>
      </p:cxnSp>
      <p:sp>
        <p:nvSpPr>
          <p:cNvPr id="663" name="Google Shape;663;p27"/>
          <p:cNvSpPr/>
          <p:nvPr/>
        </p:nvSpPr>
        <p:spPr>
          <a:xfrm>
            <a:off x="6871041" y="3742163"/>
            <a:ext cx="1409321" cy="72604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Century Gothic"/>
                <a:ea typeface="Century Gothic"/>
                <a:cs typeface="Century Gothic"/>
                <a:sym typeface="Century Gothic"/>
              </a:rPr>
              <a:t>RNAP</a:t>
            </a:r>
            <a:endParaRPr/>
          </a:p>
        </p:txBody>
      </p:sp>
      <p:cxnSp>
        <p:nvCxnSpPr>
          <p:cNvPr id="664" name="Google Shape;664;p27"/>
          <p:cNvCxnSpPr/>
          <p:nvPr/>
        </p:nvCxnSpPr>
        <p:spPr>
          <a:xfrm>
            <a:off x="1352849" y="4121801"/>
            <a:ext cx="0" cy="363021"/>
          </a:xfrm>
          <a:prstGeom prst="straightConnector1">
            <a:avLst/>
          </a:prstGeom>
          <a:noFill/>
          <a:ln cap="flat" cmpd="sng" w="38100">
            <a:solidFill>
              <a:srgbClr val="000000"/>
            </a:solidFill>
            <a:prstDash val="solid"/>
            <a:miter lim="800000"/>
            <a:headEnd len="sm" w="sm" type="none"/>
            <a:tailEnd len="sm" w="sm" type="none"/>
          </a:ln>
        </p:spPr>
      </p:cxnSp>
      <p:cxnSp>
        <p:nvCxnSpPr>
          <p:cNvPr id="665" name="Google Shape;665;p27"/>
          <p:cNvCxnSpPr/>
          <p:nvPr/>
        </p:nvCxnSpPr>
        <p:spPr>
          <a:xfrm>
            <a:off x="1352849" y="4121801"/>
            <a:ext cx="660330" cy="0"/>
          </a:xfrm>
          <a:prstGeom prst="straightConnector1">
            <a:avLst/>
          </a:prstGeom>
          <a:noFill/>
          <a:ln cap="flat" cmpd="sng" w="38100">
            <a:solidFill>
              <a:srgbClr val="000000"/>
            </a:solidFill>
            <a:prstDash val="solid"/>
            <a:miter lim="800000"/>
            <a:headEnd len="sm" w="sm" type="none"/>
            <a:tailEnd len="med" w="med" type="triangle"/>
          </a:ln>
        </p:spPr>
      </p:cxnSp>
      <p:grpSp>
        <p:nvGrpSpPr>
          <p:cNvPr id="666" name="Google Shape;666;p27"/>
          <p:cNvGrpSpPr/>
          <p:nvPr/>
        </p:nvGrpSpPr>
        <p:grpSpPr>
          <a:xfrm>
            <a:off x="4205537" y="3340002"/>
            <a:ext cx="1409320" cy="631712"/>
            <a:chOff x="7859160" y="2707225"/>
            <a:chExt cx="1409320" cy="631712"/>
          </a:xfrm>
        </p:grpSpPr>
        <p:sp>
          <p:nvSpPr>
            <p:cNvPr id="667" name="Google Shape;667;p27"/>
            <p:cNvSpPr/>
            <p:nvPr/>
          </p:nvSpPr>
          <p:spPr>
            <a:xfrm>
              <a:off x="7859160" y="2707225"/>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68" name="Google Shape;668;p27"/>
            <p:cNvSpPr/>
            <p:nvPr/>
          </p:nvSpPr>
          <p:spPr>
            <a:xfrm rot="-502087">
              <a:off x="7983217" y="2746934"/>
              <a:ext cx="564711" cy="259707"/>
            </a:xfrm>
            <a:prstGeom prst="ellipse">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669" name="Google Shape;669;p27"/>
          <p:cNvGrpSpPr/>
          <p:nvPr/>
        </p:nvGrpSpPr>
        <p:grpSpPr>
          <a:xfrm>
            <a:off x="3915351" y="2409776"/>
            <a:ext cx="487592" cy="405715"/>
            <a:chOff x="3915351" y="2409776"/>
            <a:chExt cx="487592" cy="405715"/>
          </a:xfrm>
        </p:grpSpPr>
        <p:sp>
          <p:nvSpPr>
            <p:cNvPr id="670" name="Google Shape;670;p27"/>
            <p:cNvSpPr/>
            <p:nvPr/>
          </p:nvSpPr>
          <p:spPr>
            <a:xfrm>
              <a:off x="3915351" y="2409776"/>
              <a:ext cx="218771" cy="216159"/>
            </a:xfrm>
            <a:prstGeom prst="ellipse">
              <a:avLst/>
            </a:prstGeom>
            <a:solidFill>
              <a:schemeClr val="dk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1" name="Google Shape;671;p27"/>
            <p:cNvSpPr/>
            <p:nvPr/>
          </p:nvSpPr>
          <p:spPr>
            <a:xfrm>
              <a:off x="4053126" y="2481676"/>
              <a:ext cx="218771" cy="216159"/>
            </a:xfrm>
            <a:prstGeom prst="ellipse">
              <a:avLst/>
            </a:prstGeom>
            <a:solidFill>
              <a:schemeClr val="dk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2" name="Google Shape;672;p27"/>
            <p:cNvSpPr/>
            <p:nvPr/>
          </p:nvSpPr>
          <p:spPr>
            <a:xfrm>
              <a:off x="4184172" y="2599332"/>
              <a:ext cx="218771" cy="216159"/>
            </a:xfrm>
            <a:prstGeom prst="ellipse">
              <a:avLst/>
            </a:prstGeom>
            <a:solidFill>
              <a:schemeClr val="dk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673" name="Google Shape;673;p27"/>
          <p:cNvSpPr/>
          <p:nvPr/>
        </p:nvSpPr>
        <p:spPr>
          <a:xfrm>
            <a:off x="111512" y="1768393"/>
            <a:ext cx="9738717" cy="3506134"/>
          </a:xfrm>
          <a:prstGeom prst="ellipse">
            <a:avLst/>
          </a:prstGeom>
          <a:no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74" name="Google Shape;674;p27"/>
          <p:cNvGrpSpPr/>
          <p:nvPr/>
        </p:nvGrpSpPr>
        <p:grpSpPr>
          <a:xfrm>
            <a:off x="4205537" y="3340002"/>
            <a:ext cx="1409320" cy="631712"/>
            <a:chOff x="7859160" y="2707225"/>
            <a:chExt cx="1409320" cy="631712"/>
          </a:xfrm>
        </p:grpSpPr>
        <p:sp>
          <p:nvSpPr>
            <p:cNvPr id="675" name="Google Shape;675;p27"/>
            <p:cNvSpPr/>
            <p:nvPr/>
          </p:nvSpPr>
          <p:spPr>
            <a:xfrm>
              <a:off x="7859160" y="2707225"/>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6" name="Google Shape;676;p27"/>
            <p:cNvSpPr/>
            <p:nvPr/>
          </p:nvSpPr>
          <p:spPr>
            <a:xfrm rot="-502087">
              <a:off x="7983217" y="2746934"/>
              <a:ext cx="564711" cy="259707"/>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677" name="Google Shape;677;p27"/>
          <p:cNvSpPr/>
          <p:nvPr/>
        </p:nvSpPr>
        <p:spPr>
          <a:xfrm>
            <a:off x="111511" y="1768393"/>
            <a:ext cx="9738717" cy="3506134"/>
          </a:xfrm>
          <a:prstGeom prst="ellipse">
            <a:avLst/>
          </a:prstGeom>
          <a:noFill/>
          <a:ln cap="flat" cmpd="sng" w="762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8" name="Google Shape;678;p27"/>
          <p:cNvSpPr txBox="1"/>
          <p:nvPr/>
        </p:nvSpPr>
        <p:spPr>
          <a:xfrm>
            <a:off x="421516" y="5510756"/>
            <a:ext cx="108966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entury Gothic"/>
                <a:ea typeface="Century Gothic"/>
                <a:cs typeface="Century Gothic"/>
                <a:sym typeface="Century Gothic"/>
              </a:rPr>
              <a:t>Hypothesis: bS21 regulates expression of proteins involved in cell wall structure, thereby affecting antibiotic resistance</a:t>
            </a:r>
            <a:endParaRPr/>
          </a:p>
        </p:txBody>
      </p:sp>
      <p:cxnSp>
        <p:nvCxnSpPr>
          <p:cNvPr id="679" name="Google Shape;679;p27"/>
          <p:cNvCxnSpPr/>
          <p:nvPr/>
        </p:nvCxnSpPr>
        <p:spPr>
          <a:xfrm flipH="1">
            <a:off x="8419171" y="2040673"/>
            <a:ext cx="821474" cy="666738"/>
          </a:xfrm>
          <a:prstGeom prst="straightConnector1">
            <a:avLst/>
          </a:prstGeom>
          <a:noFill/>
          <a:ln cap="flat" cmpd="sng" w="38100">
            <a:solidFill>
              <a:srgbClr val="FF0000"/>
            </a:solidFill>
            <a:prstDash val="solid"/>
            <a:miter lim="800000"/>
            <a:headEnd len="sm" w="sm" type="none"/>
            <a:tailEnd len="med" w="med" type="triangle"/>
          </a:ln>
        </p:spPr>
      </p:cxnSp>
      <p:grpSp>
        <p:nvGrpSpPr>
          <p:cNvPr id="680" name="Google Shape;680;p27"/>
          <p:cNvGrpSpPr/>
          <p:nvPr/>
        </p:nvGrpSpPr>
        <p:grpSpPr>
          <a:xfrm rot="2169414">
            <a:off x="8987303" y="1713438"/>
            <a:ext cx="460917" cy="654469"/>
            <a:chOff x="10155044" y="2040673"/>
            <a:chExt cx="460917" cy="774818"/>
          </a:xfrm>
        </p:grpSpPr>
        <p:cxnSp>
          <p:nvCxnSpPr>
            <p:cNvPr id="681" name="Google Shape;681;p27"/>
            <p:cNvCxnSpPr/>
            <p:nvPr/>
          </p:nvCxnSpPr>
          <p:spPr>
            <a:xfrm>
              <a:off x="10404088" y="2040673"/>
              <a:ext cx="0" cy="774818"/>
            </a:xfrm>
            <a:prstGeom prst="straightConnector1">
              <a:avLst/>
            </a:prstGeom>
            <a:noFill/>
            <a:ln cap="flat" cmpd="sng" w="38100">
              <a:solidFill>
                <a:srgbClr val="FF0000"/>
              </a:solidFill>
              <a:prstDash val="solid"/>
              <a:miter lim="800000"/>
              <a:headEnd len="sm" w="sm" type="none"/>
              <a:tailEnd len="sm" w="sm" type="none"/>
            </a:ln>
          </p:spPr>
        </p:cxnSp>
        <p:cxnSp>
          <p:nvCxnSpPr>
            <p:cNvPr id="682" name="Google Shape;682;p27"/>
            <p:cNvCxnSpPr/>
            <p:nvPr/>
          </p:nvCxnSpPr>
          <p:spPr>
            <a:xfrm rot="10800000">
              <a:off x="10155044" y="2815491"/>
              <a:ext cx="460917" cy="0"/>
            </a:xfrm>
            <a:prstGeom prst="straightConnector1">
              <a:avLst/>
            </a:prstGeom>
            <a:noFill/>
            <a:ln cap="flat" cmpd="sng" w="38100">
              <a:solidFill>
                <a:srgbClr val="FF0000"/>
              </a:solidFill>
              <a:prstDash val="solid"/>
              <a:miter lim="800000"/>
              <a:headEnd len="sm" w="sm" type="none"/>
              <a:tailEnd len="sm" w="sm" type="none"/>
            </a:ln>
          </p:spPr>
        </p:cxnSp>
      </p:grpSp>
      <p:grpSp>
        <p:nvGrpSpPr>
          <p:cNvPr id="683" name="Google Shape;683;p27"/>
          <p:cNvGrpSpPr/>
          <p:nvPr/>
        </p:nvGrpSpPr>
        <p:grpSpPr>
          <a:xfrm>
            <a:off x="9113381" y="1219342"/>
            <a:ext cx="1510220" cy="1345010"/>
            <a:chOff x="9515653" y="1460348"/>
            <a:chExt cx="1510220" cy="1345010"/>
          </a:xfrm>
        </p:grpSpPr>
        <p:pic>
          <p:nvPicPr>
            <p:cNvPr descr="Line Cartoon clipart - Tablet, Graphics, Red, transparent clip art" id="684" name="Google Shape;684;p27"/>
            <p:cNvPicPr preferRelativeResize="0"/>
            <p:nvPr/>
          </p:nvPicPr>
          <p:blipFill rotWithShape="1">
            <a:blip r:embed="rId3">
              <a:alphaModFix/>
            </a:blip>
            <a:srcRect b="0" l="0" r="0" t="0"/>
            <a:stretch/>
          </p:blipFill>
          <p:spPr>
            <a:xfrm rot="-2255649">
              <a:off x="9693087" y="1637782"/>
              <a:ext cx="881843" cy="881843"/>
            </a:xfrm>
            <a:prstGeom prst="rect">
              <a:avLst/>
            </a:prstGeom>
            <a:noFill/>
            <a:ln>
              <a:noFill/>
            </a:ln>
          </p:spPr>
        </p:pic>
        <p:pic>
          <p:nvPicPr>
            <p:cNvPr descr="Line Cartoon clipart - Tablet, Graphics, Red, transparent clip art" id="685" name="Google Shape;685;p27"/>
            <p:cNvPicPr preferRelativeResize="0"/>
            <p:nvPr/>
          </p:nvPicPr>
          <p:blipFill rotWithShape="1">
            <a:blip r:embed="rId3">
              <a:alphaModFix/>
            </a:blip>
            <a:srcRect b="0" l="0" r="0" t="0"/>
            <a:stretch/>
          </p:blipFill>
          <p:spPr>
            <a:xfrm rot="-10253202">
              <a:off x="10079759" y="1859244"/>
              <a:ext cx="881843" cy="881843"/>
            </a:xfrm>
            <a:prstGeom prst="rect">
              <a:avLst/>
            </a:prstGeom>
            <a:noFill/>
            <a:ln>
              <a:noFill/>
            </a:ln>
          </p:spPr>
        </p:pic>
      </p:grpSp>
      <p:sp>
        <p:nvSpPr>
          <p:cNvPr id="686" name="Google Shape;686;p27"/>
          <p:cNvSpPr/>
          <p:nvPr/>
        </p:nvSpPr>
        <p:spPr>
          <a:xfrm>
            <a:off x="1661557" y="568363"/>
            <a:ext cx="6389282" cy="5906195"/>
          </a:xfrm>
          <a:prstGeom prst="mathMultiply">
            <a:avLst>
              <a:gd fmla="val 23520" name="adj1"/>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6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7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28"/>
          <p:cNvSpPr txBox="1"/>
          <p:nvPr>
            <p:ph type="title"/>
          </p:nvPr>
        </p:nvSpPr>
        <p:spPr>
          <a:xfrm>
            <a:off x="468198" y="2032104"/>
            <a:ext cx="10515600" cy="1561941"/>
          </a:xfrm>
          <a:prstGeom prst="rect">
            <a:avLst/>
          </a:prstGeom>
          <a:noFill/>
          <a:ln>
            <a:noFill/>
          </a:ln>
        </p:spPr>
        <p:txBody>
          <a:bodyPr anchorCtr="0" anchor="ctr" bIns="45700" lIns="91425" spcFirstLastPara="1" rIns="91425" wrap="square" tIns="45700">
            <a:normAutofit fontScale="90000"/>
          </a:bodyPr>
          <a:lstStyle/>
          <a:p>
            <a:pPr indent="0" lvl="1" marL="457200" rtl="0" algn="ctr">
              <a:spcBef>
                <a:spcPts val="0"/>
              </a:spcBef>
              <a:spcAft>
                <a:spcPts val="0"/>
              </a:spcAft>
              <a:buNone/>
            </a:pPr>
            <a:r>
              <a:rPr b="1" lang="en-US" sz="4400"/>
              <a:t>Aim 2: </a:t>
            </a:r>
            <a:r>
              <a:rPr lang="en-US" sz="4400"/>
              <a:t>Does bS21 play a role in daptomycin and vancomycin resistance of </a:t>
            </a:r>
            <a:r>
              <a:rPr i="1" lang="en-US" sz="4400"/>
              <a:t>Staphylococcus aureus </a:t>
            </a:r>
            <a:r>
              <a:rPr lang="en-US" sz="4400"/>
              <a:t>through alterations in cell wall structure?</a:t>
            </a:r>
            <a:br>
              <a:rPr lang="en-US" sz="4400"/>
            </a:br>
            <a:r>
              <a:rPr b="1" lang="en-US" sz="4400"/>
              <a:t> </a:t>
            </a:r>
            <a:br>
              <a:rPr lang="en-US" sz="4400"/>
            </a:br>
            <a:endParaRPr sz="4400"/>
          </a:p>
        </p:txBody>
      </p:sp>
      <p:sp>
        <p:nvSpPr>
          <p:cNvPr id="693" name="Google Shape;693;p28"/>
          <p:cNvSpPr txBox="1"/>
          <p:nvPr/>
        </p:nvSpPr>
        <p:spPr>
          <a:xfrm>
            <a:off x="1507503" y="4018122"/>
            <a:ext cx="9476295"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Do we see alterations in antibiotic resistance in Δ</a:t>
            </a:r>
            <a:r>
              <a:rPr i="1" lang="en-US" sz="2400">
                <a:solidFill>
                  <a:schemeClr val="dk1"/>
                </a:solidFill>
                <a:latin typeface="Century Gothic"/>
                <a:ea typeface="Century Gothic"/>
                <a:cs typeface="Century Gothic"/>
                <a:sym typeface="Century Gothic"/>
              </a:rPr>
              <a:t>rpsU</a:t>
            </a:r>
            <a:r>
              <a:rPr lang="en-US" sz="2400">
                <a:solidFill>
                  <a:schemeClr val="dk1"/>
                </a:solidFill>
                <a:latin typeface="Century Gothic"/>
                <a:ea typeface="Century Gothic"/>
                <a:cs typeface="Century Gothic"/>
                <a:sym typeface="Century Gothic"/>
              </a:rPr>
              <a:t> cells?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Are there effects on cell wall thickness when bS21 is not present?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Population analysis of </a:t>
            </a:r>
            <a:r>
              <a:rPr i="1" lang="en-US"/>
              <a:t>S. aureus </a:t>
            </a:r>
            <a:r>
              <a:rPr lang="en-US"/>
              <a:t>antibiotic-resistance </a:t>
            </a:r>
            <a:endParaRPr/>
          </a:p>
        </p:txBody>
      </p:sp>
      <p:grpSp>
        <p:nvGrpSpPr>
          <p:cNvPr id="700" name="Google Shape;700;p29"/>
          <p:cNvGrpSpPr/>
          <p:nvPr/>
        </p:nvGrpSpPr>
        <p:grpSpPr>
          <a:xfrm>
            <a:off x="3396342" y="2901179"/>
            <a:ext cx="3352801" cy="3432535"/>
            <a:chOff x="3117668" y="2308996"/>
            <a:chExt cx="3352801" cy="3432535"/>
          </a:xfrm>
        </p:grpSpPr>
        <p:grpSp>
          <p:nvGrpSpPr>
            <p:cNvPr id="701" name="Google Shape;701;p29"/>
            <p:cNvGrpSpPr/>
            <p:nvPr/>
          </p:nvGrpSpPr>
          <p:grpSpPr>
            <a:xfrm>
              <a:off x="3117668" y="2308996"/>
              <a:ext cx="3352801" cy="618308"/>
              <a:chOff x="1480457" y="2403566"/>
              <a:chExt cx="3352801" cy="618308"/>
            </a:xfrm>
          </p:grpSpPr>
          <p:sp>
            <p:nvSpPr>
              <p:cNvPr id="702" name="Google Shape;702;p29"/>
              <p:cNvSpPr/>
              <p:nvPr/>
            </p:nvSpPr>
            <p:spPr>
              <a:xfrm>
                <a:off x="1480457" y="2403566"/>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3" name="Google Shape;703;p29"/>
              <p:cNvSpPr/>
              <p:nvPr/>
            </p:nvSpPr>
            <p:spPr>
              <a:xfrm>
                <a:off x="2164080" y="2403566"/>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704" name="Google Shape;704;p29"/>
              <p:cNvSpPr/>
              <p:nvPr/>
            </p:nvSpPr>
            <p:spPr>
              <a:xfrm>
                <a:off x="2847703" y="2403566"/>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5" name="Google Shape;705;p29"/>
              <p:cNvSpPr/>
              <p:nvPr/>
            </p:nvSpPr>
            <p:spPr>
              <a:xfrm>
                <a:off x="3531326" y="2403566"/>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6" name="Google Shape;706;p29"/>
              <p:cNvSpPr/>
              <p:nvPr/>
            </p:nvSpPr>
            <p:spPr>
              <a:xfrm>
                <a:off x="4214949" y="2403566"/>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07" name="Google Shape;707;p29"/>
            <p:cNvGrpSpPr/>
            <p:nvPr/>
          </p:nvGrpSpPr>
          <p:grpSpPr>
            <a:xfrm>
              <a:off x="3117668" y="3021874"/>
              <a:ext cx="3352801" cy="618308"/>
              <a:chOff x="1480457" y="3116444"/>
              <a:chExt cx="3352801" cy="618308"/>
            </a:xfrm>
          </p:grpSpPr>
          <p:sp>
            <p:nvSpPr>
              <p:cNvPr id="708" name="Google Shape;708;p29"/>
              <p:cNvSpPr/>
              <p:nvPr/>
            </p:nvSpPr>
            <p:spPr>
              <a:xfrm>
                <a:off x="1480457"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9" name="Google Shape;709;p29"/>
              <p:cNvSpPr/>
              <p:nvPr/>
            </p:nvSpPr>
            <p:spPr>
              <a:xfrm>
                <a:off x="2164080"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710" name="Google Shape;710;p29"/>
              <p:cNvSpPr/>
              <p:nvPr/>
            </p:nvSpPr>
            <p:spPr>
              <a:xfrm>
                <a:off x="2847703"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1" name="Google Shape;711;p29"/>
              <p:cNvSpPr/>
              <p:nvPr/>
            </p:nvSpPr>
            <p:spPr>
              <a:xfrm>
                <a:off x="3531326"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2" name="Google Shape;712;p29"/>
              <p:cNvSpPr/>
              <p:nvPr/>
            </p:nvSpPr>
            <p:spPr>
              <a:xfrm>
                <a:off x="4214949"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13" name="Google Shape;713;p29"/>
            <p:cNvGrpSpPr/>
            <p:nvPr/>
          </p:nvGrpSpPr>
          <p:grpSpPr>
            <a:xfrm>
              <a:off x="3117668" y="3734752"/>
              <a:ext cx="3352801" cy="618308"/>
              <a:chOff x="1480457" y="3116444"/>
              <a:chExt cx="3352801" cy="618308"/>
            </a:xfrm>
          </p:grpSpPr>
          <p:sp>
            <p:nvSpPr>
              <p:cNvPr id="714" name="Google Shape;714;p29"/>
              <p:cNvSpPr/>
              <p:nvPr/>
            </p:nvSpPr>
            <p:spPr>
              <a:xfrm>
                <a:off x="1480457"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5" name="Google Shape;715;p29"/>
              <p:cNvSpPr/>
              <p:nvPr/>
            </p:nvSpPr>
            <p:spPr>
              <a:xfrm>
                <a:off x="2164080"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716" name="Google Shape;716;p29"/>
              <p:cNvSpPr/>
              <p:nvPr/>
            </p:nvSpPr>
            <p:spPr>
              <a:xfrm>
                <a:off x="2847703"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7" name="Google Shape;717;p29"/>
              <p:cNvSpPr/>
              <p:nvPr/>
            </p:nvSpPr>
            <p:spPr>
              <a:xfrm>
                <a:off x="3531326"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8" name="Google Shape;718;p29"/>
              <p:cNvSpPr/>
              <p:nvPr/>
            </p:nvSpPr>
            <p:spPr>
              <a:xfrm>
                <a:off x="4214949"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19" name="Google Shape;719;p29"/>
            <p:cNvGrpSpPr/>
            <p:nvPr/>
          </p:nvGrpSpPr>
          <p:grpSpPr>
            <a:xfrm>
              <a:off x="3117668" y="4447630"/>
              <a:ext cx="3352801" cy="618308"/>
              <a:chOff x="1480457" y="3116444"/>
              <a:chExt cx="3352801" cy="618308"/>
            </a:xfrm>
          </p:grpSpPr>
          <p:sp>
            <p:nvSpPr>
              <p:cNvPr id="720" name="Google Shape;720;p29"/>
              <p:cNvSpPr/>
              <p:nvPr/>
            </p:nvSpPr>
            <p:spPr>
              <a:xfrm>
                <a:off x="1480457"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1" name="Google Shape;721;p29"/>
              <p:cNvSpPr/>
              <p:nvPr/>
            </p:nvSpPr>
            <p:spPr>
              <a:xfrm>
                <a:off x="2164080"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722" name="Google Shape;722;p29"/>
              <p:cNvSpPr/>
              <p:nvPr/>
            </p:nvSpPr>
            <p:spPr>
              <a:xfrm>
                <a:off x="2847703"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3" name="Google Shape;723;p29"/>
              <p:cNvSpPr/>
              <p:nvPr/>
            </p:nvSpPr>
            <p:spPr>
              <a:xfrm>
                <a:off x="3531326"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4" name="Google Shape;724;p29"/>
              <p:cNvSpPr/>
              <p:nvPr/>
            </p:nvSpPr>
            <p:spPr>
              <a:xfrm>
                <a:off x="4214949"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25" name="Google Shape;725;p29"/>
            <p:cNvGrpSpPr/>
            <p:nvPr/>
          </p:nvGrpSpPr>
          <p:grpSpPr>
            <a:xfrm>
              <a:off x="3117668" y="5123223"/>
              <a:ext cx="3352801" cy="618308"/>
              <a:chOff x="1480457" y="3116444"/>
              <a:chExt cx="3352801" cy="618308"/>
            </a:xfrm>
          </p:grpSpPr>
          <p:sp>
            <p:nvSpPr>
              <p:cNvPr id="726" name="Google Shape;726;p29"/>
              <p:cNvSpPr/>
              <p:nvPr/>
            </p:nvSpPr>
            <p:spPr>
              <a:xfrm>
                <a:off x="1480457"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7" name="Google Shape;727;p29"/>
              <p:cNvSpPr/>
              <p:nvPr/>
            </p:nvSpPr>
            <p:spPr>
              <a:xfrm>
                <a:off x="2164080"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728" name="Google Shape;728;p29"/>
              <p:cNvSpPr/>
              <p:nvPr/>
            </p:nvSpPr>
            <p:spPr>
              <a:xfrm>
                <a:off x="2847703"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9" name="Google Shape;729;p29"/>
              <p:cNvSpPr/>
              <p:nvPr/>
            </p:nvSpPr>
            <p:spPr>
              <a:xfrm>
                <a:off x="3531326"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30" name="Google Shape;730;p29"/>
              <p:cNvSpPr/>
              <p:nvPr/>
            </p:nvSpPr>
            <p:spPr>
              <a:xfrm>
                <a:off x="4214949" y="3116444"/>
                <a:ext cx="618309" cy="618308"/>
              </a:xfrm>
              <a:prstGeom prst="ellipse">
                <a:avLst/>
              </a:prstGeom>
              <a:solidFill>
                <a:srgbClr val="FEE59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sp>
        <p:nvSpPr>
          <p:cNvPr id="731" name="Google Shape;731;p29"/>
          <p:cNvSpPr txBox="1"/>
          <p:nvPr/>
        </p:nvSpPr>
        <p:spPr>
          <a:xfrm>
            <a:off x="426718" y="4298912"/>
            <a:ext cx="212489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Antibiotic Concentration</a:t>
            </a:r>
            <a:endParaRPr/>
          </a:p>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(Vancomycin or daptomycin)</a:t>
            </a:r>
            <a:endParaRPr/>
          </a:p>
        </p:txBody>
      </p:sp>
      <p:sp>
        <p:nvSpPr>
          <p:cNvPr id="732" name="Google Shape;732;p29"/>
          <p:cNvSpPr/>
          <p:nvPr/>
        </p:nvSpPr>
        <p:spPr>
          <a:xfrm>
            <a:off x="2723604" y="2901179"/>
            <a:ext cx="426721" cy="3342867"/>
          </a:xfrm>
          <a:prstGeom prst="triangle">
            <a:avLst>
              <a:gd fmla="val 98980" name="adj"/>
            </a:avLst>
          </a:prstGeom>
          <a:solidFill>
            <a:srgbClr val="7B7B7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33" name="Google Shape;733;p29"/>
          <p:cNvSpPr/>
          <p:nvPr/>
        </p:nvSpPr>
        <p:spPr>
          <a:xfrm rot="-5400000">
            <a:off x="4835707" y="830986"/>
            <a:ext cx="484006" cy="3342867"/>
          </a:xfrm>
          <a:prstGeom prst="triangle">
            <a:avLst>
              <a:gd fmla="val 0" name="adj"/>
            </a:avLst>
          </a:prstGeom>
          <a:solidFill>
            <a:srgbClr val="7B7B7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34" name="Google Shape;734;p29"/>
          <p:cNvSpPr txBox="1"/>
          <p:nvPr/>
        </p:nvSpPr>
        <p:spPr>
          <a:xfrm>
            <a:off x="3923212" y="1891086"/>
            <a:ext cx="251677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Starting CFU</a:t>
            </a:r>
            <a:endParaRPr/>
          </a:p>
        </p:txBody>
      </p:sp>
      <p:cxnSp>
        <p:nvCxnSpPr>
          <p:cNvPr id="735" name="Google Shape;735;p29"/>
          <p:cNvCxnSpPr/>
          <p:nvPr/>
        </p:nvCxnSpPr>
        <p:spPr>
          <a:xfrm flipH="1" rot="10800000">
            <a:off x="7367454" y="3745911"/>
            <a:ext cx="2066110" cy="712878"/>
          </a:xfrm>
          <a:prstGeom prst="straightConnector1">
            <a:avLst/>
          </a:prstGeom>
          <a:noFill/>
          <a:ln cap="flat" cmpd="sng" w="38100">
            <a:solidFill>
              <a:schemeClr val="dk1"/>
            </a:solidFill>
            <a:prstDash val="solid"/>
            <a:miter lim="800000"/>
            <a:headEnd len="sm" w="sm" type="none"/>
            <a:tailEnd len="med" w="med" type="triangle"/>
          </a:ln>
        </p:spPr>
      </p:cxnSp>
      <p:cxnSp>
        <p:nvCxnSpPr>
          <p:cNvPr id="736" name="Google Shape;736;p29"/>
          <p:cNvCxnSpPr/>
          <p:nvPr/>
        </p:nvCxnSpPr>
        <p:spPr>
          <a:xfrm>
            <a:off x="7367454" y="4824548"/>
            <a:ext cx="2198914" cy="532455"/>
          </a:xfrm>
          <a:prstGeom prst="straightConnector1">
            <a:avLst/>
          </a:prstGeom>
          <a:noFill/>
          <a:ln cap="flat" cmpd="sng" w="38100">
            <a:solidFill>
              <a:schemeClr val="dk1"/>
            </a:solidFill>
            <a:prstDash val="solid"/>
            <a:miter lim="800000"/>
            <a:headEnd len="sm" w="sm" type="none"/>
            <a:tailEnd len="med" w="med" type="triangle"/>
          </a:ln>
        </p:spPr>
      </p:cxnSp>
      <p:sp>
        <p:nvSpPr>
          <p:cNvPr id="737" name="Google Shape;737;p29"/>
          <p:cNvSpPr txBox="1"/>
          <p:nvPr/>
        </p:nvSpPr>
        <p:spPr>
          <a:xfrm>
            <a:off x="9599026" y="3479635"/>
            <a:ext cx="182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Wild-type</a:t>
            </a:r>
            <a:endParaRPr/>
          </a:p>
        </p:txBody>
      </p:sp>
      <p:sp>
        <p:nvSpPr>
          <p:cNvPr id="738" name="Google Shape;738;p29"/>
          <p:cNvSpPr txBox="1"/>
          <p:nvPr/>
        </p:nvSpPr>
        <p:spPr>
          <a:xfrm>
            <a:off x="9707883" y="5172337"/>
            <a:ext cx="182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Δ</a:t>
            </a:r>
            <a:r>
              <a:rPr i="1" lang="en-US" sz="2800">
                <a:solidFill>
                  <a:schemeClr val="dk1"/>
                </a:solidFill>
                <a:latin typeface="Century Gothic"/>
                <a:ea typeface="Century Gothic"/>
                <a:cs typeface="Century Gothic"/>
                <a:sym typeface="Century Gothic"/>
              </a:rPr>
              <a:t>rpsU</a:t>
            </a:r>
            <a:endParaRPr i="1" sz="2800">
              <a:solidFill>
                <a:schemeClr val="dk1"/>
              </a:solidFill>
              <a:latin typeface="Century Gothic"/>
              <a:ea typeface="Century Gothic"/>
              <a:cs typeface="Century Gothic"/>
              <a:sym typeface="Century Gothic"/>
            </a:endParaRPr>
          </a:p>
        </p:txBody>
      </p:sp>
      <p:sp>
        <p:nvSpPr>
          <p:cNvPr id="739" name="Google Shape;739;p29"/>
          <p:cNvSpPr txBox="1"/>
          <p:nvPr/>
        </p:nvSpPr>
        <p:spPr>
          <a:xfrm>
            <a:off x="9453157" y="2251336"/>
            <a:ext cx="21118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Hypothesis:</a:t>
            </a:r>
            <a:endParaRPr/>
          </a:p>
        </p:txBody>
      </p:sp>
      <p:cxnSp>
        <p:nvCxnSpPr>
          <p:cNvPr id="740" name="Google Shape;740;p29"/>
          <p:cNvCxnSpPr/>
          <p:nvPr/>
        </p:nvCxnSpPr>
        <p:spPr>
          <a:xfrm rot="10800000">
            <a:off x="10134601" y="5837325"/>
            <a:ext cx="0" cy="374469"/>
          </a:xfrm>
          <a:prstGeom prst="straightConnector1">
            <a:avLst/>
          </a:prstGeom>
          <a:noFill/>
          <a:ln cap="flat" cmpd="sng" w="57150">
            <a:solidFill>
              <a:schemeClr val="dk1"/>
            </a:solidFill>
            <a:prstDash val="solid"/>
            <a:miter lim="800000"/>
            <a:headEnd len="sm" w="sm" type="none"/>
            <a:tailEnd len="med" w="med" type="triangle"/>
          </a:ln>
        </p:spPr>
      </p:cxnSp>
      <p:sp>
        <p:nvSpPr>
          <p:cNvPr id="741" name="Google Shape;741;p29"/>
          <p:cNvSpPr txBox="1"/>
          <p:nvPr/>
        </p:nvSpPr>
        <p:spPr>
          <a:xfrm>
            <a:off x="10328375" y="5762949"/>
            <a:ext cx="10907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MIC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Post-transcriptional g</a:t>
            </a:r>
            <a:r>
              <a:rPr lang="en-US">
                <a:solidFill>
                  <a:schemeClr val="dk1"/>
                </a:solidFill>
              </a:rPr>
              <a:t>ene regulation in </a:t>
            </a:r>
            <a:r>
              <a:rPr lang="en-US"/>
              <a:t>bacteria</a:t>
            </a:r>
            <a:endParaRPr>
              <a:solidFill>
                <a:schemeClr val="dk1"/>
              </a:solidFill>
            </a:endParaRPr>
          </a:p>
        </p:txBody>
      </p:sp>
      <p:sp>
        <p:nvSpPr>
          <p:cNvPr id="104" name="Google Shape;104;p3"/>
          <p:cNvSpPr/>
          <p:nvPr/>
        </p:nvSpPr>
        <p:spPr>
          <a:xfrm>
            <a:off x="6857922" y="3421018"/>
            <a:ext cx="1409321" cy="72604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000000"/>
                </a:solidFill>
                <a:latin typeface="Century Gothic"/>
                <a:ea typeface="Century Gothic"/>
                <a:cs typeface="Century Gothic"/>
                <a:sym typeface="Century Gothic"/>
              </a:rPr>
              <a:t>RNAP</a:t>
            </a:r>
            <a:endParaRPr/>
          </a:p>
        </p:txBody>
      </p:sp>
      <p:cxnSp>
        <p:nvCxnSpPr>
          <p:cNvPr id="105" name="Google Shape;105;p3"/>
          <p:cNvCxnSpPr/>
          <p:nvPr/>
        </p:nvCxnSpPr>
        <p:spPr>
          <a:xfrm>
            <a:off x="4076054" y="4469333"/>
            <a:ext cx="4333793" cy="0"/>
          </a:xfrm>
          <a:prstGeom prst="straightConnector1">
            <a:avLst/>
          </a:prstGeom>
          <a:noFill/>
          <a:ln cap="flat" cmpd="sng" w="28575">
            <a:solidFill>
              <a:srgbClr val="000000"/>
            </a:solidFill>
            <a:prstDash val="solid"/>
            <a:miter lim="800000"/>
            <a:headEnd len="sm" w="sm" type="none"/>
            <a:tailEnd len="sm" w="sm" type="none"/>
          </a:ln>
        </p:spPr>
      </p:cxnSp>
      <p:cxnSp>
        <p:nvCxnSpPr>
          <p:cNvPr id="106" name="Google Shape;106;p3"/>
          <p:cNvCxnSpPr/>
          <p:nvPr/>
        </p:nvCxnSpPr>
        <p:spPr>
          <a:xfrm>
            <a:off x="4627759" y="4087611"/>
            <a:ext cx="0" cy="363021"/>
          </a:xfrm>
          <a:prstGeom prst="straightConnector1">
            <a:avLst/>
          </a:prstGeom>
          <a:noFill/>
          <a:ln cap="flat" cmpd="sng" w="38100">
            <a:solidFill>
              <a:srgbClr val="000000"/>
            </a:solidFill>
            <a:prstDash val="solid"/>
            <a:miter lim="800000"/>
            <a:headEnd len="sm" w="sm" type="none"/>
            <a:tailEnd len="sm" w="sm" type="none"/>
          </a:ln>
        </p:spPr>
      </p:cxnSp>
      <p:cxnSp>
        <p:nvCxnSpPr>
          <p:cNvPr id="107" name="Google Shape;107;p3"/>
          <p:cNvCxnSpPr/>
          <p:nvPr/>
        </p:nvCxnSpPr>
        <p:spPr>
          <a:xfrm>
            <a:off x="4618615" y="4087611"/>
            <a:ext cx="660330" cy="0"/>
          </a:xfrm>
          <a:prstGeom prst="straightConnector1">
            <a:avLst/>
          </a:prstGeom>
          <a:noFill/>
          <a:ln cap="flat" cmpd="sng" w="38100">
            <a:solidFill>
              <a:srgbClr val="000000"/>
            </a:solidFill>
            <a:prstDash val="solid"/>
            <a:miter lim="800000"/>
            <a:headEnd len="sm" w="sm" type="none"/>
            <a:tailEnd len="med" w="med" type="triangle"/>
          </a:ln>
        </p:spPr>
      </p:cxnSp>
      <p:sp>
        <p:nvSpPr>
          <p:cNvPr id="108" name="Google Shape;108;p3"/>
          <p:cNvSpPr/>
          <p:nvPr/>
        </p:nvSpPr>
        <p:spPr>
          <a:xfrm>
            <a:off x="3174636" y="2990903"/>
            <a:ext cx="3886200" cy="585442"/>
          </a:xfrm>
          <a:custGeom>
            <a:rect b="b" l="l" r="r" t="t"/>
            <a:pathLst>
              <a:path extrusionOk="0" h="585442" w="3886200">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109" name="Google Shape;109;p3"/>
          <p:cNvGrpSpPr/>
          <p:nvPr/>
        </p:nvGrpSpPr>
        <p:grpSpPr>
          <a:xfrm>
            <a:off x="3587635" y="1976114"/>
            <a:ext cx="487592" cy="405715"/>
            <a:chOff x="3915351" y="2409776"/>
            <a:chExt cx="487592" cy="405715"/>
          </a:xfrm>
        </p:grpSpPr>
        <p:sp>
          <p:nvSpPr>
            <p:cNvPr id="110" name="Google Shape;110;p3"/>
            <p:cNvSpPr/>
            <p:nvPr/>
          </p:nvSpPr>
          <p:spPr>
            <a:xfrm>
              <a:off x="3915351" y="2409776"/>
              <a:ext cx="218771" cy="216159"/>
            </a:xfrm>
            <a:prstGeom prst="ellipse">
              <a:avLst/>
            </a:prstGeom>
            <a:solidFill>
              <a:schemeClr val="dk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1" name="Google Shape;111;p3"/>
            <p:cNvSpPr/>
            <p:nvPr/>
          </p:nvSpPr>
          <p:spPr>
            <a:xfrm>
              <a:off x="4053126" y="2481676"/>
              <a:ext cx="218771" cy="216159"/>
            </a:xfrm>
            <a:prstGeom prst="ellipse">
              <a:avLst/>
            </a:prstGeom>
            <a:solidFill>
              <a:schemeClr val="dk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2" name="Google Shape;112;p3"/>
            <p:cNvSpPr/>
            <p:nvPr/>
          </p:nvSpPr>
          <p:spPr>
            <a:xfrm>
              <a:off x="4184172" y="2599332"/>
              <a:ext cx="218771" cy="216159"/>
            </a:xfrm>
            <a:prstGeom prst="ellipse">
              <a:avLst/>
            </a:prstGeom>
            <a:solidFill>
              <a:schemeClr val="dk1"/>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13" name="Google Shape;113;p3"/>
          <p:cNvSpPr/>
          <p:nvPr/>
        </p:nvSpPr>
        <p:spPr>
          <a:xfrm>
            <a:off x="5317970" y="4083172"/>
            <a:ext cx="2983341" cy="35634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200" u="none" cap="none" strike="noStrike">
                <a:solidFill>
                  <a:schemeClr val="dk1"/>
                </a:solidFill>
                <a:latin typeface="Century Gothic"/>
                <a:ea typeface="Century Gothic"/>
                <a:cs typeface="Century Gothic"/>
                <a:sym typeface="Century Gothic"/>
              </a:rPr>
              <a:t>Your favorite gene</a:t>
            </a:r>
            <a:endParaRPr/>
          </a:p>
        </p:txBody>
      </p:sp>
      <p:sp>
        <p:nvSpPr>
          <p:cNvPr id="114" name="Google Shape;114;p3"/>
          <p:cNvSpPr/>
          <p:nvPr/>
        </p:nvSpPr>
        <p:spPr>
          <a:xfrm rot="8543547">
            <a:off x="3090132" y="1907970"/>
            <a:ext cx="1127760" cy="1336065"/>
          </a:xfrm>
          <a:prstGeom prst="arc">
            <a:avLst>
              <a:gd fmla="val 16200000" name="adj1"/>
              <a:gd fmla="val 0" name="adj2"/>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15" name="Google Shape;115;p3"/>
          <p:cNvSpPr/>
          <p:nvPr/>
        </p:nvSpPr>
        <p:spPr>
          <a:xfrm>
            <a:off x="3859973" y="2143901"/>
            <a:ext cx="1714142" cy="1121283"/>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6" name="Google Shape;116;p3"/>
          <p:cNvSpPr/>
          <p:nvPr/>
        </p:nvSpPr>
        <p:spPr>
          <a:xfrm>
            <a:off x="4012384" y="2968725"/>
            <a:ext cx="1409320" cy="631712"/>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7" name="Google Shape;117;p3"/>
          <p:cNvSpPr/>
          <p:nvPr/>
        </p:nvSpPr>
        <p:spPr>
          <a:xfrm>
            <a:off x="4141949" y="2670306"/>
            <a:ext cx="1084549" cy="747328"/>
          </a:xfrm>
          <a:prstGeom prst="flowChartPreparation">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Century Gothic"/>
                <a:ea typeface="Century Gothic"/>
                <a:cs typeface="Century Gothic"/>
                <a:sym typeface="Century Gothic"/>
              </a:rPr>
              <a:t>RBP</a:t>
            </a:r>
            <a:endParaRPr/>
          </a:p>
        </p:txBody>
      </p:sp>
      <p:sp>
        <p:nvSpPr>
          <p:cNvPr id="118" name="Google Shape;118;p3"/>
          <p:cNvSpPr txBox="1"/>
          <p:nvPr/>
        </p:nvSpPr>
        <p:spPr>
          <a:xfrm>
            <a:off x="838200" y="5354170"/>
            <a:ext cx="10515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Can ribosomes provide an element of gene regulation?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1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Analysis of cell wall size</a:t>
            </a:r>
            <a:endParaRPr/>
          </a:p>
        </p:txBody>
      </p:sp>
      <p:pic>
        <p:nvPicPr>
          <p:cNvPr descr="Microscope" id="748" name="Google Shape;748;p30"/>
          <p:cNvPicPr preferRelativeResize="0"/>
          <p:nvPr>
            <p:ph idx="1" type="body"/>
          </p:nvPr>
        </p:nvPicPr>
        <p:blipFill rotWithShape="1">
          <a:blip r:embed="rId3">
            <a:alphaModFix/>
          </a:blip>
          <a:srcRect b="0" l="0" r="0" t="0"/>
          <a:stretch/>
        </p:blipFill>
        <p:spPr>
          <a:xfrm>
            <a:off x="6163497" y="2048692"/>
            <a:ext cx="2486297" cy="2486297"/>
          </a:xfrm>
          <a:prstGeom prst="rect">
            <a:avLst/>
          </a:prstGeom>
          <a:noFill/>
          <a:ln>
            <a:noFill/>
          </a:ln>
        </p:spPr>
      </p:pic>
      <p:sp>
        <p:nvSpPr>
          <p:cNvPr id="749" name="Google Shape;749;p30"/>
          <p:cNvSpPr/>
          <p:nvPr/>
        </p:nvSpPr>
        <p:spPr>
          <a:xfrm>
            <a:off x="2325189" y="2764713"/>
            <a:ext cx="566057" cy="574766"/>
          </a:xfrm>
          <a:prstGeom prst="ellipse">
            <a:avLst/>
          </a:prstGeom>
          <a:solidFill>
            <a:srgbClr val="7030A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0" name="Google Shape;750;p30"/>
          <p:cNvSpPr/>
          <p:nvPr/>
        </p:nvSpPr>
        <p:spPr>
          <a:xfrm>
            <a:off x="2325189" y="3551873"/>
            <a:ext cx="566057" cy="574766"/>
          </a:xfrm>
          <a:prstGeom prst="ellipse">
            <a:avLst/>
          </a:prstGeom>
          <a:solidFill>
            <a:srgbClr val="AE78D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1" name="Google Shape;751;p30"/>
          <p:cNvSpPr txBox="1"/>
          <p:nvPr/>
        </p:nvSpPr>
        <p:spPr>
          <a:xfrm>
            <a:off x="505094" y="2742848"/>
            <a:ext cx="182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Wild-type</a:t>
            </a:r>
            <a:endParaRPr/>
          </a:p>
        </p:txBody>
      </p:sp>
      <p:sp>
        <p:nvSpPr>
          <p:cNvPr id="752" name="Google Shape;752;p30"/>
          <p:cNvSpPr txBox="1"/>
          <p:nvPr/>
        </p:nvSpPr>
        <p:spPr>
          <a:xfrm>
            <a:off x="838200" y="3603419"/>
            <a:ext cx="182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Δ</a:t>
            </a:r>
            <a:r>
              <a:rPr i="1" lang="en-US" sz="2800">
                <a:solidFill>
                  <a:schemeClr val="dk1"/>
                </a:solidFill>
                <a:latin typeface="Century Gothic"/>
                <a:ea typeface="Century Gothic"/>
                <a:cs typeface="Century Gothic"/>
                <a:sym typeface="Century Gothic"/>
              </a:rPr>
              <a:t>rpsU</a:t>
            </a:r>
            <a:endParaRPr i="1" sz="2800">
              <a:solidFill>
                <a:schemeClr val="dk1"/>
              </a:solidFill>
              <a:latin typeface="Century Gothic"/>
              <a:ea typeface="Century Gothic"/>
              <a:cs typeface="Century Gothic"/>
              <a:sym typeface="Century Gothic"/>
            </a:endParaRPr>
          </a:p>
        </p:txBody>
      </p:sp>
      <p:grpSp>
        <p:nvGrpSpPr>
          <p:cNvPr id="753" name="Google Shape;753;p30"/>
          <p:cNvGrpSpPr/>
          <p:nvPr/>
        </p:nvGrpSpPr>
        <p:grpSpPr>
          <a:xfrm>
            <a:off x="3703317" y="2712108"/>
            <a:ext cx="2325188" cy="1679530"/>
            <a:chOff x="3884023" y="2638697"/>
            <a:chExt cx="2325188" cy="1679530"/>
          </a:xfrm>
        </p:grpSpPr>
        <p:sp>
          <p:nvSpPr>
            <p:cNvPr id="754" name="Google Shape;754;p30"/>
            <p:cNvSpPr/>
            <p:nvPr/>
          </p:nvSpPr>
          <p:spPr>
            <a:xfrm>
              <a:off x="3884023" y="2638697"/>
              <a:ext cx="2325188" cy="722812"/>
            </a:xfrm>
            <a:prstGeom prst="rect">
              <a:avLst/>
            </a:prstGeom>
            <a:solidFill>
              <a:schemeClr val="lt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5" name="Google Shape;755;p30"/>
            <p:cNvSpPr/>
            <p:nvPr/>
          </p:nvSpPr>
          <p:spPr>
            <a:xfrm>
              <a:off x="3884023" y="3595415"/>
              <a:ext cx="2325188" cy="722812"/>
            </a:xfrm>
            <a:prstGeom prst="rect">
              <a:avLst/>
            </a:prstGeom>
            <a:solidFill>
              <a:schemeClr val="lt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6" name="Google Shape;756;p30"/>
            <p:cNvSpPr/>
            <p:nvPr/>
          </p:nvSpPr>
          <p:spPr>
            <a:xfrm>
              <a:off x="4778828" y="2691302"/>
              <a:ext cx="566057" cy="574766"/>
            </a:xfrm>
            <a:prstGeom prst="ellipse">
              <a:avLst/>
            </a:prstGeom>
            <a:solidFill>
              <a:srgbClr val="7030A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7" name="Google Shape;757;p30"/>
            <p:cNvSpPr/>
            <p:nvPr/>
          </p:nvSpPr>
          <p:spPr>
            <a:xfrm>
              <a:off x="4763592" y="3669438"/>
              <a:ext cx="566057" cy="574766"/>
            </a:xfrm>
            <a:prstGeom prst="ellipse">
              <a:avLst/>
            </a:prstGeom>
            <a:solidFill>
              <a:srgbClr val="AE78D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58" name="Google Shape;758;p30"/>
          <p:cNvSpPr/>
          <p:nvPr/>
        </p:nvSpPr>
        <p:spPr>
          <a:xfrm>
            <a:off x="9784082" y="2854234"/>
            <a:ext cx="566057" cy="574766"/>
          </a:xfrm>
          <a:prstGeom prst="ellipse">
            <a:avLst/>
          </a:prstGeom>
          <a:solidFill>
            <a:srgbClr val="7030A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59" name="Google Shape;759;p30"/>
          <p:cNvSpPr/>
          <p:nvPr/>
        </p:nvSpPr>
        <p:spPr>
          <a:xfrm>
            <a:off x="9784082" y="3641394"/>
            <a:ext cx="566057" cy="574766"/>
          </a:xfrm>
          <a:prstGeom prst="ellipse">
            <a:avLst/>
          </a:prstGeom>
          <a:solidFill>
            <a:srgbClr val="AE78D6"/>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60" name="Google Shape;760;p30"/>
          <p:cNvSpPr txBox="1"/>
          <p:nvPr/>
        </p:nvSpPr>
        <p:spPr>
          <a:xfrm>
            <a:off x="9104813" y="2159615"/>
            <a:ext cx="19245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Hypothesis: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Aim 2 Summary</a:t>
            </a:r>
            <a:endParaRPr/>
          </a:p>
        </p:txBody>
      </p:sp>
      <p:sp>
        <p:nvSpPr>
          <p:cNvPr id="767" name="Google Shape;767;p31"/>
          <p:cNvSpPr txBox="1"/>
          <p:nvPr>
            <p:ph idx="1" type="body"/>
          </p:nvPr>
        </p:nvSpPr>
        <p:spPr>
          <a:xfrm>
            <a:off x="626326" y="1569147"/>
            <a:ext cx="10873415" cy="49237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we reproduce antibiotic resistance in Δ</a:t>
            </a:r>
            <a:r>
              <a:rPr i="1" lang="en-US"/>
              <a:t>rpsU </a:t>
            </a:r>
            <a:r>
              <a:rPr lang="en-US"/>
              <a:t>cells?</a:t>
            </a:r>
            <a:endParaRPr/>
          </a:p>
          <a:p>
            <a:pPr indent="-228600" lvl="0" marL="228600" rtl="0" algn="l">
              <a:lnSpc>
                <a:spcPct val="90000"/>
              </a:lnSpc>
              <a:spcBef>
                <a:spcPts val="1000"/>
              </a:spcBef>
              <a:spcAft>
                <a:spcPts val="0"/>
              </a:spcAft>
              <a:buClr>
                <a:schemeClr val="dk1"/>
              </a:buClr>
              <a:buSzPts val="2800"/>
              <a:buChar char="•"/>
            </a:pPr>
            <a:r>
              <a:rPr lang="en-US"/>
              <a:t>Is bS21 implicated in differences in cell wall size?</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Regulation of gene expression at the level of translation may be involved in antibiotic resistance!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en-US"/>
              <a:t>Future directions</a:t>
            </a:r>
            <a:endParaRPr/>
          </a:p>
          <a:p>
            <a:pPr indent="-228600" lvl="1" marL="685800" rtl="0" algn="l">
              <a:lnSpc>
                <a:spcPct val="90000"/>
              </a:lnSpc>
              <a:spcBef>
                <a:spcPts val="500"/>
              </a:spcBef>
              <a:spcAft>
                <a:spcPts val="0"/>
              </a:spcAft>
              <a:buClr>
                <a:schemeClr val="dk1"/>
              </a:buClr>
              <a:buSzPts val="2400"/>
              <a:buChar char="•"/>
            </a:pPr>
            <a:r>
              <a:rPr lang="en-US"/>
              <a:t>What specific proteins related to cell envelope structure change abundance?</a:t>
            </a:r>
            <a:endParaRPr/>
          </a:p>
          <a:p>
            <a:pPr indent="-228600" lvl="1" marL="685800" rtl="0" algn="l">
              <a:lnSpc>
                <a:spcPct val="90000"/>
              </a:lnSpc>
              <a:spcBef>
                <a:spcPts val="500"/>
              </a:spcBef>
              <a:spcAft>
                <a:spcPts val="0"/>
              </a:spcAft>
              <a:buClr>
                <a:schemeClr val="dk1"/>
              </a:buClr>
              <a:buSzPts val="2400"/>
              <a:buChar char="•"/>
            </a:pPr>
            <a:r>
              <a:rPr lang="en-US"/>
              <a:t>Is this the case in other organisms that are vancomycin resistant?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6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Aim 2 Alternate Approaches</a:t>
            </a:r>
            <a:endParaRPr/>
          </a:p>
        </p:txBody>
      </p:sp>
      <p:sp>
        <p:nvSpPr>
          <p:cNvPr id="774" name="Google Shape;774;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If the cell wall is not affected by loss of </a:t>
            </a:r>
            <a:r>
              <a:rPr i="1" lang="en-US"/>
              <a:t>rpsU</a:t>
            </a:r>
            <a:r>
              <a:rPr lang="en-US"/>
              <a:t>:</a:t>
            </a:r>
            <a:endParaRPr/>
          </a:p>
          <a:p>
            <a:pPr indent="-228600" lvl="1" marL="685800" rtl="0" algn="l">
              <a:lnSpc>
                <a:spcPct val="90000"/>
              </a:lnSpc>
              <a:spcBef>
                <a:spcPts val="500"/>
              </a:spcBef>
              <a:spcAft>
                <a:spcPts val="0"/>
              </a:spcAft>
              <a:buClr>
                <a:schemeClr val="dk1"/>
              </a:buClr>
              <a:buSzPts val="2800"/>
              <a:buChar char="•"/>
            </a:pPr>
            <a:r>
              <a:rPr lang="en-US" sz="2800"/>
              <a:t>Proteomics approach </a:t>
            </a:r>
            <a:endParaRPr/>
          </a:p>
          <a:p>
            <a:pPr indent="-228600" lvl="1" marL="685800" rtl="0" algn="l">
              <a:lnSpc>
                <a:spcPct val="90000"/>
              </a:lnSpc>
              <a:spcBef>
                <a:spcPts val="500"/>
              </a:spcBef>
              <a:spcAft>
                <a:spcPts val="0"/>
              </a:spcAft>
              <a:buClr>
                <a:schemeClr val="dk1"/>
              </a:buClr>
              <a:buSzPts val="2800"/>
              <a:buChar char="•"/>
            </a:pPr>
            <a:r>
              <a:rPr lang="en-US" sz="2800"/>
              <a:t>Genetic approach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Overall Summary</a:t>
            </a:r>
            <a:endParaRPr/>
          </a:p>
        </p:txBody>
      </p:sp>
      <p:sp>
        <p:nvSpPr>
          <p:cNvPr id="781" name="Google Shape;78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85750" lvl="1" marL="742950" rtl="0" algn="l">
              <a:lnSpc>
                <a:spcPct val="90000"/>
              </a:lnSpc>
              <a:spcBef>
                <a:spcPts val="0"/>
              </a:spcBef>
              <a:spcAft>
                <a:spcPts val="0"/>
              </a:spcAft>
              <a:buClr>
                <a:schemeClr val="dk1"/>
              </a:buClr>
              <a:buSzPts val="2800"/>
              <a:buFont typeface="Arial"/>
              <a:buChar char="•"/>
            </a:pPr>
            <a:r>
              <a:rPr b="1" lang="en-US" sz="2800"/>
              <a:t>Aim 1: </a:t>
            </a:r>
            <a:r>
              <a:rPr lang="en-US" sz="2800"/>
              <a:t>What mechanism is used by bS21-2 to regulate gene expression in </a:t>
            </a:r>
            <a:r>
              <a:rPr i="1" lang="en-US" sz="2800"/>
              <a:t>Francisella tularensis</a:t>
            </a:r>
            <a:r>
              <a:rPr lang="en-US" sz="2800"/>
              <a:t>?</a:t>
            </a:r>
            <a:endParaRPr/>
          </a:p>
          <a:p>
            <a:pPr indent="-228600" lvl="2" marL="1143000" rtl="0" algn="l">
              <a:lnSpc>
                <a:spcPct val="90000"/>
              </a:lnSpc>
              <a:spcBef>
                <a:spcPts val="500"/>
              </a:spcBef>
              <a:spcAft>
                <a:spcPts val="0"/>
              </a:spcAft>
              <a:buClr>
                <a:schemeClr val="dk1"/>
              </a:buClr>
              <a:buSzPts val="2400"/>
              <a:buChar char="•"/>
            </a:pPr>
            <a:r>
              <a:rPr lang="en-US" sz="2400">
                <a:solidFill>
                  <a:schemeClr val="dk1"/>
                </a:solidFill>
              </a:rPr>
              <a:t>5</a:t>
            </a:r>
            <a:r>
              <a:rPr lang="en-US" sz="2400"/>
              <a:t>´UTR assays</a:t>
            </a:r>
            <a:endParaRPr/>
          </a:p>
          <a:p>
            <a:pPr indent="-228600" lvl="2" marL="1143000" rtl="0" algn="l">
              <a:lnSpc>
                <a:spcPct val="90000"/>
              </a:lnSpc>
              <a:spcBef>
                <a:spcPts val="500"/>
              </a:spcBef>
              <a:spcAft>
                <a:spcPts val="0"/>
              </a:spcAft>
              <a:buClr>
                <a:schemeClr val="dk1"/>
              </a:buClr>
              <a:buSzPts val="2400"/>
              <a:buChar char="•"/>
            </a:pPr>
            <a:r>
              <a:rPr i="1" lang="en-US" sz="2400"/>
              <a:t>In vitro </a:t>
            </a:r>
            <a:r>
              <a:rPr lang="en-US" sz="2400"/>
              <a:t>translation assays</a:t>
            </a:r>
            <a:endParaRPr sz="2800"/>
          </a:p>
          <a:p>
            <a:pPr indent="-285750" lvl="1" marL="742950" rtl="0" algn="l">
              <a:lnSpc>
                <a:spcPct val="90000"/>
              </a:lnSpc>
              <a:spcBef>
                <a:spcPts val="500"/>
              </a:spcBef>
              <a:spcAft>
                <a:spcPts val="0"/>
              </a:spcAft>
              <a:buClr>
                <a:schemeClr val="dk1"/>
              </a:buClr>
              <a:buSzPts val="2800"/>
              <a:buFont typeface="Arial"/>
              <a:buChar char="•"/>
            </a:pPr>
            <a:r>
              <a:rPr b="1" lang="en-US" sz="2800"/>
              <a:t>Aim 2: </a:t>
            </a:r>
            <a:r>
              <a:rPr lang="en-US" sz="2800"/>
              <a:t>Does bS21 play a role in daptomycin and vancomycin resistance of </a:t>
            </a:r>
            <a:r>
              <a:rPr i="1" lang="en-US" sz="2800"/>
              <a:t>Staphylococcus aureus </a:t>
            </a:r>
            <a:r>
              <a:rPr lang="en-US" sz="2800"/>
              <a:t>through alterations in cell wall structure?</a:t>
            </a:r>
            <a:endParaRPr/>
          </a:p>
          <a:p>
            <a:pPr indent="-285750" lvl="2" marL="1200150" rtl="0" algn="l">
              <a:lnSpc>
                <a:spcPct val="90000"/>
              </a:lnSpc>
              <a:spcBef>
                <a:spcPts val="500"/>
              </a:spcBef>
              <a:spcAft>
                <a:spcPts val="0"/>
              </a:spcAft>
              <a:buClr>
                <a:schemeClr val="dk1"/>
              </a:buClr>
              <a:buSzPts val="2400"/>
              <a:buChar char="•"/>
            </a:pPr>
            <a:r>
              <a:rPr lang="en-US" sz="2400"/>
              <a:t>Population analysis of antibiotic-resistance</a:t>
            </a:r>
            <a:endParaRPr/>
          </a:p>
          <a:p>
            <a:pPr indent="-285750" lvl="2" marL="1200150" rtl="0" algn="l">
              <a:lnSpc>
                <a:spcPct val="90000"/>
              </a:lnSpc>
              <a:spcBef>
                <a:spcPts val="500"/>
              </a:spcBef>
              <a:spcAft>
                <a:spcPts val="0"/>
              </a:spcAft>
              <a:buClr>
                <a:schemeClr val="dk1"/>
              </a:buClr>
              <a:buSzPts val="2400"/>
              <a:buChar char="•"/>
            </a:pPr>
            <a:r>
              <a:rPr lang="en-US" sz="2400"/>
              <a:t>Analysis of cell wall size</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Acknowledgements</a:t>
            </a:r>
            <a:endParaRPr/>
          </a:p>
        </p:txBody>
      </p:sp>
      <p:sp>
        <p:nvSpPr>
          <p:cNvPr id="788" name="Google Shape;788;p34"/>
          <p:cNvSpPr txBox="1"/>
          <p:nvPr>
            <p:ph idx="1" type="body"/>
          </p:nvPr>
        </p:nvSpPr>
        <p:spPr>
          <a:xfrm>
            <a:off x="466533" y="1690688"/>
            <a:ext cx="5039617" cy="487997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Dr. Kathryn Ramsey</a:t>
            </a:r>
            <a:endParaRPr/>
          </a:p>
          <a:p>
            <a:pPr indent="-228600" lvl="1" marL="685800" rtl="0" algn="l">
              <a:lnSpc>
                <a:spcPct val="90000"/>
              </a:lnSpc>
              <a:spcBef>
                <a:spcPts val="500"/>
              </a:spcBef>
              <a:spcAft>
                <a:spcPts val="0"/>
              </a:spcAft>
              <a:buClr>
                <a:schemeClr val="dk1"/>
              </a:buClr>
              <a:buSzPct val="100000"/>
              <a:buChar char="•"/>
            </a:pPr>
            <a:r>
              <a:rPr lang="en-US"/>
              <a:t>Jamie Wandzilak</a:t>
            </a:r>
            <a:endParaRPr/>
          </a:p>
          <a:p>
            <a:pPr indent="-228600" lvl="1" marL="685800" rtl="0" algn="l">
              <a:lnSpc>
                <a:spcPct val="90000"/>
              </a:lnSpc>
              <a:spcBef>
                <a:spcPts val="500"/>
              </a:spcBef>
              <a:spcAft>
                <a:spcPts val="0"/>
              </a:spcAft>
              <a:buClr>
                <a:schemeClr val="dk1"/>
              </a:buClr>
              <a:buSzPct val="100000"/>
              <a:buChar char="•"/>
            </a:pPr>
            <a:r>
              <a:rPr lang="en-US"/>
              <a:t>Tala Allababidi</a:t>
            </a:r>
            <a:endParaRPr/>
          </a:p>
          <a:p>
            <a:pPr indent="-228600" lvl="1" marL="685800" rtl="0" algn="l">
              <a:lnSpc>
                <a:spcPct val="90000"/>
              </a:lnSpc>
              <a:spcBef>
                <a:spcPts val="500"/>
              </a:spcBef>
              <a:spcAft>
                <a:spcPts val="0"/>
              </a:spcAft>
              <a:buClr>
                <a:schemeClr val="dk1"/>
              </a:buClr>
              <a:buSzPct val="100000"/>
              <a:buChar char="•"/>
            </a:pPr>
            <a:r>
              <a:rPr lang="en-US"/>
              <a:t>Dan Ruggiero</a:t>
            </a:r>
            <a:endParaRPr/>
          </a:p>
          <a:p>
            <a:pPr indent="-228600" lvl="1" marL="685800" rtl="0" algn="l">
              <a:lnSpc>
                <a:spcPct val="90000"/>
              </a:lnSpc>
              <a:spcBef>
                <a:spcPts val="500"/>
              </a:spcBef>
              <a:spcAft>
                <a:spcPts val="0"/>
              </a:spcAft>
              <a:buClr>
                <a:schemeClr val="dk1"/>
              </a:buClr>
              <a:buSzPct val="100000"/>
              <a:buChar char="•"/>
            </a:pPr>
            <a:r>
              <a:rPr lang="en-US"/>
              <a:t>Maria Santiago</a:t>
            </a:r>
            <a:endParaRPr/>
          </a:p>
          <a:p>
            <a:pPr indent="-228600" lvl="1" marL="685800" rtl="0" algn="l">
              <a:lnSpc>
                <a:spcPct val="90000"/>
              </a:lnSpc>
              <a:spcBef>
                <a:spcPts val="500"/>
              </a:spcBef>
              <a:spcAft>
                <a:spcPts val="0"/>
              </a:spcAft>
              <a:buClr>
                <a:schemeClr val="dk1"/>
              </a:buClr>
              <a:buSzPct val="100000"/>
              <a:buChar char="•"/>
            </a:pPr>
            <a:r>
              <a:rPr lang="en-US"/>
              <a:t>Other lab members</a:t>
            </a:r>
            <a:endParaRPr/>
          </a:p>
          <a:p>
            <a:pPr indent="-228600" lvl="0" marL="228600" rtl="0" algn="l">
              <a:lnSpc>
                <a:spcPct val="90000"/>
              </a:lnSpc>
              <a:spcBef>
                <a:spcPts val="1000"/>
              </a:spcBef>
              <a:spcAft>
                <a:spcPts val="0"/>
              </a:spcAft>
              <a:buClr>
                <a:schemeClr val="dk1"/>
              </a:buClr>
              <a:buSzPct val="100000"/>
              <a:buChar char="•"/>
            </a:pPr>
            <a:r>
              <a:rPr lang="en-US"/>
              <a:t>Dr. Jodi Camberg &amp; Lab</a:t>
            </a:r>
            <a:endParaRPr/>
          </a:p>
          <a:p>
            <a:pPr indent="-228600" lvl="0" marL="228600" rtl="0" algn="l">
              <a:lnSpc>
                <a:spcPct val="90000"/>
              </a:lnSpc>
              <a:spcBef>
                <a:spcPts val="1000"/>
              </a:spcBef>
              <a:spcAft>
                <a:spcPts val="0"/>
              </a:spcAft>
              <a:buClr>
                <a:schemeClr val="dk1"/>
              </a:buClr>
              <a:buSzPct val="100000"/>
              <a:buChar char="•"/>
            </a:pPr>
            <a:r>
              <a:rPr lang="en-US"/>
              <a:t>Dr. Maria Schumacher &amp; Lab</a:t>
            </a:r>
            <a:endParaRPr/>
          </a:p>
          <a:p>
            <a:pPr indent="-228600" lvl="0" marL="228600" rtl="0" algn="l">
              <a:lnSpc>
                <a:spcPct val="90000"/>
              </a:lnSpc>
              <a:spcBef>
                <a:spcPts val="1000"/>
              </a:spcBef>
              <a:spcAft>
                <a:spcPts val="0"/>
              </a:spcAft>
              <a:buClr>
                <a:schemeClr val="dk1"/>
              </a:buClr>
              <a:buSzPct val="100000"/>
              <a:buChar char="•"/>
            </a:pPr>
            <a:r>
              <a:rPr lang="en-US"/>
              <a:t>URI GSC</a:t>
            </a:r>
            <a:endParaRPr/>
          </a:p>
          <a:p>
            <a:pPr indent="-228600" lvl="0" marL="228600" rtl="0" algn="l">
              <a:lnSpc>
                <a:spcPct val="90000"/>
              </a:lnSpc>
              <a:spcBef>
                <a:spcPts val="1000"/>
              </a:spcBef>
              <a:spcAft>
                <a:spcPts val="0"/>
              </a:spcAft>
              <a:buClr>
                <a:schemeClr val="dk1"/>
              </a:buClr>
              <a:buSzPct val="100000"/>
              <a:buChar char="•"/>
            </a:pPr>
            <a:r>
              <a:rPr lang="en-US"/>
              <a:t>URI INBRE core</a:t>
            </a:r>
            <a:endParaRPr/>
          </a:p>
          <a:p>
            <a:pPr indent="-228600" lvl="0" marL="228600" rtl="0" algn="l">
              <a:lnSpc>
                <a:spcPct val="90000"/>
              </a:lnSpc>
              <a:spcBef>
                <a:spcPts val="1000"/>
              </a:spcBef>
              <a:spcAft>
                <a:spcPts val="0"/>
              </a:spcAft>
              <a:buClr>
                <a:schemeClr val="dk1"/>
              </a:buClr>
              <a:buSzPct val="100000"/>
              <a:buChar char="•"/>
            </a:pPr>
            <a:r>
              <a:rPr lang="en-US"/>
              <a:t>Committee members:</a:t>
            </a:r>
            <a:endParaRPr/>
          </a:p>
          <a:p>
            <a:pPr indent="-228600" lvl="1" marL="685800" rtl="0" algn="l">
              <a:lnSpc>
                <a:spcPct val="90000"/>
              </a:lnSpc>
              <a:spcBef>
                <a:spcPts val="500"/>
              </a:spcBef>
              <a:spcAft>
                <a:spcPts val="0"/>
              </a:spcAft>
              <a:buClr>
                <a:schemeClr val="dk1"/>
              </a:buClr>
              <a:buSzPct val="100000"/>
              <a:buChar char="•"/>
            </a:pPr>
            <a:r>
              <a:rPr lang="en-US"/>
              <a:t>Dr. Steven Gregory</a:t>
            </a:r>
            <a:endParaRPr/>
          </a:p>
          <a:p>
            <a:pPr indent="-228600" lvl="1" marL="685800" rtl="0" algn="l">
              <a:lnSpc>
                <a:spcPct val="90000"/>
              </a:lnSpc>
              <a:spcBef>
                <a:spcPts val="500"/>
              </a:spcBef>
              <a:spcAft>
                <a:spcPts val="0"/>
              </a:spcAft>
              <a:buClr>
                <a:schemeClr val="dk1"/>
              </a:buClr>
              <a:buSzPct val="100000"/>
              <a:buChar char="•"/>
            </a:pPr>
            <a:r>
              <a:rPr lang="en-US"/>
              <a:t>Dr. Steven Irvine</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descr="Rhode Island Foundation" id="789" name="Google Shape;789;p34"/>
          <p:cNvPicPr preferRelativeResize="0"/>
          <p:nvPr/>
        </p:nvPicPr>
        <p:blipFill rotWithShape="1">
          <a:blip r:embed="rId3">
            <a:alphaModFix/>
          </a:blip>
          <a:srcRect b="0" l="0" r="0" t="0"/>
          <a:stretch/>
        </p:blipFill>
        <p:spPr>
          <a:xfrm>
            <a:off x="5414876" y="2643713"/>
            <a:ext cx="2910517" cy="941638"/>
          </a:xfrm>
          <a:prstGeom prst="rect">
            <a:avLst/>
          </a:prstGeom>
          <a:noFill/>
          <a:ln>
            <a:noFill/>
          </a:ln>
        </p:spPr>
      </p:pic>
      <p:pic>
        <p:nvPicPr>
          <p:cNvPr descr="Image result for uri cels" id="790" name="Google Shape;790;p34"/>
          <p:cNvPicPr preferRelativeResize="0"/>
          <p:nvPr/>
        </p:nvPicPr>
        <p:blipFill rotWithShape="1">
          <a:blip r:embed="rId4">
            <a:alphaModFix/>
          </a:blip>
          <a:srcRect b="0" l="0" r="0" t="0"/>
          <a:stretch/>
        </p:blipFill>
        <p:spPr>
          <a:xfrm>
            <a:off x="5971896" y="4258345"/>
            <a:ext cx="2600710" cy="1965928"/>
          </a:xfrm>
          <a:prstGeom prst="rect">
            <a:avLst/>
          </a:prstGeom>
          <a:noFill/>
          <a:ln>
            <a:noFill/>
          </a:ln>
        </p:spPr>
      </p:pic>
      <p:pic>
        <p:nvPicPr>
          <p:cNvPr descr="Image result for uri pharmacy" id="791" name="Google Shape;791;p34"/>
          <p:cNvPicPr preferRelativeResize="0"/>
          <p:nvPr/>
        </p:nvPicPr>
        <p:blipFill rotWithShape="1">
          <a:blip r:embed="rId5">
            <a:alphaModFix/>
          </a:blip>
          <a:srcRect b="25355" l="0" r="0" t="0"/>
          <a:stretch/>
        </p:blipFill>
        <p:spPr>
          <a:xfrm>
            <a:off x="9038352" y="4258345"/>
            <a:ext cx="2600710" cy="1941286"/>
          </a:xfrm>
          <a:prstGeom prst="rect">
            <a:avLst/>
          </a:prstGeom>
          <a:noFill/>
          <a:ln>
            <a:noFill/>
          </a:ln>
        </p:spPr>
      </p:pic>
      <p:pic>
        <p:nvPicPr>
          <p:cNvPr descr="RI SURF Conference – Rhode Island IDeA Network of Biomedical ..." id="792" name="Google Shape;792;p34"/>
          <p:cNvPicPr preferRelativeResize="0"/>
          <p:nvPr/>
        </p:nvPicPr>
        <p:blipFill rotWithShape="1">
          <a:blip r:embed="rId6">
            <a:alphaModFix/>
          </a:blip>
          <a:srcRect b="0" l="0" r="0" t="0"/>
          <a:stretch/>
        </p:blipFill>
        <p:spPr>
          <a:xfrm>
            <a:off x="8704733" y="2431336"/>
            <a:ext cx="3267948" cy="147384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5"/>
          <p:cNvSpPr txBox="1"/>
          <p:nvPr>
            <p:ph type="title"/>
          </p:nvPr>
        </p:nvSpPr>
        <p:spPr>
          <a:xfrm>
            <a:off x="4361089" y="2766218"/>
            <a:ext cx="32398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Questions?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Conditions </a:t>
            </a:r>
            <a:r>
              <a:rPr i="1" lang="en-US"/>
              <a:t>rpsU1</a:t>
            </a:r>
            <a:r>
              <a:rPr lang="en-US"/>
              <a:t> is Expressed</a:t>
            </a:r>
            <a:endParaRPr/>
          </a:p>
        </p:txBody>
      </p:sp>
      <p:graphicFrame>
        <p:nvGraphicFramePr>
          <p:cNvPr id="804" name="Google Shape;804;p36"/>
          <p:cNvGraphicFramePr/>
          <p:nvPr/>
        </p:nvGraphicFramePr>
        <p:xfrm>
          <a:off x="2286901" y="1591142"/>
          <a:ext cx="7415363" cy="4472773"/>
        </p:xfrm>
        <a:graphic>
          <a:graphicData uri="http://schemas.openxmlformats.org/drawingml/2006/chart">
            <c:chart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Amino acid alignment of bS21 (</a:t>
            </a:r>
            <a:r>
              <a:rPr i="1" lang="en-US"/>
              <a:t>rpsU-</a:t>
            </a:r>
            <a:r>
              <a:rPr lang="en-US"/>
              <a:t>encoded) homologs with S. aureus</a:t>
            </a:r>
            <a:endParaRPr/>
          </a:p>
        </p:txBody>
      </p:sp>
      <p:sp>
        <p:nvSpPr>
          <p:cNvPr id="811" name="Google Shape;811;p37"/>
          <p:cNvSpPr txBox="1"/>
          <p:nvPr>
            <p:ph idx="1" type="body"/>
          </p:nvPr>
        </p:nvSpPr>
        <p:spPr>
          <a:xfrm>
            <a:off x="266299" y="2231651"/>
            <a:ext cx="11659402" cy="3600986"/>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bS21-1        MLSIRVDEHKPFDISLRNFKRACEKAGIKQELRDRQHYVKPTEKRKIAKRQAVKRARISQ	60</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bS21-3        MPRIIVDPKKPFDISLRNFKRACEKAGIKQELRDRQHYVKPTQKRKIAKKAAISKAKKEA	60</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S.aureus      MSKTVVRKNESLEDALRRFKRSVSKSGTIQEVRKREFYEKPSVKRKKKSEAARKRKFK--	58</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bS21-2        MPSVRIKEREPFDVALRRFKRSCEKAGIVSELRRREYFEKPTWARKRKKTAAVKRAHKSN	60</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E.coli        MPVIKVRENEPFDVALRRFKRSCEKAGVLAEVRRREFYEKPTTERKRAKASAVKRHAKKL	60</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              *    :  .: :: :**.***: .*:*   *:* *:.: **:  **  .  * .:     </a:t>
            </a:r>
            <a:endParaRPr/>
          </a:p>
          <a:p>
            <a:pPr indent="0" lvl="0" marL="0" rtl="0" algn="l">
              <a:lnSpc>
                <a:spcPct val="100000"/>
              </a:lnSpc>
              <a:spcBef>
                <a:spcPts val="0"/>
              </a:spcBef>
              <a:spcAft>
                <a:spcPts val="0"/>
              </a:spcAft>
              <a:buClr>
                <a:schemeClr val="dk1"/>
              </a:buClr>
              <a:buSzPts val="1800"/>
              <a:buNone/>
            </a:pPr>
            <a:r>
              <a:t/>
            </a:r>
            <a:endParaRPr b="1" i="0" sz="1800" u="none" cap="none" strike="noStrike">
              <a:latin typeface="Courier New"/>
              <a:ea typeface="Courier New"/>
              <a:cs typeface="Courier New"/>
              <a:sym typeface="Courier New"/>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bS21-1        -----RRAFI-	65</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bS21-3        -----RRSYSY	66</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S.aureus      -----------	58</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bS21-2        IIVKR------	65</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E.coli        ARENARRTRLY	71</a:t>
            </a:r>
            <a:endParaRPr/>
          </a:p>
          <a:p>
            <a:pPr indent="0" lvl="0" marL="0" rtl="0" algn="l">
              <a:lnSpc>
                <a:spcPct val="100000"/>
              </a:lnSpc>
              <a:spcBef>
                <a:spcPts val="0"/>
              </a:spcBef>
              <a:spcAft>
                <a:spcPts val="0"/>
              </a:spcAft>
              <a:buClr>
                <a:schemeClr val="dk1"/>
              </a:buClr>
              <a:buSzPts val="1800"/>
              <a:buNone/>
            </a:pPr>
            <a:r>
              <a:rPr b="1" i="0" lang="en-US" sz="1800" u="none" cap="none" strike="noStrike">
                <a:latin typeface="Courier New"/>
                <a:ea typeface="Courier New"/>
                <a:cs typeface="Courier New"/>
                <a:sym typeface="Courier New"/>
              </a:rPr>
              <a:t> </a:t>
            </a:r>
            <a:r>
              <a:rPr b="1" i="1" lang="en-US" sz="1800" u="none" cap="none" strike="noStrike">
                <a:latin typeface="Courier New"/>
                <a:ea typeface="Courier New"/>
                <a:cs typeface="Courier New"/>
                <a:sym typeface="Courier New"/>
              </a:rPr>
              <a:t> </a:t>
            </a:r>
            <a:endParaRPr/>
          </a:p>
        </p:txBody>
      </p:sp>
      <p:sp>
        <p:nvSpPr>
          <p:cNvPr id="812" name="Google Shape;812;p37"/>
          <p:cNvSpPr txBox="1"/>
          <p:nvPr/>
        </p:nvSpPr>
        <p:spPr>
          <a:xfrm>
            <a:off x="5425440" y="4648200"/>
            <a:ext cx="46024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 identical amino acid</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 very similar amino acid</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 somewhat similar amino acid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Percent identity matrix of bS21 (</a:t>
            </a:r>
            <a:r>
              <a:rPr i="1" lang="en-US"/>
              <a:t>rpsU-</a:t>
            </a:r>
            <a:r>
              <a:rPr lang="en-US"/>
              <a:t>encoded) homologs with S. aureus</a:t>
            </a:r>
            <a:endParaRPr/>
          </a:p>
        </p:txBody>
      </p:sp>
      <p:graphicFrame>
        <p:nvGraphicFramePr>
          <p:cNvPr id="819" name="Google Shape;819;p38"/>
          <p:cNvGraphicFramePr/>
          <p:nvPr/>
        </p:nvGraphicFramePr>
        <p:xfrm>
          <a:off x="1513016" y="2869741"/>
          <a:ext cx="3000000" cy="3000000"/>
        </p:xfrm>
        <a:graphic>
          <a:graphicData uri="http://schemas.openxmlformats.org/drawingml/2006/table">
            <a:tbl>
              <a:tblPr bandRow="1" firstRow="1">
                <a:noFill/>
                <a:tableStyleId>{D3B75119-AC5B-48EE-8B0B-33DC452730CE}</a:tableStyleId>
              </a:tblPr>
              <a:tblGrid>
                <a:gridCol w="1354675"/>
                <a:gridCol w="1354675"/>
                <a:gridCol w="1354675"/>
                <a:gridCol w="1354675"/>
                <a:gridCol w="1354675"/>
                <a:gridCol w="1354675"/>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bS21-1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bS21-3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i="1" lang="en-US" sz="1800"/>
                        <a:t>S. aureus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bS21-2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i="1" lang="en-US" sz="1800"/>
                        <a:t>E. coli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bS21-1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100.00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72.31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37.93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56.67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52.31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bS21-3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100.00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37.93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50.00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50.00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i="1" lang="en-US" sz="1800"/>
                        <a:t>S. aureus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100.00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46.55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53.45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800"/>
                        <a:t>bS21-2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100.00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60.00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i="1" lang="en-US" sz="1800"/>
                        <a:t>E. coli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100.00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solidFill>
                  <a:schemeClr val="dk1"/>
                </a:solidFill>
              </a:rPr>
              <a:t>Francisella </a:t>
            </a:r>
            <a:r>
              <a:rPr lang="en-US">
                <a:solidFill>
                  <a:schemeClr val="dk1"/>
                </a:solidFill>
              </a:rPr>
              <a:t>Pathogenicity Island (FPI)</a:t>
            </a:r>
            <a:endParaRPr i="1">
              <a:solidFill>
                <a:schemeClr val="dk1"/>
              </a:solidFill>
            </a:endParaRPr>
          </a:p>
        </p:txBody>
      </p:sp>
      <p:pic>
        <p:nvPicPr>
          <p:cNvPr id="825" name="Google Shape;825;p39"/>
          <p:cNvPicPr preferRelativeResize="0"/>
          <p:nvPr/>
        </p:nvPicPr>
        <p:blipFill rotWithShape="1">
          <a:blip r:embed="rId3">
            <a:alphaModFix/>
          </a:blip>
          <a:srcRect b="0" l="0" r="0" t="0"/>
          <a:stretch/>
        </p:blipFill>
        <p:spPr>
          <a:xfrm>
            <a:off x="638175" y="1996441"/>
            <a:ext cx="10915650" cy="312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4"/>
          <p:cNvGrpSpPr/>
          <p:nvPr/>
        </p:nvGrpSpPr>
        <p:grpSpPr>
          <a:xfrm>
            <a:off x="2226463" y="3010853"/>
            <a:ext cx="1181434" cy="836294"/>
            <a:chOff x="5051905" y="2510640"/>
            <a:chExt cx="855722" cy="607249"/>
          </a:xfrm>
        </p:grpSpPr>
        <p:sp>
          <p:nvSpPr>
            <p:cNvPr id="125" name="Google Shape;125;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6" name="Google Shape;126;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27" name="Google Shape;127;p4"/>
          <p:cNvGrpSpPr/>
          <p:nvPr/>
        </p:nvGrpSpPr>
        <p:grpSpPr>
          <a:xfrm>
            <a:off x="611757" y="1392082"/>
            <a:ext cx="6949440" cy="578187"/>
            <a:chOff x="394636" y="1370929"/>
            <a:chExt cx="6949440" cy="578187"/>
          </a:xfrm>
        </p:grpSpPr>
        <p:cxnSp>
          <p:nvCxnSpPr>
            <p:cNvPr id="128" name="Google Shape;128;p4"/>
            <p:cNvCxnSpPr/>
            <p:nvPr/>
          </p:nvCxnSpPr>
          <p:spPr>
            <a:xfrm>
              <a:off x="394636" y="1722922"/>
              <a:ext cx="3207818" cy="1"/>
            </a:xfrm>
            <a:prstGeom prst="straightConnector1">
              <a:avLst/>
            </a:prstGeom>
            <a:noFill/>
            <a:ln cap="flat" cmpd="sng" w="38100">
              <a:solidFill>
                <a:schemeClr val="dk1"/>
              </a:solidFill>
              <a:prstDash val="solid"/>
              <a:miter lim="800000"/>
              <a:headEnd len="sm" w="sm" type="none"/>
              <a:tailEnd len="sm" w="sm" type="none"/>
            </a:ln>
          </p:spPr>
        </p:cxnSp>
        <p:cxnSp>
          <p:nvCxnSpPr>
            <p:cNvPr id="129" name="Google Shape;129;p4"/>
            <p:cNvCxnSpPr/>
            <p:nvPr/>
          </p:nvCxnSpPr>
          <p:spPr>
            <a:xfrm>
              <a:off x="3848501" y="1722923"/>
              <a:ext cx="3495575" cy="9624"/>
            </a:xfrm>
            <a:prstGeom prst="straightConnector1">
              <a:avLst/>
            </a:prstGeom>
            <a:noFill/>
            <a:ln cap="flat" cmpd="sng" w="38100">
              <a:solidFill>
                <a:schemeClr val="dk1"/>
              </a:solidFill>
              <a:prstDash val="solid"/>
              <a:miter lim="800000"/>
              <a:headEnd len="sm" w="sm" type="none"/>
              <a:tailEnd len="sm" w="sm" type="none"/>
            </a:ln>
          </p:spPr>
        </p:cxnSp>
        <p:cxnSp>
          <p:nvCxnSpPr>
            <p:cNvPr id="130" name="Google Shape;130;p4"/>
            <p:cNvCxnSpPr/>
            <p:nvPr/>
          </p:nvCxnSpPr>
          <p:spPr>
            <a:xfrm flipH="1">
              <a:off x="3490025" y="1506354"/>
              <a:ext cx="225703" cy="433137"/>
            </a:xfrm>
            <a:prstGeom prst="straightConnector1">
              <a:avLst/>
            </a:prstGeom>
            <a:noFill/>
            <a:ln cap="flat" cmpd="sng" w="9525">
              <a:solidFill>
                <a:schemeClr val="dk1"/>
              </a:solidFill>
              <a:prstDash val="solid"/>
              <a:miter lim="800000"/>
              <a:headEnd len="sm" w="sm" type="none"/>
              <a:tailEnd len="sm" w="sm" type="none"/>
            </a:ln>
          </p:spPr>
        </p:cxnSp>
        <p:cxnSp>
          <p:nvCxnSpPr>
            <p:cNvPr id="131" name="Google Shape;131;p4"/>
            <p:cNvCxnSpPr/>
            <p:nvPr/>
          </p:nvCxnSpPr>
          <p:spPr>
            <a:xfrm flipH="1">
              <a:off x="3735227" y="1515979"/>
              <a:ext cx="225703" cy="433137"/>
            </a:xfrm>
            <a:prstGeom prst="straightConnector1">
              <a:avLst/>
            </a:prstGeom>
            <a:noFill/>
            <a:ln cap="flat" cmpd="sng" w="9525">
              <a:solidFill>
                <a:schemeClr val="dk1"/>
              </a:solidFill>
              <a:prstDash val="solid"/>
              <a:miter lim="800000"/>
              <a:headEnd len="sm" w="sm" type="none"/>
              <a:tailEnd len="sm" w="sm" type="none"/>
            </a:ln>
          </p:spPr>
        </p:cxnSp>
        <p:grpSp>
          <p:nvGrpSpPr>
            <p:cNvPr id="132" name="Google Shape;132;p4"/>
            <p:cNvGrpSpPr/>
            <p:nvPr/>
          </p:nvGrpSpPr>
          <p:grpSpPr>
            <a:xfrm>
              <a:off x="480553" y="1370929"/>
              <a:ext cx="2927344" cy="329583"/>
              <a:chOff x="480553" y="1370929"/>
              <a:chExt cx="2927344" cy="329583"/>
            </a:xfrm>
          </p:grpSpPr>
          <p:sp>
            <p:nvSpPr>
              <p:cNvPr id="133" name="Google Shape;133;p4"/>
              <p:cNvSpPr txBox="1"/>
              <p:nvPr/>
            </p:nvSpPr>
            <p:spPr>
              <a:xfrm>
                <a:off x="480553" y="1370929"/>
                <a:ext cx="1029903" cy="3231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500" u="none" cap="none" strike="noStrike">
                    <a:solidFill>
                      <a:schemeClr val="dk1"/>
                    </a:solidFill>
                    <a:latin typeface="Century Gothic"/>
                    <a:ea typeface="Century Gothic"/>
                    <a:cs typeface="Century Gothic"/>
                    <a:sym typeface="Century Gothic"/>
                  </a:rPr>
                  <a:t>16S rRNA</a:t>
                </a:r>
                <a:endParaRPr/>
              </a:p>
            </p:txBody>
          </p:sp>
          <p:sp>
            <p:nvSpPr>
              <p:cNvPr id="134" name="Google Shape;134;p4"/>
              <p:cNvSpPr txBox="1"/>
              <p:nvPr/>
            </p:nvSpPr>
            <p:spPr>
              <a:xfrm>
                <a:off x="1606664" y="1377347"/>
                <a:ext cx="689059" cy="3231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Century Gothic"/>
                    <a:ea typeface="Century Gothic"/>
                    <a:cs typeface="Century Gothic"/>
                    <a:sym typeface="Century Gothic"/>
                  </a:rPr>
                  <a:t>tRNA</a:t>
                </a:r>
                <a:endParaRPr/>
              </a:p>
            </p:txBody>
          </p:sp>
          <p:sp>
            <p:nvSpPr>
              <p:cNvPr id="135" name="Google Shape;135;p4"/>
              <p:cNvSpPr txBox="1"/>
              <p:nvPr/>
            </p:nvSpPr>
            <p:spPr>
              <a:xfrm>
                <a:off x="2377994" y="1375071"/>
                <a:ext cx="1029903" cy="3231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Century Gothic"/>
                    <a:ea typeface="Century Gothic"/>
                    <a:cs typeface="Century Gothic"/>
                    <a:sym typeface="Century Gothic"/>
                  </a:rPr>
                  <a:t>23S rRNA</a:t>
                </a:r>
                <a:endParaRPr/>
              </a:p>
            </p:txBody>
          </p:sp>
        </p:grpSp>
        <p:grpSp>
          <p:nvGrpSpPr>
            <p:cNvPr id="136" name="Google Shape;136;p4"/>
            <p:cNvGrpSpPr/>
            <p:nvPr/>
          </p:nvGrpSpPr>
          <p:grpSpPr>
            <a:xfrm>
              <a:off x="4088125" y="1377950"/>
              <a:ext cx="2927344" cy="329583"/>
              <a:chOff x="480553" y="1370929"/>
              <a:chExt cx="2927344" cy="329583"/>
            </a:xfrm>
          </p:grpSpPr>
          <p:sp>
            <p:nvSpPr>
              <p:cNvPr id="137" name="Google Shape;137;p4"/>
              <p:cNvSpPr txBox="1"/>
              <p:nvPr/>
            </p:nvSpPr>
            <p:spPr>
              <a:xfrm>
                <a:off x="480553" y="1370929"/>
                <a:ext cx="1029903" cy="3231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Century Gothic"/>
                    <a:ea typeface="Century Gothic"/>
                    <a:cs typeface="Century Gothic"/>
                    <a:sym typeface="Century Gothic"/>
                  </a:rPr>
                  <a:t>16S rRNA</a:t>
                </a:r>
                <a:endParaRPr/>
              </a:p>
            </p:txBody>
          </p:sp>
          <p:sp>
            <p:nvSpPr>
              <p:cNvPr id="138" name="Google Shape;138;p4"/>
              <p:cNvSpPr txBox="1"/>
              <p:nvPr/>
            </p:nvSpPr>
            <p:spPr>
              <a:xfrm>
                <a:off x="1606664" y="1377347"/>
                <a:ext cx="689059" cy="3231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Century Gothic"/>
                    <a:ea typeface="Century Gothic"/>
                    <a:cs typeface="Century Gothic"/>
                    <a:sym typeface="Century Gothic"/>
                  </a:rPr>
                  <a:t>tRNA</a:t>
                </a:r>
                <a:endParaRPr/>
              </a:p>
            </p:txBody>
          </p:sp>
          <p:sp>
            <p:nvSpPr>
              <p:cNvPr id="139" name="Google Shape;139;p4"/>
              <p:cNvSpPr txBox="1"/>
              <p:nvPr/>
            </p:nvSpPr>
            <p:spPr>
              <a:xfrm>
                <a:off x="2377994" y="1375071"/>
                <a:ext cx="1029903" cy="3231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Century Gothic"/>
                    <a:ea typeface="Century Gothic"/>
                    <a:cs typeface="Century Gothic"/>
                    <a:sym typeface="Century Gothic"/>
                  </a:rPr>
                  <a:t>23S rRNA</a:t>
                </a:r>
                <a:endParaRPr/>
              </a:p>
            </p:txBody>
          </p:sp>
        </p:grpSp>
      </p:grpSp>
      <p:sp>
        <p:nvSpPr>
          <p:cNvPr id="140" name="Google Shape;140;p4"/>
          <p:cNvSpPr txBox="1"/>
          <p:nvPr/>
        </p:nvSpPr>
        <p:spPr>
          <a:xfrm>
            <a:off x="7729378" y="2158101"/>
            <a:ext cx="27493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1. Multiple rRNA operons</a:t>
            </a:r>
            <a:endParaRPr/>
          </a:p>
        </p:txBody>
      </p:sp>
      <p:cxnSp>
        <p:nvCxnSpPr>
          <p:cNvPr id="141" name="Google Shape;141;p4"/>
          <p:cNvCxnSpPr/>
          <p:nvPr/>
        </p:nvCxnSpPr>
        <p:spPr>
          <a:xfrm>
            <a:off x="2416886" y="2031696"/>
            <a:ext cx="240371" cy="829322"/>
          </a:xfrm>
          <a:prstGeom prst="straightConnector1">
            <a:avLst/>
          </a:prstGeom>
          <a:noFill/>
          <a:ln cap="flat" cmpd="sng" w="28575">
            <a:solidFill>
              <a:schemeClr val="dk1"/>
            </a:solidFill>
            <a:prstDash val="solid"/>
            <a:miter lim="800000"/>
            <a:headEnd len="sm" w="sm" type="none"/>
            <a:tailEnd len="med" w="med" type="triangle"/>
          </a:ln>
        </p:spPr>
      </p:cxnSp>
      <p:cxnSp>
        <p:nvCxnSpPr>
          <p:cNvPr id="142" name="Google Shape;142;p4"/>
          <p:cNvCxnSpPr/>
          <p:nvPr/>
        </p:nvCxnSpPr>
        <p:spPr>
          <a:xfrm flipH="1">
            <a:off x="4298605" y="2031696"/>
            <a:ext cx="304471" cy="846813"/>
          </a:xfrm>
          <a:prstGeom prst="straightConnector1">
            <a:avLst/>
          </a:prstGeom>
          <a:noFill/>
          <a:ln cap="flat" cmpd="sng" w="28575">
            <a:solidFill>
              <a:schemeClr val="dk1"/>
            </a:solidFill>
            <a:prstDash val="solid"/>
            <a:miter lim="800000"/>
            <a:headEnd len="sm" w="sm" type="none"/>
            <a:tailEnd len="med" w="med" type="triangle"/>
          </a:ln>
        </p:spPr>
      </p:cxnSp>
      <p:grpSp>
        <p:nvGrpSpPr>
          <p:cNvPr id="143" name="Google Shape;143;p4"/>
          <p:cNvGrpSpPr/>
          <p:nvPr/>
        </p:nvGrpSpPr>
        <p:grpSpPr>
          <a:xfrm>
            <a:off x="3715728" y="3010853"/>
            <a:ext cx="1181434" cy="836294"/>
            <a:chOff x="5051905" y="2510640"/>
            <a:chExt cx="855722" cy="607249"/>
          </a:xfrm>
        </p:grpSpPr>
        <p:sp>
          <p:nvSpPr>
            <p:cNvPr id="144" name="Google Shape;144;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5" name="Google Shape;145;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146" name="Google Shape;146;p4"/>
          <p:cNvSpPr txBox="1"/>
          <p:nvPr/>
        </p:nvSpPr>
        <p:spPr>
          <a:xfrm>
            <a:off x="7729378" y="3287798"/>
            <a:ext cx="2512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2. rRNA modifications</a:t>
            </a:r>
            <a:endParaRPr/>
          </a:p>
        </p:txBody>
      </p:sp>
      <p:grpSp>
        <p:nvGrpSpPr>
          <p:cNvPr id="147" name="Google Shape;147;p4"/>
          <p:cNvGrpSpPr/>
          <p:nvPr/>
        </p:nvGrpSpPr>
        <p:grpSpPr>
          <a:xfrm>
            <a:off x="3584225" y="2014559"/>
            <a:ext cx="714380" cy="1147420"/>
            <a:chOff x="10787064" y="1847508"/>
            <a:chExt cx="714380" cy="1147420"/>
          </a:xfrm>
        </p:grpSpPr>
        <p:sp>
          <p:nvSpPr>
            <p:cNvPr id="148" name="Google Shape;148;p4"/>
            <p:cNvSpPr/>
            <p:nvPr/>
          </p:nvSpPr>
          <p:spPr>
            <a:xfrm>
              <a:off x="10787064" y="1847508"/>
              <a:ext cx="714380" cy="495300"/>
            </a:xfrm>
            <a:prstGeom prst="ellipse">
              <a:avLst/>
            </a:prstGeom>
            <a:solidFill>
              <a:srgbClr val="A8D08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Me</a:t>
              </a:r>
              <a:endParaRPr/>
            </a:p>
          </p:txBody>
        </p:sp>
        <p:cxnSp>
          <p:nvCxnSpPr>
            <p:cNvPr id="149" name="Google Shape;149;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50" name="Google Shape;150;p4"/>
          <p:cNvGrpSpPr/>
          <p:nvPr/>
        </p:nvGrpSpPr>
        <p:grpSpPr>
          <a:xfrm>
            <a:off x="2306314" y="3780887"/>
            <a:ext cx="678652" cy="1088945"/>
            <a:chOff x="10944229" y="2342808"/>
            <a:chExt cx="678652" cy="1088945"/>
          </a:xfrm>
        </p:grpSpPr>
        <p:sp>
          <p:nvSpPr>
            <p:cNvPr id="151" name="Google Shape;151;p4"/>
            <p:cNvSpPr/>
            <p:nvPr/>
          </p:nvSpPr>
          <p:spPr>
            <a:xfrm>
              <a:off x="10944229" y="2994928"/>
              <a:ext cx="678652" cy="436825"/>
            </a:xfrm>
            <a:prstGeom prst="ellipse">
              <a:avLst/>
            </a:prstGeom>
            <a:solidFill>
              <a:schemeClr val="accent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Ac</a:t>
              </a:r>
              <a:endParaRPr/>
            </a:p>
          </p:txBody>
        </p:sp>
        <p:cxnSp>
          <p:nvCxnSpPr>
            <p:cNvPr id="152" name="Google Shape;152;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53" name="Google Shape;153;p4"/>
          <p:cNvGrpSpPr/>
          <p:nvPr/>
        </p:nvGrpSpPr>
        <p:grpSpPr>
          <a:xfrm>
            <a:off x="3333139" y="5338481"/>
            <a:ext cx="1181434" cy="836294"/>
            <a:chOff x="5051905" y="2510640"/>
            <a:chExt cx="855722" cy="607249"/>
          </a:xfrm>
        </p:grpSpPr>
        <p:sp>
          <p:nvSpPr>
            <p:cNvPr id="154" name="Google Shape;154;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5" name="Google Shape;155;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6" name="Google Shape;156;p4"/>
            <p:cNvSpPr/>
            <p:nvPr/>
          </p:nvSpPr>
          <p:spPr>
            <a:xfrm rot="-502087">
              <a:off x="5188155" y="2860054"/>
              <a:ext cx="311655" cy="128261"/>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cxnSp>
        <p:nvCxnSpPr>
          <p:cNvPr id="157" name="Google Shape;157;p4"/>
          <p:cNvCxnSpPr/>
          <p:nvPr/>
        </p:nvCxnSpPr>
        <p:spPr>
          <a:xfrm flipH="1">
            <a:off x="4514573" y="4473874"/>
            <a:ext cx="551229" cy="689851"/>
          </a:xfrm>
          <a:prstGeom prst="straightConnector1">
            <a:avLst/>
          </a:prstGeom>
          <a:noFill/>
          <a:ln cap="flat" cmpd="sng" w="28575">
            <a:solidFill>
              <a:schemeClr val="dk1"/>
            </a:solidFill>
            <a:prstDash val="solid"/>
            <a:miter lim="800000"/>
            <a:headEnd len="sm" w="sm" type="none"/>
            <a:tailEnd len="med" w="med" type="triangle"/>
          </a:ln>
        </p:spPr>
      </p:cxnSp>
      <p:cxnSp>
        <p:nvCxnSpPr>
          <p:cNvPr id="158" name="Google Shape;158;p4"/>
          <p:cNvCxnSpPr/>
          <p:nvPr/>
        </p:nvCxnSpPr>
        <p:spPr>
          <a:xfrm flipH="1">
            <a:off x="6120416" y="4561916"/>
            <a:ext cx="724826" cy="776565"/>
          </a:xfrm>
          <a:prstGeom prst="straightConnector1">
            <a:avLst/>
          </a:prstGeom>
          <a:noFill/>
          <a:ln cap="flat" cmpd="sng" w="28575">
            <a:solidFill>
              <a:schemeClr val="dk1"/>
            </a:solidFill>
            <a:prstDash val="solid"/>
            <a:miter lim="800000"/>
            <a:headEnd len="sm" w="sm" type="none"/>
            <a:tailEnd len="med" w="med" type="triangle"/>
          </a:ln>
        </p:spPr>
      </p:cxnSp>
      <p:grpSp>
        <p:nvGrpSpPr>
          <p:cNvPr id="159" name="Google Shape;159;p4"/>
          <p:cNvGrpSpPr/>
          <p:nvPr/>
        </p:nvGrpSpPr>
        <p:grpSpPr>
          <a:xfrm>
            <a:off x="4768504" y="5367189"/>
            <a:ext cx="1181434" cy="836294"/>
            <a:chOff x="5051905" y="2510640"/>
            <a:chExt cx="855722" cy="607249"/>
          </a:xfrm>
        </p:grpSpPr>
        <p:sp>
          <p:nvSpPr>
            <p:cNvPr id="160" name="Google Shape;160;p4"/>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1" name="Google Shape;161;p4"/>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2" name="Google Shape;162;p4"/>
            <p:cNvSpPr/>
            <p:nvPr/>
          </p:nvSpPr>
          <p:spPr>
            <a:xfrm rot="-502087">
              <a:off x="5188155" y="2860054"/>
              <a:ext cx="311655" cy="128261"/>
            </a:xfrm>
            <a:prstGeom prst="ellipse">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163" name="Google Shape;163;p4"/>
          <p:cNvSpPr txBox="1"/>
          <p:nvPr/>
        </p:nvSpPr>
        <p:spPr>
          <a:xfrm>
            <a:off x="7729377" y="4809848"/>
            <a:ext cx="44626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3. Multiple ribosomal protein (r-protein) homologs</a:t>
            </a:r>
            <a:endParaRPr/>
          </a:p>
        </p:txBody>
      </p:sp>
      <p:grpSp>
        <p:nvGrpSpPr>
          <p:cNvPr id="164" name="Google Shape;164;p4"/>
          <p:cNvGrpSpPr/>
          <p:nvPr/>
        </p:nvGrpSpPr>
        <p:grpSpPr>
          <a:xfrm rot="-5607573">
            <a:off x="2723963" y="5308459"/>
            <a:ext cx="536277" cy="1170078"/>
            <a:chOff x="10983273" y="1824850"/>
            <a:chExt cx="536277" cy="1170078"/>
          </a:xfrm>
        </p:grpSpPr>
        <p:sp>
          <p:nvSpPr>
            <p:cNvPr id="165" name="Google Shape;165;p4"/>
            <p:cNvSpPr/>
            <p:nvPr/>
          </p:nvSpPr>
          <p:spPr>
            <a:xfrm rot="5105446">
              <a:off x="11001380" y="1847508"/>
              <a:ext cx="500063" cy="495300"/>
            </a:xfrm>
            <a:prstGeom prst="ellipse">
              <a:avLst/>
            </a:prstGeom>
            <a:solidFill>
              <a:srgbClr val="FFD9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P</a:t>
              </a:r>
              <a:endParaRPr/>
            </a:p>
          </p:txBody>
        </p:sp>
        <p:cxnSp>
          <p:nvCxnSpPr>
            <p:cNvPr id="166" name="Google Shape;166;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sp>
        <p:nvSpPr>
          <p:cNvPr id="167" name="Google Shape;167;p4"/>
          <p:cNvSpPr txBox="1"/>
          <p:nvPr/>
        </p:nvSpPr>
        <p:spPr>
          <a:xfrm>
            <a:off x="7729378" y="5685274"/>
            <a:ext cx="3589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4. Ribosomal protein modifications</a:t>
            </a:r>
            <a:endParaRPr/>
          </a:p>
        </p:txBody>
      </p:sp>
      <p:grpSp>
        <p:nvGrpSpPr>
          <p:cNvPr id="168" name="Google Shape;168;p4"/>
          <p:cNvGrpSpPr/>
          <p:nvPr/>
        </p:nvGrpSpPr>
        <p:grpSpPr>
          <a:xfrm rot="7565066">
            <a:off x="5370708" y="5630365"/>
            <a:ext cx="821030" cy="1374749"/>
            <a:chOff x="10706823" y="1620179"/>
            <a:chExt cx="821030" cy="1374749"/>
          </a:xfrm>
        </p:grpSpPr>
        <p:sp>
          <p:nvSpPr>
            <p:cNvPr id="169" name="Google Shape;169;p4"/>
            <p:cNvSpPr/>
            <p:nvPr/>
          </p:nvSpPr>
          <p:spPr>
            <a:xfrm rot="-7565066">
              <a:off x="10760148" y="1807052"/>
              <a:ext cx="714380" cy="495300"/>
            </a:xfrm>
            <a:prstGeom prst="ellipse">
              <a:avLst/>
            </a:prstGeom>
            <a:solidFill>
              <a:srgbClr val="A8D08C"/>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Me</a:t>
              </a:r>
              <a:endParaRPr/>
            </a:p>
          </p:txBody>
        </p:sp>
        <p:cxnSp>
          <p:nvCxnSpPr>
            <p:cNvPr id="170" name="Google Shape;170;p4"/>
            <p:cNvCxnSpPr/>
            <p:nvPr/>
          </p:nvCxnSpPr>
          <p:spPr>
            <a:xfrm flipH="1">
              <a:off x="11179971" y="2342808"/>
              <a:ext cx="14290" cy="652120"/>
            </a:xfrm>
            <a:prstGeom prst="straightConnector1">
              <a:avLst/>
            </a:prstGeom>
            <a:noFill/>
            <a:ln cap="flat" cmpd="sng" w="9525">
              <a:solidFill>
                <a:schemeClr val="dk1"/>
              </a:solidFill>
              <a:prstDash val="solid"/>
              <a:miter lim="800000"/>
              <a:headEnd len="sm" w="sm" type="none"/>
              <a:tailEnd len="sm" w="sm" type="none"/>
            </a:ln>
          </p:spPr>
        </p:cxnSp>
      </p:grpSp>
      <p:grpSp>
        <p:nvGrpSpPr>
          <p:cNvPr id="171" name="Google Shape;171;p4"/>
          <p:cNvGrpSpPr/>
          <p:nvPr/>
        </p:nvGrpSpPr>
        <p:grpSpPr>
          <a:xfrm>
            <a:off x="4655845" y="4038916"/>
            <a:ext cx="3917153" cy="531528"/>
            <a:chOff x="1138761" y="1349178"/>
            <a:chExt cx="5418635" cy="599938"/>
          </a:xfrm>
        </p:grpSpPr>
        <p:cxnSp>
          <p:nvCxnSpPr>
            <p:cNvPr id="172" name="Google Shape;172;p4"/>
            <p:cNvCxnSpPr/>
            <p:nvPr/>
          </p:nvCxnSpPr>
          <p:spPr>
            <a:xfrm>
              <a:off x="1138761" y="1722923"/>
              <a:ext cx="2463694" cy="1"/>
            </a:xfrm>
            <a:prstGeom prst="straightConnector1">
              <a:avLst/>
            </a:prstGeom>
            <a:noFill/>
            <a:ln cap="flat" cmpd="sng" w="38100">
              <a:solidFill>
                <a:schemeClr val="dk1"/>
              </a:solidFill>
              <a:prstDash val="solid"/>
              <a:miter lim="800000"/>
              <a:headEnd len="sm" w="sm" type="none"/>
              <a:tailEnd len="sm" w="sm" type="none"/>
            </a:ln>
          </p:spPr>
        </p:cxnSp>
        <p:cxnSp>
          <p:nvCxnSpPr>
            <p:cNvPr id="173" name="Google Shape;173;p4"/>
            <p:cNvCxnSpPr/>
            <p:nvPr/>
          </p:nvCxnSpPr>
          <p:spPr>
            <a:xfrm>
              <a:off x="3848501" y="1722923"/>
              <a:ext cx="2708895" cy="0"/>
            </a:xfrm>
            <a:prstGeom prst="straightConnector1">
              <a:avLst/>
            </a:prstGeom>
            <a:noFill/>
            <a:ln cap="flat" cmpd="sng" w="38100">
              <a:solidFill>
                <a:schemeClr val="dk1"/>
              </a:solidFill>
              <a:prstDash val="solid"/>
              <a:miter lim="800000"/>
              <a:headEnd len="sm" w="sm" type="none"/>
              <a:tailEnd len="sm" w="sm" type="none"/>
            </a:ln>
          </p:spPr>
        </p:cxnSp>
        <p:cxnSp>
          <p:nvCxnSpPr>
            <p:cNvPr id="174" name="Google Shape;174;p4"/>
            <p:cNvCxnSpPr/>
            <p:nvPr/>
          </p:nvCxnSpPr>
          <p:spPr>
            <a:xfrm flipH="1">
              <a:off x="3490025" y="1506354"/>
              <a:ext cx="225703" cy="433137"/>
            </a:xfrm>
            <a:prstGeom prst="straightConnector1">
              <a:avLst/>
            </a:prstGeom>
            <a:noFill/>
            <a:ln cap="flat" cmpd="sng" w="9525">
              <a:solidFill>
                <a:schemeClr val="dk1"/>
              </a:solidFill>
              <a:prstDash val="solid"/>
              <a:miter lim="800000"/>
              <a:headEnd len="sm" w="sm" type="none"/>
              <a:tailEnd len="sm" w="sm" type="none"/>
            </a:ln>
          </p:spPr>
        </p:cxnSp>
        <p:cxnSp>
          <p:nvCxnSpPr>
            <p:cNvPr id="175" name="Google Shape;175;p4"/>
            <p:cNvCxnSpPr/>
            <p:nvPr/>
          </p:nvCxnSpPr>
          <p:spPr>
            <a:xfrm flipH="1">
              <a:off x="3735227" y="1515979"/>
              <a:ext cx="225703" cy="433137"/>
            </a:xfrm>
            <a:prstGeom prst="straightConnector1">
              <a:avLst/>
            </a:prstGeom>
            <a:noFill/>
            <a:ln cap="flat" cmpd="sng" w="9525">
              <a:solidFill>
                <a:schemeClr val="dk1"/>
              </a:solidFill>
              <a:prstDash val="solid"/>
              <a:miter lim="800000"/>
              <a:headEnd len="sm" w="sm" type="none"/>
              <a:tailEnd len="sm" w="sm" type="none"/>
            </a:ln>
          </p:spPr>
        </p:cxnSp>
        <p:sp>
          <p:nvSpPr>
            <p:cNvPr id="176" name="Google Shape;176;p4"/>
            <p:cNvSpPr txBox="1"/>
            <p:nvPr/>
          </p:nvSpPr>
          <p:spPr>
            <a:xfrm>
              <a:off x="1179381" y="1349178"/>
              <a:ext cx="2228519" cy="382127"/>
            </a:xfrm>
            <a:prstGeom prst="rect">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entury Gothic"/>
                  <a:ea typeface="Century Gothic"/>
                  <a:cs typeface="Century Gothic"/>
                  <a:sym typeface="Century Gothic"/>
                </a:rPr>
                <a:t>r-protein</a:t>
              </a:r>
              <a:endParaRPr/>
            </a:p>
          </p:txBody>
        </p:sp>
        <p:sp>
          <p:nvSpPr>
            <p:cNvPr id="177" name="Google Shape;177;p4"/>
            <p:cNvSpPr txBox="1"/>
            <p:nvPr/>
          </p:nvSpPr>
          <p:spPr>
            <a:xfrm>
              <a:off x="4088125" y="1351397"/>
              <a:ext cx="2139274" cy="382127"/>
            </a:xfrm>
            <a:prstGeom prst="rect">
              <a:avLst/>
            </a:prstGeom>
            <a:solidFill>
              <a:srgbClr val="7030A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entury Gothic"/>
                  <a:ea typeface="Century Gothic"/>
                  <a:cs typeface="Century Gothic"/>
                  <a:sym typeface="Century Gothic"/>
                </a:rPr>
                <a:t>r-protein</a:t>
              </a:r>
              <a:endParaRPr/>
            </a:p>
          </p:txBody>
        </p:sp>
      </p:grpSp>
      <p:sp>
        <p:nvSpPr>
          <p:cNvPr id="178" name="Google Shape;178;p4"/>
          <p:cNvSpPr txBox="1"/>
          <p:nvPr/>
        </p:nvSpPr>
        <p:spPr>
          <a:xfrm>
            <a:off x="9515739" y="6344981"/>
            <a:ext cx="24649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Byrgazov </a:t>
            </a:r>
            <a:r>
              <a:rPr i="1" lang="en-US" sz="1800">
                <a:solidFill>
                  <a:schemeClr val="dk1"/>
                </a:solidFill>
                <a:latin typeface="Century Gothic"/>
                <a:ea typeface="Century Gothic"/>
                <a:cs typeface="Century Gothic"/>
                <a:sym typeface="Century Gothic"/>
              </a:rPr>
              <a:t>et al. </a:t>
            </a:r>
            <a:r>
              <a:rPr lang="en-US" sz="1800">
                <a:solidFill>
                  <a:schemeClr val="dk1"/>
                </a:solidFill>
                <a:latin typeface="Century Gothic"/>
                <a:ea typeface="Century Gothic"/>
                <a:cs typeface="Century Gothic"/>
                <a:sym typeface="Century Gothic"/>
              </a:rPr>
              <a:t>2013</a:t>
            </a:r>
            <a:endParaRPr/>
          </a:p>
        </p:txBody>
      </p:sp>
      <p:sp>
        <p:nvSpPr>
          <p:cNvPr id="179" name="Google Shape;179;p4"/>
          <p:cNvSpPr txBox="1"/>
          <p:nvPr>
            <p:ph type="title"/>
          </p:nvPr>
        </p:nvSpPr>
        <p:spPr>
          <a:xfrm>
            <a:off x="2384136" y="448646"/>
            <a:ext cx="7131603" cy="86879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lang="en-US">
                <a:solidFill>
                  <a:schemeClr val="dk1"/>
                </a:solidFill>
              </a:rPr>
              <a:t>Heterogeneity in ribosomes</a:t>
            </a:r>
            <a:endParaRPr/>
          </a:p>
        </p:txBody>
      </p:sp>
      <p:sp>
        <p:nvSpPr>
          <p:cNvPr id="180" name="Google Shape;180;p4"/>
          <p:cNvSpPr txBox="1"/>
          <p:nvPr/>
        </p:nvSpPr>
        <p:spPr>
          <a:xfrm>
            <a:off x="3150601" y="3021630"/>
            <a:ext cx="6179023" cy="1754326"/>
          </a:xfrm>
          <a:prstGeom prst="rect">
            <a:avLst/>
          </a:prstGeom>
          <a:solidFill>
            <a:schemeClr val="lt1"/>
          </a:solidFill>
          <a:ln cap="flat" cmpd="sng" w="38100">
            <a:solidFill>
              <a:srgbClr val="D6009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Century Gothic"/>
                <a:ea typeface="Century Gothic"/>
                <a:cs typeface="Century Gothic"/>
                <a:sym typeface="Century Gothic"/>
              </a:rPr>
              <a:t>Specialized ribosomes: </a:t>
            </a:r>
            <a:endParaRPr/>
          </a:p>
          <a:p>
            <a:pPr indent="0" lvl="0" marL="0" marR="0" rtl="0" algn="ctr">
              <a:spcBef>
                <a:spcPts val="0"/>
              </a:spcBef>
              <a:spcAft>
                <a:spcPts val="0"/>
              </a:spcAft>
              <a:buNone/>
            </a:pPr>
            <a:r>
              <a:rPr lang="en-US" sz="3600">
                <a:solidFill>
                  <a:schemeClr val="dk1"/>
                </a:solidFill>
                <a:latin typeface="Century Gothic"/>
                <a:ea typeface="Century Gothic"/>
                <a:cs typeface="Century Gothic"/>
                <a:sym typeface="Century Gothic"/>
              </a:rPr>
              <a:t>heterogeneous in structure and function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lang="en-US"/>
              <a:t>Loss of </a:t>
            </a:r>
            <a:r>
              <a:rPr i="1" lang="en-US"/>
              <a:t>rpsU2</a:t>
            </a:r>
            <a:r>
              <a:rPr lang="en-US"/>
              <a:t> leads to alterations in MIC for some ribosome-targeting antibiotics</a:t>
            </a:r>
            <a:endParaRPr/>
          </a:p>
        </p:txBody>
      </p:sp>
      <p:graphicFrame>
        <p:nvGraphicFramePr>
          <p:cNvPr id="831" name="Google Shape;831;p40"/>
          <p:cNvGraphicFramePr/>
          <p:nvPr/>
        </p:nvGraphicFramePr>
        <p:xfrm>
          <a:off x="444137" y="1909988"/>
          <a:ext cx="3000000" cy="3000000"/>
        </p:xfrm>
        <a:graphic>
          <a:graphicData uri="http://schemas.openxmlformats.org/drawingml/2006/table">
            <a:tbl>
              <a:tblPr>
                <a:noFill/>
                <a:tableStyleId>{CBBDDE41-4464-48B5-9297-4CC27A0A4DAB}</a:tableStyleId>
              </a:tblPr>
              <a:tblGrid>
                <a:gridCol w="2001900"/>
                <a:gridCol w="2265300"/>
                <a:gridCol w="2120425"/>
                <a:gridCol w="2462875"/>
                <a:gridCol w="2080925"/>
              </a:tblGrid>
              <a:tr h="981150">
                <a:tc>
                  <a:txBody>
                    <a:bodyPr/>
                    <a:lstStyle/>
                    <a:p>
                      <a:pPr indent="0" lvl="0" marL="0" marR="0" rtl="0" algn="l">
                        <a:spcBef>
                          <a:spcPts val="0"/>
                        </a:spcBef>
                        <a:spcAft>
                          <a:spcPts val="0"/>
                        </a:spcAft>
                        <a:buNone/>
                      </a:pPr>
                      <a:r>
                        <a:t/>
                      </a:r>
                      <a:endParaRPr b="0" i="0" sz="2300" u="none" strike="noStrike">
                        <a:solidFill>
                          <a:srgbClr val="000000"/>
                        </a:solidFill>
                        <a:latin typeface="Calibri"/>
                        <a:ea typeface="Calibri"/>
                        <a:cs typeface="Calibri"/>
                        <a:sym typeface="Calibri"/>
                      </a:endParaRPr>
                    </a:p>
                  </a:txBody>
                  <a:tcPr marT="6050" marB="0" marR="6050" marL="6050" anchor="ctr">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WT</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i="1" lang="en-US" sz="2300" u="none" strike="noStrike"/>
                        <a:t>∆rpsU1 ∆rpsU3 </a:t>
                      </a:r>
                      <a:endParaRPr b="0" i="1"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i="1" lang="en-US" sz="2300" u="none" strike="noStrike"/>
                        <a:t>∆rpsU1 ∆rpsU2 </a:t>
                      </a:r>
                      <a:endParaRPr b="0" i="1"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i="1" lang="en-US" sz="2300" u="none" strike="noStrike"/>
                        <a:t>∆rpsU2 ∆rpsU3</a:t>
                      </a:r>
                      <a:endParaRPr b="0" i="1"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tcPr>
                </a:tc>
              </a:tr>
              <a:tr h="649400">
                <a:tc>
                  <a:txBody>
                    <a:bodyPr/>
                    <a:lstStyle/>
                    <a:p>
                      <a:pPr indent="0" lvl="0" marL="0" marR="0" rtl="0" algn="ctr">
                        <a:spcBef>
                          <a:spcPts val="0"/>
                        </a:spcBef>
                        <a:spcAft>
                          <a:spcPts val="0"/>
                        </a:spcAft>
                        <a:buNone/>
                      </a:pPr>
                      <a:r>
                        <a:rPr lang="en-US" sz="2300" u="none" strike="noStrike"/>
                        <a:t>Kanamycin </a:t>
                      </a:r>
                      <a:endParaRPr b="0" i="0" sz="2300" u="none" strike="noStrike">
                        <a:solidFill>
                          <a:srgbClr val="000000"/>
                        </a:solidFill>
                        <a:latin typeface="Calibri"/>
                        <a:ea typeface="Calibri"/>
                        <a:cs typeface="Calibri"/>
                        <a:sym typeface="Calibri"/>
                      </a:endParaRPr>
                    </a:p>
                  </a:txBody>
                  <a:tcPr marT="6050" marB="0" marR="6050" marL="6050" anchor="ctr">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6.3</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6.3</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6.25</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6.25</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649400">
                <a:tc>
                  <a:txBody>
                    <a:bodyPr/>
                    <a:lstStyle/>
                    <a:p>
                      <a:pPr indent="0" lvl="0" marL="0" marR="0" rtl="0" algn="ctr">
                        <a:spcBef>
                          <a:spcPts val="0"/>
                        </a:spcBef>
                        <a:spcAft>
                          <a:spcPts val="0"/>
                        </a:spcAft>
                        <a:buNone/>
                      </a:pPr>
                      <a:r>
                        <a:rPr lang="en-US" sz="2300" u="none" strike="noStrike"/>
                        <a:t>Hygromycin </a:t>
                      </a:r>
                      <a:endParaRPr b="0" i="0" sz="2300" u="none" strike="noStrike">
                        <a:solidFill>
                          <a:srgbClr val="000000"/>
                        </a:solidFill>
                        <a:latin typeface="Calibri"/>
                        <a:ea typeface="Calibri"/>
                        <a:cs typeface="Calibri"/>
                        <a:sym typeface="Calibri"/>
                      </a:endParaRPr>
                    </a:p>
                  </a:txBody>
                  <a:tcPr marT="6050" marB="0" marR="6050" marL="6050" anchor="ctr">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84.4</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84.4</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1" lang="en-US" sz="2300" u="none" strike="noStrike">
                          <a:highlight>
                            <a:srgbClr val="00FFFF"/>
                          </a:highlight>
                        </a:rPr>
                        <a:t>42.19</a:t>
                      </a:r>
                      <a:endParaRPr b="1" i="0" sz="2300" u="none" strike="noStrike">
                        <a:solidFill>
                          <a:srgbClr val="000000"/>
                        </a:solidFill>
                        <a:highlight>
                          <a:srgbClr val="00FFFF"/>
                        </a:highlight>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1" lang="en-US" sz="2300" u="none" strike="noStrike">
                          <a:highlight>
                            <a:srgbClr val="00FFFF"/>
                          </a:highlight>
                        </a:rPr>
                        <a:t>42.19</a:t>
                      </a:r>
                      <a:endParaRPr b="1" i="0" sz="2300" u="none" strike="noStrike">
                        <a:solidFill>
                          <a:srgbClr val="000000"/>
                        </a:solidFill>
                        <a:highlight>
                          <a:srgbClr val="00FFFF"/>
                        </a:highlight>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649400">
                <a:tc>
                  <a:txBody>
                    <a:bodyPr/>
                    <a:lstStyle/>
                    <a:p>
                      <a:pPr indent="0" lvl="0" marL="0" marR="0" rtl="0" algn="ctr">
                        <a:spcBef>
                          <a:spcPts val="0"/>
                        </a:spcBef>
                        <a:spcAft>
                          <a:spcPts val="0"/>
                        </a:spcAft>
                        <a:buNone/>
                      </a:pPr>
                      <a:r>
                        <a:rPr lang="en-US" sz="2300" u="none" strike="noStrike"/>
                        <a:t>Tetracycline </a:t>
                      </a:r>
                      <a:endParaRPr b="0" i="0" sz="2300" u="none" strike="noStrike">
                        <a:solidFill>
                          <a:srgbClr val="000000"/>
                        </a:solidFill>
                        <a:latin typeface="Calibri"/>
                        <a:ea typeface="Calibri"/>
                        <a:cs typeface="Calibri"/>
                        <a:sym typeface="Calibri"/>
                      </a:endParaRPr>
                    </a:p>
                  </a:txBody>
                  <a:tcPr marT="6050" marB="0" marR="6050" marL="6050" anchor="ctr">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4.0</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4.0</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1" lang="en-US" sz="2300" u="none" strike="noStrike">
                          <a:highlight>
                            <a:srgbClr val="00FFFF"/>
                          </a:highlight>
                        </a:rPr>
                        <a:t>2.0</a:t>
                      </a:r>
                      <a:endParaRPr b="1" i="0" sz="2300" u="none" strike="noStrike">
                        <a:solidFill>
                          <a:srgbClr val="000000"/>
                        </a:solidFill>
                        <a:highlight>
                          <a:srgbClr val="00FFFF"/>
                        </a:highlight>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1" lang="en-US" sz="2300" u="none" strike="noStrike">
                          <a:highlight>
                            <a:srgbClr val="00FFFF"/>
                          </a:highlight>
                        </a:rPr>
                        <a:t>2.0</a:t>
                      </a:r>
                      <a:endParaRPr b="1" i="0" sz="2300" u="none" strike="noStrike">
                        <a:solidFill>
                          <a:srgbClr val="000000"/>
                        </a:solidFill>
                        <a:highlight>
                          <a:srgbClr val="00FFFF"/>
                        </a:highlight>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r h="712400">
                <a:tc>
                  <a:txBody>
                    <a:bodyPr/>
                    <a:lstStyle/>
                    <a:p>
                      <a:pPr indent="0" lvl="0" marL="0" marR="0" rtl="0" algn="ctr">
                        <a:spcBef>
                          <a:spcPts val="0"/>
                        </a:spcBef>
                        <a:spcAft>
                          <a:spcPts val="0"/>
                        </a:spcAft>
                        <a:buNone/>
                      </a:pPr>
                      <a:r>
                        <a:rPr lang="en-US" sz="2300" u="none" strike="noStrike"/>
                        <a:t>Streptomycin </a:t>
                      </a:r>
                      <a:endParaRPr b="0" i="0" sz="2300" u="none" strike="noStrike">
                        <a:solidFill>
                          <a:srgbClr val="000000"/>
                        </a:solidFill>
                        <a:latin typeface="Calibri"/>
                        <a:ea typeface="Calibri"/>
                        <a:cs typeface="Calibri"/>
                        <a:sym typeface="Calibri"/>
                      </a:endParaRPr>
                    </a:p>
                  </a:txBody>
                  <a:tcPr marT="6050" marB="0" marR="6050" marL="6050" anchor="ctr">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6.3</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6.3</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6.3</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lang="en-US" sz="2300" u="none" strike="noStrike"/>
                        <a:t>6.3</a:t>
                      </a:r>
                      <a:endParaRPr b="0" i="0" sz="2300" u="none" strike="noStrike">
                        <a:solidFill>
                          <a:srgbClr val="000000"/>
                        </a:solidFill>
                        <a:latin typeface="Calibri"/>
                        <a:ea typeface="Calibri"/>
                        <a:cs typeface="Calibri"/>
                        <a:sym typeface="Calibri"/>
                      </a:endParaRPr>
                    </a:p>
                  </a:txBody>
                  <a:tcPr marT="6050" marB="0" marR="6050" marL="60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r>
            </a:tbl>
          </a:graphicData>
        </a:graphic>
      </p:graphicFrame>
      <p:sp>
        <p:nvSpPr>
          <p:cNvPr id="832" name="Google Shape;832;p40"/>
          <p:cNvSpPr txBox="1"/>
          <p:nvPr/>
        </p:nvSpPr>
        <p:spPr>
          <a:xfrm>
            <a:off x="8937171" y="5551714"/>
            <a:ext cx="29064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All values in μg/mL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t>S. aureus </a:t>
            </a:r>
            <a:r>
              <a:rPr lang="en-US"/>
              <a:t>ribosome</a:t>
            </a:r>
            <a:endParaRPr/>
          </a:p>
        </p:txBody>
      </p:sp>
      <p:pic>
        <p:nvPicPr>
          <p:cNvPr id="839" name="Google Shape;839;p41"/>
          <p:cNvPicPr preferRelativeResize="0"/>
          <p:nvPr>
            <p:ph idx="1" type="body"/>
          </p:nvPr>
        </p:nvPicPr>
        <p:blipFill rotWithShape="1">
          <a:blip r:embed="rId3">
            <a:alphaModFix/>
          </a:blip>
          <a:srcRect b="74626" l="0" r="66330" t="2465"/>
          <a:stretch/>
        </p:blipFill>
        <p:spPr>
          <a:xfrm>
            <a:off x="660400" y="2258136"/>
            <a:ext cx="2387600" cy="2184003"/>
          </a:xfrm>
          <a:prstGeom prst="rect">
            <a:avLst/>
          </a:prstGeom>
          <a:noFill/>
          <a:ln>
            <a:noFill/>
          </a:ln>
        </p:spPr>
      </p:pic>
      <p:pic>
        <p:nvPicPr>
          <p:cNvPr id="840" name="Google Shape;840;p41"/>
          <p:cNvPicPr preferRelativeResize="0"/>
          <p:nvPr/>
        </p:nvPicPr>
        <p:blipFill rotWithShape="1">
          <a:blip r:embed="rId3">
            <a:alphaModFix/>
          </a:blip>
          <a:srcRect b="45366" l="0" r="66330" t="29369"/>
          <a:stretch/>
        </p:blipFill>
        <p:spPr>
          <a:xfrm>
            <a:off x="3048000" y="2145840"/>
            <a:ext cx="2387601" cy="2408594"/>
          </a:xfrm>
          <a:prstGeom prst="rect">
            <a:avLst/>
          </a:prstGeom>
          <a:noFill/>
          <a:ln>
            <a:noFill/>
          </a:ln>
        </p:spPr>
      </p:pic>
      <p:sp>
        <p:nvSpPr>
          <p:cNvPr id="841" name="Google Shape;841;p41"/>
          <p:cNvSpPr txBox="1"/>
          <p:nvPr/>
        </p:nvSpPr>
        <p:spPr>
          <a:xfrm>
            <a:off x="4861560" y="6141720"/>
            <a:ext cx="6278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3.8 Å resolution, Khusanoiv et al. 2016, </a:t>
            </a:r>
            <a:r>
              <a:rPr b="0" i="0" lang="en-US" sz="1800">
                <a:solidFill>
                  <a:srgbClr val="000000"/>
                </a:solidFill>
                <a:latin typeface="Century Gothic"/>
                <a:ea typeface="Century Gothic"/>
                <a:cs typeface="Century Gothic"/>
                <a:sym typeface="Century Gothic"/>
              </a:rPr>
              <a:t>PDB ID: 5LI0</a:t>
            </a:r>
            <a:endParaRPr sz="1800">
              <a:solidFill>
                <a:schemeClr val="dk1"/>
              </a:solidFill>
              <a:latin typeface="Century Gothic"/>
              <a:ea typeface="Century Gothic"/>
              <a:cs typeface="Century Gothic"/>
              <a:sym typeface="Century Gothic"/>
            </a:endParaRPr>
          </a:p>
        </p:txBody>
      </p:sp>
      <p:pic>
        <p:nvPicPr>
          <p:cNvPr id="842" name="Google Shape;842;p41"/>
          <p:cNvPicPr preferRelativeResize="0"/>
          <p:nvPr/>
        </p:nvPicPr>
        <p:blipFill rotWithShape="1">
          <a:blip r:embed="rId4">
            <a:alphaModFix/>
          </a:blip>
          <a:srcRect b="0" l="0" r="0" t="2132"/>
          <a:stretch/>
        </p:blipFill>
        <p:spPr>
          <a:xfrm>
            <a:off x="6146801" y="1418962"/>
            <a:ext cx="5875866" cy="42161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t>F. tularensis </a:t>
            </a:r>
            <a:r>
              <a:rPr lang="en-US"/>
              <a:t>ribosome</a:t>
            </a:r>
            <a:endParaRPr/>
          </a:p>
        </p:txBody>
      </p:sp>
      <p:pic>
        <p:nvPicPr>
          <p:cNvPr id="848" name="Google Shape;848;p42"/>
          <p:cNvPicPr preferRelativeResize="0"/>
          <p:nvPr/>
        </p:nvPicPr>
        <p:blipFill rotWithShape="1">
          <a:blip r:embed="rId3">
            <a:alphaModFix/>
          </a:blip>
          <a:srcRect b="0" l="0" r="0" t="0"/>
          <a:stretch/>
        </p:blipFill>
        <p:spPr>
          <a:xfrm>
            <a:off x="2397565" y="1455201"/>
            <a:ext cx="5103901" cy="4642901"/>
          </a:xfrm>
          <a:prstGeom prst="rect">
            <a:avLst/>
          </a:prstGeom>
          <a:noFill/>
          <a:ln>
            <a:noFill/>
          </a:ln>
        </p:spPr>
      </p:pic>
      <p:grpSp>
        <p:nvGrpSpPr>
          <p:cNvPr id="849" name="Google Shape;849;p42"/>
          <p:cNvGrpSpPr/>
          <p:nvPr/>
        </p:nvGrpSpPr>
        <p:grpSpPr>
          <a:xfrm>
            <a:off x="7976232" y="1874494"/>
            <a:ext cx="964568" cy="2900706"/>
            <a:chOff x="9639392" y="3302956"/>
            <a:chExt cx="634368" cy="1777956"/>
          </a:xfrm>
        </p:grpSpPr>
        <p:pic>
          <p:nvPicPr>
            <p:cNvPr id="850" name="Google Shape;850;p42"/>
            <p:cNvPicPr preferRelativeResize="0"/>
            <p:nvPr/>
          </p:nvPicPr>
          <p:blipFill rotWithShape="1">
            <a:blip r:embed="rId4">
              <a:alphaModFix/>
            </a:blip>
            <a:srcRect b="0" l="0" r="0" t="0"/>
            <a:stretch/>
          </p:blipFill>
          <p:spPr>
            <a:xfrm>
              <a:off x="9639392" y="3302957"/>
              <a:ext cx="471158" cy="1777955"/>
            </a:xfrm>
            <a:prstGeom prst="rect">
              <a:avLst/>
            </a:prstGeom>
            <a:noFill/>
            <a:ln>
              <a:noFill/>
            </a:ln>
          </p:spPr>
        </p:pic>
        <p:pic>
          <p:nvPicPr>
            <p:cNvPr id="851" name="Google Shape;851;p42"/>
            <p:cNvPicPr preferRelativeResize="0"/>
            <p:nvPr/>
          </p:nvPicPr>
          <p:blipFill rotWithShape="1">
            <a:blip r:embed="rId5">
              <a:alphaModFix/>
            </a:blip>
            <a:srcRect b="0" l="0" r="0" t="0"/>
            <a:stretch/>
          </p:blipFill>
          <p:spPr>
            <a:xfrm>
              <a:off x="9947339" y="3302956"/>
              <a:ext cx="326421" cy="177795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Vancomycin mechanism of action</a:t>
            </a:r>
            <a:endParaRPr/>
          </a:p>
        </p:txBody>
      </p:sp>
      <p:pic>
        <p:nvPicPr>
          <p:cNvPr descr="Vancomycin resistant Staphylococcus aureus infections: A review of ..." id="857" name="Google Shape;857;p43"/>
          <p:cNvPicPr preferRelativeResize="0"/>
          <p:nvPr>
            <p:ph idx="1" type="body"/>
          </p:nvPr>
        </p:nvPicPr>
        <p:blipFill rotWithShape="1">
          <a:blip r:embed="rId3">
            <a:alphaModFix/>
          </a:blip>
          <a:srcRect b="54785" l="0" r="0" t="0"/>
          <a:stretch/>
        </p:blipFill>
        <p:spPr>
          <a:xfrm>
            <a:off x="2417308" y="1690688"/>
            <a:ext cx="6320291" cy="469253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t>pdpA </a:t>
            </a:r>
            <a:r>
              <a:rPr lang="en-US"/>
              <a:t>alternate transcription start site</a:t>
            </a:r>
            <a:endParaRPr i="1"/>
          </a:p>
        </p:txBody>
      </p:sp>
      <p:sp>
        <p:nvSpPr>
          <p:cNvPr id="863" name="Google Shape;86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4472C4"/>
              </a:buClr>
              <a:buSzPts val="1800"/>
              <a:buNone/>
            </a:pPr>
            <a:r>
              <a:rPr lang="en-US" sz="1800">
                <a:solidFill>
                  <a:srgbClr val="4472C4"/>
                </a:solidFill>
                <a:latin typeface="Courier"/>
                <a:ea typeface="Courier"/>
                <a:cs typeface="Courier"/>
                <a:sym typeface="Courier"/>
              </a:rPr>
              <a:t>Potential promoter</a:t>
            </a:r>
            <a:r>
              <a:rPr b="1" lang="en-US" sz="1800">
                <a:solidFill>
                  <a:srgbClr val="4472C4"/>
                </a:solidFill>
                <a:latin typeface="Courier"/>
                <a:ea typeface="Courier"/>
                <a:cs typeface="Courier"/>
                <a:sym typeface="Courier"/>
              </a:rPr>
              <a:t>, </a:t>
            </a:r>
            <a:r>
              <a:rPr b="1" lang="en-US" sz="1800" u="sng">
                <a:solidFill>
                  <a:srgbClr val="4472C4"/>
                </a:solidFill>
                <a:latin typeface="Courier"/>
                <a:ea typeface="Courier"/>
                <a:cs typeface="Courier"/>
                <a:sym typeface="Courier"/>
              </a:rPr>
              <a:t>-35 and -10 elements</a:t>
            </a:r>
            <a:endParaRPr sz="18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None/>
            </a:pPr>
            <a:r>
              <a:rPr lang="en-US" sz="1800">
                <a:solidFill>
                  <a:srgbClr val="000000"/>
                </a:solidFill>
                <a:highlight>
                  <a:srgbClr val="FFFF00"/>
                </a:highlight>
                <a:latin typeface="Courier"/>
                <a:ea typeface="Courier"/>
                <a:cs typeface="Courier"/>
                <a:sym typeface="Courier"/>
              </a:rPr>
              <a:t>Potential alternate transcription start site</a:t>
            </a:r>
            <a:endParaRPr sz="1800">
              <a:latin typeface="Calibri"/>
              <a:ea typeface="Calibri"/>
              <a:cs typeface="Calibri"/>
              <a:sym typeface="Calibri"/>
            </a:endParaRPr>
          </a:p>
          <a:p>
            <a:pPr indent="0" lvl="0" marL="0" marR="0" rtl="0" algn="l">
              <a:lnSpc>
                <a:spcPct val="90000"/>
              </a:lnSpc>
              <a:spcBef>
                <a:spcPts val="0"/>
              </a:spcBef>
              <a:spcAft>
                <a:spcPts val="0"/>
              </a:spcAft>
              <a:buClr>
                <a:srgbClr val="7030A0"/>
              </a:buClr>
              <a:buSzPts val="1800"/>
              <a:buNone/>
            </a:pPr>
            <a:r>
              <a:rPr lang="en-US" sz="1800">
                <a:solidFill>
                  <a:srgbClr val="7030A0"/>
                </a:solidFill>
                <a:latin typeface="Courier"/>
                <a:ea typeface="Courier"/>
                <a:cs typeface="Courier"/>
                <a:sym typeface="Courier"/>
              </a:rPr>
              <a:t>Documented promoter, -10 and -35 elements</a:t>
            </a:r>
            <a:endParaRPr sz="18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None/>
            </a:pPr>
            <a:r>
              <a:rPr lang="en-US" sz="1800">
                <a:solidFill>
                  <a:srgbClr val="000000"/>
                </a:solidFill>
                <a:highlight>
                  <a:srgbClr val="FF00FF"/>
                </a:highlight>
                <a:latin typeface="Courier"/>
                <a:ea typeface="Courier"/>
                <a:cs typeface="Courier"/>
                <a:sym typeface="Courier"/>
              </a:rPr>
              <a:t>Tested transcription start site</a:t>
            </a:r>
            <a:endParaRPr sz="1800">
              <a:latin typeface="Calibri"/>
              <a:ea typeface="Calibri"/>
              <a:cs typeface="Calibri"/>
              <a:sym typeface="Calibri"/>
            </a:endParaRPr>
          </a:p>
          <a:p>
            <a:pPr indent="0" lvl="0" marL="0" marR="0" rtl="0" algn="l">
              <a:lnSpc>
                <a:spcPct val="90000"/>
              </a:lnSpc>
              <a:spcBef>
                <a:spcPts val="0"/>
              </a:spcBef>
              <a:spcAft>
                <a:spcPts val="0"/>
              </a:spcAft>
              <a:buClr>
                <a:srgbClr val="FF0000"/>
              </a:buClr>
              <a:buSzPts val="1800"/>
              <a:buNone/>
            </a:pPr>
            <a:r>
              <a:rPr lang="en-US" sz="1800">
                <a:solidFill>
                  <a:srgbClr val="FF0000"/>
                </a:solidFill>
                <a:latin typeface="Courier"/>
                <a:ea typeface="Courier"/>
                <a:cs typeface="Courier"/>
                <a:sym typeface="Courier"/>
              </a:rPr>
              <a:t>pdpA start codon</a:t>
            </a:r>
            <a:endParaRPr sz="1800">
              <a:latin typeface="Calibri"/>
              <a:ea typeface="Calibri"/>
              <a:cs typeface="Calibri"/>
              <a:sym typeface="Calibri"/>
            </a:endParaRPr>
          </a:p>
          <a:p>
            <a:pPr indent="0" lvl="0" marL="0" marR="0" rtl="0" algn="l">
              <a:lnSpc>
                <a:spcPct val="90000"/>
              </a:lnSpc>
              <a:spcBef>
                <a:spcPts val="0"/>
              </a:spcBef>
              <a:spcAft>
                <a:spcPts val="0"/>
              </a:spcAft>
              <a:buClr>
                <a:srgbClr val="4472C4"/>
              </a:buClr>
              <a:buSzPts val="1800"/>
              <a:buNone/>
            </a:pPr>
            <a:r>
              <a:rPr lang="en-US" sz="1800">
                <a:solidFill>
                  <a:srgbClr val="4472C4"/>
                </a:solidFill>
                <a:latin typeface="Courier"/>
                <a:ea typeface="Courier"/>
                <a:cs typeface="Courier"/>
                <a:sym typeface="Courier"/>
              </a:rPr>
              <a:t>TCTTTTTTATACTTCCCATA</a:t>
            </a:r>
            <a:r>
              <a:rPr b="1" lang="en-US" sz="1800" u="sng">
                <a:solidFill>
                  <a:srgbClr val="4472C4"/>
                </a:solidFill>
                <a:latin typeface="Courier"/>
                <a:ea typeface="Courier"/>
                <a:cs typeface="Courier"/>
                <a:sym typeface="Courier"/>
              </a:rPr>
              <a:t>TATCCA</a:t>
            </a:r>
            <a:r>
              <a:rPr lang="en-US" sz="1800">
                <a:solidFill>
                  <a:srgbClr val="4472C4"/>
                </a:solidFill>
                <a:latin typeface="Courier"/>
                <a:ea typeface="Courier"/>
                <a:cs typeface="Courier"/>
                <a:sym typeface="Courier"/>
              </a:rPr>
              <a:t>ACAGCAAAATCAATAC</a:t>
            </a:r>
            <a:r>
              <a:rPr b="1" lang="en-US" sz="1800" u="sng">
                <a:solidFill>
                  <a:srgbClr val="4472C4"/>
                </a:solidFill>
                <a:latin typeface="Courier"/>
                <a:ea typeface="Courier"/>
                <a:cs typeface="Courier"/>
                <a:sym typeface="Courier"/>
              </a:rPr>
              <a:t>TAAAAT</a:t>
            </a:r>
            <a:r>
              <a:rPr lang="en-US" sz="1800">
                <a:solidFill>
                  <a:srgbClr val="4472C4"/>
                </a:solidFill>
                <a:latin typeface="Courier"/>
                <a:ea typeface="Courier"/>
                <a:cs typeface="Courier"/>
                <a:sym typeface="Courier"/>
              </a:rPr>
              <a:t>AACCAT</a:t>
            </a:r>
            <a:r>
              <a:rPr lang="en-US" sz="1800">
                <a:latin typeface="Courier"/>
                <a:ea typeface="Courier"/>
                <a:cs typeface="Courier"/>
                <a:sym typeface="Courier"/>
              </a:rPr>
              <a:t> </a:t>
            </a:r>
            <a:r>
              <a:rPr lang="en-US" sz="1800">
                <a:highlight>
                  <a:srgbClr val="FFFF00"/>
                </a:highlight>
                <a:latin typeface="Courier"/>
                <a:ea typeface="Courier"/>
                <a:cs typeface="Courier"/>
                <a:sym typeface="Courier"/>
              </a:rPr>
              <a:t>A</a:t>
            </a:r>
            <a:r>
              <a:rPr lang="en-US" sz="1800">
                <a:latin typeface="Courier"/>
                <a:ea typeface="Courier"/>
                <a:cs typeface="Courier"/>
                <a:sym typeface="Courier"/>
              </a:rPr>
              <a:t> TCAATACACTTTTTATAACTTTATCGTCAGACC</a:t>
            </a:r>
            <a:r>
              <a:rPr lang="en-US" sz="1800">
                <a:solidFill>
                  <a:srgbClr val="7030A0"/>
                </a:solidFill>
                <a:latin typeface="Courier"/>
                <a:ea typeface="Courier"/>
                <a:cs typeface="Courier"/>
                <a:sym typeface="Courier"/>
              </a:rPr>
              <a:t>AATTAGCTGTAAACATA</a:t>
            </a:r>
            <a:r>
              <a:rPr b="1" lang="en-US" sz="1800" u="sng">
                <a:solidFill>
                  <a:srgbClr val="7030A0"/>
                </a:solidFill>
                <a:latin typeface="Courier"/>
                <a:ea typeface="Courier"/>
                <a:cs typeface="Courier"/>
                <a:sym typeface="Courier"/>
              </a:rPr>
              <a:t>TAGTCA</a:t>
            </a:r>
            <a:r>
              <a:rPr lang="en-US" sz="1800">
                <a:solidFill>
                  <a:srgbClr val="7030A0"/>
                </a:solidFill>
                <a:latin typeface="Courier"/>
                <a:ea typeface="Courier"/>
                <a:cs typeface="Courier"/>
                <a:sym typeface="Courier"/>
              </a:rPr>
              <a:t>ATAGATAAGTGCTTATG</a:t>
            </a:r>
            <a:r>
              <a:rPr b="1" lang="en-US" sz="1800" u="sng">
                <a:solidFill>
                  <a:srgbClr val="7030A0"/>
                </a:solidFill>
                <a:latin typeface="Courier"/>
                <a:ea typeface="Courier"/>
                <a:cs typeface="Courier"/>
                <a:sym typeface="Courier"/>
              </a:rPr>
              <a:t>TAAAAT</a:t>
            </a:r>
            <a:r>
              <a:rPr lang="en-US" sz="1800">
                <a:solidFill>
                  <a:srgbClr val="7030A0"/>
                </a:solidFill>
                <a:latin typeface="Courier"/>
                <a:ea typeface="Courier"/>
                <a:cs typeface="Courier"/>
                <a:sym typeface="Courier"/>
              </a:rPr>
              <a:t>GACTTT</a:t>
            </a:r>
            <a:r>
              <a:rPr lang="en-US" sz="1800">
                <a:highlight>
                  <a:srgbClr val="FF00FF"/>
                </a:highlight>
                <a:latin typeface="Courier"/>
                <a:ea typeface="Courier"/>
                <a:cs typeface="Courier"/>
                <a:sym typeface="Courier"/>
              </a:rPr>
              <a:t>A</a:t>
            </a:r>
            <a:r>
              <a:rPr lang="en-US" sz="1800">
                <a:latin typeface="Courier"/>
                <a:ea typeface="Courier"/>
                <a:cs typeface="Courier"/>
                <a:sym typeface="Courier"/>
              </a:rPr>
              <a:t>GTTATGTTCTAATTAAGTAGACA </a:t>
            </a:r>
            <a:r>
              <a:rPr lang="en-US" sz="1800">
                <a:solidFill>
                  <a:srgbClr val="FF0000"/>
                </a:solidFill>
                <a:latin typeface="Courier"/>
                <a:ea typeface="Courier"/>
                <a:cs typeface="Courier"/>
                <a:sym typeface="Courier"/>
              </a:rPr>
              <a:t>ATG</a:t>
            </a:r>
            <a:endParaRPr sz="1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pic>
        <p:nvPicPr>
          <p:cNvPr id="868" name="Google Shape;868;p45"/>
          <p:cNvPicPr preferRelativeResize="0"/>
          <p:nvPr/>
        </p:nvPicPr>
        <p:blipFill rotWithShape="1">
          <a:blip r:embed="rId3">
            <a:alphaModFix/>
          </a:blip>
          <a:srcRect b="0" l="0" r="0" t="0"/>
          <a:stretch/>
        </p:blipFill>
        <p:spPr>
          <a:xfrm>
            <a:off x="704335" y="851929"/>
            <a:ext cx="7620000" cy="5080000"/>
          </a:xfrm>
          <a:prstGeom prst="rect">
            <a:avLst/>
          </a:prstGeom>
          <a:noFill/>
          <a:ln>
            <a:noFill/>
          </a:ln>
        </p:spPr>
      </p:pic>
      <p:sp>
        <p:nvSpPr>
          <p:cNvPr id="869" name="Google Shape;869;p45"/>
          <p:cNvSpPr txBox="1"/>
          <p:nvPr/>
        </p:nvSpPr>
        <p:spPr>
          <a:xfrm>
            <a:off x="6196492" y="4955059"/>
            <a:ext cx="7986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bS21</a:t>
            </a:r>
            <a:endParaRPr/>
          </a:p>
        </p:txBody>
      </p:sp>
      <p:sp>
        <p:nvSpPr>
          <p:cNvPr id="870" name="Google Shape;870;p45"/>
          <p:cNvSpPr txBox="1"/>
          <p:nvPr/>
        </p:nvSpPr>
        <p:spPr>
          <a:xfrm>
            <a:off x="6196492" y="753762"/>
            <a:ext cx="13564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16S rRNA</a:t>
            </a:r>
            <a:endParaRPr/>
          </a:p>
        </p:txBody>
      </p:sp>
      <p:sp>
        <p:nvSpPr>
          <p:cNvPr id="871" name="Google Shape;871;p45"/>
          <p:cNvSpPr txBox="1"/>
          <p:nvPr/>
        </p:nvSpPr>
        <p:spPr>
          <a:xfrm>
            <a:off x="5004486" y="3756454"/>
            <a:ext cx="6623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R17</a:t>
            </a:r>
            <a:endParaRPr/>
          </a:p>
        </p:txBody>
      </p:sp>
      <p:sp>
        <p:nvSpPr>
          <p:cNvPr id="872" name="Google Shape;872;p45"/>
          <p:cNvSpPr txBox="1"/>
          <p:nvPr/>
        </p:nvSpPr>
        <p:spPr>
          <a:xfrm>
            <a:off x="5004486" y="1017719"/>
            <a:ext cx="9701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C1539</a:t>
            </a:r>
            <a:endParaRPr/>
          </a:p>
        </p:txBody>
      </p:sp>
      <p:sp>
        <p:nvSpPr>
          <p:cNvPr id="873" name="Google Shape;873;p45"/>
          <p:cNvSpPr txBox="1"/>
          <p:nvPr/>
        </p:nvSpPr>
        <p:spPr>
          <a:xfrm>
            <a:off x="6281291" y="1215427"/>
            <a:ext cx="4171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3’</a:t>
            </a:r>
            <a:endParaRPr/>
          </a:p>
        </p:txBody>
      </p:sp>
      <p:sp>
        <p:nvSpPr>
          <p:cNvPr id="874" name="Google Shape;874;p45"/>
          <p:cNvSpPr txBox="1"/>
          <p:nvPr/>
        </p:nvSpPr>
        <p:spPr>
          <a:xfrm>
            <a:off x="6196492" y="2298357"/>
            <a:ext cx="10038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U1540</a:t>
            </a:r>
            <a:endParaRPr/>
          </a:p>
        </p:txBody>
      </p:sp>
      <p:sp>
        <p:nvSpPr>
          <p:cNvPr id="875" name="Google Shape;875;p45"/>
          <p:cNvSpPr txBox="1"/>
          <p:nvPr/>
        </p:nvSpPr>
        <p:spPr>
          <a:xfrm>
            <a:off x="7704211" y="2653266"/>
            <a:ext cx="355257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ASD sequence (1535-1540)</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5’-CCUC</a:t>
            </a:r>
            <a:r>
              <a:rPr lang="en-US" sz="2400">
                <a:solidFill>
                  <a:srgbClr val="C00000"/>
                </a:solidFill>
                <a:latin typeface="Century Gothic"/>
                <a:ea typeface="Century Gothic"/>
                <a:cs typeface="Century Gothic"/>
                <a:sym typeface="Century Gothic"/>
              </a:rPr>
              <a:t>C</a:t>
            </a:r>
            <a:r>
              <a:rPr lang="en-US" sz="2400">
                <a:solidFill>
                  <a:schemeClr val="dk1"/>
                </a:solidFill>
                <a:latin typeface="Century Gothic"/>
                <a:ea typeface="Century Gothic"/>
                <a:cs typeface="Century Gothic"/>
                <a:sym typeface="Century Gothic"/>
              </a:rPr>
              <a:t>U-3’</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bS21</a:t>
            </a:r>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PFDVALR</a:t>
            </a:r>
            <a:r>
              <a:rPr lang="en-US" sz="2400">
                <a:solidFill>
                  <a:srgbClr val="C00000"/>
                </a:solidFill>
                <a:latin typeface="Century Gothic"/>
                <a:ea typeface="Century Gothic"/>
                <a:cs typeface="Century Gothic"/>
                <a:sym typeface="Century Gothic"/>
              </a:rPr>
              <a:t>R</a:t>
            </a:r>
            <a:r>
              <a:rPr lang="en-US" sz="2400">
                <a:solidFill>
                  <a:schemeClr val="dk1"/>
                </a:solidFill>
                <a:latin typeface="Century Gothic"/>
                <a:ea typeface="Century Gothic"/>
                <a:cs typeface="Century Gothic"/>
                <a:sym typeface="Century Gothic"/>
              </a:rPr>
              <a:t>FKRSCEKAG</a:t>
            </a:r>
            <a:endParaRPr/>
          </a:p>
        </p:txBody>
      </p:sp>
      <p:sp>
        <p:nvSpPr>
          <p:cNvPr id="876" name="Google Shape;876;p45"/>
          <p:cNvSpPr txBox="1"/>
          <p:nvPr/>
        </p:nvSpPr>
        <p:spPr>
          <a:xfrm>
            <a:off x="4212749" y="737803"/>
            <a:ext cx="9701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C1538</a:t>
            </a:r>
            <a:endParaRPr/>
          </a:p>
        </p:txBody>
      </p:sp>
      <p:sp>
        <p:nvSpPr>
          <p:cNvPr id="877" name="Google Shape;877;p45"/>
          <p:cNvSpPr txBox="1"/>
          <p:nvPr/>
        </p:nvSpPr>
        <p:spPr>
          <a:xfrm>
            <a:off x="2569850" y="3391930"/>
            <a:ext cx="10038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U1536</a:t>
            </a:r>
            <a:endParaRPr/>
          </a:p>
        </p:txBody>
      </p:sp>
      <p:sp>
        <p:nvSpPr>
          <p:cNvPr id="878" name="Google Shape;878;p45"/>
          <p:cNvSpPr txBox="1"/>
          <p:nvPr/>
        </p:nvSpPr>
        <p:spPr>
          <a:xfrm>
            <a:off x="1399205" y="851930"/>
            <a:ext cx="9701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C1535</a:t>
            </a:r>
            <a:endParaRPr/>
          </a:p>
        </p:txBody>
      </p:sp>
      <p:sp>
        <p:nvSpPr>
          <p:cNvPr id="879" name="Google Shape;879;p45"/>
          <p:cNvSpPr txBox="1"/>
          <p:nvPr/>
        </p:nvSpPr>
        <p:spPr>
          <a:xfrm>
            <a:off x="6995109" y="5722889"/>
            <a:ext cx="471475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pdb entry 6o7k.cif</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Kaledhonkar et al. (2019) Nature </a:t>
            </a:r>
            <a:r>
              <a:rPr b="1" lang="en-US" sz="1800">
                <a:solidFill>
                  <a:schemeClr val="dk1"/>
                </a:solidFill>
                <a:latin typeface="Century Gothic"/>
                <a:ea typeface="Century Gothic"/>
                <a:cs typeface="Century Gothic"/>
                <a:sym typeface="Century Gothic"/>
              </a:rPr>
              <a:t>570:</a:t>
            </a:r>
            <a:r>
              <a:rPr lang="en-US" sz="1800">
                <a:solidFill>
                  <a:schemeClr val="dk1"/>
                </a:solidFill>
                <a:latin typeface="Century Gothic"/>
                <a:ea typeface="Century Gothic"/>
                <a:cs typeface="Century Gothic"/>
                <a:sym typeface="Century Gothic"/>
              </a:rPr>
              <a:t>400</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Image courtesy of Dr. Gregory</a:t>
            </a:r>
            <a:endParaRPr/>
          </a:p>
        </p:txBody>
      </p:sp>
      <p:sp>
        <p:nvSpPr>
          <p:cNvPr id="880" name="Google Shape;880;p45"/>
          <p:cNvSpPr txBox="1"/>
          <p:nvPr/>
        </p:nvSpPr>
        <p:spPr>
          <a:xfrm>
            <a:off x="3566750" y="3575049"/>
            <a:ext cx="10038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U1537</a:t>
            </a:r>
            <a:endParaRPr/>
          </a:p>
        </p:txBody>
      </p:sp>
      <p:sp>
        <p:nvSpPr>
          <p:cNvPr id="881" name="Google Shape;881;p45"/>
          <p:cNvSpPr txBox="1"/>
          <p:nvPr>
            <p:ph type="title"/>
          </p:nvPr>
        </p:nvSpPr>
        <p:spPr>
          <a:xfrm>
            <a:off x="77866" y="-18539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entury Gothic"/>
              <a:buNone/>
            </a:pPr>
            <a:r>
              <a:rPr lang="en-US" sz="3600"/>
              <a:t>Possible interaction between bS21 and ASD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Bfr abundance is unaffected by loss of </a:t>
            </a:r>
            <a:r>
              <a:rPr i="1" lang="en-US"/>
              <a:t>rpsU2</a:t>
            </a:r>
            <a:endParaRPr/>
          </a:p>
        </p:txBody>
      </p:sp>
      <p:pic>
        <p:nvPicPr>
          <p:cNvPr id="887" name="Google Shape;887;p46"/>
          <p:cNvPicPr preferRelativeResize="0"/>
          <p:nvPr>
            <p:ph idx="1" type="body"/>
          </p:nvPr>
        </p:nvPicPr>
        <p:blipFill rotWithShape="1">
          <a:blip r:embed="rId3">
            <a:alphaModFix/>
          </a:blip>
          <a:srcRect b="0" l="0" r="0" t="0"/>
          <a:stretch/>
        </p:blipFill>
        <p:spPr>
          <a:xfrm>
            <a:off x="3914775" y="2610644"/>
            <a:ext cx="4362450" cy="2781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Antibiotic resistance is associated with increases in cell wall thickness</a:t>
            </a:r>
            <a:endParaRPr/>
          </a:p>
        </p:txBody>
      </p:sp>
      <p:pic>
        <p:nvPicPr>
          <p:cNvPr id="894" name="Google Shape;894;p47"/>
          <p:cNvPicPr preferRelativeResize="0"/>
          <p:nvPr>
            <p:ph idx="1" type="body"/>
          </p:nvPr>
        </p:nvPicPr>
        <p:blipFill rotWithShape="1">
          <a:blip r:embed="rId3">
            <a:alphaModFix/>
          </a:blip>
          <a:srcRect b="-1243" l="0" r="0" t="54016"/>
          <a:stretch/>
        </p:blipFill>
        <p:spPr>
          <a:xfrm>
            <a:off x="1414731" y="2452064"/>
            <a:ext cx="9198457" cy="2705493"/>
          </a:xfrm>
          <a:prstGeom prst="rect">
            <a:avLst/>
          </a:prstGeom>
          <a:noFill/>
          <a:ln>
            <a:noFill/>
          </a:ln>
        </p:spPr>
      </p:pic>
      <p:sp>
        <p:nvSpPr>
          <p:cNvPr id="895" name="Google Shape;895;p47"/>
          <p:cNvSpPr txBox="1"/>
          <p:nvPr/>
        </p:nvSpPr>
        <p:spPr>
          <a:xfrm>
            <a:off x="10114961" y="6308209"/>
            <a:ext cx="20047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Cui et al. 2006</a:t>
            </a:r>
            <a:endParaRPr/>
          </a:p>
        </p:txBody>
      </p:sp>
      <p:cxnSp>
        <p:nvCxnSpPr>
          <p:cNvPr id="896" name="Google Shape;896;p47"/>
          <p:cNvCxnSpPr/>
          <p:nvPr/>
        </p:nvCxnSpPr>
        <p:spPr>
          <a:xfrm rot="10800000">
            <a:off x="5621999" y="5157557"/>
            <a:ext cx="0" cy="423111"/>
          </a:xfrm>
          <a:prstGeom prst="straightConnector1">
            <a:avLst/>
          </a:prstGeom>
          <a:noFill/>
          <a:ln cap="flat" cmpd="sng" w="38100">
            <a:solidFill>
              <a:schemeClr val="accent5"/>
            </a:solidFill>
            <a:prstDash val="solid"/>
            <a:miter lim="800000"/>
            <a:headEnd len="sm" w="sm" type="none"/>
            <a:tailEnd len="med" w="med" type="triangle"/>
          </a:ln>
        </p:spPr>
      </p:cxnSp>
      <p:sp>
        <p:nvSpPr>
          <p:cNvPr id="897" name="Google Shape;897;p47"/>
          <p:cNvSpPr txBox="1"/>
          <p:nvPr/>
        </p:nvSpPr>
        <p:spPr>
          <a:xfrm>
            <a:off x="4899813" y="5502049"/>
            <a:ext cx="13987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No antibiotics</a:t>
            </a:r>
            <a:endParaRPr/>
          </a:p>
        </p:txBody>
      </p:sp>
      <p:cxnSp>
        <p:nvCxnSpPr>
          <p:cNvPr id="898" name="Google Shape;898;p47"/>
          <p:cNvCxnSpPr/>
          <p:nvPr/>
        </p:nvCxnSpPr>
        <p:spPr>
          <a:xfrm rot="10800000">
            <a:off x="8265126" y="5190008"/>
            <a:ext cx="0" cy="423111"/>
          </a:xfrm>
          <a:prstGeom prst="straightConnector1">
            <a:avLst/>
          </a:prstGeom>
          <a:noFill/>
          <a:ln cap="flat" cmpd="sng" w="38100">
            <a:solidFill>
              <a:schemeClr val="accent5"/>
            </a:solidFill>
            <a:prstDash val="solid"/>
            <a:miter lim="800000"/>
            <a:headEnd len="sm" w="sm" type="none"/>
            <a:tailEnd len="med" w="med" type="triangle"/>
          </a:ln>
        </p:spPr>
      </p:cxnSp>
      <p:sp>
        <p:nvSpPr>
          <p:cNvPr id="899" name="Google Shape;899;p47"/>
          <p:cNvSpPr txBox="1"/>
          <p:nvPr/>
        </p:nvSpPr>
        <p:spPr>
          <a:xfrm>
            <a:off x="7479077" y="5580668"/>
            <a:ext cx="18570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Vancomycin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cxnSp>
        <p:nvCxnSpPr>
          <p:cNvPr id="905" name="Google Shape;905;p48"/>
          <p:cNvCxnSpPr/>
          <p:nvPr/>
        </p:nvCxnSpPr>
        <p:spPr>
          <a:xfrm>
            <a:off x="1393371" y="1946367"/>
            <a:ext cx="0" cy="2125983"/>
          </a:xfrm>
          <a:prstGeom prst="straightConnector1">
            <a:avLst/>
          </a:prstGeom>
          <a:noFill/>
          <a:ln cap="flat" cmpd="sng" w="28575">
            <a:solidFill>
              <a:schemeClr val="dk1"/>
            </a:solidFill>
            <a:prstDash val="solid"/>
            <a:miter lim="800000"/>
            <a:headEnd len="sm" w="sm" type="none"/>
            <a:tailEnd len="sm" w="sm" type="none"/>
          </a:ln>
        </p:spPr>
      </p:cxnSp>
      <p:cxnSp>
        <p:nvCxnSpPr>
          <p:cNvPr id="906" name="Google Shape;906;p48"/>
          <p:cNvCxnSpPr/>
          <p:nvPr/>
        </p:nvCxnSpPr>
        <p:spPr>
          <a:xfrm rot="10800000">
            <a:off x="1393372" y="1946367"/>
            <a:ext cx="2573382" cy="0"/>
          </a:xfrm>
          <a:prstGeom prst="straightConnector1">
            <a:avLst/>
          </a:prstGeom>
          <a:noFill/>
          <a:ln cap="flat" cmpd="sng" w="28575">
            <a:solidFill>
              <a:schemeClr val="dk1"/>
            </a:solidFill>
            <a:prstDash val="solid"/>
            <a:miter lim="800000"/>
            <a:headEnd len="sm" w="sm" type="none"/>
            <a:tailEnd len="sm" w="sm" type="none"/>
          </a:ln>
        </p:spPr>
      </p:cxnSp>
      <p:cxnSp>
        <p:nvCxnSpPr>
          <p:cNvPr id="907" name="Google Shape;907;p48"/>
          <p:cNvCxnSpPr/>
          <p:nvPr/>
        </p:nvCxnSpPr>
        <p:spPr>
          <a:xfrm rot="10800000">
            <a:off x="1393372" y="4106091"/>
            <a:ext cx="1288868" cy="0"/>
          </a:xfrm>
          <a:prstGeom prst="straightConnector1">
            <a:avLst/>
          </a:prstGeom>
          <a:noFill/>
          <a:ln cap="flat" cmpd="sng" w="28575">
            <a:solidFill>
              <a:schemeClr val="dk1"/>
            </a:solidFill>
            <a:prstDash val="solid"/>
            <a:miter lim="800000"/>
            <a:headEnd len="sm" w="sm" type="none"/>
            <a:tailEnd len="sm" w="sm" type="none"/>
          </a:ln>
        </p:spPr>
      </p:cxnSp>
      <p:cxnSp>
        <p:nvCxnSpPr>
          <p:cNvPr id="908" name="Google Shape;908;p48"/>
          <p:cNvCxnSpPr/>
          <p:nvPr/>
        </p:nvCxnSpPr>
        <p:spPr>
          <a:xfrm rot="10800000">
            <a:off x="2037806" y="5993680"/>
            <a:ext cx="5011783" cy="0"/>
          </a:xfrm>
          <a:prstGeom prst="straightConnector1">
            <a:avLst/>
          </a:prstGeom>
          <a:noFill/>
          <a:ln cap="flat" cmpd="sng" w="28575">
            <a:solidFill>
              <a:schemeClr val="dk1"/>
            </a:solidFill>
            <a:prstDash val="solid"/>
            <a:miter lim="800000"/>
            <a:headEnd len="sm" w="sm" type="none"/>
            <a:tailEnd len="sm" w="sm" type="none"/>
          </a:ln>
        </p:spPr>
      </p:cxnSp>
      <p:cxnSp>
        <p:nvCxnSpPr>
          <p:cNvPr id="909" name="Google Shape;909;p48"/>
          <p:cNvCxnSpPr/>
          <p:nvPr/>
        </p:nvCxnSpPr>
        <p:spPr>
          <a:xfrm>
            <a:off x="2673533" y="3731622"/>
            <a:ext cx="21772" cy="954678"/>
          </a:xfrm>
          <a:prstGeom prst="straightConnector1">
            <a:avLst/>
          </a:prstGeom>
          <a:noFill/>
          <a:ln cap="flat" cmpd="sng" w="28575">
            <a:solidFill>
              <a:schemeClr val="dk1"/>
            </a:solidFill>
            <a:prstDash val="solid"/>
            <a:miter lim="800000"/>
            <a:headEnd len="sm" w="sm" type="none"/>
            <a:tailEnd len="sm" w="sm" type="none"/>
          </a:ln>
        </p:spPr>
      </p:cxnSp>
      <p:cxnSp>
        <p:nvCxnSpPr>
          <p:cNvPr id="910" name="Google Shape;910;p48"/>
          <p:cNvCxnSpPr/>
          <p:nvPr/>
        </p:nvCxnSpPr>
        <p:spPr>
          <a:xfrm rot="10800000">
            <a:off x="2673533" y="3731622"/>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11" name="Google Shape;911;p48"/>
          <p:cNvCxnSpPr/>
          <p:nvPr/>
        </p:nvCxnSpPr>
        <p:spPr>
          <a:xfrm>
            <a:off x="4393471" y="3232519"/>
            <a:ext cx="0" cy="753829"/>
          </a:xfrm>
          <a:prstGeom prst="straightConnector1">
            <a:avLst/>
          </a:prstGeom>
          <a:noFill/>
          <a:ln cap="flat" cmpd="sng" w="28575">
            <a:solidFill>
              <a:schemeClr val="dk1"/>
            </a:solidFill>
            <a:prstDash val="solid"/>
            <a:miter lim="800000"/>
            <a:headEnd len="sm" w="sm" type="none"/>
            <a:tailEnd len="sm" w="sm" type="none"/>
          </a:ln>
        </p:spPr>
      </p:cxnSp>
      <p:cxnSp>
        <p:nvCxnSpPr>
          <p:cNvPr id="912" name="Google Shape;912;p48"/>
          <p:cNvCxnSpPr/>
          <p:nvPr/>
        </p:nvCxnSpPr>
        <p:spPr>
          <a:xfrm rot="10800000">
            <a:off x="4384766" y="3209109"/>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13" name="Google Shape;913;p48"/>
          <p:cNvCxnSpPr/>
          <p:nvPr/>
        </p:nvCxnSpPr>
        <p:spPr>
          <a:xfrm rot="10800000">
            <a:off x="4384766" y="3986348"/>
            <a:ext cx="1711234" cy="0"/>
          </a:xfrm>
          <a:prstGeom prst="straightConnector1">
            <a:avLst/>
          </a:prstGeom>
          <a:noFill/>
          <a:ln cap="flat" cmpd="sng" w="28575">
            <a:solidFill>
              <a:schemeClr val="dk1"/>
            </a:solidFill>
            <a:prstDash val="solid"/>
            <a:miter lim="800000"/>
            <a:headEnd len="sm" w="sm" type="none"/>
            <a:tailEnd len="sm" w="sm" type="none"/>
          </a:ln>
        </p:spPr>
      </p:cxnSp>
      <p:sp>
        <p:nvSpPr>
          <p:cNvPr id="914" name="Google Shape;914;p48"/>
          <p:cNvSpPr txBox="1"/>
          <p:nvPr/>
        </p:nvSpPr>
        <p:spPr>
          <a:xfrm>
            <a:off x="7798527" y="2734760"/>
            <a:ext cx="45458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holarctica </a:t>
            </a:r>
            <a:r>
              <a:rPr lang="en-US" sz="1600">
                <a:solidFill>
                  <a:schemeClr val="dk1"/>
                </a:solidFill>
                <a:latin typeface="Century Gothic"/>
                <a:ea typeface="Century Gothic"/>
                <a:cs typeface="Century Gothic"/>
                <a:sym typeface="Century Gothic"/>
              </a:rPr>
              <a:t>LVS</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bS21-1</a:t>
            </a:r>
            <a:endParaRPr i="1" sz="1600">
              <a:solidFill>
                <a:schemeClr val="dk1"/>
              </a:solidFill>
              <a:latin typeface="Century Gothic"/>
              <a:ea typeface="Century Gothic"/>
              <a:cs typeface="Century Gothic"/>
              <a:sym typeface="Century Gothic"/>
            </a:endParaRPr>
          </a:p>
        </p:txBody>
      </p:sp>
      <p:sp>
        <p:nvSpPr>
          <p:cNvPr id="915" name="Google Shape;915;p48"/>
          <p:cNvSpPr txBox="1"/>
          <p:nvPr/>
        </p:nvSpPr>
        <p:spPr>
          <a:xfrm>
            <a:off x="7798526" y="3612168"/>
            <a:ext cx="42072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holarctica </a:t>
            </a:r>
            <a:r>
              <a:rPr lang="en-US" sz="1600">
                <a:solidFill>
                  <a:schemeClr val="dk1"/>
                </a:solidFill>
                <a:latin typeface="Century Gothic"/>
                <a:ea typeface="Century Gothic"/>
                <a:cs typeface="Century Gothic"/>
                <a:sym typeface="Century Gothic"/>
              </a:rPr>
              <a:t>LVS</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bS21-3</a:t>
            </a:r>
            <a:endParaRPr i="1" sz="1600">
              <a:solidFill>
                <a:schemeClr val="dk1"/>
              </a:solidFill>
              <a:latin typeface="Century Gothic"/>
              <a:ea typeface="Century Gothic"/>
              <a:cs typeface="Century Gothic"/>
              <a:sym typeface="Century Gothic"/>
            </a:endParaRPr>
          </a:p>
        </p:txBody>
      </p:sp>
      <p:cxnSp>
        <p:nvCxnSpPr>
          <p:cNvPr id="916" name="Google Shape;916;p48"/>
          <p:cNvCxnSpPr/>
          <p:nvPr/>
        </p:nvCxnSpPr>
        <p:spPr>
          <a:xfrm rot="10800000">
            <a:off x="2682240" y="4704803"/>
            <a:ext cx="1711234" cy="0"/>
          </a:xfrm>
          <a:prstGeom prst="straightConnector1">
            <a:avLst/>
          </a:prstGeom>
          <a:noFill/>
          <a:ln cap="flat" cmpd="sng" w="28575">
            <a:solidFill>
              <a:schemeClr val="dk1"/>
            </a:solidFill>
            <a:prstDash val="solid"/>
            <a:miter lim="800000"/>
            <a:headEnd len="sm" w="sm" type="none"/>
            <a:tailEnd len="sm" w="sm" type="none"/>
          </a:ln>
        </p:spPr>
      </p:cxnSp>
      <p:sp>
        <p:nvSpPr>
          <p:cNvPr id="917" name="Google Shape;917;p48"/>
          <p:cNvSpPr txBox="1"/>
          <p:nvPr/>
        </p:nvSpPr>
        <p:spPr>
          <a:xfrm>
            <a:off x="6095999" y="4382583"/>
            <a:ext cx="422025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a:t>
            </a:r>
            <a:r>
              <a:rPr i="1" lang="en-US" sz="1400">
                <a:solidFill>
                  <a:schemeClr val="dk1"/>
                </a:solidFill>
                <a:latin typeface="Century Gothic"/>
                <a:ea typeface="Century Gothic"/>
                <a:cs typeface="Century Gothic"/>
                <a:sym typeface="Century Gothic"/>
              </a:rPr>
              <a:t>tularensis</a:t>
            </a:r>
            <a:r>
              <a:rPr i="1" lang="en-US" sz="1600">
                <a:solidFill>
                  <a:schemeClr val="dk1"/>
                </a:solidFill>
                <a:latin typeface="Century Gothic"/>
                <a:ea typeface="Century Gothic"/>
                <a:cs typeface="Century Gothic"/>
                <a:sym typeface="Century Gothic"/>
              </a:rPr>
              <a:t> subsp. holarctica </a:t>
            </a:r>
            <a:r>
              <a:rPr lang="en-US" sz="1600">
                <a:solidFill>
                  <a:schemeClr val="dk1"/>
                </a:solidFill>
                <a:latin typeface="Century Gothic"/>
                <a:ea typeface="Century Gothic"/>
                <a:cs typeface="Century Gothic"/>
                <a:sym typeface="Century Gothic"/>
              </a:rPr>
              <a:t>LVS</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bS21-2</a:t>
            </a:r>
            <a:endParaRPr i="1" sz="1600">
              <a:solidFill>
                <a:schemeClr val="dk1"/>
              </a:solidFill>
              <a:latin typeface="Century Gothic"/>
              <a:ea typeface="Century Gothic"/>
              <a:cs typeface="Century Gothic"/>
              <a:sym typeface="Century Gothic"/>
            </a:endParaRPr>
          </a:p>
        </p:txBody>
      </p:sp>
      <p:cxnSp>
        <p:nvCxnSpPr>
          <p:cNvPr id="918" name="Google Shape;918;p48"/>
          <p:cNvCxnSpPr/>
          <p:nvPr/>
        </p:nvCxnSpPr>
        <p:spPr>
          <a:xfrm>
            <a:off x="6096000" y="2915184"/>
            <a:ext cx="0" cy="478972"/>
          </a:xfrm>
          <a:prstGeom prst="straightConnector1">
            <a:avLst/>
          </a:prstGeom>
          <a:noFill/>
          <a:ln cap="flat" cmpd="sng" w="28575">
            <a:solidFill>
              <a:schemeClr val="dk1"/>
            </a:solidFill>
            <a:prstDash val="solid"/>
            <a:miter lim="800000"/>
            <a:headEnd len="sm" w="sm" type="none"/>
            <a:tailEnd len="sm" w="sm" type="none"/>
          </a:ln>
        </p:spPr>
      </p:cxnSp>
      <p:cxnSp>
        <p:nvCxnSpPr>
          <p:cNvPr id="919" name="Google Shape;919;p48"/>
          <p:cNvCxnSpPr/>
          <p:nvPr/>
        </p:nvCxnSpPr>
        <p:spPr>
          <a:xfrm rot="10800000">
            <a:off x="6096000" y="2913016"/>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0" name="Google Shape;920;p48"/>
          <p:cNvCxnSpPr/>
          <p:nvPr/>
        </p:nvCxnSpPr>
        <p:spPr>
          <a:xfrm rot="10800000">
            <a:off x="6096000" y="3394165"/>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1" name="Google Shape;921;p48"/>
          <p:cNvCxnSpPr/>
          <p:nvPr/>
        </p:nvCxnSpPr>
        <p:spPr>
          <a:xfrm>
            <a:off x="6096000" y="3796935"/>
            <a:ext cx="0" cy="478972"/>
          </a:xfrm>
          <a:prstGeom prst="straightConnector1">
            <a:avLst/>
          </a:prstGeom>
          <a:noFill/>
          <a:ln cap="flat" cmpd="sng" w="28575">
            <a:solidFill>
              <a:schemeClr val="dk1"/>
            </a:solidFill>
            <a:prstDash val="solid"/>
            <a:miter lim="800000"/>
            <a:headEnd len="sm" w="sm" type="none"/>
            <a:tailEnd len="sm" w="sm" type="none"/>
          </a:ln>
        </p:spPr>
      </p:cxnSp>
      <p:cxnSp>
        <p:nvCxnSpPr>
          <p:cNvPr id="922" name="Google Shape;922;p48"/>
          <p:cNvCxnSpPr/>
          <p:nvPr/>
        </p:nvCxnSpPr>
        <p:spPr>
          <a:xfrm rot="10800000">
            <a:off x="6096000" y="3794758"/>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3" name="Google Shape;923;p48"/>
          <p:cNvCxnSpPr/>
          <p:nvPr/>
        </p:nvCxnSpPr>
        <p:spPr>
          <a:xfrm rot="10800000">
            <a:off x="6096000" y="4275907"/>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4" name="Google Shape;924;p48"/>
          <p:cNvCxnSpPr/>
          <p:nvPr/>
        </p:nvCxnSpPr>
        <p:spPr>
          <a:xfrm rot="10800000">
            <a:off x="6096000" y="3134006"/>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5" name="Google Shape;925;p48"/>
          <p:cNvCxnSpPr/>
          <p:nvPr/>
        </p:nvCxnSpPr>
        <p:spPr>
          <a:xfrm rot="10800000">
            <a:off x="6096000" y="4072350"/>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6" name="Google Shape;926;p48"/>
          <p:cNvCxnSpPr/>
          <p:nvPr/>
        </p:nvCxnSpPr>
        <p:spPr>
          <a:xfrm flipH="1">
            <a:off x="4380409" y="4489268"/>
            <a:ext cx="4357" cy="640082"/>
          </a:xfrm>
          <a:prstGeom prst="straightConnector1">
            <a:avLst/>
          </a:prstGeom>
          <a:noFill/>
          <a:ln cap="flat" cmpd="sng" w="28575">
            <a:solidFill>
              <a:schemeClr val="dk1"/>
            </a:solidFill>
            <a:prstDash val="solid"/>
            <a:miter lim="800000"/>
            <a:headEnd len="sm" w="sm" type="none"/>
            <a:tailEnd len="sm" w="sm" type="none"/>
          </a:ln>
        </p:spPr>
      </p:cxnSp>
      <p:cxnSp>
        <p:nvCxnSpPr>
          <p:cNvPr id="927" name="Google Shape;927;p48"/>
          <p:cNvCxnSpPr/>
          <p:nvPr/>
        </p:nvCxnSpPr>
        <p:spPr>
          <a:xfrm rot="10800000">
            <a:off x="4384766" y="4487091"/>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8" name="Google Shape;928;p48"/>
          <p:cNvCxnSpPr/>
          <p:nvPr/>
        </p:nvCxnSpPr>
        <p:spPr>
          <a:xfrm rot="10800000">
            <a:off x="4384766" y="5107583"/>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29" name="Google Shape;929;p48"/>
          <p:cNvCxnSpPr/>
          <p:nvPr/>
        </p:nvCxnSpPr>
        <p:spPr>
          <a:xfrm rot="10800000">
            <a:off x="4384766" y="4816937"/>
            <a:ext cx="1711234" cy="0"/>
          </a:xfrm>
          <a:prstGeom prst="straightConnector1">
            <a:avLst/>
          </a:prstGeom>
          <a:noFill/>
          <a:ln cap="flat" cmpd="sng" w="28575">
            <a:solidFill>
              <a:schemeClr val="dk1"/>
            </a:solidFill>
            <a:prstDash val="solid"/>
            <a:miter lim="800000"/>
            <a:headEnd len="sm" w="sm" type="none"/>
            <a:tailEnd len="sm" w="sm" type="none"/>
          </a:ln>
        </p:spPr>
      </p:cxnSp>
      <p:sp>
        <p:nvSpPr>
          <p:cNvPr id="930" name="Google Shape;930;p48"/>
          <p:cNvSpPr txBox="1"/>
          <p:nvPr/>
        </p:nvSpPr>
        <p:spPr>
          <a:xfrm>
            <a:off x="7815936" y="2955222"/>
            <a:ext cx="437606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tularensis </a:t>
            </a:r>
            <a:r>
              <a:rPr lang="en-US" sz="1600">
                <a:solidFill>
                  <a:schemeClr val="dk1"/>
                </a:solidFill>
                <a:latin typeface="Century Gothic"/>
                <a:ea typeface="Century Gothic"/>
                <a:cs typeface="Century Gothic"/>
                <a:sym typeface="Century Gothic"/>
              </a:rPr>
              <a:t>Schu4</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bS21-1</a:t>
            </a:r>
            <a:endParaRPr i="1" sz="1600">
              <a:solidFill>
                <a:schemeClr val="dk1"/>
              </a:solidFill>
              <a:latin typeface="Century Gothic"/>
              <a:ea typeface="Century Gothic"/>
              <a:cs typeface="Century Gothic"/>
              <a:sym typeface="Century Gothic"/>
            </a:endParaRPr>
          </a:p>
        </p:txBody>
      </p:sp>
      <p:sp>
        <p:nvSpPr>
          <p:cNvPr id="931" name="Google Shape;931;p48"/>
          <p:cNvSpPr txBox="1"/>
          <p:nvPr/>
        </p:nvSpPr>
        <p:spPr>
          <a:xfrm>
            <a:off x="7798527" y="3893031"/>
            <a:ext cx="4393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tularensis </a:t>
            </a:r>
            <a:r>
              <a:rPr lang="en-US" sz="1600">
                <a:solidFill>
                  <a:schemeClr val="dk1"/>
                </a:solidFill>
                <a:latin typeface="Century Gothic"/>
                <a:ea typeface="Century Gothic"/>
                <a:cs typeface="Century Gothic"/>
                <a:sym typeface="Century Gothic"/>
              </a:rPr>
              <a:t>Schu4</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bS21-3</a:t>
            </a:r>
            <a:endParaRPr i="1" sz="1600">
              <a:solidFill>
                <a:schemeClr val="dk1"/>
              </a:solidFill>
              <a:latin typeface="Century Gothic"/>
              <a:ea typeface="Century Gothic"/>
              <a:cs typeface="Century Gothic"/>
              <a:sym typeface="Century Gothic"/>
            </a:endParaRPr>
          </a:p>
        </p:txBody>
      </p:sp>
      <p:sp>
        <p:nvSpPr>
          <p:cNvPr id="932" name="Google Shape;932;p48"/>
          <p:cNvSpPr txBox="1"/>
          <p:nvPr/>
        </p:nvSpPr>
        <p:spPr>
          <a:xfrm>
            <a:off x="6069870" y="4670269"/>
            <a:ext cx="504661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tularensis </a:t>
            </a:r>
            <a:r>
              <a:rPr lang="en-US" sz="1600">
                <a:solidFill>
                  <a:schemeClr val="dk1"/>
                </a:solidFill>
                <a:latin typeface="Century Gothic"/>
                <a:ea typeface="Century Gothic"/>
                <a:cs typeface="Century Gothic"/>
                <a:sym typeface="Century Gothic"/>
              </a:rPr>
              <a:t>Schu4</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bS21-2</a:t>
            </a:r>
            <a:endParaRPr i="1" sz="1600">
              <a:solidFill>
                <a:schemeClr val="dk1"/>
              </a:solidFill>
              <a:latin typeface="Century Gothic"/>
              <a:ea typeface="Century Gothic"/>
              <a:cs typeface="Century Gothic"/>
              <a:sym typeface="Century Gothic"/>
            </a:endParaRPr>
          </a:p>
        </p:txBody>
      </p:sp>
      <p:sp>
        <p:nvSpPr>
          <p:cNvPr id="933" name="Google Shape;933;p48"/>
          <p:cNvSpPr txBox="1"/>
          <p:nvPr/>
        </p:nvSpPr>
        <p:spPr>
          <a:xfrm>
            <a:off x="7798526" y="3203668"/>
            <a:ext cx="441088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novicida</a:t>
            </a:r>
            <a:r>
              <a:rPr lang="en-US" sz="1600">
                <a:solidFill>
                  <a:schemeClr val="dk1"/>
                </a:solidFill>
                <a:latin typeface="Century Gothic"/>
                <a:ea typeface="Century Gothic"/>
                <a:cs typeface="Century Gothic"/>
                <a:sym typeface="Century Gothic"/>
              </a:rPr>
              <a:t> U112 bS21-1</a:t>
            </a:r>
            <a:endParaRPr i="1" sz="1600">
              <a:solidFill>
                <a:schemeClr val="dk1"/>
              </a:solidFill>
              <a:latin typeface="Century Gothic"/>
              <a:ea typeface="Century Gothic"/>
              <a:cs typeface="Century Gothic"/>
              <a:sym typeface="Century Gothic"/>
            </a:endParaRPr>
          </a:p>
        </p:txBody>
      </p:sp>
      <p:sp>
        <p:nvSpPr>
          <p:cNvPr id="934" name="Google Shape;934;p48"/>
          <p:cNvSpPr txBox="1"/>
          <p:nvPr/>
        </p:nvSpPr>
        <p:spPr>
          <a:xfrm>
            <a:off x="7798525" y="4107713"/>
            <a:ext cx="4410881" cy="3366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novicida</a:t>
            </a:r>
            <a:r>
              <a:rPr lang="en-US" sz="1600">
                <a:solidFill>
                  <a:schemeClr val="dk1"/>
                </a:solidFill>
                <a:latin typeface="Century Gothic"/>
                <a:ea typeface="Century Gothic"/>
                <a:cs typeface="Century Gothic"/>
                <a:sym typeface="Century Gothic"/>
              </a:rPr>
              <a:t> U112 bS21-3</a:t>
            </a:r>
            <a:endParaRPr i="1" sz="1600">
              <a:solidFill>
                <a:schemeClr val="dk1"/>
              </a:solidFill>
              <a:latin typeface="Century Gothic"/>
              <a:ea typeface="Century Gothic"/>
              <a:cs typeface="Century Gothic"/>
              <a:sym typeface="Century Gothic"/>
            </a:endParaRPr>
          </a:p>
        </p:txBody>
      </p:sp>
      <p:sp>
        <p:nvSpPr>
          <p:cNvPr id="935" name="Google Shape;935;p48"/>
          <p:cNvSpPr txBox="1"/>
          <p:nvPr/>
        </p:nvSpPr>
        <p:spPr>
          <a:xfrm>
            <a:off x="6096000" y="4947009"/>
            <a:ext cx="48985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F. tularensis subsp. novicida</a:t>
            </a:r>
            <a:r>
              <a:rPr lang="en-US" sz="1600">
                <a:solidFill>
                  <a:schemeClr val="dk1"/>
                </a:solidFill>
                <a:latin typeface="Century Gothic"/>
                <a:ea typeface="Century Gothic"/>
                <a:cs typeface="Century Gothic"/>
                <a:sym typeface="Century Gothic"/>
              </a:rPr>
              <a:t> U112 bS21-2</a:t>
            </a:r>
            <a:endParaRPr i="1" sz="1600">
              <a:solidFill>
                <a:schemeClr val="dk1"/>
              </a:solidFill>
              <a:latin typeface="Century Gothic"/>
              <a:ea typeface="Century Gothic"/>
              <a:cs typeface="Century Gothic"/>
              <a:sym typeface="Century Gothic"/>
            </a:endParaRPr>
          </a:p>
        </p:txBody>
      </p:sp>
      <p:cxnSp>
        <p:nvCxnSpPr>
          <p:cNvPr id="936" name="Google Shape;936;p48"/>
          <p:cNvCxnSpPr/>
          <p:nvPr/>
        </p:nvCxnSpPr>
        <p:spPr>
          <a:xfrm>
            <a:off x="3966754" y="1727545"/>
            <a:ext cx="0" cy="478972"/>
          </a:xfrm>
          <a:prstGeom prst="straightConnector1">
            <a:avLst/>
          </a:prstGeom>
          <a:noFill/>
          <a:ln cap="flat" cmpd="sng" w="28575">
            <a:solidFill>
              <a:schemeClr val="dk1"/>
            </a:solidFill>
            <a:prstDash val="solid"/>
            <a:miter lim="800000"/>
            <a:headEnd len="sm" w="sm" type="none"/>
            <a:tailEnd len="sm" w="sm" type="none"/>
          </a:ln>
        </p:spPr>
      </p:cxnSp>
      <p:cxnSp>
        <p:nvCxnSpPr>
          <p:cNvPr id="937" name="Google Shape;937;p48"/>
          <p:cNvCxnSpPr/>
          <p:nvPr/>
        </p:nvCxnSpPr>
        <p:spPr>
          <a:xfrm rot="10800000">
            <a:off x="3966754" y="1725377"/>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38" name="Google Shape;938;p48"/>
          <p:cNvCxnSpPr/>
          <p:nvPr/>
        </p:nvCxnSpPr>
        <p:spPr>
          <a:xfrm rot="10800000">
            <a:off x="3966754" y="2206526"/>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39" name="Google Shape;939;p48"/>
          <p:cNvCxnSpPr/>
          <p:nvPr/>
        </p:nvCxnSpPr>
        <p:spPr>
          <a:xfrm>
            <a:off x="5677988" y="1491333"/>
            <a:ext cx="0" cy="414766"/>
          </a:xfrm>
          <a:prstGeom prst="straightConnector1">
            <a:avLst/>
          </a:prstGeom>
          <a:noFill/>
          <a:ln cap="flat" cmpd="sng" w="28575">
            <a:solidFill>
              <a:schemeClr val="dk1"/>
            </a:solidFill>
            <a:prstDash val="solid"/>
            <a:miter lim="800000"/>
            <a:headEnd len="sm" w="sm" type="none"/>
            <a:tailEnd len="sm" w="sm" type="none"/>
          </a:ln>
        </p:spPr>
      </p:cxnSp>
      <p:cxnSp>
        <p:nvCxnSpPr>
          <p:cNvPr id="940" name="Google Shape;940;p48"/>
          <p:cNvCxnSpPr/>
          <p:nvPr/>
        </p:nvCxnSpPr>
        <p:spPr>
          <a:xfrm rot="10800000">
            <a:off x="5677988" y="1489165"/>
            <a:ext cx="1711234" cy="0"/>
          </a:xfrm>
          <a:prstGeom prst="straightConnector1">
            <a:avLst/>
          </a:prstGeom>
          <a:noFill/>
          <a:ln cap="flat" cmpd="sng" w="28575">
            <a:solidFill>
              <a:schemeClr val="dk1"/>
            </a:solidFill>
            <a:prstDash val="solid"/>
            <a:miter lim="800000"/>
            <a:headEnd len="sm" w="sm" type="none"/>
            <a:tailEnd len="sm" w="sm" type="none"/>
          </a:ln>
        </p:spPr>
      </p:cxnSp>
      <p:cxnSp>
        <p:nvCxnSpPr>
          <p:cNvPr id="941" name="Google Shape;941;p48"/>
          <p:cNvCxnSpPr/>
          <p:nvPr/>
        </p:nvCxnSpPr>
        <p:spPr>
          <a:xfrm rot="10800000">
            <a:off x="5677988" y="1906099"/>
            <a:ext cx="1711234" cy="0"/>
          </a:xfrm>
          <a:prstGeom prst="straightConnector1">
            <a:avLst/>
          </a:prstGeom>
          <a:noFill/>
          <a:ln cap="flat" cmpd="sng" w="28575">
            <a:solidFill>
              <a:schemeClr val="dk1"/>
            </a:solidFill>
            <a:prstDash val="solid"/>
            <a:miter lim="800000"/>
            <a:headEnd len="sm" w="sm" type="none"/>
            <a:tailEnd len="sm" w="sm" type="none"/>
          </a:ln>
        </p:spPr>
      </p:cxnSp>
      <p:sp>
        <p:nvSpPr>
          <p:cNvPr id="942" name="Google Shape;942;p48"/>
          <p:cNvSpPr txBox="1"/>
          <p:nvPr/>
        </p:nvSpPr>
        <p:spPr>
          <a:xfrm>
            <a:off x="7389221" y="1309559"/>
            <a:ext cx="39561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Burkholderia pseudomallei </a:t>
            </a:r>
            <a:r>
              <a:rPr lang="en-US" sz="1600">
                <a:solidFill>
                  <a:schemeClr val="dk1"/>
                </a:solidFill>
                <a:latin typeface="Century Gothic"/>
                <a:ea typeface="Century Gothic"/>
                <a:cs typeface="Century Gothic"/>
                <a:sym typeface="Century Gothic"/>
              </a:rPr>
              <a:t>S13</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bS21-1</a:t>
            </a:r>
            <a:endParaRPr i="1" sz="1600">
              <a:solidFill>
                <a:schemeClr val="dk1"/>
              </a:solidFill>
              <a:latin typeface="Century Gothic"/>
              <a:ea typeface="Century Gothic"/>
              <a:cs typeface="Century Gothic"/>
              <a:sym typeface="Century Gothic"/>
            </a:endParaRPr>
          </a:p>
        </p:txBody>
      </p:sp>
      <p:sp>
        <p:nvSpPr>
          <p:cNvPr id="943" name="Google Shape;943;p48"/>
          <p:cNvSpPr txBox="1"/>
          <p:nvPr/>
        </p:nvSpPr>
        <p:spPr>
          <a:xfrm>
            <a:off x="7389221" y="1706587"/>
            <a:ext cx="395609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Burkholderia pseudomallei </a:t>
            </a:r>
            <a:r>
              <a:rPr lang="en-US" sz="1600">
                <a:solidFill>
                  <a:schemeClr val="dk1"/>
                </a:solidFill>
                <a:latin typeface="Century Gothic"/>
                <a:ea typeface="Century Gothic"/>
                <a:cs typeface="Century Gothic"/>
                <a:sym typeface="Century Gothic"/>
              </a:rPr>
              <a:t>S13</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bS21-3</a:t>
            </a:r>
            <a:endParaRPr i="1" sz="1600">
              <a:solidFill>
                <a:schemeClr val="dk1"/>
              </a:solidFill>
              <a:latin typeface="Century Gothic"/>
              <a:ea typeface="Century Gothic"/>
              <a:cs typeface="Century Gothic"/>
              <a:sym typeface="Century Gothic"/>
            </a:endParaRPr>
          </a:p>
        </p:txBody>
      </p:sp>
      <p:sp>
        <p:nvSpPr>
          <p:cNvPr id="944" name="Google Shape;944;p48"/>
          <p:cNvSpPr txBox="1"/>
          <p:nvPr/>
        </p:nvSpPr>
        <p:spPr>
          <a:xfrm>
            <a:off x="5677987" y="2041879"/>
            <a:ext cx="4244937" cy="3486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Burkholderia pseudomallei </a:t>
            </a:r>
            <a:r>
              <a:rPr lang="en-US" sz="1600">
                <a:solidFill>
                  <a:schemeClr val="dk1"/>
                </a:solidFill>
                <a:latin typeface="Century Gothic"/>
                <a:ea typeface="Century Gothic"/>
                <a:cs typeface="Century Gothic"/>
                <a:sym typeface="Century Gothic"/>
              </a:rPr>
              <a:t>S13</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bS21-2</a:t>
            </a:r>
            <a:endParaRPr i="1" sz="1600">
              <a:solidFill>
                <a:schemeClr val="dk1"/>
              </a:solidFill>
              <a:latin typeface="Century Gothic"/>
              <a:ea typeface="Century Gothic"/>
              <a:cs typeface="Century Gothic"/>
              <a:sym typeface="Century Gothic"/>
            </a:endParaRPr>
          </a:p>
        </p:txBody>
      </p:sp>
      <p:sp>
        <p:nvSpPr>
          <p:cNvPr id="945" name="Google Shape;945;p48"/>
          <p:cNvSpPr txBox="1"/>
          <p:nvPr/>
        </p:nvSpPr>
        <p:spPr>
          <a:xfrm>
            <a:off x="7045228" y="5837466"/>
            <a:ext cx="407125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 </a:t>
            </a:r>
            <a:r>
              <a:rPr i="1" lang="en-US" sz="1600">
                <a:solidFill>
                  <a:schemeClr val="dk1"/>
                </a:solidFill>
                <a:latin typeface="Century Gothic"/>
                <a:ea typeface="Century Gothic"/>
                <a:cs typeface="Century Gothic"/>
                <a:sym typeface="Century Gothic"/>
              </a:rPr>
              <a:t>Escherichia coli </a:t>
            </a:r>
            <a:r>
              <a:rPr lang="en-US" sz="1600">
                <a:solidFill>
                  <a:schemeClr val="dk1"/>
                </a:solidFill>
                <a:latin typeface="Century Gothic"/>
                <a:ea typeface="Century Gothic"/>
                <a:cs typeface="Century Gothic"/>
                <a:sym typeface="Century Gothic"/>
              </a:rPr>
              <a:t>K12 bS21</a:t>
            </a:r>
            <a:endParaRPr i="1" sz="1600">
              <a:solidFill>
                <a:schemeClr val="dk1"/>
              </a:solidFill>
              <a:latin typeface="Century Gothic"/>
              <a:ea typeface="Century Gothic"/>
              <a:cs typeface="Century Gothic"/>
              <a:sym typeface="Century Gothic"/>
            </a:endParaRPr>
          </a:p>
        </p:txBody>
      </p:sp>
      <p:cxnSp>
        <p:nvCxnSpPr>
          <p:cNvPr id="946" name="Google Shape;946;p48"/>
          <p:cNvCxnSpPr/>
          <p:nvPr/>
        </p:nvCxnSpPr>
        <p:spPr>
          <a:xfrm>
            <a:off x="2024743" y="4106091"/>
            <a:ext cx="0" cy="1900652"/>
          </a:xfrm>
          <a:prstGeom prst="straightConnector1">
            <a:avLst/>
          </a:prstGeom>
          <a:noFill/>
          <a:ln cap="flat" cmpd="sng" w="28575">
            <a:solidFill>
              <a:schemeClr val="dk1"/>
            </a:solidFill>
            <a:prstDash val="solid"/>
            <a:miter lim="800000"/>
            <a:headEnd len="sm" w="sm" type="none"/>
            <a:tailEnd len="sm" w="sm" type="none"/>
          </a:ln>
        </p:spPr>
      </p:cxnSp>
      <p:sp>
        <p:nvSpPr>
          <p:cNvPr id="947" name="Google Shape;947;p48"/>
          <p:cNvSpPr txBox="1"/>
          <p:nvPr/>
        </p:nvSpPr>
        <p:spPr>
          <a:xfrm>
            <a:off x="-1" y="261444"/>
            <a:ext cx="11869777" cy="907685"/>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entury Gothic"/>
              <a:buNone/>
            </a:pPr>
            <a:r>
              <a:rPr lang="en-US" sz="4400">
                <a:solidFill>
                  <a:schemeClr val="dk1"/>
                </a:solidFill>
                <a:latin typeface="Century Gothic"/>
                <a:ea typeface="Century Gothic"/>
                <a:cs typeface="Century Gothic"/>
                <a:sym typeface="Century Gothic"/>
              </a:rPr>
              <a:t>Partial phylogenetic tree of </a:t>
            </a:r>
            <a:r>
              <a:rPr i="1" lang="en-US" sz="4400">
                <a:solidFill>
                  <a:schemeClr val="dk1"/>
                </a:solidFill>
                <a:latin typeface="Century Gothic"/>
                <a:ea typeface="Century Gothic"/>
                <a:cs typeface="Century Gothic"/>
                <a:sym typeface="Century Gothic"/>
              </a:rPr>
              <a:t>rpsU</a:t>
            </a:r>
            <a:r>
              <a:rPr lang="en-US" sz="4400">
                <a:solidFill>
                  <a:schemeClr val="dk1"/>
                </a:solidFill>
                <a:latin typeface="Century Gothic"/>
                <a:ea typeface="Century Gothic"/>
                <a:cs typeface="Century Gothic"/>
                <a:sym typeface="Century Gothic"/>
              </a:rPr>
              <a:t> genes</a:t>
            </a:r>
            <a:endParaRPr sz="44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
          <p:cNvSpPr txBox="1"/>
          <p:nvPr>
            <p:ph type="title"/>
          </p:nvPr>
        </p:nvSpPr>
        <p:spPr>
          <a:xfrm>
            <a:off x="357484" y="16503"/>
            <a:ext cx="1234911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entury Gothic"/>
              <a:buNone/>
            </a:pPr>
            <a:r>
              <a:rPr lang="en-US" sz="4000"/>
              <a:t>Heterogeneous ribosomes in </a:t>
            </a:r>
            <a:r>
              <a:rPr i="1" lang="en-US" sz="4000"/>
              <a:t>Mycobacterium tuberculosis</a:t>
            </a:r>
            <a:endParaRPr/>
          </a:p>
        </p:txBody>
      </p:sp>
      <p:grpSp>
        <p:nvGrpSpPr>
          <p:cNvPr id="187" name="Google Shape;187;p5"/>
          <p:cNvGrpSpPr/>
          <p:nvPr/>
        </p:nvGrpSpPr>
        <p:grpSpPr>
          <a:xfrm>
            <a:off x="3222933" y="2641166"/>
            <a:ext cx="1181434" cy="836294"/>
            <a:chOff x="6901988" y="3274804"/>
            <a:chExt cx="1181434" cy="836294"/>
          </a:xfrm>
        </p:grpSpPr>
        <p:grpSp>
          <p:nvGrpSpPr>
            <p:cNvPr id="188" name="Google Shape;188;p5"/>
            <p:cNvGrpSpPr/>
            <p:nvPr/>
          </p:nvGrpSpPr>
          <p:grpSpPr>
            <a:xfrm>
              <a:off x="6901988" y="3274804"/>
              <a:ext cx="1181434" cy="836294"/>
              <a:chOff x="5051905" y="2510640"/>
              <a:chExt cx="855722" cy="607249"/>
            </a:xfrm>
          </p:grpSpPr>
          <p:sp>
            <p:nvSpPr>
              <p:cNvPr id="189" name="Google Shape;189;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0" name="Google Shape;190;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191" name="Google Shape;191;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192" name="Google Shape;192;p5"/>
          <p:cNvGrpSpPr/>
          <p:nvPr/>
        </p:nvGrpSpPr>
        <p:grpSpPr>
          <a:xfrm>
            <a:off x="3028564" y="2045155"/>
            <a:ext cx="1477004" cy="369334"/>
            <a:chOff x="88488" y="5558317"/>
            <a:chExt cx="1818385" cy="296213"/>
          </a:xfrm>
        </p:grpSpPr>
        <p:sp>
          <p:nvSpPr>
            <p:cNvPr id="193" name="Google Shape;193;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cxnSp>
          <p:nvCxnSpPr>
            <p:cNvPr id="194" name="Google Shape;194;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195" name="Google Shape;195;p5"/>
            <p:cNvSpPr txBox="1"/>
            <p:nvPr/>
          </p:nvSpPr>
          <p:spPr>
            <a:xfrm>
              <a:off x="472427" y="5558317"/>
              <a:ext cx="1326593" cy="296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AltRP 18</a:t>
              </a:r>
              <a:endParaRPr/>
            </a:p>
          </p:txBody>
        </p:sp>
      </p:grpSp>
      <p:grpSp>
        <p:nvGrpSpPr>
          <p:cNvPr id="196" name="Google Shape;196;p5"/>
          <p:cNvGrpSpPr/>
          <p:nvPr/>
        </p:nvGrpSpPr>
        <p:grpSpPr>
          <a:xfrm>
            <a:off x="618699" y="4402583"/>
            <a:ext cx="1477004" cy="514603"/>
            <a:chOff x="596894" y="1936573"/>
            <a:chExt cx="1477004" cy="514603"/>
          </a:xfrm>
        </p:grpSpPr>
        <p:grpSp>
          <p:nvGrpSpPr>
            <p:cNvPr id="197" name="Google Shape;197;p5"/>
            <p:cNvGrpSpPr/>
            <p:nvPr/>
          </p:nvGrpSpPr>
          <p:grpSpPr>
            <a:xfrm>
              <a:off x="596894" y="2081844"/>
              <a:ext cx="1477004" cy="369332"/>
              <a:chOff x="88488" y="5558233"/>
              <a:chExt cx="1818385" cy="296211"/>
            </a:xfrm>
          </p:grpSpPr>
          <p:sp>
            <p:nvSpPr>
              <p:cNvPr id="198" name="Google Shape;198;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cxnSp>
            <p:nvCxnSpPr>
              <p:cNvPr id="199" name="Google Shape;199;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00" name="Google Shape;200;p5"/>
              <p:cNvSpPr txBox="1"/>
              <p:nvPr/>
            </p:nvSpPr>
            <p:spPr>
              <a:xfrm>
                <a:off x="369117" y="5558233"/>
                <a:ext cx="1537756" cy="296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PrimRP 18</a:t>
                </a:r>
                <a:endParaRPr/>
              </a:p>
            </p:txBody>
          </p:sp>
        </p:grpSp>
        <p:grpSp>
          <p:nvGrpSpPr>
            <p:cNvPr id="201" name="Google Shape;201;p5"/>
            <p:cNvGrpSpPr/>
            <p:nvPr/>
          </p:nvGrpSpPr>
          <p:grpSpPr>
            <a:xfrm>
              <a:off x="678416" y="1936573"/>
              <a:ext cx="527368" cy="449836"/>
              <a:chOff x="5299447" y="2480912"/>
              <a:chExt cx="796553" cy="447345"/>
            </a:xfrm>
          </p:grpSpPr>
          <p:cxnSp>
            <p:nvCxnSpPr>
              <p:cNvPr id="202" name="Google Shape;202;p5"/>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203" name="Google Shape;203;p5"/>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grpSp>
        <p:nvGrpSpPr>
          <p:cNvPr id="204" name="Google Shape;204;p5"/>
          <p:cNvGrpSpPr/>
          <p:nvPr/>
        </p:nvGrpSpPr>
        <p:grpSpPr>
          <a:xfrm>
            <a:off x="863463" y="2045157"/>
            <a:ext cx="1477004" cy="369332"/>
            <a:chOff x="88488" y="5558233"/>
            <a:chExt cx="1818385" cy="296211"/>
          </a:xfrm>
        </p:grpSpPr>
        <p:sp>
          <p:nvSpPr>
            <p:cNvPr id="205" name="Google Shape;205;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cxnSp>
          <p:nvCxnSpPr>
            <p:cNvPr id="206" name="Google Shape;206;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07" name="Google Shape;207;p5"/>
            <p:cNvSpPr txBox="1"/>
            <p:nvPr/>
          </p:nvSpPr>
          <p:spPr>
            <a:xfrm>
              <a:off x="369117" y="5558233"/>
              <a:ext cx="1537756" cy="296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PrimRP 18</a:t>
              </a:r>
              <a:endParaRPr/>
            </a:p>
          </p:txBody>
        </p:sp>
      </p:grpSp>
      <p:grpSp>
        <p:nvGrpSpPr>
          <p:cNvPr id="208" name="Google Shape;208;p5"/>
          <p:cNvGrpSpPr/>
          <p:nvPr/>
        </p:nvGrpSpPr>
        <p:grpSpPr>
          <a:xfrm>
            <a:off x="944985" y="1899886"/>
            <a:ext cx="527368" cy="449836"/>
            <a:chOff x="5299447" y="2480912"/>
            <a:chExt cx="796553" cy="447345"/>
          </a:xfrm>
        </p:grpSpPr>
        <p:cxnSp>
          <p:nvCxnSpPr>
            <p:cNvPr id="209" name="Google Shape;209;p5"/>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210" name="Google Shape;210;p5"/>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cxnSp>
        <p:nvCxnSpPr>
          <p:cNvPr id="211" name="Google Shape;211;p5"/>
          <p:cNvCxnSpPr/>
          <p:nvPr/>
        </p:nvCxnSpPr>
        <p:spPr>
          <a:xfrm flipH="1" rot="10800000">
            <a:off x="212651" y="3678141"/>
            <a:ext cx="11525693" cy="12178"/>
          </a:xfrm>
          <a:prstGeom prst="straightConnector1">
            <a:avLst/>
          </a:prstGeom>
          <a:noFill/>
          <a:ln cap="flat" cmpd="sng" w="38100">
            <a:solidFill>
              <a:schemeClr val="dk1"/>
            </a:solidFill>
            <a:prstDash val="dash"/>
            <a:miter lim="800000"/>
            <a:headEnd len="sm" w="sm" type="none"/>
            <a:tailEnd len="sm" w="sm" type="none"/>
          </a:ln>
        </p:spPr>
      </p:cxnSp>
      <p:grpSp>
        <p:nvGrpSpPr>
          <p:cNvPr id="212" name="Google Shape;212;p5"/>
          <p:cNvGrpSpPr/>
          <p:nvPr/>
        </p:nvGrpSpPr>
        <p:grpSpPr>
          <a:xfrm>
            <a:off x="2767138" y="4402583"/>
            <a:ext cx="1477004" cy="514701"/>
            <a:chOff x="596894" y="1936573"/>
            <a:chExt cx="1477004" cy="514701"/>
          </a:xfrm>
        </p:grpSpPr>
        <p:grpSp>
          <p:nvGrpSpPr>
            <p:cNvPr id="213" name="Google Shape;213;p5"/>
            <p:cNvGrpSpPr/>
            <p:nvPr/>
          </p:nvGrpSpPr>
          <p:grpSpPr>
            <a:xfrm>
              <a:off x="596894" y="2081940"/>
              <a:ext cx="1477004" cy="369334"/>
              <a:chOff x="88488" y="5558317"/>
              <a:chExt cx="1818385" cy="296213"/>
            </a:xfrm>
          </p:grpSpPr>
          <p:sp>
            <p:nvSpPr>
              <p:cNvPr id="214" name="Google Shape;214;p5"/>
              <p:cNvSpPr/>
              <p:nvPr/>
            </p:nvSpPr>
            <p:spPr>
              <a:xfrm>
                <a:off x="327782" y="5608396"/>
                <a:ext cx="1539810" cy="19588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cxnSp>
            <p:nvCxnSpPr>
              <p:cNvPr id="215" name="Google Shape;215;p5"/>
              <p:cNvCxnSpPr/>
              <p:nvPr/>
            </p:nvCxnSpPr>
            <p:spPr>
              <a:xfrm>
                <a:off x="88488" y="5810864"/>
                <a:ext cx="1818385" cy="9536"/>
              </a:xfrm>
              <a:prstGeom prst="straightConnector1">
                <a:avLst/>
              </a:prstGeom>
              <a:noFill/>
              <a:ln cap="flat" cmpd="sng" w="38100">
                <a:solidFill>
                  <a:schemeClr val="dk1"/>
                </a:solidFill>
                <a:prstDash val="solid"/>
                <a:miter lim="800000"/>
                <a:headEnd len="sm" w="sm" type="none"/>
                <a:tailEnd len="sm" w="sm" type="none"/>
              </a:ln>
            </p:spPr>
          </p:cxnSp>
          <p:sp>
            <p:nvSpPr>
              <p:cNvPr id="216" name="Google Shape;216;p5"/>
              <p:cNvSpPr txBox="1"/>
              <p:nvPr/>
            </p:nvSpPr>
            <p:spPr>
              <a:xfrm>
                <a:off x="472427" y="5558317"/>
                <a:ext cx="1326593" cy="296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AltRP 18</a:t>
                </a:r>
                <a:endParaRPr/>
              </a:p>
            </p:txBody>
          </p:sp>
        </p:grpSp>
        <p:grpSp>
          <p:nvGrpSpPr>
            <p:cNvPr id="217" name="Google Shape;217;p5"/>
            <p:cNvGrpSpPr/>
            <p:nvPr/>
          </p:nvGrpSpPr>
          <p:grpSpPr>
            <a:xfrm>
              <a:off x="678416" y="1936573"/>
              <a:ext cx="527368" cy="449836"/>
              <a:chOff x="5299447" y="2480912"/>
              <a:chExt cx="796553" cy="447345"/>
            </a:xfrm>
          </p:grpSpPr>
          <p:cxnSp>
            <p:nvCxnSpPr>
              <p:cNvPr id="218" name="Google Shape;218;p5"/>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219" name="Google Shape;219;p5"/>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grpSp>
        <p:nvGrpSpPr>
          <p:cNvPr id="220" name="Google Shape;220;p5"/>
          <p:cNvGrpSpPr/>
          <p:nvPr/>
        </p:nvGrpSpPr>
        <p:grpSpPr>
          <a:xfrm>
            <a:off x="5459551" y="1184814"/>
            <a:ext cx="1757400" cy="613364"/>
            <a:chOff x="5744606" y="1184814"/>
            <a:chExt cx="1472344" cy="613364"/>
          </a:xfrm>
        </p:grpSpPr>
        <p:cxnSp>
          <p:nvCxnSpPr>
            <p:cNvPr id="221" name="Google Shape;221;p5"/>
            <p:cNvCxnSpPr/>
            <p:nvPr/>
          </p:nvCxnSpPr>
          <p:spPr>
            <a:xfrm rot="10800000">
              <a:off x="5744606" y="1184814"/>
              <a:ext cx="0" cy="522538"/>
            </a:xfrm>
            <a:prstGeom prst="straightConnector1">
              <a:avLst/>
            </a:prstGeom>
            <a:noFill/>
            <a:ln cap="flat" cmpd="sng" w="38100">
              <a:solidFill>
                <a:schemeClr val="dk1"/>
              </a:solidFill>
              <a:prstDash val="solid"/>
              <a:miter lim="800000"/>
              <a:headEnd len="sm" w="sm" type="none"/>
              <a:tailEnd len="med" w="med" type="triangle"/>
            </a:ln>
          </p:spPr>
        </p:cxnSp>
        <p:sp>
          <p:nvSpPr>
            <p:cNvPr id="222" name="Google Shape;222;p5"/>
            <p:cNvSpPr txBox="1"/>
            <p:nvPr/>
          </p:nvSpPr>
          <p:spPr>
            <a:xfrm>
              <a:off x="5914239" y="1213403"/>
              <a:ext cx="13027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entury Gothic"/>
                  <a:ea typeface="Century Gothic"/>
                  <a:cs typeface="Century Gothic"/>
                  <a:sym typeface="Century Gothic"/>
                </a:rPr>
                <a:t>Zn</a:t>
              </a:r>
              <a:r>
                <a:rPr baseline="30000" lang="en-US" sz="3200">
                  <a:solidFill>
                    <a:schemeClr val="dk1"/>
                  </a:solidFill>
                  <a:latin typeface="Century Gothic"/>
                  <a:ea typeface="Century Gothic"/>
                  <a:cs typeface="Century Gothic"/>
                  <a:sym typeface="Century Gothic"/>
                </a:rPr>
                <a:t>2+</a:t>
              </a:r>
              <a:endParaRPr/>
            </a:p>
          </p:txBody>
        </p:sp>
      </p:grpSp>
      <p:grpSp>
        <p:nvGrpSpPr>
          <p:cNvPr id="223" name="Google Shape;223;p5"/>
          <p:cNvGrpSpPr/>
          <p:nvPr/>
        </p:nvGrpSpPr>
        <p:grpSpPr>
          <a:xfrm>
            <a:off x="5128614" y="3849406"/>
            <a:ext cx="2074896" cy="636111"/>
            <a:chOff x="5761384" y="1162067"/>
            <a:chExt cx="1455566" cy="636111"/>
          </a:xfrm>
        </p:grpSpPr>
        <p:cxnSp>
          <p:nvCxnSpPr>
            <p:cNvPr id="224" name="Google Shape;224;p5"/>
            <p:cNvCxnSpPr/>
            <p:nvPr/>
          </p:nvCxnSpPr>
          <p:spPr>
            <a:xfrm>
              <a:off x="5761384" y="1162067"/>
              <a:ext cx="0" cy="596759"/>
            </a:xfrm>
            <a:prstGeom prst="straightConnector1">
              <a:avLst/>
            </a:prstGeom>
            <a:noFill/>
            <a:ln cap="flat" cmpd="sng" w="38100">
              <a:solidFill>
                <a:schemeClr val="dk1"/>
              </a:solidFill>
              <a:prstDash val="solid"/>
              <a:miter lim="800000"/>
              <a:headEnd len="sm" w="sm" type="none"/>
              <a:tailEnd len="med" w="med" type="triangle"/>
            </a:ln>
          </p:spPr>
        </p:cxnSp>
        <p:sp>
          <p:nvSpPr>
            <p:cNvPr id="225" name="Google Shape;225;p5"/>
            <p:cNvSpPr txBox="1"/>
            <p:nvPr/>
          </p:nvSpPr>
          <p:spPr>
            <a:xfrm>
              <a:off x="5914239" y="1213403"/>
              <a:ext cx="13027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entury Gothic"/>
                  <a:ea typeface="Century Gothic"/>
                  <a:cs typeface="Century Gothic"/>
                  <a:sym typeface="Century Gothic"/>
                </a:rPr>
                <a:t>Zn</a:t>
              </a:r>
              <a:r>
                <a:rPr baseline="30000" lang="en-US" sz="3200">
                  <a:solidFill>
                    <a:schemeClr val="dk1"/>
                  </a:solidFill>
                  <a:latin typeface="Century Gothic"/>
                  <a:ea typeface="Century Gothic"/>
                  <a:cs typeface="Century Gothic"/>
                  <a:sym typeface="Century Gothic"/>
                </a:rPr>
                <a:t>2+</a:t>
              </a:r>
              <a:endParaRPr/>
            </a:p>
          </p:txBody>
        </p:sp>
      </p:grpSp>
      <p:grpSp>
        <p:nvGrpSpPr>
          <p:cNvPr id="226" name="Google Shape;226;p5"/>
          <p:cNvGrpSpPr/>
          <p:nvPr/>
        </p:nvGrpSpPr>
        <p:grpSpPr>
          <a:xfrm>
            <a:off x="863463" y="5314905"/>
            <a:ext cx="1181434" cy="836294"/>
            <a:chOff x="7054388" y="3427204"/>
            <a:chExt cx="1181434" cy="836294"/>
          </a:xfrm>
        </p:grpSpPr>
        <p:grpSp>
          <p:nvGrpSpPr>
            <p:cNvPr id="227" name="Google Shape;227;p5"/>
            <p:cNvGrpSpPr/>
            <p:nvPr/>
          </p:nvGrpSpPr>
          <p:grpSpPr>
            <a:xfrm>
              <a:off x="7054388" y="3427204"/>
              <a:ext cx="1181434" cy="836294"/>
              <a:chOff x="5051905" y="2510640"/>
              <a:chExt cx="855722" cy="607249"/>
            </a:xfrm>
          </p:grpSpPr>
          <p:sp>
            <p:nvSpPr>
              <p:cNvPr id="228" name="Google Shape;228;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9" name="Google Shape;229;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30" name="Google Shape;230;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31" name="Google Shape;231;p5"/>
          <p:cNvGrpSpPr/>
          <p:nvPr/>
        </p:nvGrpSpPr>
        <p:grpSpPr>
          <a:xfrm>
            <a:off x="3030801" y="5294600"/>
            <a:ext cx="1181434" cy="836294"/>
            <a:chOff x="6901988" y="3274804"/>
            <a:chExt cx="1181434" cy="836294"/>
          </a:xfrm>
        </p:grpSpPr>
        <p:grpSp>
          <p:nvGrpSpPr>
            <p:cNvPr id="232" name="Google Shape;232;p5"/>
            <p:cNvGrpSpPr/>
            <p:nvPr/>
          </p:nvGrpSpPr>
          <p:grpSpPr>
            <a:xfrm>
              <a:off x="6901988" y="3274804"/>
              <a:ext cx="1181434" cy="836294"/>
              <a:chOff x="5051905" y="2510640"/>
              <a:chExt cx="855722" cy="607249"/>
            </a:xfrm>
          </p:grpSpPr>
          <p:sp>
            <p:nvSpPr>
              <p:cNvPr id="233" name="Google Shape;233;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4" name="Google Shape;234;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35" name="Google Shape;235;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36" name="Google Shape;236;p5"/>
          <p:cNvGrpSpPr/>
          <p:nvPr/>
        </p:nvGrpSpPr>
        <p:grpSpPr>
          <a:xfrm>
            <a:off x="6777000" y="4078964"/>
            <a:ext cx="4646011" cy="2290691"/>
            <a:chOff x="7204587" y="1195521"/>
            <a:chExt cx="4646011" cy="2290691"/>
          </a:xfrm>
        </p:grpSpPr>
        <p:grpSp>
          <p:nvGrpSpPr>
            <p:cNvPr id="237" name="Google Shape;237;p5"/>
            <p:cNvGrpSpPr/>
            <p:nvPr/>
          </p:nvGrpSpPr>
          <p:grpSpPr>
            <a:xfrm>
              <a:off x="7956299" y="1582274"/>
              <a:ext cx="1181434" cy="836294"/>
              <a:chOff x="7054388" y="3427204"/>
              <a:chExt cx="1181434" cy="836294"/>
            </a:xfrm>
          </p:grpSpPr>
          <p:grpSp>
            <p:nvGrpSpPr>
              <p:cNvPr id="238" name="Google Shape;238;p5"/>
              <p:cNvGrpSpPr/>
              <p:nvPr/>
            </p:nvGrpSpPr>
            <p:grpSpPr>
              <a:xfrm>
                <a:off x="7054388" y="3427204"/>
                <a:ext cx="1181434" cy="836294"/>
                <a:chOff x="5051905" y="2510640"/>
                <a:chExt cx="855722" cy="607249"/>
              </a:xfrm>
            </p:grpSpPr>
            <p:sp>
              <p:nvSpPr>
                <p:cNvPr id="239" name="Google Shape;239;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0" name="Google Shape;240;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41" name="Google Shape;241;p5"/>
              <p:cNvSpPr/>
              <p:nvPr/>
            </p:nvSpPr>
            <p:spPr>
              <a:xfrm>
                <a:off x="7543014" y="40173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42" name="Google Shape;242;p5"/>
            <p:cNvGrpSpPr/>
            <p:nvPr/>
          </p:nvGrpSpPr>
          <p:grpSpPr>
            <a:xfrm>
              <a:off x="9266949" y="2036672"/>
              <a:ext cx="1181434" cy="836294"/>
              <a:chOff x="7054388" y="3427204"/>
              <a:chExt cx="1181434" cy="836294"/>
            </a:xfrm>
          </p:grpSpPr>
          <p:grpSp>
            <p:nvGrpSpPr>
              <p:cNvPr id="243" name="Google Shape;243;p5"/>
              <p:cNvGrpSpPr/>
              <p:nvPr/>
            </p:nvGrpSpPr>
            <p:grpSpPr>
              <a:xfrm>
                <a:off x="7054388" y="3427204"/>
                <a:ext cx="1181434" cy="836294"/>
                <a:chOff x="5051905" y="2510640"/>
                <a:chExt cx="855722" cy="607249"/>
              </a:xfrm>
            </p:grpSpPr>
            <p:sp>
              <p:nvSpPr>
                <p:cNvPr id="244" name="Google Shape;244;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5" name="Google Shape;245;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46" name="Google Shape;246;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47" name="Google Shape;247;p5"/>
            <p:cNvGrpSpPr/>
            <p:nvPr/>
          </p:nvGrpSpPr>
          <p:grpSpPr>
            <a:xfrm>
              <a:off x="7204587" y="2538966"/>
              <a:ext cx="1181434" cy="836294"/>
              <a:chOff x="7054388" y="3427204"/>
              <a:chExt cx="1181434" cy="836294"/>
            </a:xfrm>
          </p:grpSpPr>
          <p:grpSp>
            <p:nvGrpSpPr>
              <p:cNvPr id="248" name="Google Shape;248;p5"/>
              <p:cNvGrpSpPr/>
              <p:nvPr/>
            </p:nvGrpSpPr>
            <p:grpSpPr>
              <a:xfrm>
                <a:off x="7054388" y="3427204"/>
                <a:ext cx="1181434" cy="836294"/>
                <a:chOff x="5051905" y="2510640"/>
                <a:chExt cx="855722" cy="607249"/>
              </a:xfrm>
            </p:grpSpPr>
            <p:sp>
              <p:nvSpPr>
                <p:cNvPr id="249" name="Google Shape;249;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0" name="Google Shape;250;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51" name="Google Shape;251;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52" name="Google Shape;252;p5"/>
            <p:cNvGrpSpPr/>
            <p:nvPr/>
          </p:nvGrpSpPr>
          <p:grpSpPr>
            <a:xfrm>
              <a:off x="10388241" y="1195521"/>
              <a:ext cx="1181434" cy="836294"/>
              <a:chOff x="7054388" y="3427204"/>
              <a:chExt cx="1181434" cy="836294"/>
            </a:xfrm>
          </p:grpSpPr>
          <p:grpSp>
            <p:nvGrpSpPr>
              <p:cNvPr id="253" name="Google Shape;253;p5"/>
              <p:cNvGrpSpPr/>
              <p:nvPr/>
            </p:nvGrpSpPr>
            <p:grpSpPr>
              <a:xfrm>
                <a:off x="7054388" y="3427204"/>
                <a:ext cx="1181434" cy="836294"/>
                <a:chOff x="5051905" y="2510640"/>
                <a:chExt cx="855722" cy="607249"/>
              </a:xfrm>
            </p:grpSpPr>
            <p:sp>
              <p:nvSpPr>
                <p:cNvPr id="254" name="Google Shape;254;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5" name="Google Shape;255;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56" name="Google Shape;256;p5"/>
              <p:cNvSpPr/>
              <p:nvPr/>
            </p:nvSpPr>
            <p:spPr>
              <a:xfrm>
                <a:off x="7543014" y="40173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257" name="Google Shape;257;p5"/>
            <p:cNvGrpSpPr/>
            <p:nvPr/>
          </p:nvGrpSpPr>
          <p:grpSpPr>
            <a:xfrm>
              <a:off x="10669164" y="2649918"/>
              <a:ext cx="1181434" cy="836294"/>
              <a:chOff x="6901988" y="3274804"/>
              <a:chExt cx="1181434" cy="836294"/>
            </a:xfrm>
          </p:grpSpPr>
          <p:grpSp>
            <p:nvGrpSpPr>
              <p:cNvPr id="258" name="Google Shape;258;p5"/>
              <p:cNvGrpSpPr/>
              <p:nvPr/>
            </p:nvGrpSpPr>
            <p:grpSpPr>
              <a:xfrm>
                <a:off x="6901988" y="3274804"/>
                <a:ext cx="1181434" cy="836294"/>
                <a:chOff x="5051905" y="2510640"/>
                <a:chExt cx="855722" cy="607249"/>
              </a:xfrm>
            </p:grpSpPr>
            <p:sp>
              <p:nvSpPr>
                <p:cNvPr id="259" name="Google Shape;259;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0" name="Google Shape;260;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61" name="Google Shape;261;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grpSp>
        <p:nvGrpSpPr>
          <p:cNvPr id="262" name="Google Shape;262;p5"/>
          <p:cNvGrpSpPr/>
          <p:nvPr/>
        </p:nvGrpSpPr>
        <p:grpSpPr>
          <a:xfrm>
            <a:off x="2645778" y="1126755"/>
            <a:ext cx="1261204" cy="1044604"/>
            <a:chOff x="2645778" y="1126755"/>
            <a:chExt cx="1261204" cy="1044604"/>
          </a:xfrm>
        </p:grpSpPr>
        <p:grpSp>
          <p:nvGrpSpPr>
            <p:cNvPr id="263" name="Google Shape;263;p5"/>
            <p:cNvGrpSpPr/>
            <p:nvPr/>
          </p:nvGrpSpPr>
          <p:grpSpPr>
            <a:xfrm>
              <a:off x="2645778" y="1226202"/>
              <a:ext cx="932102" cy="945157"/>
              <a:chOff x="2645778" y="1226202"/>
              <a:chExt cx="932102" cy="945157"/>
            </a:xfrm>
          </p:grpSpPr>
          <p:cxnSp>
            <p:nvCxnSpPr>
              <p:cNvPr id="264" name="Google Shape;264;p5"/>
              <p:cNvCxnSpPr/>
              <p:nvPr/>
            </p:nvCxnSpPr>
            <p:spPr>
              <a:xfrm>
                <a:off x="3111829" y="1707352"/>
                <a:ext cx="0" cy="449836"/>
              </a:xfrm>
              <a:prstGeom prst="straightConnector1">
                <a:avLst/>
              </a:prstGeom>
              <a:noFill/>
              <a:ln cap="flat" cmpd="sng" w="12700">
                <a:solidFill>
                  <a:schemeClr val="dk1"/>
                </a:solidFill>
                <a:prstDash val="solid"/>
                <a:miter lim="800000"/>
                <a:headEnd len="sm" w="sm" type="none"/>
                <a:tailEnd len="sm" w="sm" type="none"/>
              </a:ln>
            </p:spPr>
          </p:cxnSp>
          <p:cxnSp>
            <p:nvCxnSpPr>
              <p:cNvPr id="265" name="Google Shape;265;p5"/>
              <p:cNvCxnSpPr/>
              <p:nvPr/>
            </p:nvCxnSpPr>
            <p:spPr>
              <a:xfrm>
                <a:off x="3004716" y="2171359"/>
                <a:ext cx="227617" cy="0"/>
              </a:xfrm>
              <a:prstGeom prst="straightConnector1">
                <a:avLst/>
              </a:prstGeom>
              <a:noFill/>
              <a:ln cap="flat" cmpd="sng" w="12700">
                <a:solidFill>
                  <a:schemeClr val="dk1"/>
                </a:solidFill>
                <a:prstDash val="solid"/>
                <a:miter lim="800000"/>
                <a:headEnd len="sm" w="sm" type="none"/>
                <a:tailEnd len="sm" w="sm" type="none"/>
              </a:ln>
            </p:spPr>
          </p:cxnSp>
          <p:sp>
            <p:nvSpPr>
              <p:cNvPr id="266" name="Google Shape;266;p5"/>
              <p:cNvSpPr/>
              <p:nvPr/>
            </p:nvSpPr>
            <p:spPr>
              <a:xfrm>
                <a:off x="2645778" y="1226202"/>
                <a:ext cx="932102" cy="505873"/>
              </a:xfrm>
              <a:prstGeom prst="ellipse">
                <a:avLst/>
              </a:prstGeom>
              <a:solidFill>
                <a:schemeClr val="accent3"/>
              </a:solidFill>
              <a:ln cap="flat" cmpd="sng" w="12700">
                <a:solidFill>
                  <a:srgbClr val="31538F"/>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Zur</a:t>
                </a:r>
                <a:endParaRPr baseline="30000" sz="2000">
                  <a:solidFill>
                    <a:schemeClr val="dk1"/>
                  </a:solidFill>
                  <a:latin typeface="Century Gothic"/>
                  <a:ea typeface="Century Gothic"/>
                  <a:cs typeface="Century Gothic"/>
                  <a:sym typeface="Century Gothic"/>
                </a:endParaRPr>
              </a:p>
            </p:txBody>
          </p:sp>
        </p:grpSp>
        <p:sp>
          <p:nvSpPr>
            <p:cNvPr id="267" name="Google Shape;267;p5"/>
            <p:cNvSpPr/>
            <p:nvPr/>
          </p:nvSpPr>
          <p:spPr>
            <a:xfrm>
              <a:off x="3318893" y="1126755"/>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grpSp>
      <p:grpSp>
        <p:nvGrpSpPr>
          <p:cNvPr id="268" name="Google Shape;268;p5"/>
          <p:cNvGrpSpPr/>
          <p:nvPr/>
        </p:nvGrpSpPr>
        <p:grpSpPr>
          <a:xfrm>
            <a:off x="1011248" y="2646061"/>
            <a:ext cx="1181434" cy="836294"/>
            <a:chOff x="7054388" y="3427204"/>
            <a:chExt cx="1181434" cy="836294"/>
          </a:xfrm>
        </p:grpSpPr>
        <p:grpSp>
          <p:nvGrpSpPr>
            <p:cNvPr id="269" name="Google Shape;269;p5"/>
            <p:cNvGrpSpPr/>
            <p:nvPr/>
          </p:nvGrpSpPr>
          <p:grpSpPr>
            <a:xfrm>
              <a:off x="7054388" y="3427204"/>
              <a:ext cx="1181434" cy="836294"/>
              <a:chOff x="5051905" y="2510640"/>
              <a:chExt cx="855722" cy="607249"/>
            </a:xfrm>
          </p:grpSpPr>
          <p:sp>
            <p:nvSpPr>
              <p:cNvPr id="270" name="Google Shape;270;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1" name="Google Shape;271;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72" name="Google Shape;272;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273" name="Google Shape;273;p5"/>
          <p:cNvSpPr/>
          <p:nvPr/>
        </p:nvSpPr>
        <p:spPr>
          <a:xfrm>
            <a:off x="1687854" y="3345518"/>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grpSp>
        <p:nvGrpSpPr>
          <p:cNvPr id="274" name="Google Shape;274;p5"/>
          <p:cNvGrpSpPr/>
          <p:nvPr/>
        </p:nvGrpSpPr>
        <p:grpSpPr>
          <a:xfrm>
            <a:off x="7204587" y="1195521"/>
            <a:ext cx="4646011" cy="2404061"/>
            <a:chOff x="7204587" y="1195521"/>
            <a:chExt cx="4646011" cy="2404061"/>
          </a:xfrm>
        </p:grpSpPr>
        <p:grpSp>
          <p:nvGrpSpPr>
            <p:cNvPr id="275" name="Google Shape;275;p5"/>
            <p:cNvGrpSpPr/>
            <p:nvPr/>
          </p:nvGrpSpPr>
          <p:grpSpPr>
            <a:xfrm>
              <a:off x="7204587" y="1195521"/>
              <a:ext cx="4646011" cy="2290691"/>
              <a:chOff x="7204587" y="1195521"/>
              <a:chExt cx="4646011" cy="2290691"/>
            </a:xfrm>
          </p:grpSpPr>
          <p:grpSp>
            <p:nvGrpSpPr>
              <p:cNvPr id="276" name="Google Shape;276;p5"/>
              <p:cNvGrpSpPr/>
              <p:nvPr/>
            </p:nvGrpSpPr>
            <p:grpSpPr>
              <a:xfrm>
                <a:off x="7956299" y="1582274"/>
                <a:ext cx="1181434" cy="836294"/>
                <a:chOff x="7054388" y="3427204"/>
                <a:chExt cx="1181434" cy="836294"/>
              </a:xfrm>
            </p:grpSpPr>
            <p:grpSp>
              <p:nvGrpSpPr>
                <p:cNvPr id="277" name="Google Shape;277;p5"/>
                <p:cNvGrpSpPr/>
                <p:nvPr/>
              </p:nvGrpSpPr>
              <p:grpSpPr>
                <a:xfrm>
                  <a:off x="7054388" y="3427204"/>
                  <a:ext cx="1181434" cy="836294"/>
                  <a:chOff x="5051905" y="2510640"/>
                  <a:chExt cx="855722" cy="607249"/>
                </a:xfrm>
              </p:grpSpPr>
              <p:sp>
                <p:nvSpPr>
                  <p:cNvPr id="278" name="Google Shape;278;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79" name="Google Shape;279;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280" name="Google Shape;280;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281" name="Google Shape;281;p5"/>
              <p:cNvGrpSpPr/>
              <p:nvPr/>
            </p:nvGrpSpPr>
            <p:grpSpPr>
              <a:xfrm>
                <a:off x="9266949" y="2036672"/>
                <a:ext cx="1181434" cy="836294"/>
                <a:chOff x="7054388" y="3427204"/>
                <a:chExt cx="1181434" cy="836294"/>
              </a:xfrm>
            </p:grpSpPr>
            <p:grpSp>
              <p:nvGrpSpPr>
                <p:cNvPr id="282" name="Google Shape;282;p5"/>
                <p:cNvGrpSpPr/>
                <p:nvPr/>
              </p:nvGrpSpPr>
              <p:grpSpPr>
                <a:xfrm>
                  <a:off x="7054388" y="3427204"/>
                  <a:ext cx="1181434" cy="836294"/>
                  <a:chOff x="5051905" y="2510640"/>
                  <a:chExt cx="855722" cy="607249"/>
                </a:xfrm>
              </p:grpSpPr>
              <p:sp>
                <p:nvSpPr>
                  <p:cNvPr id="283" name="Google Shape;283;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84" name="Google Shape;284;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285" name="Google Shape;285;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286" name="Google Shape;286;p5"/>
              <p:cNvGrpSpPr/>
              <p:nvPr/>
            </p:nvGrpSpPr>
            <p:grpSpPr>
              <a:xfrm>
                <a:off x="7204587" y="2538966"/>
                <a:ext cx="1181434" cy="836294"/>
                <a:chOff x="7054388" y="3427204"/>
                <a:chExt cx="1181434" cy="836294"/>
              </a:xfrm>
            </p:grpSpPr>
            <p:grpSp>
              <p:nvGrpSpPr>
                <p:cNvPr id="287" name="Google Shape;287;p5"/>
                <p:cNvGrpSpPr/>
                <p:nvPr/>
              </p:nvGrpSpPr>
              <p:grpSpPr>
                <a:xfrm>
                  <a:off x="7054388" y="3427204"/>
                  <a:ext cx="1181434" cy="836294"/>
                  <a:chOff x="5051905" y="2510640"/>
                  <a:chExt cx="855722" cy="607249"/>
                </a:xfrm>
              </p:grpSpPr>
              <p:sp>
                <p:nvSpPr>
                  <p:cNvPr id="288" name="Google Shape;288;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89" name="Google Shape;289;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290" name="Google Shape;290;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291" name="Google Shape;291;p5"/>
              <p:cNvGrpSpPr/>
              <p:nvPr/>
            </p:nvGrpSpPr>
            <p:grpSpPr>
              <a:xfrm>
                <a:off x="10388241" y="1195521"/>
                <a:ext cx="1181434" cy="836294"/>
                <a:chOff x="7054388" y="3427204"/>
                <a:chExt cx="1181434" cy="836294"/>
              </a:xfrm>
            </p:grpSpPr>
            <p:grpSp>
              <p:nvGrpSpPr>
                <p:cNvPr id="292" name="Google Shape;292;p5"/>
                <p:cNvGrpSpPr/>
                <p:nvPr/>
              </p:nvGrpSpPr>
              <p:grpSpPr>
                <a:xfrm>
                  <a:off x="7054388" y="3427204"/>
                  <a:ext cx="1181434" cy="836294"/>
                  <a:chOff x="5051905" y="2510640"/>
                  <a:chExt cx="855722" cy="607249"/>
                </a:xfrm>
              </p:grpSpPr>
              <p:sp>
                <p:nvSpPr>
                  <p:cNvPr id="293" name="Google Shape;293;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94" name="Google Shape;294;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295" name="Google Shape;295;p5"/>
                <p:cNvSpPr/>
                <p:nvPr/>
              </p:nvSpPr>
              <p:spPr>
                <a:xfrm>
                  <a:off x="7543014" y="4017389"/>
                  <a:ext cx="295995" cy="246109"/>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296" name="Google Shape;296;p5"/>
              <p:cNvGrpSpPr/>
              <p:nvPr/>
            </p:nvGrpSpPr>
            <p:grpSpPr>
              <a:xfrm>
                <a:off x="10669164" y="2649918"/>
                <a:ext cx="1181434" cy="836294"/>
                <a:chOff x="6901988" y="3274804"/>
                <a:chExt cx="1181434" cy="836294"/>
              </a:xfrm>
            </p:grpSpPr>
            <p:grpSp>
              <p:nvGrpSpPr>
                <p:cNvPr id="297" name="Google Shape;297;p5"/>
                <p:cNvGrpSpPr/>
                <p:nvPr/>
              </p:nvGrpSpPr>
              <p:grpSpPr>
                <a:xfrm>
                  <a:off x="6901988" y="3274804"/>
                  <a:ext cx="1181434" cy="836294"/>
                  <a:chOff x="5051905" y="2510640"/>
                  <a:chExt cx="855722" cy="607249"/>
                </a:xfrm>
              </p:grpSpPr>
              <p:sp>
                <p:nvSpPr>
                  <p:cNvPr id="298" name="Google Shape;298;p5"/>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99" name="Google Shape;299;p5"/>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300" name="Google Shape;300;p5"/>
                <p:cNvSpPr/>
                <p:nvPr/>
              </p:nvSpPr>
              <p:spPr>
                <a:xfrm>
                  <a:off x="7390614" y="3864989"/>
                  <a:ext cx="295995" cy="246109"/>
                </a:xfrm>
                <a:prstGeom prst="ellipse">
                  <a:avLst/>
                </a:prstGeom>
                <a:solidFill>
                  <a:schemeClr val="dk1"/>
                </a:solidFill>
                <a:ln cap="flat" cmpd="sng" w="12700">
                  <a:solidFill>
                    <a:srgbClr val="31538F"/>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
          <p:nvSpPr>
            <p:cNvPr id="301" name="Google Shape;301;p5"/>
            <p:cNvSpPr/>
            <p:nvPr/>
          </p:nvSpPr>
          <p:spPr>
            <a:xfrm>
              <a:off x="7789869" y="3286365"/>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sp>
          <p:nvSpPr>
            <p:cNvPr id="302" name="Google Shape;302;p5"/>
            <p:cNvSpPr/>
            <p:nvPr/>
          </p:nvSpPr>
          <p:spPr>
            <a:xfrm>
              <a:off x="8561517" y="2311238"/>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sp>
          <p:nvSpPr>
            <p:cNvPr id="303" name="Google Shape;303;p5"/>
            <p:cNvSpPr/>
            <p:nvPr/>
          </p:nvSpPr>
          <p:spPr>
            <a:xfrm>
              <a:off x="9762581" y="2795901"/>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sp>
          <p:nvSpPr>
            <p:cNvPr id="304" name="Google Shape;304;p5"/>
            <p:cNvSpPr/>
            <p:nvPr/>
          </p:nvSpPr>
          <p:spPr>
            <a:xfrm>
              <a:off x="10984611" y="1943563"/>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grpSp>
      <p:sp>
        <p:nvSpPr>
          <p:cNvPr id="305" name="Google Shape;305;p5"/>
          <p:cNvSpPr/>
          <p:nvPr/>
        </p:nvSpPr>
        <p:spPr>
          <a:xfrm>
            <a:off x="1421892" y="6050214"/>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sp>
        <p:nvSpPr>
          <p:cNvPr id="306" name="Google Shape;306;p5"/>
          <p:cNvSpPr/>
          <p:nvPr/>
        </p:nvSpPr>
        <p:spPr>
          <a:xfrm>
            <a:off x="7399168" y="6104504"/>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sp>
        <p:nvSpPr>
          <p:cNvPr id="307" name="Google Shape;307;p5"/>
          <p:cNvSpPr/>
          <p:nvPr/>
        </p:nvSpPr>
        <p:spPr>
          <a:xfrm>
            <a:off x="9434561" y="5698012"/>
            <a:ext cx="588089" cy="313217"/>
          </a:xfrm>
          <a:prstGeom prst="ellipse">
            <a:avLst/>
          </a:prstGeom>
          <a:solidFill>
            <a:srgbClr val="FF0000"/>
          </a:solidFill>
          <a:ln cap="flat" cmpd="sng" w="12700">
            <a:solidFill>
              <a:schemeClr val="dk1"/>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Zn</a:t>
            </a:r>
            <a:r>
              <a:rPr baseline="30000" lang="en-US" sz="1400">
                <a:solidFill>
                  <a:schemeClr val="dk1"/>
                </a:solidFill>
                <a:latin typeface="Century Gothic"/>
                <a:ea typeface="Century Gothic"/>
                <a:cs typeface="Century Gothic"/>
                <a:sym typeface="Century Gothic"/>
              </a:rPr>
              <a:t>2+</a:t>
            </a:r>
            <a:endParaRPr/>
          </a:p>
        </p:txBody>
      </p:sp>
      <p:sp>
        <p:nvSpPr>
          <p:cNvPr id="308" name="Google Shape;308;p5"/>
          <p:cNvSpPr txBox="1"/>
          <p:nvPr/>
        </p:nvSpPr>
        <p:spPr>
          <a:xfrm>
            <a:off x="10241577" y="6363431"/>
            <a:ext cx="27146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Prisic </a:t>
            </a:r>
            <a:r>
              <a:rPr i="1" lang="en-US" sz="1800">
                <a:solidFill>
                  <a:schemeClr val="dk1"/>
                </a:solidFill>
                <a:latin typeface="Century Gothic"/>
                <a:ea typeface="Century Gothic"/>
                <a:cs typeface="Century Gothic"/>
                <a:sym typeface="Century Gothic"/>
              </a:rPr>
              <a:t>et al. </a:t>
            </a:r>
            <a:r>
              <a:rPr lang="en-US" sz="1800">
                <a:solidFill>
                  <a:schemeClr val="dk1"/>
                </a:solidFill>
                <a:latin typeface="Century Gothic"/>
                <a:ea typeface="Century Gothic"/>
                <a:cs typeface="Century Gothic"/>
                <a:sym typeface="Century Gothic"/>
              </a:rPr>
              <a:t>2016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t>The role of bS21 in translation</a:t>
            </a:r>
            <a:endParaRPr>
              <a:solidFill>
                <a:schemeClr val="dk1"/>
              </a:solidFill>
            </a:endParaRPr>
          </a:p>
        </p:txBody>
      </p:sp>
      <p:grpSp>
        <p:nvGrpSpPr>
          <p:cNvPr id="315" name="Google Shape;315;p6"/>
          <p:cNvGrpSpPr/>
          <p:nvPr/>
        </p:nvGrpSpPr>
        <p:grpSpPr>
          <a:xfrm>
            <a:off x="3952189" y="2243030"/>
            <a:ext cx="10002622" cy="3855720"/>
            <a:chOff x="1351178" y="2413576"/>
            <a:chExt cx="10002622" cy="3855720"/>
          </a:xfrm>
        </p:grpSpPr>
        <p:pic>
          <p:nvPicPr>
            <p:cNvPr id="316" name="Google Shape;316;p6"/>
            <p:cNvPicPr preferRelativeResize="0"/>
            <p:nvPr/>
          </p:nvPicPr>
          <p:blipFill rotWithShape="1">
            <a:blip r:embed="rId3">
              <a:alphaModFix/>
            </a:blip>
            <a:srcRect b="2444" l="5624" r="26374" t="3111"/>
            <a:stretch/>
          </p:blipFill>
          <p:spPr>
            <a:xfrm>
              <a:off x="1351178" y="2413576"/>
              <a:ext cx="4935322" cy="3855720"/>
            </a:xfrm>
            <a:prstGeom prst="rect">
              <a:avLst/>
            </a:prstGeom>
            <a:noFill/>
            <a:ln>
              <a:noFill/>
            </a:ln>
          </p:spPr>
        </p:pic>
        <p:pic>
          <p:nvPicPr>
            <p:cNvPr id="317" name="Google Shape;317;p6"/>
            <p:cNvPicPr preferRelativeResize="0"/>
            <p:nvPr/>
          </p:nvPicPr>
          <p:blipFill rotWithShape="1">
            <a:blip r:embed="rId4">
              <a:alphaModFix/>
            </a:blip>
            <a:srcRect b="0" l="2375" r="24625" t="1540"/>
            <a:stretch/>
          </p:blipFill>
          <p:spPr>
            <a:xfrm>
              <a:off x="6271681" y="2413576"/>
              <a:ext cx="5082119" cy="3855720"/>
            </a:xfrm>
            <a:prstGeom prst="rect">
              <a:avLst/>
            </a:prstGeom>
            <a:noFill/>
            <a:ln>
              <a:noFill/>
            </a:ln>
          </p:spPr>
        </p:pic>
      </p:grpSp>
      <p:sp>
        <p:nvSpPr>
          <p:cNvPr id="318" name="Google Shape;318;p6"/>
          <p:cNvSpPr txBox="1"/>
          <p:nvPr/>
        </p:nvSpPr>
        <p:spPr>
          <a:xfrm>
            <a:off x="838200" y="1660783"/>
            <a:ext cx="10896600" cy="39703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Location</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Function</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Encoded by viruses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Implicated in distinct phenotypes</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Motility</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Biofilm formation</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Acid stress resistance</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Antibiotic resistance</a:t>
            </a:r>
            <a:endParaRPr/>
          </a:p>
          <a:p>
            <a:pPr indent="-285750" lvl="1" marL="74295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entury Gothic"/>
                <a:ea typeface="Century Gothic"/>
                <a:cs typeface="Century Gothic"/>
                <a:sym typeface="Century Gothic"/>
              </a:rPr>
              <a:t>Virulence</a:t>
            </a:r>
            <a:endParaRPr/>
          </a:p>
        </p:txBody>
      </p:sp>
      <p:sp>
        <p:nvSpPr>
          <p:cNvPr id="319" name="Google Shape;319;p6"/>
          <p:cNvSpPr txBox="1"/>
          <p:nvPr/>
        </p:nvSpPr>
        <p:spPr>
          <a:xfrm>
            <a:off x="10091394" y="6392902"/>
            <a:ext cx="32868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PDB entry: 4V50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b="1" lang="en-US"/>
              <a:t>Overall question: </a:t>
            </a:r>
            <a:r>
              <a:rPr lang="en-US"/>
              <a:t>How does bS21 contribute to control of gene expression?</a:t>
            </a:r>
            <a:endParaRPr/>
          </a:p>
        </p:txBody>
      </p:sp>
      <p:sp>
        <p:nvSpPr>
          <p:cNvPr id="326" name="Google Shape;326;p7"/>
          <p:cNvSpPr txBox="1"/>
          <p:nvPr>
            <p:ph idx="1" type="body"/>
          </p:nvPr>
        </p:nvSpPr>
        <p:spPr>
          <a:xfrm>
            <a:off x="838200" y="2267585"/>
            <a:ext cx="10515600" cy="3112135"/>
          </a:xfrm>
          <a:prstGeom prst="rect">
            <a:avLst/>
          </a:prstGeom>
          <a:noFill/>
          <a:ln>
            <a:noFill/>
          </a:ln>
        </p:spPr>
        <p:txBody>
          <a:bodyPr anchorCtr="0" anchor="t" bIns="45700" lIns="91425" spcFirstLastPara="1" rIns="91425" wrap="square" tIns="45700">
            <a:normAutofit/>
          </a:bodyPr>
          <a:lstStyle/>
          <a:p>
            <a:pPr indent="-285750" lvl="1" marL="742950" rtl="0" algn="l">
              <a:lnSpc>
                <a:spcPct val="90000"/>
              </a:lnSpc>
              <a:spcBef>
                <a:spcPts val="0"/>
              </a:spcBef>
              <a:spcAft>
                <a:spcPts val="0"/>
              </a:spcAft>
              <a:buClr>
                <a:schemeClr val="dk1"/>
              </a:buClr>
              <a:buSzPts val="2800"/>
              <a:buChar char="•"/>
            </a:pPr>
            <a:r>
              <a:rPr b="1" lang="en-US" sz="2800"/>
              <a:t>Aim 1: </a:t>
            </a:r>
            <a:r>
              <a:rPr lang="en-US" sz="2800"/>
              <a:t>What mechanism is used by bS21-2 to regulate abundance of PdpA in </a:t>
            </a:r>
            <a:r>
              <a:rPr i="1" lang="en-US" sz="2800"/>
              <a:t>Francisella tularensis?</a:t>
            </a:r>
            <a:endParaRPr/>
          </a:p>
          <a:p>
            <a:pPr indent="0" lvl="1" marL="457200" rtl="0" algn="l">
              <a:lnSpc>
                <a:spcPct val="90000"/>
              </a:lnSpc>
              <a:spcBef>
                <a:spcPts val="500"/>
              </a:spcBef>
              <a:spcAft>
                <a:spcPts val="0"/>
              </a:spcAft>
              <a:buClr>
                <a:schemeClr val="dk1"/>
              </a:buClr>
              <a:buSzPts val="2800"/>
              <a:buNone/>
            </a:pPr>
            <a:r>
              <a:t/>
            </a:r>
            <a:endParaRPr sz="2800"/>
          </a:p>
          <a:p>
            <a:pPr indent="-285750" lvl="1" marL="742950" rtl="0" algn="l">
              <a:lnSpc>
                <a:spcPct val="90000"/>
              </a:lnSpc>
              <a:spcBef>
                <a:spcPts val="500"/>
              </a:spcBef>
              <a:spcAft>
                <a:spcPts val="0"/>
              </a:spcAft>
              <a:buClr>
                <a:schemeClr val="dk1"/>
              </a:buClr>
              <a:buSzPts val="2800"/>
              <a:buFont typeface="Arial"/>
              <a:buChar char="•"/>
            </a:pPr>
            <a:r>
              <a:rPr b="1" lang="en-US" sz="2800"/>
              <a:t>Aim 2: </a:t>
            </a:r>
            <a:r>
              <a:rPr lang="en-US" sz="2800"/>
              <a:t>Does bS21 play a role in daptomycin and vancomycin resistance of </a:t>
            </a:r>
            <a:r>
              <a:rPr i="1" lang="en-US" sz="2800"/>
              <a:t>Staphylococcus aureus </a:t>
            </a:r>
            <a:r>
              <a:rPr lang="en-US" sz="2800"/>
              <a:t>through alterations in cell wall structure?</a:t>
            </a:r>
            <a:endParaRPr/>
          </a:p>
          <a:p>
            <a:pPr indent="-50800" lvl="0" marL="228600" rtl="0" algn="l">
              <a:lnSpc>
                <a:spcPct val="90000"/>
              </a:lnSpc>
              <a:spcBef>
                <a:spcPts val="1000"/>
              </a:spcBef>
              <a:spcAft>
                <a:spcPts val="0"/>
              </a:spcAft>
              <a:buClr>
                <a:schemeClr val="dk1"/>
              </a:buClr>
              <a:buSzPts val="2800"/>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8"/>
          <p:cNvSpPr txBox="1"/>
          <p:nvPr>
            <p:ph type="title"/>
          </p:nvPr>
        </p:nvSpPr>
        <p:spPr>
          <a:xfrm>
            <a:off x="916939" y="342476"/>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solidFill>
                  <a:schemeClr val="dk1"/>
                </a:solidFill>
              </a:rPr>
              <a:t>Francisella tularensis</a:t>
            </a:r>
            <a:endParaRPr i="1">
              <a:solidFill>
                <a:schemeClr val="dk1"/>
              </a:solidFill>
            </a:endParaRPr>
          </a:p>
        </p:txBody>
      </p:sp>
      <p:sp>
        <p:nvSpPr>
          <p:cNvPr id="333" name="Google Shape;333;p8"/>
          <p:cNvSpPr txBox="1"/>
          <p:nvPr/>
        </p:nvSpPr>
        <p:spPr>
          <a:xfrm>
            <a:off x="649383" y="1800413"/>
            <a:ext cx="7254240" cy="325717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Causes tularemia – ulceroglandular, respiratory </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Many hosts and vectors</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Highly infectious/ potential bioweapon</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Model: </a:t>
            </a:r>
            <a:r>
              <a:rPr i="1" lang="en-US" sz="2800">
                <a:solidFill>
                  <a:schemeClr val="dk1"/>
                </a:solidFill>
                <a:latin typeface="Century Gothic"/>
                <a:ea typeface="Century Gothic"/>
                <a:cs typeface="Century Gothic"/>
                <a:sym typeface="Century Gothic"/>
              </a:rPr>
              <a:t>F. tularensis</a:t>
            </a:r>
            <a:r>
              <a:rPr lang="en-US" sz="2800">
                <a:solidFill>
                  <a:schemeClr val="dk1"/>
                </a:solidFill>
                <a:latin typeface="Century Gothic"/>
                <a:ea typeface="Century Gothic"/>
                <a:cs typeface="Century Gothic"/>
                <a:sym typeface="Century Gothic"/>
              </a:rPr>
              <a:t> subsp. </a:t>
            </a:r>
            <a:r>
              <a:rPr i="1" lang="en-US" sz="2800">
                <a:solidFill>
                  <a:schemeClr val="dk1"/>
                </a:solidFill>
                <a:latin typeface="Century Gothic"/>
                <a:ea typeface="Century Gothic"/>
                <a:cs typeface="Century Gothic"/>
                <a:sym typeface="Century Gothic"/>
              </a:rPr>
              <a:t>holarctica</a:t>
            </a:r>
            <a:r>
              <a:rPr lang="en-US" sz="2800">
                <a:solidFill>
                  <a:schemeClr val="dk1"/>
                </a:solidFill>
                <a:latin typeface="Century Gothic"/>
                <a:ea typeface="Century Gothic"/>
                <a:cs typeface="Century Gothic"/>
                <a:sym typeface="Century Gothic"/>
              </a:rPr>
              <a:t> LVS (live vaccine strain)</a:t>
            </a:r>
            <a:endParaRPr/>
          </a:p>
        </p:txBody>
      </p:sp>
      <p:pic>
        <p:nvPicPr>
          <p:cNvPr id="334" name="Google Shape;334;p8"/>
          <p:cNvPicPr preferRelativeResize="0"/>
          <p:nvPr/>
        </p:nvPicPr>
        <p:blipFill rotWithShape="1">
          <a:blip r:embed="rId3">
            <a:alphaModFix/>
          </a:blip>
          <a:srcRect b="0" l="0" r="0" t="0"/>
          <a:stretch/>
        </p:blipFill>
        <p:spPr>
          <a:xfrm>
            <a:off x="8068502" y="2009775"/>
            <a:ext cx="3362325" cy="3676650"/>
          </a:xfrm>
          <a:prstGeom prst="rect">
            <a:avLst/>
          </a:prstGeom>
          <a:noFill/>
          <a:ln>
            <a:noFill/>
          </a:ln>
        </p:spPr>
      </p:pic>
      <p:sp>
        <p:nvSpPr>
          <p:cNvPr id="335" name="Google Shape;335;p8"/>
          <p:cNvSpPr txBox="1"/>
          <p:nvPr/>
        </p:nvSpPr>
        <p:spPr>
          <a:xfrm>
            <a:off x="8348326" y="5695526"/>
            <a:ext cx="42458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Fischer, PNAS cover, 2006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9"/>
          <p:cNvSpPr txBox="1"/>
          <p:nvPr>
            <p:ph type="title"/>
          </p:nvPr>
        </p:nvSpPr>
        <p:spPr>
          <a:xfrm>
            <a:off x="596894" y="363993"/>
            <a:ext cx="11579130" cy="14507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i="1" lang="en-US">
                <a:solidFill>
                  <a:schemeClr val="dk1"/>
                </a:solidFill>
              </a:rPr>
              <a:t>F. tularensis </a:t>
            </a:r>
            <a:r>
              <a:rPr lang="en-US">
                <a:solidFill>
                  <a:schemeClr val="dk1"/>
                </a:solidFill>
              </a:rPr>
              <a:t>has heterogeneous populations of ribosomes</a:t>
            </a:r>
            <a:endParaRPr i="1">
              <a:solidFill>
                <a:schemeClr val="dk1"/>
              </a:solidFill>
            </a:endParaRPr>
          </a:p>
        </p:txBody>
      </p:sp>
      <p:grpSp>
        <p:nvGrpSpPr>
          <p:cNvPr id="342" name="Google Shape;342;p9"/>
          <p:cNvGrpSpPr/>
          <p:nvPr/>
        </p:nvGrpSpPr>
        <p:grpSpPr>
          <a:xfrm>
            <a:off x="596894" y="4937208"/>
            <a:ext cx="1758050" cy="754680"/>
            <a:chOff x="7425086" y="5372090"/>
            <a:chExt cx="1084733" cy="438774"/>
          </a:xfrm>
        </p:grpSpPr>
        <p:cxnSp>
          <p:nvCxnSpPr>
            <p:cNvPr id="343" name="Google Shape;343;p9"/>
            <p:cNvCxnSpPr/>
            <p:nvPr/>
          </p:nvCxnSpPr>
          <p:spPr>
            <a:xfrm>
              <a:off x="7425086" y="5810863"/>
              <a:ext cx="1084733" cy="1"/>
            </a:xfrm>
            <a:prstGeom prst="straightConnector1">
              <a:avLst/>
            </a:prstGeom>
            <a:noFill/>
            <a:ln cap="flat" cmpd="sng" w="57150">
              <a:solidFill>
                <a:schemeClr val="dk1"/>
              </a:solidFill>
              <a:prstDash val="solid"/>
              <a:miter lim="800000"/>
              <a:headEnd len="sm" w="sm" type="none"/>
              <a:tailEnd len="sm" w="sm" type="none"/>
            </a:ln>
          </p:spPr>
        </p:cxnSp>
        <p:sp>
          <p:nvSpPr>
            <p:cNvPr id="344" name="Google Shape;344;p9"/>
            <p:cNvSpPr/>
            <p:nvPr/>
          </p:nvSpPr>
          <p:spPr>
            <a:xfrm>
              <a:off x="7622191" y="5604953"/>
              <a:ext cx="585017" cy="205909"/>
            </a:xfrm>
            <a:prstGeom prst="rect">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entury Gothic"/>
                <a:ea typeface="Century Gothic"/>
                <a:cs typeface="Century Gothic"/>
                <a:sym typeface="Century Gothic"/>
              </a:endParaRPr>
            </a:p>
          </p:txBody>
        </p:sp>
        <p:sp>
          <p:nvSpPr>
            <p:cNvPr id="345" name="Google Shape;345;p9"/>
            <p:cNvSpPr txBox="1"/>
            <p:nvPr/>
          </p:nvSpPr>
          <p:spPr>
            <a:xfrm>
              <a:off x="7627894" y="5372090"/>
              <a:ext cx="534640" cy="229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rpsU3</a:t>
              </a:r>
              <a:endParaRPr/>
            </a:p>
          </p:txBody>
        </p:sp>
      </p:grpSp>
      <p:grpSp>
        <p:nvGrpSpPr>
          <p:cNvPr id="346" name="Google Shape;346;p9"/>
          <p:cNvGrpSpPr/>
          <p:nvPr/>
        </p:nvGrpSpPr>
        <p:grpSpPr>
          <a:xfrm>
            <a:off x="735866" y="2018302"/>
            <a:ext cx="2936568" cy="719397"/>
            <a:chOff x="88488" y="5278912"/>
            <a:chExt cx="2433484" cy="531952"/>
          </a:xfrm>
        </p:grpSpPr>
        <p:sp>
          <p:nvSpPr>
            <p:cNvPr id="347" name="Google Shape;347;p9"/>
            <p:cNvSpPr/>
            <p:nvPr/>
          </p:nvSpPr>
          <p:spPr>
            <a:xfrm>
              <a:off x="339211" y="55748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entury Gothic"/>
                <a:ea typeface="Century Gothic"/>
                <a:cs typeface="Century Gothic"/>
                <a:sym typeface="Century Gothic"/>
              </a:endParaRPr>
            </a:p>
          </p:txBody>
        </p:sp>
        <p:cxnSp>
          <p:nvCxnSpPr>
            <p:cNvPr id="348" name="Google Shape;348;p9"/>
            <p:cNvCxnSpPr/>
            <p:nvPr/>
          </p:nvCxnSpPr>
          <p:spPr>
            <a:xfrm>
              <a:off x="88488" y="5810864"/>
              <a:ext cx="2433484" cy="0"/>
            </a:xfrm>
            <a:prstGeom prst="straightConnector1">
              <a:avLst/>
            </a:prstGeom>
            <a:noFill/>
            <a:ln cap="flat" cmpd="sng" w="57150">
              <a:solidFill>
                <a:schemeClr val="dk1"/>
              </a:solidFill>
              <a:prstDash val="solid"/>
              <a:miter lim="800000"/>
              <a:headEnd len="sm" w="sm" type="none"/>
              <a:tailEnd len="sm" w="sm" type="none"/>
            </a:ln>
          </p:spPr>
        </p:cxnSp>
        <p:sp>
          <p:nvSpPr>
            <p:cNvPr id="349" name="Google Shape;349;p9"/>
            <p:cNvSpPr/>
            <p:nvPr/>
          </p:nvSpPr>
          <p:spPr>
            <a:xfrm>
              <a:off x="1597743" y="5574890"/>
              <a:ext cx="585017" cy="235974"/>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entury Gothic"/>
                <a:ea typeface="Century Gothic"/>
                <a:cs typeface="Century Gothic"/>
                <a:sym typeface="Century Gothic"/>
              </a:endParaRPr>
            </a:p>
          </p:txBody>
        </p:sp>
        <p:sp>
          <p:nvSpPr>
            <p:cNvPr id="350" name="Google Shape;350;p9"/>
            <p:cNvSpPr txBox="1"/>
            <p:nvPr/>
          </p:nvSpPr>
          <p:spPr>
            <a:xfrm>
              <a:off x="1548736" y="5278912"/>
              <a:ext cx="718056" cy="2915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rpsU1</a:t>
              </a:r>
              <a:endParaRPr/>
            </a:p>
          </p:txBody>
        </p:sp>
        <p:sp>
          <p:nvSpPr>
            <p:cNvPr id="351" name="Google Shape;351;p9"/>
            <p:cNvSpPr txBox="1"/>
            <p:nvPr/>
          </p:nvSpPr>
          <p:spPr>
            <a:xfrm>
              <a:off x="552432" y="5508064"/>
              <a:ext cx="698117" cy="2915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cspC</a:t>
              </a:r>
              <a:endParaRPr i="1" sz="2200">
                <a:solidFill>
                  <a:schemeClr val="dk1"/>
                </a:solidFill>
                <a:latin typeface="Century Gothic"/>
                <a:ea typeface="Century Gothic"/>
                <a:cs typeface="Century Gothic"/>
                <a:sym typeface="Century Gothic"/>
              </a:endParaRPr>
            </a:p>
          </p:txBody>
        </p:sp>
      </p:grpSp>
      <p:grpSp>
        <p:nvGrpSpPr>
          <p:cNvPr id="352" name="Google Shape;352;p9"/>
          <p:cNvGrpSpPr/>
          <p:nvPr/>
        </p:nvGrpSpPr>
        <p:grpSpPr>
          <a:xfrm>
            <a:off x="596895" y="3374103"/>
            <a:ext cx="6271992" cy="737111"/>
            <a:chOff x="375074" y="3280766"/>
            <a:chExt cx="7597803" cy="943949"/>
          </a:xfrm>
        </p:grpSpPr>
        <p:grpSp>
          <p:nvGrpSpPr>
            <p:cNvPr id="353" name="Google Shape;353;p9"/>
            <p:cNvGrpSpPr/>
            <p:nvPr/>
          </p:nvGrpSpPr>
          <p:grpSpPr>
            <a:xfrm>
              <a:off x="745050" y="3280766"/>
              <a:ext cx="6800784" cy="910881"/>
              <a:chOff x="2909842" y="5611675"/>
              <a:chExt cx="3936521" cy="484537"/>
            </a:xfrm>
          </p:grpSpPr>
          <p:sp>
            <p:nvSpPr>
              <p:cNvPr id="354" name="Google Shape;354;p9"/>
              <p:cNvSpPr txBox="1"/>
              <p:nvPr/>
            </p:nvSpPr>
            <p:spPr>
              <a:xfrm>
                <a:off x="2915421" y="5611675"/>
                <a:ext cx="607584"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Century Gothic"/>
                    <a:ea typeface="Century Gothic"/>
                    <a:cs typeface="Century Gothic"/>
                    <a:sym typeface="Century Gothic"/>
                  </a:rPr>
                  <a:t>rpsU2</a:t>
                </a:r>
                <a:endParaRPr/>
              </a:p>
            </p:txBody>
          </p:sp>
          <p:sp>
            <p:nvSpPr>
              <p:cNvPr id="355" name="Google Shape;355;p9"/>
              <p:cNvSpPr/>
              <p:nvPr/>
            </p:nvSpPr>
            <p:spPr>
              <a:xfrm>
                <a:off x="4335968" y="58542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entury Gothic"/>
                  <a:ea typeface="Century Gothic"/>
                  <a:cs typeface="Century Gothic"/>
                  <a:sym typeface="Century Gothic"/>
                </a:endParaRPr>
              </a:p>
            </p:txBody>
          </p:sp>
          <p:sp>
            <p:nvSpPr>
              <p:cNvPr id="356" name="Google Shape;356;p9"/>
              <p:cNvSpPr/>
              <p:nvPr/>
            </p:nvSpPr>
            <p:spPr>
              <a:xfrm>
                <a:off x="2909842" y="5854289"/>
                <a:ext cx="585017" cy="235974"/>
              </a:xfrm>
              <a:prstGeom prst="rect">
                <a:avLst/>
              </a:prstGeom>
              <a:solidFill>
                <a:srgbClr val="7030A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entury Gothic"/>
                  <a:ea typeface="Century Gothic"/>
                  <a:cs typeface="Century Gothic"/>
                  <a:sym typeface="Century Gothic"/>
                </a:endParaRPr>
              </a:p>
            </p:txBody>
          </p:sp>
          <p:sp>
            <p:nvSpPr>
              <p:cNvPr id="357" name="Google Shape;357;p9"/>
              <p:cNvSpPr/>
              <p:nvPr/>
            </p:nvSpPr>
            <p:spPr>
              <a:xfrm>
                <a:off x="5636995" y="5854290"/>
                <a:ext cx="1209368"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entury Gothic"/>
                  <a:ea typeface="Century Gothic"/>
                  <a:cs typeface="Century Gothic"/>
                  <a:sym typeface="Century Gothic"/>
                </a:endParaRPr>
              </a:p>
            </p:txBody>
          </p:sp>
          <p:sp>
            <p:nvSpPr>
              <p:cNvPr id="358" name="Google Shape;358;p9"/>
              <p:cNvSpPr txBox="1"/>
              <p:nvPr/>
            </p:nvSpPr>
            <p:spPr>
              <a:xfrm>
                <a:off x="4572301" y="5821692"/>
                <a:ext cx="649762"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dnaG</a:t>
                </a:r>
                <a:endParaRPr i="1" sz="2200">
                  <a:solidFill>
                    <a:schemeClr val="dk1"/>
                  </a:solidFill>
                  <a:latin typeface="Century Gothic"/>
                  <a:ea typeface="Century Gothic"/>
                  <a:cs typeface="Century Gothic"/>
                  <a:sym typeface="Century Gothic"/>
                </a:endParaRPr>
              </a:p>
            </p:txBody>
          </p:sp>
          <p:sp>
            <p:nvSpPr>
              <p:cNvPr id="359" name="Google Shape;359;p9"/>
              <p:cNvSpPr txBox="1"/>
              <p:nvPr/>
            </p:nvSpPr>
            <p:spPr>
              <a:xfrm>
                <a:off x="5931980" y="5827655"/>
                <a:ext cx="563296"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rpoD</a:t>
                </a:r>
                <a:endParaRPr i="1" sz="2200">
                  <a:solidFill>
                    <a:schemeClr val="dk1"/>
                  </a:solidFill>
                  <a:latin typeface="Century Gothic"/>
                  <a:ea typeface="Century Gothic"/>
                  <a:cs typeface="Century Gothic"/>
                  <a:sym typeface="Century Gothic"/>
                </a:endParaRPr>
              </a:p>
            </p:txBody>
          </p:sp>
          <p:sp>
            <p:nvSpPr>
              <p:cNvPr id="360" name="Google Shape;360;p9"/>
              <p:cNvSpPr/>
              <p:nvPr/>
            </p:nvSpPr>
            <p:spPr>
              <a:xfrm>
                <a:off x="3559285" y="5854289"/>
                <a:ext cx="702823" cy="23597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2200">
                  <a:solidFill>
                    <a:schemeClr val="lt1"/>
                  </a:solidFill>
                  <a:latin typeface="Century Gothic"/>
                  <a:ea typeface="Century Gothic"/>
                  <a:cs typeface="Century Gothic"/>
                  <a:sym typeface="Century Gothic"/>
                </a:endParaRPr>
              </a:p>
            </p:txBody>
          </p:sp>
          <p:sp>
            <p:nvSpPr>
              <p:cNvPr id="361" name="Google Shape;361;p9"/>
              <p:cNvSpPr txBox="1"/>
              <p:nvPr/>
            </p:nvSpPr>
            <p:spPr>
              <a:xfrm>
                <a:off x="3609726" y="5827657"/>
                <a:ext cx="577004" cy="2685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200">
                    <a:solidFill>
                      <a:schemeClr val="dk1"/>
                    </a:solidFill>
                    <a:latin typeface="Century Gothic"/>
                    <a:ea typeface="Century Gothic"/>
                    <a:cs typeface="Century Gothic"/>
                    <a:sym typeface="Century Gothic"/>
                  </a:rPr>
                  <a:t>yqeY</a:t>
                </a:r>
                <a:endParaRPr i="1" sz="2200">
                  <a:solidFill>
                    <a:schemeClr val="dk1"/>
                  </a:solidFill>
                  <a:latin typeface="Century Gothic"/>
                  <a:ea typeface="Century Gothic"/>
                  <a:cs typeface="Century Gothic"/>
                  <a:sym typeface="Century Gothic"/>
                </a:endParaRPr>
              </a:p>
            </p:txBody>
          </p:sp>
        </p:grpSp>
        <p:cxnSp>
          <p:nvCxnSpPr>
            <p:cNvPr id="362" name="Google Shape;362;p9"/>
            <p:cNvCxnSpPr/>
            <p:nvPr/>
          </p:nvCxnSpPr>
          <p:spPr>
            <a:xfrm flipH="1" rot="10800000">
              <a:off x="375074" y="4180502"/>
              <a:ext cx="7597803" cy="44213"/>
            </a:xfrm>
            <a:prstGeom prst="straightConnector1">
              <a:avLst/>
            </a:prstGeom>
            <a:noFill/>
            <a:ln cap="flat" cmpd="sng" w="57150">
              <a:solidFill>
                <a:schemeClr val="dk1"/>
              </a:solidFill>
              <a:prstDash val="solid"/>
              <a:miter lim="800000"/>
              <a:headEnd len="sm" w="sm" type="none"/>
              <a:tailEnd len="sm" w="sm" type="none"/>
            </a:ln>
          </p:spPr>
        </p:cxnSp>
      </p:grpSp>
      <p:grpSp>
        <p:nvGrpSpPr>
          <p:cNvPr id="363" name="Google Shape;363;p9"/>
          <p:cNvGrpSpPr/>
          <p:nvPr/>
        </p:nvGrpSpPr>
        <p:grpSpPr>
          <a:xfrm>
            <a:off x="7160377" y="3501055"/>
            <a:ext cx="1181434" cy="836294"/>
            <a:chOff x="5051905" y="2510640"/>
            <a:chExt cx="855722" cy="607249"/>
          </a:xfrm>
        </p:grpSpPr>
        <p:sp>
          <p:nvSpPr>
            <p:cNvPr id="364" name="Google Shape;364;p9"/>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5" name="Google Shape;365;p9"/>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6" name="Google Shape;366;p9"/>
            <p:cNvSpPr/>
            <p:nvPr/>
          </p:nvSpPr>
          <p:spPr>
            <a:xfrm rot="-502087">
              <a:off x="5188155" y="2860054"/>
              <a:ext cx="311655" cy="128261"/>
            </a:xfrm>
            <a:prstGeom prst="ellipse">
              <a:avLst/>
            </a:prstGeom>
            <a:solidFill>
              <a:srgbClr val="7030A0"/>
            </a:solidFill>
            <a:ln cap="flat" cmpd="sng" w="952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367" name="Google Shape;367;p9"/>
          <p:cNvGrpSpPr/>
          <p:nvPr/>
        </p:nvGrpSpPr>
        <p:grpSpPr>
          <a:xfrm>
            <a:off x="7159954" y="2145797"/>
            <a:ext cx="1181434" cy="836294"/>
            <a:chOff x="5051905" y="2510640"/>
            <a:chExt cx="855722" cy="607249"/>
          </a:xfrm>
        </p:grpSpPr>
        <p:sp>
          <p:nvSpPr>
            <p:cNvPr id="368" name="Google Shape;368;p9"/>
            <p:cNvSpPr/>
            <p:nvPr/>
          </p:nvSpPr>
          <p:spPr>
            <a:xfrm>
              <a:off x="5051905" y="2510640"/>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9" name="Google Shape;369;p9"/>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0" name="Google Shape;370;p9"/>
            <p:cNvSpPr/>
            <p:nvPr/>
          </p:nvSpPr>
          <p:spPr>
            <a:xfrm rot="-502087">
              <a:off x="5188155" y="2860054"/>
              <a:ext cx="311655" cy="128261"/>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371" name="Google Shape;371;p9"/>
          <p:cNvGrpSpPr/>
          <p:nvPr/>
        </p:nvGrpSpPr>
        <p:grpSpPr>
          <a:xfrm>
            <a:off x="7264577" y="5180807"/>
            <a:ext cx="1181434" cy="836296"/>
            <a:chOff x="5051905" y="2510639"/>
            <a:chExt cx="855722" cy="607250"/>
          </a:xfrm>
        </p:grpSpPr>
        <p:sp>
          <p:nvSpPr>
            <p:cNvPr id="372" name="Google Shape;372;p9"/>
            <p:cNvSpPr/>
            <p:nvPr/>
          </p:nvSpPr>
          <p:spPr>
            <a:xfrm>
              <a:off x="5051905" y="2510639"/>
              <a:ext cx="855722" cy="501930"/>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3" name="Google Shape;373;p9"/>
            <p:cNvSpPr/>
            <p:nvPr/>
          </p:nvSpPr>
          <p:spPr>
            <a:xfrm>
              <a:off x="5127684" y="2835110"/>
              <a:ext cx="703551" cy="282779"/>
            </a:xfrm>
            <a:prstGeom prst="ellipse">
              <a:avLst/>
            </a:prstGeom>
            <a:solidFill>
              <a:srgbClr val="EDEDED"/>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4" name="Google Shape;374;p9"/>
            <p:cNvSpPr/>
            <p:nvPr/>
          </p:nvSpPr>
          <p:spPr>
            <a:xfrm rot="-502087">
              <a:off x="5188155" y="2860054"/>
              <a:ext cx="311655" cy="128261"/>
            </a:xfrm>
            <a:prstGeom prst="ellipse">
              <a:avLst/>
            </a:prstGeom>
            <a:solidFill>
              <a:schemeClr val="accent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375" name="Google Shape;375;p9"/>
          <p:cNvGrpSpPr/>
          <p:nvPr/>
        </p:nvGrpSpPr>
        <p:grpSpPr>
          <a:xfrm>
            <a:off x="805178" y="1989361"/>
            <a:ext cx="527368" cy="757425"/>
            <a:chOff x="5299447" y="2480912"/>
            <a:chExt cx="796553" cy="447345"/>
          </a:xfrm>
        </p:grpSpPr>
        <p:cxnSp>
          <p:nvCxnSpPr>
            <p:cNvPr id="376" name="Google Shape;376;p9"/>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377" name="Google Shape;377;p9"/>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nvGrpSpPr>
          <p:cNvPr id="378" name="Google Shape;378;p9"/>
          <p:cNvGrpSpPr/>
          <p:nvPr/>
        </p:nvGrpSpPr>
        <p:grpSpPr>
          <a:xfrm>
            <a:off x="655720" y="3388717"/>
            <a:ext cx="527368" cy="757425"/>
            <a:chOff x="5299447" y="2480912"/>
            <a:chExt cx="796553" cy="447345"/>
          </a:xfrm>
        </p:grpSpPr>
        <p:cxnSp>
          <p:nvCxnSpPr>
            <p:cNvPr id="379" name="Google Shape;379;p9"/>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380" name="Google Shape;380;p9"/>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nvGrpSpPr>
          <p:cNvPr id="381" name="Google Shape;381;p9"/>
          <p:cNvGrpSpPr/>
          <p:nvPr/>
        </p:nvGrpSpPr>
        <p:grpSpPr>
          <a:xfrm>
            <a:off x="655480" y="4954840"/>
            <a:ext cx="527368" cy="757425"/>
            <a:chOff x="5299447" y="2480912"/>
            <a:chExt cx="796553" cy="447345"/>
          </a:xfrm>
        </p:grpSpPr>
        <p:cxnSp>
          <p:nvCxnSpPr>
            <p:cNvPr id="382" name="Google Shape;382;p9"/>
            <p:cNvCxnSpPr/>
            <p:nvPr/>
          </p:nvCxnSpPr>
          <p:spPr>
            <a:xfrm>
              <a:off x="5299447" y="2480912"/>
              <a:ext cx="0" cy="447345"/>
            </a:xfrm>
            <a:prstGeom prst="straightConnector1">
              <a:avLst/>
            </a:prstGeom>
            <a:noFill/>
            <a:ln cap="flat" cmpd="sng" w="12700">
              <a:solidFill>
                <a:schemeClr val="dk1"/>
              </a:solidFill>
              <a:prstDash val="solid"/>
              <a:miter lim="800000"/>
              <a:headEnd len="sm" w="sm" type="none"/>
              <a:tailEnd len="sm" w="sm" type="none"/>
            </a:ln>
          </p:spPr>
        </p:cxnSp>
        <p:cxnSp>
          <p:nvCxnSpPr>
            <p:cNvPr id="383" name="Google Shape;383;p9"/>
            <p:cNvCxnSpPr/>
            <p:nvPr/>
          </p:nvCxnSpPr>
          <p:spPr>
            <a:xfrm>
              <a:off x="5299447" y="2480912"/>
              <a:ext cx="796553" cy="0"/>
            </a:xfrm>
            <a:prstGeom prst="straightConnector1">
              <a:avLst/>
            </a:prstGeom>
            <a:noFill/>
            <a:ln cap="flat" cmpd="sng" w="9525">
              <a:solidFill>
                <a:schemeClr val="dk1"/>
              </a:solidFill>
              <a:prstDash val="solid"/>
              <a:miter lim="800000"/>
              <a:headEnd len="sm" w="sm" type="none"/>
              <a:tailEnd len="med" w="med" type="triangle"/>
            </a:ln>
          </p:spPr>
        </p:cxnSp>
      </p:grpSp>
      <p:grpSp>
        <p:nvGrpSpPr>
          <p:cNvPr id="384" name="Google Shape;384;p9"/>
          <p:cNvGrpSpPr/>
          <p:nvPr/>
        </p:nvGrpSpPr>
        <p:grpSpPr>
          <a:xfrm>
            <a:off x="8987649" y="2261341"/>
            <a:ext cx="2123472" cy="2076009"/>
            <a:chOff x="8185682" y="2936473"/>
            <a:chExt cx="2123472" cy="2076009"/>
          </a:xfrm>
        </p:grpSpPr>
        <p:pic>
          <p:nvPicPr>
            <p:cNvPr id="385" name="Google Shape;385;p9"/>
            <p:cNvPicPr preferRelativeResize="0"/>
            <p:nvPr/>
          </p:nvPicPr>
          <p:blipFill rotWithShape="1">
            <a:blip r:embed="rId3">
              <a:alphaModFix/>
            </a:blip>
            <a:srcRect b="32523" l="47354" r="41650" t="55212"/>
            <a:stretch/>
          </p:blipFill>
          <p:spPr>
            <a:xfrm rot="5400000">
              <a:off x="8486841" y="3656651"/>
              <a:ext cx="1056111" cy="1655550"/>
            </a:xfrm>
            <a:prstGeom prst="rect">
              <a:avLst/>
            </a:prstGeom>
            <a:noFill/>
            <a:ln cap="flat" cmpd="sng" w="9525">
              <a:solidFill>
                <a:schemeClr val="dk1"/>
              </a:solidFill>
              <a:prstDash val="solid"/>
              <a:round/>
              <a:headEnd len="sm" w="sm" type="none"/>
              <a:tailEnd len="sm" w="sm" type="none"/>
            </a:ln>
          </p:spPr>
        </p:pic>
        <p:sp>
          <p:nvSpPr>
            <p:cNvPr id="386" name="Google Shape;386;p9"/>
            <p:cNvSpPr txBox="1"/>
            <p:nvPr/>
          </p:nvSpPr>
          <p:spPr>
            <a:xfrm rot="-3117515">
              <a:off x="8209154" y="3501133"/>
              <a:ext cx="643510"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WT</a:t>
              </a:r>
              <a:endParaRPr/>
            </a:p>
          </p:txBody>
        </p:sp>
        <p:sp>
          <p:nvSpPr>
            <p:cNvPr id="387" name="Google Shape;387;p9"/>
            <p:cNvSpPr txBox="1"/>
            <p:nvPr/>
          </p:nvSpPr>
          <p:spPr>
            <a:xfrm rot="-3117515">
              <a:off x="8438862" y="3324468"/>
              <a:ext cx="1147517"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bS21-1-V</a:t>
              </a:r>
              <a:endParaRPr/>
            </a:p>
          </p:txBody>
        </p:sp>
        <p:sp>
          <p:nvSpPr>
            <p:cNvPr id="388" name="Google Shape;388;p9"/>
            <p:cNvSpPr txBox="1"/>
            <p:nvPr/>
          </p:nvSpPr>
          <p:spPr>
            <a:xfrm rot="-3117515">
              <a:off x="8808645" y="3316738"/>
              <a:ext cx="1147517"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bS21-2-V</a:t>
              </a:r>
              <a:endParaRPr/>
            </a:p>
          </p:txBody>
        </p:sp>
        <p:sp>
          <p:nvSpPr>
            <p:cNvPr id="389" name="Google Shape;389;p9"/>
            <p:cNvSpPr txBox="1"/>
            <p:nvPr/>
          </p:nvSpPr>
          <p:spPr>
            <a:xfrm rot="-3117515">
              <a:off x="9234876" y="3318046"/>
              <a:ext cx="1147517" cy="373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bS21-3-V</a:t>
              </a:r>
              <a:endParaRPr/>
            </a:p>
          </p:txBody>
        </p:sp>
      </p:grpSp>
      <p:sp>
        <p:nvSpPr>
          <p:cNvPr id="390" name="Google Shape;390;p9"/>
          <p:cNvSpPr txBox="1"/>
          <p:nvPr/>
        </p:nvSpPr>
        <p:spPr>
          <a:xfrm>
            <a:off x="11047952" y="3670482"/>
            <a:ext cx="1605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α-VSVG</a:t>
            </a:r>
            <a:endParaRPr/>
          </a:p>
        </p:txBody>
      </p:sp>
      <p:sp>
        <p:nvSpPr>
          <p:cNvPr id="391" name="Google Shape;391;p9"/>
          <p:cNvSpPr/>
          <p:nvPr/>
        </p:nvSpPr>
        <p:spPr>
          <a:xfrm>
            <a:off x="9446098" y="1987218"/>
            <a:ext cx="1940721" cy="127925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2" name="Google Shape;392;p9"/>
          <p:cNvSpPr txBox="1"/>
          <p:nvPr/>
        </p:nvSpPr>
        <p:spPr>
          <a:xfrm rot="-3058623">
            <a:off x="9199571" y="2449179"/>
            <a:ext cx="14748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bS21-1 - V</a:t>
            </a:r>
            <a:endParaRPr/>
          </a:p>
        </p:txBody>
      </p:sp>
      <p:sp>
        <p:nvSpPr>
          <p:cNvPr id="393" name="Google Shape;393;p9"/>
          <p:cNvSpPr txBox="1"/>
          <p:nvPr/>
        </p:nvSpPr>
        <p:spPr>
          <a:xfrm rot="-3058623">
            <a:off x="9638807" y="2476781"/>
            <a:ext cx="1335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bS21-2 - V</a:t>
            </a:r>
            <a:endParaRPr/>
          </a:p>
        </p:txBody>
      </p:sp>
      <p:sp>
        <p:nvSpPr>
          <p:cNvPr id="394" name="Google Shape;394;p9"/>
          <p:cNvSpPr txBox="1"/>
          <p:nvPr/>
        </p:nvSpPr>
        <p:spPr>
          <a:xfrm rot="-3058623">
            <a:off x="10067253" y="2483085"/>
            <a:ext cx="13858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bS21-3 - 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2019-01-17T21:15:17Z</dcterms:created>
  <dc:creator>Hannah Trautmann</dc:creator>
</cp:coreProperties>
</file>