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5"/>
  </p:notesMasterIdLst>
  <p:sldIdLst>
    <p:sldId id="256" r:id="rId2"/>
    <p:sldId id="483" r:id="rId3"/>
    <p:sldId id="257" r:id="rId4"/>
    <p:sldId id="494" r:id="rId5"/>
    <p:sldId id="474" r:id="rId6"/>
    <p:sldId id="280" r:id="rId7"/>
    <p:sldId id="277" r:id="rId8"/>
    <p:sldId id="498" r:id="rId9"/>
    <p:sldId id="499" r:id="rId10"/>
    <p:sldId id="495" r:id="rId11"/>
    <p:sldId id="496" r:id="rId12"/>
    <p:sldId id="500" r:id="rId13"/>
    <p:sldId id="497" r:id="rId14"/>
    <p:sldId id="482" r:id="rId15"/>
    <p:sldId id="480" r:id="rId16"/>
    <p:sldId id="490" r:id="rId17"/>
    <p:sldId id="481" r:id="rId18"/>
    <p:sldId id="486" r:id="rId19"/>
    <p:sldId id="488" r:id="rId20"/>
    <p:sldId id="501" r:id="rId21"/>
    <p:sldId id="502" r:id="rId22"/>
    <p:sldId id="503" r:id="rId23"/>
    <p:sldId id="469"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99FF"/>
    <a:srgbClr val="0000FF"/>
    <a:srgbClr val="D60093"/>
    <a:srgbClr val="FFCC00"/>
    <a:srgbClr val="FFFFFF"/>
    <a:srgbClr val="C40C08"/>
    <a:srgbClr val="0000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809" autoAdjust="0"/>
  </p:normalViewPr>
  <p:slideViewPr>
    <p:cSldViewPr snapToGrid="0">
      <p:cViewPr varScale="1">
        <p:scale>
          <a:sx n="42" d="100"/>
          <a:sy n="42" d="100"/>
        </p:scale>
        <p:origin x="160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608"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KRamsey%20Lab\Hannah%20Trautmann\Data\Growth%20Curves\190927_&#916;rpsU2_complementation_growth_cur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KRamsey%20Lab\Hannah%20Trautmann\Data\qPCR\200203_HT_qPCR_cDN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Shared%20drives\KRamsey%20Lab\Hannah%20Trautmann\Data\Macrophage%20assays\190821_MacAssa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Shared%20drives\KRamsey%20Lab\Hannah%20Trautmann\Data\B-galactosidase%20assays\190716_MS_Bg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Shared%20drives\KRamsey%20Lab\Hannah%20Trautmann\Data\Macrophage%20assays\191118_MacAssa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28158479559182"/>
          <c:y val="4.8694810900830381E-2"/>
          <c:w val="0.80880531229264729"/>
          <c:h val="0.67902669736705445"/>
        </c:manualLayout>
      </c:layout>
      <c:scatterChart>
        <c:scatterStyle val="lineMarker"/>
        <c:varyColors val="0"/>
        <c:ser>
          <c:idx val="0"/>
          <c:order val="0"/>
          <c:tx>
            <c:strRef>
              <c:f>Sheet1!$B$15</c:f>
              <c:strCache>
                <c:ptCount val="1"/>
                <c:pt idx="0">
                  <c:v>LVS pF</c:v>
                </c:pt>
              </c:strCache>
            </c:strRef>
          </c:tx>
          <c:spPr>
            <a:ln w="38100" cap="rnd">
              <a:solidFill>
                <a:schemeClr val="tx1"/>
              </a:solidFill>
              <a:round/>
            </a:ln>
            <a:effectLst/>
          </c:spPr>
          <c:marker>
            <c:symbol val="circle"/>
            <c:size val="5"/>
            <c:spPr>
              <a:solidFill>
                <a:schemeClr val="tx1"/>
              </a:solidFill>
              <a:ln w="38100">
                <a:solidFill>
                  <a:schemeClr val="tx1"/>
                </a:solidFill>
              </a:ln>
              <a:effectLst/>
            </c:spPr>
          </c:marker>
          <c:xVal>
            <c:numRef>
              <c:f>Sheet1!$C$14:$H$14</c:f>
              <c:numCache>
                <c:formatCode>General</c:formatCode>
                <c:ptCount val="6"/>
                <c:pt idx="0">
                  <c:v>0</c:v>
                </c:pt>
                <c:pt idx="1">
                  <c:v>2</c:v>
                </c:pt>
                <c:pt idx="2">
                  <c:v>4</c:v>
                </c:pt>
                <c:pt idx="3">
                  <c:v>5.5</c:v>
                </c:pt>
                <c:pt idx="4" formatCode="0.0">
                  <c:v>7.5</c:v>
                </c:pt>
                <c:pt idx="5">
                  <c:v>24</c:v>
                </c:pt>
              </c:numCache>
            </c:numRef>
          </c:xVal>
          <c:yVal>
            <c:numRef>
              <c:f>Sheet1!$C$15:$H$15</c:f>
              <c:numCache>
                <c:formatCode>0.000</c:formatCode>
                <c:ptCount val="6"/>
                <c:pt idx="0">
                  <c:v>8.8499999999999995E-2</c:v>
                </c:pt>
                <c:pt idx="1">
                  <c:v>0.159</c:v>
                </c:pt>
                <c:pt idx="2">
                  <c:v>0.30049999999999999</c:v>
                </c:pt>
                <c:pt idx="3">
                  <c:v>0.41449999999999998</c:v>
                </c:pt>
                <c:pt idx="4">
                  <c:v>0.59099999999999997</c:v>
                </c:pt>
                <c:pt idx="5">
                  <c:v>1.4384999999999999</c:v>
                </c:pt>
              </c:numCache>
            </c:numRef>
          </c:yVal>
          <c:smooth val="0"/>
          <c:extLst>
            <c:ext xmlns:c16="http://schemas.microsoft.com/office/drawing/2014/chart" uri="{C3380CC4-5D6E-409C-BE32-E72D297353CC}">
              <c16:uniqueId val="{00000000-B5E4-4077-B0E8-0A5FE9CD783C}"/>
            </c:ext>
          </c:extLst>
        </c:ser>
        <c:ser>
          <c:idx val="1"/>
          <c:order val="1"/>
          <c:tx>
            <c:strRef>
              <c:f>Sheet1!$B$16</c:f>
              <c:strCache>
                <c:ptCount val="1"/>
                <c:pt idx="0">
                  <c:v>ΔrpsU2 pF</c:v>
                </c:pt>
              </c:strCache>
            </c:strRef>
          </c:tx>
          <c:spPr>
            <a:ln w="38100" cap="rnd">
              <a:solidFill>
                <a:srgbClr val="0000FF"/>
              </a:solidFill>
              <a:round/>
            </a:ln>
            <a:effectLst/>
          </c:spPr>
          <c:marker>
            <c:symbol val="circle"/>
            <c:size val="5"/>
            <c:spPr>
              <a:solidFill>
                <a:srgbClr val="0000FF"/>
              </a:solidFill>
              <a:ln w="38100">
                <a:solidFill>
                  <a:srgbClr val="0000FF"/>
                </a:solidFill>
              </a:ln>
              <a:effectLst/>
            </c:spPr>
          </c:marker>
          <c:xVal>
            <c:numRef>
              <c:f>Sheet1!$C$14:$H$14</c:f>
              <c:numCache>
                <c:formatCode>General</c:formatCode>
                <c:ptCount val="6"/>
                <c:pt idx="0">
                  <c:v>0</c:v>
                </c:pt>
                <c:pt idx="1">
                  <c:v>2</c:v>
                </c:pt>
                <c:pt idx="2">
                  <c:v>4</c:v>
                </c:pt>
                <c:pt idx="3">
                  <c:v>5.5</c:v>
                </c:pt>
                <c:pt idx="4" formatCode="0.0">
                  <c:v>7.5</c:v>
                </c:pt>
                <c:pt idx="5">
                  <c:v>24</c:v>
                </c:pt>
              </c:numCache>
            </c:numRef>
          </c:xVal>
          <c:yVal>
            <c:numRef>
              <c:f>Sheet1!$C$16:$H$16</c:f>
              <c:numCache>
                <c:formatCode>0.000</c:formatCode>
                <c:ptCount val="6"/>
                <c:pt idx="0">
                  <c:v>8.6499999999999994E-2</c:v>
                </c:pt>
                <c:pt idx="1">
                  <c:v>0.13350000000000001</c:v>
                </c:pt>
                <c:pt idx="2">
                  <c:v>0.219</c:v>
                </c:pt>
                <c:pt idx="3">
                  <c:v>0.28900000000000003</c:v>
                </c:pt>
                <c:pt idx="4">
                  <c:v>0.39400000000000002</c:v>
                </c:pt>
                <c:pt idx="5">
                  <c:v>0.753</c:v>
                </c:pt>
              </c:numCache>
            </c:numRef>
          </c:yVal>
          <c:smooth val="0"/>
          <c:extLst>
            <c:ext xmlns:c16="http://schemas.microsoft.com/office/drawing/2014/chart" uri="{C3380CC4-5D6E-409C-BE32-E72D297353CC}">
              <c16:uniqueId val="{00000001-B5E4-4077-B0E8-0A5FE9CD783C}"/>
            </c:ext>
          </c:extLst>
        </c:ser>
        <c:ser>
          <c:idx val="2"/>
          <c:order val="2"/>
          <c:tx>
            <c:strRef>
              <c:f>Sheet1!$B$17</c:f>
              <c:strCache>
                <c:ptCount val="1"/>
                <c:pt idx="0">
                  <c:v>ΔrpsU2 pF-rpsU1</c:v>
                </c:pt>
              </c:strCache>
            </c:strRef>
          </c:tx>
          <c:spPr>
            <a:ln w="38100" cap="rnd">
              <a:solidFill>
                <a:srgbClr val="7030A0"/>
              </a:solidFill>
              <a:round/>
            </a:ln>
            <a:effectLst/>
          </c:spPr>
          <c:marker>
            <c:symbol val="circle"/>
            <c:size val="5"/>
            <c:spPr>
              <a:solidFill>
                <a:srgbClr val="7030A0"/>
              </a:solidFill>
              <a:ln w="38100">
                <a:solidFill>
                  <a:srgbClr val="7030A0"/>
                </a:solidFill>
              </a:ln>
              <a:effectLst/>
            </c:spPr>
          </c:marker>
          <c:xVal>
            <c:numRef>
              <c:f>Sheet1!$C$14:$H$14</c:f>
              <c:numCache>
                <c:formatCode>General</c:formatCode>
                <c:ptCount val="6"/>
                <c:pt idx="0">
                  <c:v>0</c:v>
                </c:pt>
                <c:pt idx="1">
                  <c:v>2</c:v>
                </c:pt>
                <c:pt idx="2">
                  <c:v>4</c:v>
                </c:pt>
                <c:pt idx="3">
                  <c:v>5.5</c:v>
                </c:pt>
                <c:pt idx="4" formatCode="0.0">
                  <c:v>7.5</c:v>
                </c:pt>
                <c:pt idx="5">
                  <c:v>24</c:v>
                </c:pt>
              </c:numCache>
            </c:numRef>
          </c:xVal>
          <c:yVal>
            <c:numRef>
              <c:f>Sheet1!$C$17:$H$17</c:f>
              <c:numCache>
                <c:formatCode>0.000</c:formatCode>
                <c:ptCount val="6"/>
                <c:pt idx="0">
                  <c:v>9.4E-2</c:v>
                </c:pt>
                <c:pt idx="1">
                  <c:v>0.14699999999999999</c:v>
                </c:pt>
                <c:pt idx="2">
                  <c:v>0.25900000000000001</c:v>
                </c:pt>
                <c:pt idx="3">
                  <c:v>0.35899999999999999</c:v>
                </c:pt>
                <c:pt idx="4">
                  <c:v>0.51200000000000001</c:v>
                </c:pt>
                <c:pt idx="5">
                  <c:v>1.2715000000000001</c:v>
                </c:pt>
              </c:numCache>
            </c:numRef>
          </c:yVal>
          <c:smooth val="0"/>
          <c:extLst>
            <c:ext xmlns:c16="http://schemas.microsoft.com/office/drawing/2014/chart" uri="{C3380CC4-5D6E-409C-BE32-E72D297353CC}">
              <c16:uniqueId val="{00000002-B5E4-4077-B0E8-0A5FE9CD783C}"/>
            </c:ext>
          </c:extLst>
        </c:ser>
        <c:ser>
          <c:idx val="3"/>
          <c:order val="3"/>
          <c:tx>
            <c:strRef>
              <c:f>Sheet1!$B$18</c:f>
              <c:strCache>
                <c:ptCount val="1"/>
                <c:pt idx="0">
                  <c:v>ΔrpsU2 pF-rpsU2</c:v>
                </c:pt>
              </c:strCache>
            </c:strRef>
          </c:tx>
          <c:spPr>
            <a:ln w="38100" cap="rnd">
              <a:solidFill>
                <a:srgbClr val="00B0F0"/>
              </a:solidFill>
              <a:round/>
            </a:ln>
            <a:effectLst/>
          </c:spPr>
          <c:marker>
            <c:symbol val="circle"/>
            <c:size val="5"/>
            <c:spPr>
              <a:solidFill>
                <a:srgbClr val="00B0F0"/>
              </a:solidFill>
              <a:ln w="38100">
                <a:solidFill>
                  <a:srgbClr val="00B0F0"/>
                </a:solidFill>
              </a:ln>
              <a:effectLst/>
            </c:spPr>
          </c:marker>
          <c:xVal>
            <c:numRef>
              <c:f>Sheet1!$C$14:$H$14</c:f>
              <c:numCache>
                <c:formatCode>General</c:formatCode>
                <c:ptCount val="6"/>
                <c:pt idx="0">
                  <c:v>0</c:v>
                </c:pt>
                <c:pt idx="1">
                  <c:v>2</c:v>
                </c:pt>
                <c:pt idx="2">
                  <c:v>4</c:v>
                </c:pt>
                <c:pt idx="3">
                  <c:v>5.5</c:v>
                </c:pt>
                <c:pt idx="4" formatCode="0.0">
                  <c:v>7.5</c:v>
                </c:pt>
                <c:pt idx="5">
                  <c:v>24</c:v>
                </c:pt>
              </c:numCache>
            </c:numRef>
          </c:xVal>
          <c:yVal>
            <c:numRef>
              <c:f>Sheet1!$C$18:$H$18</c:f>
              <c:numCache>
                <c:formatCode>0.000</c:formatCode>
                <c:ptCount val="6"/>
                <c:pt idx="0">
                  <c:v>8.8499999999999995E-2</c:v>
                </c:pt>
                <c:pt idx="1">
                  <c:v>0.14799999999999999</c:v>
                </c:pt>
                <c:pt idx="2">
                  <c:v>0.26150000000000001</c:v>
                </c:pt>
                <c:pt idx="3">
                  <c:v>0.36199999999999999</c:v>
                </c:pt>
                <c:pt idx="4">
                  <c:v>0.50900000000000001</c:v>
                </c:pt>
                <c:pt idx="5">
                  <c:v>1.3119999999999998</c:v>
                </c:pt>
              </c:numCache>
            </c:numRef>
          </c:yVal>
          <c:smooth val="0"/>
          <c:extLst>
            <c:ext xmlns:c16="http://schemas.microsoft.com/office/drawing/2014/chart" uri="{C3380CC4-5D6E-409C-BE32-E72D297353CC}">
              <c16:uniqueId val="{00000003-B5E4-4077-B0E8-0A5FE9CD783C}"/>
            </c:ext>
          </c:extLst>
        </c:ser>
        <c:ser>
          <c:idx val="4"/>
          <c:order val="4"/>
          <c:tx>
            <c:strRef>
              <c:f>Sheet1!$B$19</c:f>
              <c:strCache>
                <c:ptCount val="1"/>
                <c:pt idx="0">
                  <c:v>ΔrpsU2 pF-rpsU3</c:v>
                </c:pt>
              </c:strCache>
            </c:strRef>
          </c:tx>
          <c:spPr>
            <a:ln w="38100" cap="rnd">
              <a:solidFill>
                <a:srgbClr val="9999FF"/>
              </a:solidFill>
              <a:round/>
            </a:ln>
            <a:effectLst/>
          </c:spPr>
          <c:marker>
            <c:symbol val="circle"/>
            <c:size val="5"/>
            <c:spPr>
              <a:solidFill>
                <a:srgbClr val="9999FF"/>
              </a:solidFill>
              <a:ln w="38100">
                <a:solidFill>
                  <a:srgbClr val="9999FF"/>
                </a:solidFill>
              </a:ln>
              <a:effectLst/>
            </c:spPr>
          </c:marker>
          <c:xVal>
            <c:numRef>
              <c:f>Sheet1!$C$14:$H$14</c:f>
              <c:numCache>
                <c:formatCode>General</c:formatCode>
                <c:ptCount val="6"/>
                <c:pt idx="0">
                  <c:v>0</c:v>
                </c:pt>
                <c:pt idx="1">
                  <c:v>2</c:v>
                </c:pt>
                <c:pt idx="2">
                  <c:v>4</c:v>
                </c:pt>
                <c:pt idx="3">
                  <c:v>5.5</c:v>
                </c:pt>
                <c:pt idx="4" formatCode="0.0">
                  <c:v>7.5</c:v>
                </c:pt>
                <c:pt idx="5">
                  <c:v>24</c:v>
                </c:pt>
              </c:numCache>
            </c:numRef>
          </c:xVal>
          <c:yVal>
            <c:numRef>
              <c:f>Sheet1!$C$19:$H$19</c:f>
              <c:numCache>
                <c:formatCode>0.000</c:formatCode>
                <c:ptCount val="6"/>
                <c:pt idx="0">
                  <c:v>8.7499999999999994E-2</c:v>
                </c:pt>
                <c:pt idx="1">
                  <c:v>0.13150000000000001</c:v>
                </c:pt>
                <c:pt idx="2">
                  <c:v>0.20600000000000002</c:v>
                </c:pt>
                <c:pt idx="3">
                  <c:v>0.27050000000000002</c:v>
                </c:pt>
                <c:pt idx="4">
                  <c:v>0.36749999999999999</c:v>
                </c:pt>
                <c:pt idx="5">
                  <c:v>0.86499999999999999</c:v>
                </c:pt>
              </c:numCache>
            </c:numRef>
          </c:yVal>
          <c:smooth val="0"/>
          <c:extLst>
            <c:ext xmlns:c16="http://schemas.microsoft.com/office/drawing/2014/chart" uri="{C3380CC4-5D6E-409C-BE32-E72D297353CC}">
              <c16:uniqueId val="{00000004-B5E4-4077-B0E8-0A5FE9CD783C}"/>
            </c:ext>
          </c:extLst>
        </c:ser>
        <c:dLbls>
          <c:showLegendKey val="0"/>
          <c:showVal val="0"/>
          <c:showCatName val="0"/>
          <c:showSerName val="0"/>
          <c:showPercent val="0"/>
          <c:showBubbleSize val="0"/>
        </c:dLbls>
        <c:axId val="1886483664"/>
        <c:axId val="1886777488"/>
      </c:scatterChart>
      <c:valAx>
        <c:axId val="1886483664"/>
        <c:scaling>
          <c:orientation val="minMax"/>
          <c:max val="25"/>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t>Time (hours)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86777488"/>
        <c:crossesAt val="1.0000000000000002E-2"/>
        <c:crossBetween val="midCat"/>
      </c:valAx>
      <c:valAx>
        <c:axId val="1886777488"/>
        <c:scaling>
          <c:logBase val="10"/>
          <c:orientation val="minMax"/>
          <c:max val="1.8"/>
          <c:min val="5.000000000000001E-2"/>
        </c:scaling>
        <c:delete val="0"/>
        <c:axPos val="l"/>
        <c:majorGridlines>
          <c:spPr>
            <a:ln w="3175" cap="flat" cmpd="sng" algn="ctr">
              <a:solidFill>
                <a:sysClr val="windowText" lastClr="000000"/>
              </a:solidFill>
              <a:round/>
            </a:ln>
            <a:effectLst/>
          </c:spPr>
        </c:majorGridlines>
        <c:minorGridlines>
          <c:spPr>
            <a:ln w="3175" cap="flat" cmpd="sng" algn="ctr">
              <a:solidFill>
                <a:sysClr val="windowText" lastClr="000000"/>
              </a:solid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b="0"/>
                  <a:t>Optical Density (A600)</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0.000"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86483664"/>
        <c:crosses val="autoZero"/>
        <c:crossBetween val="midCat"/>
      </c:valAx>
      <c:spPr>
        <a:noFill/>
        <a:ln>
          <a:solidFill>
            <a:schemeClr val="tx1"/>
          </a:solidFill>
        </a:ln>
        <a:effectLst/>
      </c:spPr>
    </c:plotArea>
    <c:legend>
      <c:legendPos val="b"/>
      <c:layout>
        <c:manualLayout>
          <c:xMode val="edge"/>
          <c:yMode val="edge"/>
          <c:x val="0"/>
          <c:y val="0.84906552173936001"/>
          <c:w val="1"/>
          <c:h val="0.1509344782606399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Graph!$A$3</c:f>
              <c:strCache>
                <c:ptCount val="1"/>
                <c:pt idx="0">
                  <c:v>LVS</c:v>
                </c:pt>
              </c:strCache>
            </c:strRef>
          </c:tx>
          <c:spPr>
            <a:solidFill>
              <a:schemeClr val="bg1">
                <a:lumMod val="75000"/>
              </a:schemeClr>
            </a:solidFill>
            <a:ln>
              <a:solidFill>
                <a:schemeClr val="tx1"/>
              </a:solidFill>
            </a:ln>
            <a:effectLst/>
          </c:spPr>
          <c:invertIfNegative val="0"/>
          <c:errBars>
            <c:errBarType val="both"/>
            <c:errValType val="cust"/>
            <c:noEndCap val="0"/>
            <c:plus>
              <c:numRef>
                <c:f>(Graph!$C$3,Graph!$F$3,Graph!$I$3,Graph!$L$3,Graph!$O$3,Graph!$R$3,Graph!$U$3)</c:f>
                <c:numCache>
                  <c:formatCode>General</c:formatCode>
                  <c:ptCount val="5"/>
                  <c:pt idx="0">
                    <c:v>0.12306430698053272</c:v>
                  </c:pt>
                  <c:pt idx="1">
                    <c:v>0.10573681598761397</c:v>
                  </c:pt>
                  <c:pt idx="2">
                    <c:v>4.8817029361505782E-2</c:v>
                  </c:pt>
                  <c:pt idx="3">
                    <c:v>5.8200921987877741E-2</c:v>
                  </c:pt>
                  <c:pt idx="4">
                    <c:v>0.10178304777317182</c:v>
                  </c:pt>
                </c:numCache>
              </c:numRef>
            </c:plus>
            <c:minus>
              <c:numRef>
                <c:f>(Graph!$D$3,Graph!$G$3,Graph!$J$3,Graph!$M$3,Graph!$P$3,Graph!$S$3,Graph!$V$3)</c:f>
                <c:numCache>
                  <c:formatCode>General</c:formatCode>
                  <c:ptCount val="5"/>
                  <c:pt idx="0">
                    <c:v>0.14033447145570888</c:v>
                  </c:pt>
                  <c:pt idx="1">
                    <c:v>0.11823903508270717</c:v>
                  </c:pt>
                  <c:pt idx="2">
                    <c:v>5.1322438340897447E-2</c:v>
                  </c:pt>
                  <c:pt idx="3">
                    <c:v>6.1797599240300594E-2</c:v>
                  </c:pt>
                  <c:pt idx="4">
                    <c:v>0.11331677443944344</c:v>
                  </c:pt>
                </c:numCache>
              </c:numRef>
            </c:minus>
            <c:spPr>
              <a:noFill/>
              <a:ln w="9525" cap="flat" cmpd="sng" algn="ctr">
                <a:solidFill>
                  <a:schemeClr val="tx1">
                    <a:lumMod val="65000"/>
                    <a:lumOff val="35000"/>
                  </a:schemeClr>
                </a:solidFill>
                <a:round/>
              </a:ln>
              <a:effectLst/>
            </c:spPr>
          </c:errBars>
          <c:cat>
            <c:strRef>
              <c:f>(Graph!$B$1:$B$2,Graph!$E$1:$E$2,Graph!$H$1:$H$2,Graph!$K$1:$K$2,Graph!$N$1:$N$2,Graph!$Q$1:$Q$2,Graph!$T$1:$T$2)</c:f>
              <c:strCache>
                <c:ptCount val="5"/>
                <c:pt idx="0">
                  <c:v>pdpA</c:v>
                </c:pt>
                <c:pt idx="1">
                  <c:v>pdpB</c:v>
                </c:pt>
                <c:pt idx="2">
                  <c:v>iglA</c:v>
                </c:pt>
                <c:pt idx="3">
                  <c:v>rpoA1</c:v>
                </c:pt>
                <c:pt idx="4">
                  <c:v>bfr</c:v>
                </c:pt>
              </c:strCache>
            </c:strRef>
          </c:cat>
          <c:val>
            <c:numRef>
              <c:f>(Graph!$B$3,Graph!$E$3,Graph!$H$3,Graph!$K$3,Graph!$N$3,Graph!$Q$3,Graph!$T$3)</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6D13-4A81-9E21-81E64DE9EB11}"/>
            </c:ext>
          </c:extLst>
        </c:ser>
        <c:ser>
          <c:idx val="1"/>
          <c:order val="1"/>
          <c:tx>
            <c:strRef>
              <c:f>Graph!$A$4</c:f>
              <c:strCache>
                <c:ptCount val="1"/>
                <c:pt idx="0">
                  <c:v>LVS ∆rpsU2</c:v>
                </c:pt>
              </c:strCache>
            </c:strRef>
          </c:tx>
          <c:spPr>
            <a:solidFill>
              <a:srgbClr val="FF0000"/>
            </a:solidFill>
            <a:ln>
              <a:solidFill>
                <a:schemeClr val="tx1"/>
              </a:solidFill>
            </a:ln>
            <a:effectLst/>
          </c:spPr>
          <c:invertIfNegative val="0"/>
          <c:errBars>
            <c:errBarType val="both"/>
            <c:errValType val="cust"/>
            <c:noEndCap val="0"/>
            <c:plus>
              <c:numRef>
                <c:f>(Graph!$C$4,Graph!$F$4,Graph!$I$4,Graph!$L$4,Graph!$O$4,Graph!$R$4,Graph!$U$4)</c:f>
                <c:numCache>
                  <c:formatCode>General</c:formatCode>
                  <c:ptCount val="5"/>
                  <c:pt idx="0">
                    <c:v>0.15912229356377006</c:v>
                  </c:pt>
                  <c:pt idx="1">
                    <c:v>8.3224752356261811E-2</c:v>
                  </c:pt>
                  <c:pt idx="2">
                    <c:v>2.8941914050329975E-2</c:v>
                  </c:pt>
                  <c:pt idx="3">
                    <c:v>5.2945020370730012E-2</c:v>
                  </c:pt>
                  <c:pt idx="4">
                    <c:v>9.3800829532899366E-2</c:v>
                  </c:pt>
                </c:numCache>
              </c:numRef>
            </c:plus>
            <c:minus>
              <c:numRef>
                <c:f>(Graph!$D$4,Graph!$G$4,Graph!$J$4,Graph!$M$4,Graph!$P$4,Graph!$S$4,Graph!$V$4)</c:f>
                <c:numCache>
                  <c:formatCode>General</c:formatCode>
                  <c:ptCount val="5"/>
                  <c:pt idx="0">
                    <c:v>0.18779873768457778</c:v>
                  </c:pt>
                  <c:pt idx="1">
                    <c:v>9.2670941111932748E-2</c:v>
                  </c:pt>
                  <c:pt idx="2">
                    <c:v>2.9998689235891773E-2</c:v>
                  </c:pt>
                  <c:pt idx="3">
                    <c:v>5.556227614548126E-2</c:v>
                  </c:pt>
                  <c:pt idx="4">
                    <c:v>0.1026142446418945</c:v>
                  </c:pt>
                </c:numCache>
              </c:numRef>
            </c:minus>
            <c:spPr>
              <a:noFill/>
              <a:ln w="9525" cap="flat" cmpd="sng" algn="ctr">
                <a:solidFill>
                  <a:schemeClr val="tx1">
                    <a:lumMod val="65000"/>
                    <a:lumOff val="35000"/>
                  </a:schemeClr>
                </a:solidFill>
                <a:round/>
              </a:ln>
              <a:effectLst/>
            </c:spPr>
          </c:errBars>
          <c:cat>
            <c:strRef>
              <c:f>(Graph!$B$1:$B$2,Graph!$E$1:$E$2,Graph!$H$1:$H$2,Graph!$K$1:$K$2,Graph!$N$1:$N$2,Graph!$Q$1:$Q$2,Graph!$T$1:$T$2)</c:f>
              <c:strCache>
                <c:ptCount val="5"/>
                <c:pt idx="0">
                  <c:v>pdpA</c:v>
                </c:pt>
                <c:pt idx="1">
                  <c:v>pdpB</c:v>
                </c:pt>
                <c:pt idx="2">
                  <c:v>iglA</c:v>
                </c:pt>
                <c:pt idx="3">
                  <c:v>rpoA1</c:v>
                </c:pt>
                <c:pt idx="4">
                  <c:v>bfr</c:v>
                </c:pt>
              </c:strCache>
            </c:strRef>
          </c:cat>
          <c:val>
            <c:numRef>
              <c:f>(Graph!$B$4,Graph!$E$4,Graph!$H$4,Graph!$K$4,Graph!$N$4,Graph!$Q$4,Graph!$T$4)</c:f>
              <c:numCache>
                <c:formatCode>General</c:formatCode>
                <c:ptCount val="5"/>
                <c:pt idx="0">
                  <c:v>1.0420736177351939</c:v>
                </c:pt>
                <c:pt idx="1">
                  <c:v>0.8164685593470008</c:v>
                </c:pt>
                <c:pt idx="2">
                  <c:v>0.82157444397803114</c:v>
                </c:pt>
                <c:pt idx="3">
                  <c:v>1.1239810303392395</c:v>
                </c:pt>
                <c:pt idx="4">
                  <c:v>1.092119360119312</c:v>
                </c:pt>
              </c:numCache>
            </c:numRef>
          </c:val>
          <c:extLst>
            <c:ext xmlns:c16="http://schemas.microsoft.com/office/drawing/2014/chart" uri="{C3380CC4-5D6E-409C-BE32-E72D297353CC}">
              <c16:uniqueId val="{00000001-6D13-4A81-9E21-81E64DE9EB11}"/>
            </c:ext>
          </c:extLst>
        </c:ser>
        <c:ser>
          <c:idx val="2"/>
          <c:order val="2"/>
          <c:tx>
            <c:strRef>
              <c:f>Graph!$A$5</c:f>
              <c:strCache>
                <c:ptCount val="1"/>
                <c:pt idx="0">
                  <c:v>LVS ∆pigR</c:v>
                </c:pt>
              </c:strCache>
            </c:strRef>
          </c:tx>
          <c:spPr>
            <a:solidFill>
              <a:schemeClr val="accent1">
                <a:lumMod val="50000"/>
              </a:schemeClr>
            </a:solidFill>
            <a:ln>
              <a:solidFill>
                <a:schemeClr val="tx1"/>
              </a:solidFill>
            </a:ln>
            <a:effectLst/>
          </c:spPr>
          <c:invertIfNegative val="0"/>
          <c:errBars>
            <c:errBarType val="both"/>
            <c:errValType val="cust"/>
            <c:noEndCap val="0"/>
            <c:plus>
              <c:numRef>
                <c:f>(Graph!$C$5,Graph!$F$5,Graph!$I$5,Graph!$L$5,Graph!$O$5,Graph!$R$5,Graph!$U$5)</c:f>
                <c:numCache>
                  <c:formatCode>General</c:formatCode>
                  <c:ptCount val="5"/>
                  <c:pt idx="0">
                    <c:v>1.0405615591282044E-2</c:v>
                  </c:pt>
                  <c:pt idx="1">
                    <c:v>1.0143165044251237E-2</c:v>
                  </c:pt>
                  <c:pt idx="2">
                    <c:v>8.3817715809556687E-3</c:v>
                  </c:pt>
                  <c:pt idx="3">
                    <c:v>3.9880139528593928E-2</c:v>
                  </c:pt>
                  <c:pt idx="4">
                    <c:v>0.14599370881808849</c:v>
                  </c:pt>
                </c:numCache>
              </c:numRef>
            </c:plus>
            <c:minus>
              <c:numRef>
                <c:f>(Graph!$D$5,Graph!$G$5,Graph!$J$5,Graph!$M$5,Graph!$P$5,Graph!$S$5,Graph!$V$5)</c:f>
                <c:numCache>
                  <c:formatCode>General</c:formatCode>
                  <c:ptCount val="5"/>
                  <c:pt idx="0">
                    <c:v>1.1593667619451936E-2</c:v>
                  </c:pt>
                  <c:pt idx="1">
                    <c:v>1.0982717990342283E-2</c:v>
                  </c:pt>
                  <c:pt idx="2">
                    <c:v>9.6478587932832954E-3</c:v>
                  </c:pt>
                  <c:pt idx="3">
                    <c:v>4.1686902576164808E-2</c:v>
                  </c:pt>
                  <c:pt idx="4">
                    <c:v>0.17578065925719288</c:v>
                  </c:pt>
                </c:numCache>
              </c:numRef>
            </c:minus>
            <c:spPr>
              <a:noFill/>
              <a:ln w="9525" cap="flat" cmpd="sng" algn="ctr">
                <a:solidFill>
                  <a:schemeClr val="tx1">
                    <a:lumMod val="65000"/>
                    <a:lumOff val="35000"/>
                  </a:schemeClr>
                </a:solidFill>
                <a:round/>
              </a:ln>
              <a:effectLst/>
            </c:spPr>
          </c:errBars>
          <c:cat>
            <c:strRef>
              <c:f>(Graph!$B$1:$B$2,Graph!$E$1:$E$2,Graph!$H$1:$H$2,Graph!$K$1:$K$2,Graph!$N$1:$N$2,Graph!$Q$1:$Q$2,Graph!$T$1:$T$2)</c:f>
              <c:strCache>
                <c:ptCount val="5"/>
                <c:pt idx="0">
                  <c:v>pdpA</c:v>
                </c:pt>
                <c:pt idx="1">
                  <c:v>pdpB</c:v>
                </c:pt>
                <c:pt idx="2">
                  <c:v>iglA</c:v>
                </c:pt>
                <c:pt idx="3">
                  <c:v>rpoA1</c:v>
                </c:pt>
                <c:pt idx="4">
                  <c:v>bfr</c:v>
                </c:pt>
              </c:strCache>
            </c:strRef>
          </c:cat>
          <c:val>
            <c:numRef>
              <c:f>(Graph!$B$5,Graph!$E$5,Graph!$H$5,Graph!$K$5,Graph!$N$5,Graph!$Q$5,Graph!$T$5)</c:f>
              <c:numCache>
                <c:formatCode>General</c:formatCode>
                <c:ptCount val="5"/>
                <c:pt idx="0">
                  <c:v>0.10154374192428796</c:v>
                </c:pt>
                <c:pt idx="1">
                  <c:v>0.13268909570168966</c:v>
                </c:pt>
                <c:pt idx="2">
                  <c:v>6.387091494427935E-2</c:v>
                </c:pt>
                <c:pt idx="3">
                  <c:v>0.92014251314680739</c:v>
                </c:pt>
                <c:pt idx="4">
                  <c:v>0.86154742278538632</c:v>
                </c:pt>
              </c:numCache>
            </c:numRef>
          </c:val>
          <c:extLst>
            <c:ext xmlns:c16="http://schemas.microsoft.com/office/drawing/2014/chart" uri="{C3380CC4-5D6E-409C-BE32-E72D297353CC}">
              <c16:uniqueId val="{00000002-6D13-4A81-9E21-81E64DE9EB11}"/>
            </c:ext>
          </c:extLst>
        </c:ser>
        <c:dLbls>
          <c:showLegendKey val="0"/>
          <c:showVal val="0"/>
          <c:showCatName val="0"/>
          <c:showSerName val="0"/>
          <c:showPercent val="0"/>
          <c:showBubbleSize val="0"/>
        </c:dLbls>
        <c:gapWidth val="219"/>
        <c:overlap val="-27"/>
        <c:axId val="318175295"/>
        <c:axId val="316393935"/>
      </c:barChart>
      <c:catAx>
        <c:axId val="3181752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1" u="none" strike="noStrike" kern="1200" baseline="0">
                <a:solidFill>
                  <a:schemeClr val="tx1"/>
                </a:solidFill>
                <a:latin typeface="+mj-lt"/>
                <a:ea typeface="+mn-ea"/>
                <a:cs typeface="+mn-cs"/>
              </a:defRPr>
            </a:pPr>
            <a:endParaRPr lang="en-US"/>
          </a:p>
        </c:txPr>
        <c:crossAx val="316393935"/>
        <c:crosses val="autoZero"/>
        <c:auto val="1"/>
        <c:lblAlgn val="ctr"/>
        <c:lblOffset val="100"/>
        <c:noMultiLvlLbl val="0"/>
      </c:catAx>
      <c:valAx>
        <c:axId val="316393935"/>
        <c:scaling>
          <c:orientation val="minMax"/>
        </c:scaling>
        <c:delete val="0"/>
        <c:axPos val="l"/>
        <c:majorGridlines>
          <c:spPr>
            <a:ln w="12700" cap="flat" cmpd="sng" algn="ctr">
              <a:solidFill>
                <a:schemeClr val="bg1">
                  <a:lumMod val="50000"/>
                </a:schemeClr>
              </a:solidFill>
              <a:prstDash val="solid"/>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j-lt"/>
                    <a:ea typeface="+mn-ea"/>
                    <a:cs typeface="+mn-cs"/>
                  </a:defRPr>
                </a:pPr>
                <a:r>
                  <a:rPr lang="en-US"/>
                  <a:t>Relative transcript abundance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en-US"/>
          </a:p>
        </c:txPr>
        <c:crossAx val="318175295"/>
        <c:crosses val="autoZero"/>
        <c:crossBetween val="between"/>
      </c:valAx>
      <c:spPr>
        <a:noFill/>
        <a:ln>
          <a:solidFill>
            <a:schemeClr val="tx1"/>
          </a:solid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5916849262534"/>
          <c:y val="5.8800651118350325E-2"/>
          <c:w val="0.86099953807735707"/>
          <c:h val="0.81729973271612311"/>
        </c:manualLayout>
      </c:layout>
      <c:barChart>
        <c:barDir val="col"/>
        <c:grouping val="clustered"/>
        <c:varyColors val="0"/>
        <c:ser>
          <c:idx val="0"/>
          <c:order val="0"/>
          <c:tx>
            <c:strRef>
              <c:f>'2 vs 24'!$F$1</c:f>
              <c:strCache>
                <c:ptCount val="1"/>
                <c:pt idx="0">
                  <c:v>Fold change</c:v>
                </c:pt>
              </c:strCache>
            </c:strRef>
          </c:tx>
          <c:spPr>
            <a:solidFill>
              <a:schemeClr val="accent1">
                <a:lumMod val="50000"/>
              </a:schemeClr>
            </a:solidFill>
            <a:ln>
              <a:noFill/>
            </a:ln>
            <a:effectLst/>
          </c:spPr>
          <c:invertIfNegative val="0"/>
          <c:errBars>
            <c:errBarType val="plus"/>
            <c:errValType val="cust"/>
            <c:noEndCap val="0"/>
            <c:plus>
              <c:numRef>
                <c:f>'2 vs 24'!$G$2:$G$4</c:f>
                <c:numCache>
                  <c:formatCode>General</c:formatCode>
                  <c:ptCount val="3"/>
                  <c:pt idx="0">
                    <c:v>259.47036927645581</c:v>
                  </c:pt>
                  <c:pt idx="1">
                    <c:v>49.652374611793249</c:v>
                  </c:pt>
                  <c:pt idx="2">
                    <c:v>1517.7155882159479</c:v>
                  </c:pt>
                </c:numCache>
              </c:numRef>
            </c:plus>
            <c:minus>
              <c:numRef>
                <c:f>'2 vs 24'!$G$2:$G$4</c:f>
                <c:numCache>
                  <c:formatCode>General</c:formatCode>
                  <c:ptCount val="3"/>
                  <c:pt idx="0">
                    <c:v>259.47036927645581</c:v>
                  </c:pt>
                  <c:pt idx="1">
                    <c:v>49.652374611793249</c:v>
                  </c:pt>
                  <c:pt idx="2">
                    <c:v>1517.7155882159479</c:v>
                  </c:pt>
                </c:numCache>
              </c:numRef>
            </c:minus>
            <c:spPr>
              <a:noFill/>
              <a:ln w="9525" cap="flat" cmpd="sng" algn="ctr">
                <a:solidFill>
                  <a:schemeClr val="tx1">
                    <a:lumMod val="65000"/>
                    <a:lumOff val="35000"/>
                  </a:schemeClr>
                </a:solidFill>
                <a:round/>
              </a:ln>
              <a:effectLst/>
            </c:spPr>
          </c:errBars>
          <c:cat>
            <c:strRef>
              <c:f>'2 vs 24'!$A$2:$A$4</c:f>
              <c:strCache>
                <c:ptCount val="3"/>
                <c:pt idx="0">
                  <c:v>LVS + pF</c:v>
                </c:pt>
                <c:pt idx="1">
                  <c:v>∆rpsU2 + pF</c:v>
                </c:pt>
                <c:pt idx="2">
                  <c:v>∆rpsU2 + pF-rpsU2</c:v>
                </c:pt>
              </c:strCache>
            </c:strRef>
          </c:cat>
          <c:val>
            <c:numRef>
              <c:f>'2 vs 24'!$F$2:$F$4</c:f>
              <c:numCache>
                <c:formatCode>General</c:formatCode>
                <c:ptCount val="3"/>
                <c:pt idx="0">
                  <c:v>361.22448979591837</c:v>
                </c:pt>
                <c:pt idx="1">
                  <c:v>51.590909090909093</c:v>
                </c:pt>
                <c:pt idx="2">
                  <c:v>2215.6862745098038</c:v>
                </c:pt>
              </c:numCache>
            </c:numRef>
          </c:val>
          <c:extLst>
            <c:ext xmlns:c16="http://schemas.microsoft.com/office/drawing/2014/chart" uri="{C3380CC4-5D6E-409C-BE32-E72D297353CC}">
              <c16:uniqueId val="{00000000-CF11-4E18-B871-0EB53D5BEFE2}"/>
            </c:ext>
          </c:extLst>
        </c:ser>
        <c:dLbls>
          <c:showLegendKey val="0"/>
          <c:showVal val="0"/>
          <c:showCatName val="0"/>
          <c:showSerName val="0"/>
          <c:showPercent val="0"/>
          <c:showBubbleSize val="0"/>
        </c:dLbls>
        <c:gapWidth val="219"/>
        <c:overlap val="-27"/>
        <c:axId val="253720368"/>
        <c:axId val="196765184"/>
      </c:barChart>
      <c:catAx>
        <c:axId val="253720368"/>
        <c:scaling>
          <c:orientation val="minMax"/>
        </c:scaling>
        <c:delete val="0"/>
        <c:axPos val="b"/>
        <c:numFmt formatCode="General" sourceLinked="1"/>
        <c:majorTickMark val="none"/>
        <c:minorTickMark val="none"/>
        <c:tickLblPos val="nextTo"/>
        <c:spPr>
          <a:noFill/>
          <a:ln w="12700" cap="flat" cmpd="sng" algn="ctr">
            <a:solidFill>
              <a:schemeClr val="dk1"/>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96765184"/>
        <c:crosses val="autoZero"/>
        <c:auto val="1"/>
        <c:lblAlgn val="ctr"/>
        <c:lblOffset val="100"/>
        <c:noMultiLvlLbl val="0"/>
      </c:catAx>
      <c:valAx>
        <c:axId val="196765184"/>
        <c:scaling>
          <c:logBase val="10"/>
          <c:orientation val="minMax"/>
          <c:max val="5000"/>
        </c:scaling>
        <c:delete val="0"/>
        <c:axPos val="l"/>
        <c:majorGridlines>
          <c:spPr>
            <a:ln w="12700" cap="flat" cmpd="sng" algn="ctr">
              <a:solidFill>
                <a:schemeClr val="bg1">
                  <a:lumMod val="50000"/>
                </a:schemeClr>
              </a:solidFill>
              <a:prstDash val="solid"/>
              <a:round/>
            </a:ln>
            <a:effectLst/>
          </c:spPr>
        </c:majorGridlines>
        <c:minorGridlines>
          <c:spPr>
            <a:ln w="9525" cap="flat" cmpd="sng" algn="ctr">
              <a:solidFill>
                <a:schemeClr val="bg1">
                  <a:lumMod val="7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Bacterial Growth (normalized)</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53720368"/>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a:effectLst/>
          </c:spPr>
          <c:invertIfNegative val="0"/>
          <c:errBars>
            <c:errBarType val="both"/>
            <c:errValType val="cust"/>
            <c:noEndCap val="0"/>
            <c:plus>
              <c:numRef>
                <c:f>'Data for Chart'!$C$3:$C$5</c:f>
                <c:numCache>
                  <c:formatCode>General</c:formatCode>
                  <c:ptCount val="3"/>
                  <c:pt idx="0">
                    <c:v>0.91187123013341165</c:v>
                  </c:pt>
                  <c:pt idx="1">
                    <c:v>1.3120822340646121</c:v>
                  </c:pt>
                  <c:pt idx="2">
                    <c:v>2.8252702274866666</c:v>
                  </c:pt>
                </c:numCache>
              </c:numRef>
            </c:plus>
            <c:minus>
              <c:numRef>
                <c:f>'Data for Chart'!$C$3:$C$5</c:f>
                <c:numCache>
                  <c:formatCode>General</c:formatCode>
                  <c:ptCount val="3"/>
                  <c:pt idx="0">
                    <c:v>0.91187123013341165</c:v>
                  </c:pt>
                  <c:pt idx="1">
                    <c:v>1.3120822340646121</c:v>
                  </c:pt>
                  <c:pt idx="2">
                    <c:v>2.8252702274866666</c:v>
                  </c:pt>
                </c:numCache>
              </c:numRef>
            </c:minus>
            <c:spPr>
              <a:noFill/>
              <a:ln w="9525" cap="flat" cmpd="sng" algn="ctr">
                <a:solidFill>
                  <a:schemeClr val="tx1">
                    <a:lumMod val="65000"/>
                    <a:lumOff val="35000"/>
                  </a:schemeClr>
                </a:solidFill>
                <a:round/>
              </a:ln>
              <a:effectLst/>
            </c:spPr>
          </c:errBars>
          <c:cat>
            <c:strRef>
              <c:f>'Data for Chart'!$A$3:$A$5</c:f>
              <c:strCache>
                <c:ptCount val="3"/>
                <c:pt idx="0">
                  <c:v>25˚C</c:v>
                </c:pt>
                <c:pt idx="1">
                  <c:v>37˚C</c:v>
                </c:pt>
                <c:pt idx="2">
                  <c:v>42˚C</c:v>
                </c:pt>
              </c:strCache>
            </c:strRef>
          </c:cat>
          <c:val>
            <c:numRef>
              <c:f>'Data for Chart'!$B$3:$B$5</c:f>
              <c:numCache>
                <c:formatCode>0.0</c:formatCode>
                <c:ptCount val="3"/>
                <c:pt idx="0">
                  <c:v>61.293448668501561</c:v>
                </c:pt>
                <c:pt idx="1">
                  <c:v>48.589825541349022</c:v>
                </c:pt>
                <c:pt idx="2">
                  <c:v>42.684643781243047</c:v>
                </c:pt>
              </c:numCache>
            </c:numRef>
          </c:val>
          <c:extLst>
            <c:ext xmlns:c16="http://schemas.microsoft.com/office/drawing/2014/chart" uri="{C3380CC4-5D6E-409C-BE32-E72D297353CC}">
              <c16:uniqueId val="{00000000-993A-4FD4-B900-732624B416BA}"/>
            </c:ext>
          </c:extLst>
        </c:ser>
        <c:dLbls>
          <c:showLegendKey val="0"/>
          <c:showVal val="0"/>
          <c:showCatName val="0"/>
          <c:showSerName val="0"/>
          <c:showPercent val="0"/>
          <c:showBubbleSize val="0"/>
        </c:dLbls>
        <c:gapWidth val="219"/>
        <c:overlap val="-27"/>
        <c:axId val="1015585008"/>
        <c:axId val="1015585392"/>
      </c:barChart>
      <c:catAx>
        <c:axId val="101558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15585392"/>
        <c:crosses val="autoZero"/>
        <c:auto val="1"/>
        <c:lblAlgn val="ctr"/>
        <c:lblOffset val="100"/>
        <c:noMultiLvlLbl val="0"/>
      </c:catAx>
      <c:valAx>
        <c:axId val="10155853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Beta-galactosidase Activity </a:t>
                </a:r>
              </a:p>
              <a:p>
                <a:pPr>
                  <a:defRPr/>
                </a:pPr>
                <a:r>
                  <a:rPr lang="en-US"/>
                  <a:t>(Miller Units)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15585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78477890103905"/>
          <c:y val="4.1493775933609957E-2"/>
          <c:w val="0.80620838575316078"/>
          <c:h val="0.85809847420524721"/>
        </c:manualLayout>
      </c:layout>
      <c:barChart>
        <c:barDir val="col"/>
        <c:grouping val="clustered"/>
        <c:varyColors val="0"/>
        <c:ser>
          <c:idx val="0"/>
          <c:order val="0"/>
          <c:tx>
            <c:strRef>
              <c:f>'2 vs 24'!$F$1</c:f>
              <c:strCache>
                <c:ptCount val="1"/>
                <c:pt idx="0">
                  <c:v>Normalized Bacterial Growth</c:v>
                </c:pt>
              </c:strCache>
            </c:strRef>
          </c:tx>
          <c:spPr>
            <a:solidFill>
              <a:schemeClr val="accent1">
                <a:lumMod val="50000"/>
              </a:schemeClr>
            </a:solidFill>
            <a:ln>
              <a:noFill/>
            </a:ln>
            <a:effectLst/>
          </c:spPr>
          <c:invertIfNegative val="0"/>
          <c:errBars>
            <c:errBarType val="plus"/>
            <c:errValType val="cust"/>
            <c:noEndCap val="0"/>
            <c:plus>
              <c:numRef>
                <c:f>'2 vs 24'!$G$2:$G$5</c:f>
                <c:numCache>
                  <c:formatCode>General</c:formatCode>
                  <c:ptCount val="4"/>
                  <c:pt idx="0">
                    <c:v>166.53439057321972</c:v>
                  </c:pt>
                  <c:pt idx="1">
                    <c:v>77.662757179040398</c:v>
                  </c:pt>
                  <c:pt idx="2">
                    <c:v>45.024011117669751</c:v>
                  </c:pt>
                  <c:pt idx="3">
                    <c:v>267.02658011339764</c:v>
                  </c:pt>
                </c:numCache>
              </c:numRef>
            </c:plus>
            <c:minus>
              <c:numRef>
                <c:f>'2 vs 24'!$G$2:$G$5</c:f>
                <c:numCache>
                  <c:formatCode>General</c:formatCode>
                  <c:ptCount val="4"/>
                  <c:pt idx="0">
                    <c:v>166.53439057321972</c:v>
                  </c:pt>
                  <c:pt idx="1">
                    <c:v>77.662757179040398</c:v>
                  </c:pt>
                  <c:pt idx="2">
                    <c:v>45.024011117669751</c:v>
                  </c:pt>
                  <c:pt idx="3">
                    <c:v>267.02658011339764</c:v>
                  </c:pt>
                </c:numCache>
              </c:numRef>
            </c:minus>
            <c:spPr>
              <a:noFill/>
              <a:ln w="9525" cap="flat" cmpd="sng" algn="ctr">
                <a:solidFill>
                  <a:schemeClr val="tx1">
                    <a:lumMod val="65000"/>
                    <a:lumOff val="35000"/>
                  </a:schemeClr>
                </a:solidFill>
                <a:round/>
              </a:ln>
              <a:effectLst/>
            </c:spPr>
          </c:errBars>
          <c:cat>
            <c:strRef>
              <c:f>'2 vs 24'!$A$2:$A$5</c:f>
              <c:strCache>
                <c:ptCount val="4"/>
                <c:pt idx="0">
                  <c:v>LVS + pF</c:v>
                </c:pt>
                <c:pt idx="1">
                  <c:v>∆rpsU2 + pF</c:v>
                </c:pt>
                <c:pt idx="2">
                  <c:v>∆rpsU2 + pF-rpsU1</c:v>
                </c:pt>
                <c:pt idx="3">
                  <c:v>∆rpsU2 + pF-rpsU2</c:v>
                </c:pt>
              </c:strCache>
            </c:strRef>
          </c:cat>
          <c:val>
            <c:numRef>
              <c:f>'2 vs 24'!$F$2:$F$5</c:f>
              <c:numCache>
                <c:formatCode>General</c:formatCode>
                <c:ptCount val="4"/>
                <c:pt idx="0">
                  <c:v>825.17482517482529</c:v>
                </c:pt>
                <c:pt idx="1">
                  <c:v>303.42465753424659</c:v>
                </c:pt>
                <c:pt idx="2">
                  <c:v>251.17370892018778</c:v>
                </c:pt>
                <c:pt idx="3">
                  <c:v>527.58620689655174</c:v>
                </c:pt>
              </c:numCache>
            </c:numRef>
          </c:val>
          <c:extLst>
            <c:ext xmlns:c16="http://schemas.microsoft.com/office/drawing/2014/chart" uri="{C3380CC4-5D6E-409C-BE32-E72D297353CC}">
              <c16:uniqueId val="{00000000-3B7A-4897-9AE0-6E0F8F4EC5B2}"/>
            </c:ext>
          </c:extLst>
        </c:ser>
        <c:dLbls>
          <c:showLegendKey val="0"/>
          <c:showVal val="0"/>
          <c:showCatName val="0"/>
          <c:showSerName val="0"/>
          <c:showPercent val="0"/>
          <c:showBubbleSize val="0"/>
        </c:dLbls>
        <c:gapWidth val="219"/>
        <c:overlap val="-27"/>
        <c:axId val="743325328"/>
        <c:axId val="744538080"/>
      </c:barChart>
      <c:catAx>
        <c:axId val="743325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44538080"/>
        <c:crosses val="autoZero"/>
        <c:auto val="1"/>
        <c:lblAlgn val="ctr"/>
        <c:lblOffset val="100"/>
        <c:noMultiLvlLbl val="0"/>
      </c:catAx>
      <c:valAx>
        <c:axId val="744538080"/>
        <c:scaling>
          <c:logBase val="10"/>
          <c:orientation val="minMax"/>
          <c:max val="5000"/>
        </c:scaling>
        <c:delete val="0"/>
        <c:axPos val="l"/>
        <c:majorGridlines>
          <c:spPr>
            <a:ln w="9525" cap="flat" cmpd="sng" algn="ctr">
              <a:solidFill>
                <a:schemeClr val="bg1">
                  <a:lumMod val="50000"/>
                </a:schemeClr>
              </a:solidFill>
              <a:round/>
            </a:ln>
            <a:effectLst/>
          </c:spPr>
        </c:majorGridlines>
        <c:minorGridlines>
          <c:spPr>
            <a:ln w="9525" cap="flat" cmpd="sng" algn="ctr">
              <a:solidFill>
                <a:schemeClr val="bg1">
                  <a:lumMod val="7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Bacterial Growth (normalized)</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43325328"/>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2CD945FB-B811-4FDB-A1A0-1E97A6133C90}" type="datetimeFigureOut">
              <a:rPr lang="en-US" smtClean="0"/>
              <a:t>4/2/2020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5DC35E36-44CF-41A2-B0A4-F6B5CD6E87AA}" type="slidenum">
              <a:rPr lang="en-US" smtClean="0"/>
              <a:t>‹#›</a:t>
            </a:fld>
            <a:endParaRPr lang="en-US"/>
          </a:p>
        </p:txBody>
      </p:sp>
    </p:spTree>
    <p:extLst>
      <p:ext uri="{BB962C8B-B14F-4D97-AF65-F5344CB8AC3E}">
        <p14:creationId xmlns:p14="http://schemas.microsoft.com/office/powerpoint/2010/main" val="3144608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 everyone. I’m Hannah, and I will be presenting on my research into a small ribosomal protein, bs21 and its role regulating virulence genes.</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a:t>
            </a:fld>
            <a:endParaRPr lang="en-US"/>
          </a:p>
        </p:txBody>
      </p:sp>
    </p:spTree>
    <p:extLst>
      <p:ext uri="{BB962C8B-B14F-4D97-AF65-F5344CB8AC3E}">
        <p14:creationId xmlns:p14="http://schemas.microsoft.com/office/powerpoint/2010/main" val="1948445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this was really exciting because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is part of the Francisella pathogenicity island, or FPI. The FPI encodes the type vi secretion system in francisella, and is absolutely essential to virulence. I also wanted to point out here, because this will be important later on, that the </a:t>
            </a:r>
            <a:r>
              <a:rPr lang="en-US" sz="1200" b="1" kern="1200" dirty="0">
                <a:solidFill>
                  <a:schemeClr val="tx1"/>
                </a:solidFill>
                <a:effectLst/>
                <a:latin typeface="+mn-lt"/>
                <a:ea typeface="+mn-ea"/>
                <a:cs typeface="+mn-cs"/>
              </a:rPr>
              <a:t>FPI is comprised of two distinct operons.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is on the plus strand operon here, along with pdpA, and a number of other genes, and the second operon is comprised of </a:t>
            </a:r>
            <a:r>
              <a:rPr lang="en-US" sz="1200" kern="1200" dirty="0" err="1">
                <a:solidFill>
                  <a:schemeClr val="tx1"/>
                </a:solidFill>
                <a:effectLst/>
                <a:latin typeface="+mn-lt"/>
                <a:ea typeface="+mn-ea"/>
                <a:cs typeface="+mn-cs"/>
              </a:rPr>
              <a:t>iglA</a:t>
            </a:r>
            <a:r>
              <a:rPr lang="en-US" sz="1200" kern="1200" dirty="0">
                <a:solidFill>
                  <a:schemeClr val="tx1"/>
                </a:solidFill>
                <a:effectLst/>
                <a:latin typeface="+mn-lt"/>
                <a:ea typeface="+mn-ea"/>
                <a:cs typeface="+mn-cs"/>
              </a:rPr>
              <a:t>-D.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do know a fair amount about how the FPI genes are regulated at the level of transcription, and I don’t want to get too into the details here, but I will just introduce you to a protein called </a:t>
            </a:r>
            <a:r>
              <a:rPr lang="en-US" sz="1200" kern="1200" dirty="0" err="1">
                <a:solidFill>
                  <a:schemeClr val="tx1"/>
                </a:solidFill>
                <a:effectLst/>
                <a:latin typeface="+mn-lt"/>
                <a:ea typeface="+mn-ea"/>
                <a:cs typeface="+mn-cs"/>
              </a:rPr>
              <a:t>pigR</a:t>
            </a:r>
            <a:r>
              <a:rPr lang="en-US" sz="1200" kern="1200" dirty="0">
                <a:solidFill>
                  <a:schemeClr val="tx1"/>
                </a:solidFill>
                <a:effectLst/>
                <a:latin typeface="+mn-lt"/>
                <a:ea typeface="+mn-ea"/>
                <a:cs typeface="+mn-cs"/>
              </a:rPr>
              <a:t> which has been shown to be </a:t>
            </a:r>
            <a:r>
              <a:rPr lang="en-US" sz="1200" b="1" kern="1200" dirty="0">
                <a:solidFill>
                  <a:schemeClr val="tx1"/>
                </a:solidFill>
                <a:effectLst/>
                <a:latin typeface="+mn-lt"/>
                <a:ea typeface="+mn-ea"/>
                <a:cs typeface="+mn-cs"/>
              </a:rPr>
              <a:t>necessary for transcription of both operons of the FPI</a:t>
            </a:r>
            <a:r>
              <a:rPr lang="en-US" sz="1200" kern="1200" dirty="0">
                <a:solidFill>
                  <a:schemeClr val="tx1"/>
                </a:solidFill>
                <a:effectLst/>
                <a:latin typeface="+mn-lt"/>
                <a:ea typeface="+mn-ea"/>
                <a:cs typeface="+mn-cs"/>
              </a:rPr>
              <a:t>, so it’s a useful control we’ll be using throughout these next few experiments. There </a:t>
            </a:r>
            <a:r>
              <a:rPr lang="en-US" sz="1200" b="1" kern="1200" dirty="0">
                <a:solidFill>
                  <a:schemeClr val="tx1"/>
                </a:solidFill>
                <a:effectLst/>
                <a:latin typeface="+mn-lt"/>
                <a:ea typeface="+mn-ea"/>
                <a:cs typeface="+mn-cs"/>
              </a:rPr>
              <a:t>haven’t been any publications</a:t>
            </a:r>
            <a:r>
              <a:rPr lang="en-US" sz="1200" kern="1200" dirty="0">
                <a:solidFill>
                  <a:schemeClr val="tx1"/>
                </a:solidFill>
                <a:effectLst/>
                <a:latin typeface="+mn-lt"/>
                <a:ea typeface="+mn-ea"/>
                <a:cs typeface="+mn-cs"/>
              </a:rPr>
              <a:t> into whether the FPI is controlled at the level of translation.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we identified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as potentially being influenced by the presence of rpsU2, we wanted to confirm these results using immunoblotting, and look to see if any of the other FPI proteins are also affected.</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10</a:t>
            </a:fld>
            <a:endParaRPr lang="en-US"/>
          </a:p>
        </p:txBody>
      </p:sp>
    </p:spTree>
    <p:extLst>
      <p:ext uri="{BB962C8B-B14F-4D97-AF65-F5344CB8AC3E}">
        <p14:creationId xmlns:p14="http://schemas.microsoft.com/office/powerpoint/2010/main" val="258123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SLOW DOWN</a:t>
            </a:r>
          </a:p>
          <a:p>
            <a:r>
              <a:rPr lang="en-US" sz="1200" kern="1200" dirty="0">
                <a:solidFill>
                  <a:schemeClr val="tx1"/>
                </a:solidFill>
                <a:effectLst/>
                <a:latin typeface="+mn-lt"/>
                <a:ea typeface="+mn-ea"/>
                <a:cs typeface="+mn-cs"/>
              </a:rPr>
              <a:t>Here we have the results of those western blots. We ran whole cell lysates in duplicate, our wild-type cells are represented here, and we have antibodies for a few proteins from each of the FPI </a:t>
            </a:r>
            <a:r>
              <a:rPr lang="en-US" sz="1200" kern="1200" dirty="0" err="1">
                <a:solidFill>
                  <a:schemeClr val="tx1"/>
                </a:solidFill>
                <a:effectLst/>
                <a:latin typeface="+mn-lt"/>
                <a:ea typeface="+mn-ea"/>
                <a:cs typeface="+mn-cs"/>
              </a:rPr>
              <a:t>opersons</a:t>
            </a:r>
            <a:r>
              <a:rPr lang="en-US" sz="1200" kern="1200" dirty="0">
                <a:solidFill>
                  <a:schemeClr val="tx1"/>
                </a:solidFill>
                <a:effectLst/>
                <a:latin typeface="+mn-lt"/>
                <a:ea typeface="+mn-ea"/>
                <a:cs typeface="+mn-cs"/>
              </a:rPr>
              <a:t>. And then </a:t>
            </a:r>
            <a:r>
              <a:rPr lang="en-US" sz="1200" kern="1200" dirty="0" err="1">
                <a:solidFill>
                  <a:schemeClr val="tx1"/>
                </a:solidFill>
                <a:effectLst/>
                <a:latin typeface="+mn-lt"/>
                <a:ea typeface="+mn-ea"/>
                <a:cs typeface="+mn-cs"/>
              </a:rPr>
              <a:t>LpnA</a:t>
            </a:r>
            <a:r>
              <a:rPr lang="en-US" sz="1200" kern="1200" dirty="0">
                <a:solidFill>
                  <a:schemeClr val="tx1"/>
                </a:solidFill>
                <a:effectLst/>
                <a:latin typeface="+mn-lt"/>
                <a:ea typeface="+mn-ea"/>
                <a:cs typeface="+mn-cs"/>
              </a:rPr>
              <a:t>, is our loading control.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we compare the wild-type cells to drpsU2, we see a significant reduction, </a:t>
            </a:r>
            <a:r>
              <a:rPr lang="en-US" sz="1200" b="1" kern="1200" dirty="0">
                <a:solidFill>
                  <a:schemeClr val="tx1"/>
                </a:solidFill>
                <a:effectLst/>
                <a:latin typeface="+mn-lt"/>
                <a:ea typeface="+mn-ea"/>
                <a:cs typeface="+mn-cs"/>
              </a:rPr>
              <a:t>18-fold reduction</a:t>
            </a:r>
            <a:r>
              <a:rPr lang="en-US" sz="1200" kern="120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and a similar loss of pdpA. But, we did </a:t>
            </a:r>
            <a:r>
              <a:rPr lang="en-US" sz="1200" b="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observe the same level of difference in protein abundance for the </a:t>
            </a:r>
            <a:r>
              <a:rPr lang="en-US" sz="1200" kern="1200" dirty="0" err="1">
                <a:solidFill>
                  <a:schemeClr val="tx1"/>
                </a:solidFill>
                <a:effectLst/>
                <a:latin typeface="+mn-lt"/>
                <a:ea typeface="+mn-ea"/>
                <a:cs typeface="+mn-cs"/>
              </a:rPr>
              <a:t>igl</a:t>
            </a:r>
            <a:r>
              <a:rPr lang="en-US" sz="1200" kern="1200" dirty="0">
                <a:solidFill>
                  <a:schemeClr val="tx1"/>
                </a:solidFill>
                <a:effectLst/>
                <a:latin typeface="+mn-lt"/>
                <a:ea typeface="+mn-ea"/>
                <a:cs typeface="+mn-cs"/>
              </a:rPr>
              <a:t> proteins, from operon 2. I realize these results are a bit inconsistent and they will be repeated we just haven’t gotten to it because of the covid19 fiasco.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finally we ran a</a:t>
            </a:r>
            <a:r>
              <a:rPr lang="en-US" sz="1200" b="1" kern="1200" dirty="0">
                <a:solidFill>
                  <a:schemeClr val="tx1"/>
                </a:solidFill>
                <a:effectLst/>
                <a:latin typeface="+mn-lt"/>
                <a:ea typeface="+mn-ea"/>
                <a:cs typeface="+mn-cs"/>
              </a:rPr>
              <a:t> control </a:t>
            </a:r>
            <a:r>
              <a:rPr lang="en-US" sz="1200" kern="1200" dirty="0">
                <a:solidFill>
                  <a:schemeClr val="tx1"/>
                </a:solidFill>
                <a:effectLst/>
                <a:latin typeface="+mn-lt"/>
                <a:ea typeface="+mn-ea"/>
                <a:cs typeface="+mn-cs"/>
              </a:rPr>
              <a:t>with </a:t>
            </a:r>
            <a:r>
              <a:rPr lang="en-US" sz="1200" kern="1200" dirty="0" err="1">
                <a:solidFill>
                  <a:schemeClr val="tx1"/>
                </a:solidFill>
                <a:effectLst/>
                <a:latin typeface="+mn-lt"/>
                <a:ea typeface="+mn-ea"/>
                <a:cs typeface="+mn-cs"/>
              </a:rPr>
              <a:t>deltapigR</a:t>
            </a:r>
            <a:r>
              <a:rPr lang="en-US" sz="1200" kern="1200" dirty="0">
                <a:solidFill>
                  <a:schemeClr val="tx1"/>
                </a:solidFill>
                <a:effectLst/>
                <a:latin typeface="+mn-lt"/>
                <a:ea typeface="+mn-ea"/>
                <a:cs typeface="+mn-cs"/>
              </a:rPr>
              <a:t>, because as I mentioned </a:t>
            </a:r>
            <a:r>
              <a:rPr lang="en-US" sz="1200" b="1" kern="1200" dirty="0">
                <a:solidFill>
                  <a:schemeClr val="tx1"/>
                </a:solidFill>
                <a:effectLst/>
                <a:latin typeface="+mn-lt"/>
                <a:ea typeface="+mn-ea"/>
                <a:cs typeface="+mn-cs"/>
              </a:rPr>
              <a:t>the </a:t>
            </a:r>
            <a:r>
              <a:rPr lang="en-US" sz="1200" b="1" kern="1200" dirty="0" err="1">
                <a:solidFill>
                  <a:schemeClr val="tx1"/>
                </a:solidFill>
                <a:effectLst/>
                <a:latin typeface="+mn-lt"/>
                <a:ea typeface="+mn-ea"/>
                <a:cs typeface="+mn-cs"/>
              </a:rPr>
              <a:t>pigR</a:t>
            </a:r>
            <a:r>
              <a:rPr lang="en-US" sz="1200" b="1" kern="1200" dirty="0">
                <a:solidFill>
                  <a:schemeClr val="tx1"/>
                </a:solidFill>
                <a:effectLst/>
                <a:latin typeface="+mn-lt"/>
                <a:ea typeface="+mn-ea"/>
                <a:cs typeface="+mn-cs"/>
              </a:rPr>
              <a:t> protein necessary </a:t>
            </a:r>
            <a:r>
              <a:rPr lang="en-US" sz="1200" kern="1200" dirty="0">
                <a:solidFill>
                  <a:schemeClr val="tx1"/>
                </a:solidFill>
                <a:effectLst/>
                <a:latin typeface="+mn-lt"/>
                <a:ea typeface="+mn-ea"/>
                <a:cs typeface="+mn-cs"/>
              </a:rPr>
              <a:t>for transcription of the </a:t>
            </a:r>
            <a:r>
              <a:rPr lang="en-US" sz="1200" b="1" kern="1200" dirty="0">
                <a:solidFill>
                  <a:schemeClr val="tx1"/>
                </a:solidFill>
                <a:effectLst/>
                <a:latin typeface="+mn-lt"/>
                <a:ea typeface="+mn-ea"/>
                <a:cs typeface="+mn-cs"/>
              </a:rPr>
              <a:t>both operons </a:t>
            </a:r>
            <a:r>
              <a:rPr lang="en-US" sz="1200" b="0" kern="1200" dirty="0">
                <a:solidFill>
                  <a:schemeClr val="tx1"/>
                </a:solidFill>
                <a:effectLst/>
                <a:latin typeface="+mn-lt"/>
                <a:ea typeface="+mn-ea"/>
                <a:cs typeface="+mn-cs"/>
              </a:rPr>
              <a:t>of the </a:t>
            </a:r>
            <a:r>
              <a:rPr lang="en-US" sz="1200" kern="1200" dirty="0">
                <a:solidFill>
                  <a:schemeClr val="tx1"/>
                </a:solidFill>
                <a:effectLst/>
                <a:latin typeface="+mn-lt"/>
                <a:ea typeface="+mn-ea"/>
                <a:cs typeface="+mn-cs"/>
              </a:rPr>
              <a:t>FPI, and you can see clearly that without it, these proteins are not present.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summary</a:t>
            </a:r>
            <a:r>
              <a:rPr lang="en-US" sz="1200" kern="1200" dirty="0">
                <a:solidFill>
                  <a:schemeClr val="tx1"/>
                </a:solidFill>
                <a:effectLst/>
                <a:latin typeface="+mn-lt"/>
                <a:ea typeface="+mn-ea"/>
                <a:cs typeface="+mn-cs"/>
              </a:rPr>
              <a:t>, the new information is this middle column here, where we found that just one FPI operon appears to be affected by presence of rpsU2.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we had seen earlier those interesting complementation results with the growth curve, we wanted to see if </a:t>
            </a:r>
            <a:r>
              <a:rPr lang="en-US" sz="1200" b="1" kern="1200" dirty="0" err="1">
                <a:solidFill>
                  <a:schemeClr val="tx1"/>
                </a:solidFill>
                <a:effectLst/>
                <a:latin typeface="+mn-lt"/>
                <a:ea typeface="+mn-ea"/>
                <a:cs typeface="+mn-cs"/>
              </a:rPr>
              <a:t>pdpB</a:t>
            </a:r>
            <a:r>
              <a:rPr lang="en-US" sz="1200" b="1" kern="1200" dirty="0">
                <a:solidFill>
                  <a:schemeClr val="tx1"/>
                </a:solidFill>
                <a:effectLst/>
                <a:latin typeface="+mn-lt"/>
                <a:ea typeface="+mn-ea"/>
                <a:cs typeface="+mn-cs"/>
              </a:rPr>
              <a:t> abundance could be complemented </a:t>
            </a:r>
            <a:r>
              <a:rPr lang="en-US" sz="1200" kern="1200" dirty="0">
                <a:solidFill>
                  <a:schemeClr val="tx1"/>
                </a:solidFill>
                <a:effectLst/>
                <a:latin typeface="+mn-lt"/>
                <a:ea typeface="+mn-ea"/>
                <a:cs typeface="+mn-cs"/>
              </a:rPr>
              <a:t>by ectopically expressing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so we did another Western. I just want to point out here that </a:t>
            </a:r>
            <a:r>
              <a:rPr lang="en-US" sz="1200" b="1" kern="1200" dirty="0" err="1">
                <a:solidFill>
                  <a:schemeClr val="tx1"/>
                </a:solidFill>
                <a:effectLst/>
                <a:latin typeface="+mn-lt"/>
                <a:ea typeface="+mn-ea"/>
                <a:cs typeface="+mn-cs"/>
              </a:rPr>
              <a:t>iglD</a:t>
            </a:r>
            <a:r>
              <a:rPr lang="en-US" sz="1200" b="1" kern="1200" dirty="0">
                <a:solidFill>
                  <a:schemeClr val="tx1"/>
                </a:solidFill>
                <a:effectLst/>
                <a:latin typeface="+mn-lt"/>
                <a:ea typeface="+mn-ea"/>
                <a:cs typeface="+mn-cs"/>
              </a:rPr>
              <a:t> was very consistent</a:t>
            </a:r>
            <a:r>
              <a:rPr lang="en-US" sz="1200" kern="1200" dirty="0">
                <a:solidFill>
                  <a:schemeClr val="tx1"/>
                </a:solidFill>
                <a:effectLst/>
                <a:latin typeface="+mn-lt"/>
                <a:ea typeface="+mn-ea"/>
                <a:cs typeface="+mn-cs"/>
              </a:rPr>
              <a:t>, so on the next blots we started using that as our loading control.</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11</a:t>
            </a:fld>
            <a:endParaRPr lang="en-US"/>
          </a:p>
        </p:txBody>
      </p:sp>
    </p:spTree>
    <p:extLst>
      <p:ext uri="{BB962C8B-B14F-4D97-AF65-F5344CB8AC3E}">
        <p14:creationId xmlns:p14="http://schemas.microsoft.com/office/powerpoint/2010/main" val="356941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SLOW DOWN</a:t>
            </a:r>
          </a:p>
          <a:p>
            <a:r>
              <a:rPr lang="en-US" sz="1200" kern="1200" dirty="0">
                <a:solidFill>
                  <a:schemeClr val="tx1"/>
                </a:solidFill>
                <a:effectLst/>
                <a:latin typeface="+mn-lt"/>
                <a:ea typeface="+mn-ea"/>
                <a:cs typeface="+mn-cs"/>
              </a:rPr>
              <a:t>Here we have our blots, like I said </a:t>
            </a:r>
            <a:r>
              <a:rPr lang="en-US" sz="1200" kern="1200" dirty="0" err="1">
                <a:solidFill>
                  <a:schemeClr val="tx1"/>
                </a:solidFill>
                <a:effectLst/>
                <a:latin typeface="+mn-lt"/>
                <a:ea typeface="+mn-ea"/>
                <a:cs typeface="+mn-cs"/>
              </a:rPr>
              <a:t>iglD</a:t>
            </a:r>
            <a:r>
              <a:rPr lang="en-US" sz="1200" kern="1200" dirty="0">
                <a:solidFill>
                  <a:schemeClr val="tx1"/>
                </a:solidFill>
                <a:effectLst/>
                <a:latin typeface="+mn-lt"/>
                <a:ea typeface="+mn-ea"/>
                <a:cs typeface="+mn-cs"/>
              </a:rPr>
              <a:t> is our loading control, we are looking only at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abundance and then we also </a:t>
            </a:r>
            <a:r>
              <a:rPr lang="en-US" sz="1200" b="1" kern="1200" dirty="0">
                <a:solidFill>
                  <a:schemeClr val="tx1"/>
                </a:solidFill>
                <a:effectLst/>
                <a:latin typeface="+mn-lt"/>
                <a:ea typeface="+mn-ea"/>
                <a:cs typeface="+mn-cs"/>
              </a:rPr>
              <a:t>assessed the amount of the </a:t>
            </a:r>
            <a:r>
              <a:rPr lang="en-US" sz="1200" b="1" kern="1200" dirty="0" err="1">
                <a:solidFill>
                  <a:schemeClr val="tx1"/>
                </a:solidFill>
                <a:effectLst/>
                <a:latin typeface="+mn-lt"/>
                <a:ea typeface="+mn-ea"/>
                <a:cs typeface="+mn-cs"/>
              </a:rPr>
              <a:t>rpsU</a:t>
            </a:r>
            <a:r>
              <a:rPr lang="en-US" sz="1200" b="1" kern="1200" dirty="0">
                <a:solidFill>
                  <a:schemeClr val="tx1"/>
                </a:solidFill>
                <a:effectLst/>
                <a:latin typeface="+mn-lt"/>
                <a:ea typeface="+mn-ea"/>
                <a:cs typeface="+mn-cs"/>
              </a:rPr>
              <a:t>-encoded protein that is produced </a:t>
            </a:r>
            <a:r>
              <a:rPr lang="en-US" sz="1200" kern="1200" dirty="0">
                <a:solidFill>
                  <a:schemeClr val="tx1"/>
                </a:solidFill>
                <a:effectLst/>
                <a:latin typeface="+mn-lt"/>
                <a:ea typeface="+mn-ea"/>
                <a:cs typeface="+mn-cs"/>
              </a:rPr>
              <a:t>by using VSVG-tagged genes and probing for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ran our samples in triplicate this time and we see the same results comparing our wild-type strains to drpsU2, where there’s a major loss of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amounts. When we complement with the second homolog, we see </a:t>
            </a:r>
            <a:r>
              <a:rPr lang="en-US" sz="1200" b="1" kern="1200" dirty="0">
                <a:solidFill>
                  <a:schemeClr val="tx1"/>
                </a:solidFill>
                <a:effectLst/>
                <a:latin typeface="+mn-lt"/>
                <a:ea typeface="+mn-ea"/>
                <a:cs typeface="+mn-cs"/>
              </a:rPr>
              <a:t>restoration of </a:t>
            </a:r>
            <a:r>
              <a:rPr lang="en-US" sz="1200" b="1" kern="1200" dirty="0" err="1">
                <a:solidFill>
                  <a:schemeClr val="tx1"/>
                </a:solidFill>
                <a:effectLst/>
                <a:latin typeface="+mn-lt"/>
                <a:ea typeface="+mn-ea"/>
                <a:cs typeface="+mn-cs"/>
              </a:rPr>
              <a:t>pdpB</a:t>
            </a:r>
            <a:r>
              <a:rPr lang="en-US" sz="1200" b="1" kern="1200" dirty="0">
                <a:solidFill>
                  <a:schemeClr val="tx1"/>
                </a:solidFill>
                <a:effectLst/>
                <a:latin typeface="+mn-lt"/>
                <a:ea typeface="+mn-ea"/>
                <a:cs typeface="+mn-cs"/>
              </a:rPr>
              <a:t> beyond wild-type levels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were also </a:t>
            </a:r>
            <a:r>
              <a:rPr lang="en-US" sz="1200" b="1" kern="1200" dirty="0">
                <a:solidFill>
                  <a:schemeClr val="tx1"/>
                </a:solidFill>
                <a:effectLst/>
                <a:latin typeface="+mn-lt"/>
                <a:ea typeface="+mn-ea"/>
                <a:cs typeface="+mn-cs"/>
              </a:rPr>
              <a:t>testing specificity </a:t>
            </a:r>
            <a:r>
              <a:rPr lang="en-US" sz="1200" kern="1200" dirty="0">
                <a:solidFill>
                  <a:schemeClr val="tx1"/>
                </a:solidFill>
                <a:effectLst/>
                <a:latin typeface="+mn-lt"/>
                <a:ea typeface="+mn-ea"/>
                <a:cs typeface="+mn-cs"/>
              </a:rPr>
              <a:t>so when we complement with the first homolog, we see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but at lower levels than we see with the second, and we see </a:t>
            </a:r>
            <a:r>
              <a:rPr lang="en-US" sz="1200" b="1" kern="1200" dirty="0">
                <a:solidFill>
                  <a:schemeClr val="tx1"/>
                </a:solidFill>
                <a:effectLst/>
                <a:latin typeface="+mn-lt"/>
                <a:ea typeface="+mn-ea"/>
                <a:cs typeface="+mn-cs"/>
              </a:rPr>
              <a:t>this correlates with the amount of the ribosomal protein </a:t>
            </a:r>
            <a:r>
              <a:rPr lang="en-US" sz="1200" kern="1200" dirty="0">
                <a:solidFill>
                  <a:schemeClr val="tx1"/>
                </a:solidFill>
                <a:effectLst/>
                <a:latin typeface="+mn-lt"/>
                <a:ea typeface="+mn-ea"/>
                <a:cs typeface="+mn-cs"/>
              </a:rPr>
              <a:t>produced.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Complementing with the third homolog, which came from a different blot where the first three samples are the same, we see about wild-type levels, but this doesn’t correlate to the amount of bS21. Sorry for the ugly blot here – such a strong signal.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all of this tell sus that rpsU2 can complement in the drpsU2 strain, and so can rpsU1, but it appears that rpsU3 doesn’t quite work the same way because more of the ribosomal protein does not correlate with more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this is all very interesting, but we still don’t know if this affect on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and pdpA is happening at the level of transcription or translation, so we isolated RNA, generated cDNA, and determined abundance of these different transcripts using </a:t>
            </a:r>
            <a:r>
              <a:rPr lang="en-US" sz="1200" kern="1200" dirty="0" err="1">
                <a:solidFill>
                  <a:schemeClr val="tx1"/>
                </a:solidFill>
                <a:effectLst/>
                <a:latin typeface="+mn-lt"/>
                <a:ea typeface="+mn-ea"/>
                <a:cs typeface="+mn-cs"/>
              </a:rPr>
              <a:t>qRT</a:t>
            </a:r>
            <a:r>
              <a:rPr lang="en-US" sz="1200" kern="1200" dirty="0">
                <a:solidFill>
                  <a:schemeClr val="tx1"/>
                </a:solidFill>
                <a:effectLst/>
                <a:latin typeface="+mn-lt"/>
                <a:ea typeface="+mn-ea"/>
                <a:cs typeface="+mn-cs"/>
              </a:rPr>
              <a:t>-PCR.</a:t>
            </a:r>
          </a:p>
          <a:p>
            <a:endParaRPr lang="en-US" dirty="0"/>
          </a:p>
          <a:p>
            <a:r>
              <a:rPr lang="en-US" dirty="0"/>
              <a:t>Diff abundances? Same promoter but diff RBS and stability</a:t>
            </a:r>
          </a:p>
        </p:txBody>
      </p:sp>
      <p:sp>
        <p:nvSpPr>
          <p:cNvPr id="4" name="Slide Number Placeholder 3"/>
          <p:cNvSpPr>
            <a:spLocks noGrp="1"/>
          </p:cNvSpPr>
          <p:nvPr>
            <p:ph type="sldNum" sz="quarter" idx="5"/>
          </p:nvPr>
        </p:nvSpPr>
        <p:spPr/>
        <p:txBody>
          <a:bodyPr/>
          <a:lstStyle/>
          <a:p>
            <a:fld id="{5DC35E36-44CF-41A2-B0A4-F6B5CD6E87AA}" type="slidenum">
              <a:rPr lang="en-US" smtClean="0"/>
              <a:t>12</a:t>
            </a:fld>
            <a:endParaRPr lang="en-US"/>
          </a:p>
        </p:txBody>
      </p:sp>
    </p:spTree>
    <p:extLst>
      <p:ext uri="{BB962C8B-B14F-4D97-AF65-F5344CB8AC3E}">
        <p14:creationId xmlns:p14="http://schemas.microsoft.com/office/powerpoint/2010/main" val="215019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SLOW DOWN</a:t>
            </a:r>
          </a:p>
          <a:p>
            <a:r>
              <a:rPr lang="en-US" sz="1200" kern="1200" dirty="0">
                <a:solidFill>
                  <a:schemeClr val="tx1"/>
                </a:solidFill>
                <a:effectLst/>
                <a:latin typeface="+mn-lt"/>
                <a:ea typeface="+mn-ea"/>
                <a:cs typeface="+mn-cs"/>
              </a:rPr>
              <a:t>Alright so what you see here first are pdpA and B which were most affected by loss of rpsU2. We are using wild-type and delta </a:t>
            </a:r>
            <a:r>
              <a:rPr lang="en-US" sz="1200" kern="1200" dirty="0" err="1">
                <a:solidFill>
                  <a:schemeClr val="tx1"/>
                </a:solidFill>
                <a:effectLst/>
                <a:latin typeface="+mn-lt"/>
                <a:ea typeface="+mn-ea"/>
                <a:cs typeface="+mn-cs"/>
              </a:rPr>
              <a:t>pigR</a:t>
            </a:r>
            <a:r>
              <a:rPr lang="en-US" sz="1200" kern="1200" dirty="0">
                <a:solidFill>
                  <a:schemeClr val="tx1"/>
                </a:solidFill>
                <a:effectLst/>
                <a:latin typeface="+mn-lt"/>
                <a:ea typeface="+mn-ea"/>
                <a:cs typeface="+mn-cs"/>
              </a:rPr>
              <a:t> as our controls, because FPI proteins require </a:t>
            </a:r>
            <a:r>
              <a:rPr lang="en-US" sz="1200" kern="1200" dirty="0" err="1">
                <a:solidFill>
                  <a:schemeClr val="tx1"/>
                </a:solidFill>
                <a:effectLst/>
                <a:latin typeface="+mn-lt"/>
                <a:ea typeface="+mn-ea"/>
                <a:cs typeface="+mn-cs"/>
              </a:rPr>
              <a:t>PigR</a:t>
            </a:r>
            <a:r>
              <a:rPr lang="en-US" sz="1200" kern="1200" dirty="0">
                <a:solidFill>
                  <a:schemeClr val="tx1"/>
                </a:solidFill>
                <a:effectLst/>
                <a:latin typeface="+mn-lt"/>
                <a:ea typeface="+mn-ea"/>
                <a:cs typeface="+mn-cs"/>
              </a:rPr>
              <a:t> for expression at the level of transcription. And what we see here is that there really is </a:t>
            </a:r>
            <a:r>
              <a:rPr lang="en-US" sz="1200" b="1" kern="1200" dirty="0">
                <a:solidFill>
                  <a:schemeClr val="tx1"/>
                </a:solidFill>
                <a:effectLst/>
                <a:latin typeface="+mn-lt"/>
                <a:ea typeface="+mn-ea"/>
                <a:cs typeface="+mn-cs"/>
              </a:rPr>
              <a:t>NOT a significant difference</a:t>
            </a:r>
            <a:r>
              <a:rPr lang="en-US" sz="1200" kern="1200" dirty="0">
                <a:solidFill>
                  <a:schemeClr val="tx1"/>
                </a:solidFill>
                <a:effectLst/>
                <a:latin typeface="+mn-lt"/>
                <a:ea typeface="+mn-ea"/>
                <a:cs typeface="+mn-cs"/>
              </a:rPr>
              <a:t> in transcript abundance of these genes between wild-type and the strain lacking rpsU2.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also looked at transcript abundance of </a:t>
            </a:r>
            <a:r>
              <a:rPr lang="en-US" sz="1200" kern="1200" dirty="0" err="1">
                <a:solidFill>
                  <a:schemeClr val="tx1"/>
                </a:solidFill>
                <a:effectLst/>
                <a:latin typeface="+mn-lt"/>
                <a:ea typeface="+mn-ea"/>
                <a:cs typeface="+mn-cs"/>
              </a:rPr>
              <a:t>iglA</a:t>
            </a:r>
            <a:r>
              <a:rPr lang="en-US" sz="1200" kern="1200" dirty="0">
                <a:solidFill>
                  <a:schemeClr val="tx1"/>
                </a:solidFill>
                <a:effectLst/>
                <a:latin typeface="+mn-lt"/>
                <a:ea typeface="+mn-ea"/>
                <a:cs typeface="+mn-cs"/>
              </a:rPr>
              <a:t> which is one of the genes on the </a:t>
            </a:r>
            <a:r>
              <a:rPr lang="en-US" sz="1200" b="1" kern="1200" dirty="0">
                <a:solidFill>
                  <a:schemeClr val="tx1"/>
                </a:solidFill>
                <a:effectLst/>
                <a:latin typeface="+mn-lt"/>
                <a:ea typeface="+mn-ea"/>
                <a:cs typeface="+mn-cs"/>
              </a:rPr>
              <a:t>other FPI operon </a:t>
            </a:r>
            <a:r>
              <a:rPr lang="en-US" sz="1200" kern="1200" dirty="0">
                <a:solidFill>
                  <a:schemeClr val="tx1"/>
                </a:solidFill>
                <a:effectLst/>
                <a:latin typeface="+mn-lt"/>
                <a:ea typeface="+mn-ea"/>
                <a:cs typeface="+mn-cs"/>
              </a:rPr>
              <a:t>that doesn’t appear to be affected significantly at the level of protein expression, and we see very similar results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for controls we looked at two </a:t>
            </a:r>
            <a:r>
              <a:rPr lang="en-US" sz="1200" b="1" kern="1200" dirty="0">
                <a:solidFill>
                  <a:schemeClr val="tx1"/>
                </a:solidFill>
                <a:effectLst/>
                <a:latin typeface="+mn-lt"/>
                <a:ea typeface="+mn-ea"/>
                <a:cs typeface="+mn-cs"/>
              </a:rPr>
              <a:t>non-FPI genes</a:t>
            </a:r>
            <a:r>
              <a:rPr lang="en-US" sz="1200" kern="1200" dirty="0">
                <a:solidFill>
                  <a:schemeClr val="tx1"/>
                </a:solidFill>
                <a:effectLst/>
                <a:latin typeface="+mn-lt"/>
                <a:ea typeface="+mn-ea"/>
                <a:cs typeface="+mn-cs"/>
              </a:rPr>
              <a:t>, rpoA1 and </a:t>
            </a:r>
            <a:r>
              <a:rPr lang="en-US" sz="1200" kern="1200" dirty="0" err="1">
                <a:solidFill>
                  <a:schemeClr val="tx1"/>
                </a:solidFill>
                <a:effectLst/>
                <a:latin typeface="+mn-lt"/>
                <a:ea typeface="+mn-ea"/>
                <a:cs typeface="+mn-cs"/>
              </a:rPr>
              <a:t>bfr</a:t>
            </a:r>
            <a:r>
              <a:rPr lang="en-US" sz="1200" kern="1200" dirty="0">
                <a:solidFill>
                  <a:schemeClr val="tx1"/>
                </a:solidFill>
                <a:effectLst/>
                <a:latin typeface="+mn-lt"/>
                <a:ea typeface="+mn-ea"/>
                <a:cs typeface="+mn-cs"/>
              </a:rPr>
              <a:t>, and here we see pretty consistent abundance of these transcripts among the three strains.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regulation were occurring at the level of transcription, we would see something like what we see with delta </a:t>
            </a:r>
            <a:r>
              <a:rPr lang="en-US" sz="1200" kern="1200" dirty="0" err="1">
                <a:solidFill>
                  <a:schemeClr val="tx1"/>
                </a:solidFill>
                <a:effectLst/>
                <a:latin typeface="+mn-lt"/>
                <a:ea typeface="+mn-ea"/>
                <a:cs typeface="+mn-cs"/>
              </a:rPr>
              <a:t>pigR</a:t>
            </a:r>
            <a:r>
              <a:rPr lang="en-US" sz="1200" kern="1200" dirty="0">
                <a:solidFill>
                  <a:schemeClr val="tx1"/>
                </a:solidFill>
                <a:effectLst/>
                <a:latin typeface="+mn-lt"/>
                <a:ea typeface="+mn-ea"/>
                <a:cs typeface="+mn-cs"/>
              </a:rPr>
              <a:t> where clearly BOTH FPI operons are affected at the level of transcript abundance, but what we see is indicating that our ribosomal protein is </a:t>
            </a:r>
            <a:r>
              <a:rPr lang="en-US" sz="1200" b="1" kern="1200" dirty="0">
                <a:solidFill>
                  <a:schemeClr val="tx1"/>
                </a:solidFill>
                <a:effectLst/>
                <a:latin typeface="+mn-lt"/>
                <a:ea typeface="+mn-ea"/>
                <a:cs typeface="+mn-cs"/>
              </a:rPr>
              <a:t>operating differently</a:t>
            </a:r>
            <a:r>
              <a:rPr lang="en-US" sz="1200" kern="1200" dirty="0">
                <a:solidFill>
                  <a:schemeClr val="tx1"/>
                </a:solidFill>
                <a:effectLst/>
                <a:latin typeface="+mn-lt"/>
                <a:ea typeface="+mn-ea"/>
                <a:cs typeface="+mn-cs"/>
              </a:rPr>
              <a:t>. So this is really exciting, and it </a:t>
            </a:r>
            <a:r>
              <a:rPr lang="en-US" sz="1200" b="1" kern="1200" dirty="0">
                <a:solidFill>
                  <a:schemeClr val="tx1"/>
                </a:solidFill>
                <a:effectLst/>
                <a:latin typeface="+mn-lt"/>
                <a:ea typeface="+mn-ea"/>
                <a:cs typeface="+mn-cs"/>
              </a:rPr>
              <a:t>opens up the possibility </a:t>
            </a:r>
            <a:r>
              <a:rPr lang="en-US" sz="1200" kern="1200" dirty="0">
                <a:solidFill>
                  <a:schemeClr val="tx1"/>
                </a:solidFill>
                <a:effectLst/>
                <a:latin typeface="+mn-lt"/>
                <a:ea typeface="+mn-ea"/>
                <a:cs typeface="+mn-cs"/>
              </a:rPr>
              <a:t>that regulation is occurring at the level of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also in the processing of doing this with our complementation strains as well, but I didn’t quite finish before this covid19 thing, so that data is forthcoming, but so far it looks consistent with this data.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this all tells us that perhaps the protein encoded by rpsU2 is regulating gene expression of SOME FPI proteins at the level of translation. But what affect does that have on the </a:t>
            </a:r>
            <a:r>
              <a:rPr lang="en-US" sz="1200" b="1" kern="1200" dirty="0">
                <a:solidFill>
                  <a:schemeClr val="tx1"/>
                </a:solidFill>
                <a:effectLst/>
                <a:latin typeface="+mn-lt"/>
                <a:ea typeface="+mn-ea"/>
                <a:cs typeface="+mn-cs"/>
              </a:rPr>
              <a:t>virulence of the bacteria</a:t>
            </a:r>
            <a:r>
              <a:rPr lang="en-US" sz="1200" kern="1200" dirty="0">
                <a:solidFill>
                  <a:schemeClr val="tx1"/>
                </a:solidFill>
                <a:effectLst/>
                <a:latin typeface="+mn-lt"/>
                <a:ea typeface="+mn-ea"/>
                <a:cs typeface="+mn-cs"/>
              </a:rPr>
              <a:t>, since we know these are virulence genes?</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13</a:t>
            </a:fld>
            <a:endParaRPr lang="en-US"/>
          </a:p>
        </p:txBody>
      </p:sp>
    </p:spTree>
    <p:extLst>
      <p:ext uri="{BB962C8B-B14F-4D97-AF65-F5344CB8AC3E}">
        <p14:creationId xmlns:p14="http://schemas.microsoft.com/office/powerpoint/2010/main" val="2580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test that I did an intramacrophage growth assay, where I grow up my different bacterial strains in mouse macrophages then see how much they were able to replicate after 24 hours. On the y-axis we have normalized bacterial growth comparing 24 hours to 2 hours. Here we have our wild-type strain, where we get good replication.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strain that lacks rpsU2 we see about a 1-log defect in growth, so indeed there is some affect on </a:t>
            </a:r>
            <a:r>
              <a:rPr lang="en-US" sz="1200" kern="1200" dirty="0" err="1">
                <a:solidFill>
                  <a:schemeClr val="tx1"/>
                </a:solidFill>
                <a:effectLst/>
                <a:latin typeface="+mn-lt"/>
                <a:ea typeface="+mn-ea"/>
                <a:cs typeface="+mn-cs"/>
              </a:rPr>
              <a:t>francisella’s</a:t>
            </a:r>
            <a:r>
              <a:rPr lang="en-US" sz="1200" kern="1200" dirty="0">
                <a:solidFill>
                  <a:schemeClr val="tx1"/>
                </a:solidFill>
                <a:effectLst/>
                <a:latin typeface="+mn-lt"/>
                <a:ea typeface="+mn-ea"/>
                <a:cs typeface="+mn-cs"/>
              </a:rPr>
              <a:t> virulence. Then we tried complementing with our ectopically expressed rpsU2, and we find that we can complement this defect.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All of this fits with the model that the protein encoded by rpsU2 effects pdpA and </a:t>
            </a:r>
            <a:r>
              <a:rPr lang="en-US" sz="1200" b="1" kern="1200" dirty="0" err="1">
                <a:solidFill>
                  <a:schemeClr val="tx1"/>
                </a:solidFill>
                <a:effectLst/>
                <a:latin typeface="+mn-lt"/>
                <a:ea typeface="+mn-ea"/>
                <a:cs typeface="+mn-cs"/>
              </a:rPr>
              <a:t>pdpB</a:t>
            </a:r>
            <a:r>
              <a:rPr lang="en-US" sz="1200" b="1" kern="1200" dirty="0">
                <a:solidFill>
                  <a:schemeClr val="tx1"/>
                </a:solidFill>
                <a:effectLst/>
                <a:latin typeface="+mn-lt"/>
                <a:ea typeface="+mn-ea"/>
                <a:cs typeface="+mn-cs"/>
              </a:rPr>
              <a:t>, and this may be causing a defect in type vi secretion leading to a loss in virulence.</a:t>
            </a:r>
          </a:p>
          <a:p>
            <a:endParaRPr lang="en-US" dirty="0"/>
          </a:p>
          <a:p>
            <a:r>
              <a:rPr lang="it-IT" sz="1200" b="0" i="0" u="none" strike="noStrike" kern="1200" dirty="0">
                <a:solidFill>
                  <a:schemeClr val="tx1"/>
                </a:solidFill>
                <a:effectLst/>
                <a:latin typeface="+mn-lt"/>
                <a:ea typeface="+mn-ea"/>
                <a:cs typeface="+mn-cs"/>
              </a:rPr>
              <a:t>		GT in Vivo</a:t>
            </a:r>
            <a:r>
              <a:rPr lang="it-IT" dirty="0"/>
              <a:t> 	</a:t>
            </a:r>
            <a:r>
              <a:rPr lang="it-IT" sz="1200" b="0" i="0" u="none" strike="noStrike" kern="1200" dirty="0">
                <a:solidFill>
                  <a:schemeClr val="tx1"/>
                </a:solidFill>
                <a:effectLst/>
                <a:latin typeface="+mn-lt"/>
                <a:ea typeface="+mn-ea"/>
                <a:cs typeface="+mn-cs"/>
              </a:rPr>
              <a:t>Generation Time in Vitro</a:t>
            </a:r>
          </a:p>
          <a:p>
            <a:r>
              <a:rPr lang="it-IT" dirty="0"/>
              <a:t> </a:t>
            </a:r>
            <a:r>
              <a:rPr lang="it-IT" sz="1200" b="0" i="0" u="none" strike="noStrike" kern="1200" dirty="0">
                <a:solidFill>
                  <a:schemeClr val="tx1"/>
                </a:solidFill>
                <a:effectLst/>
                <a:latin typeface="+mn-lt"/>
                <a:ea typeface="+mn-ea"/>
                <a:cs typeface="+mn-cs"/>
              </a:rPr>
              <a:t>LVS + pF</a:t>
            </a:r>
            <a:r>
              <a:rPr lang="it-IT" dirty="0"/>
              <a:t> 		</a:t>
            </a:r>
            <a:r>
              <a:rPr lang="it-IT" sz="1200" b="0" i="0" u="none" strike="noStrike" kern="1200" dirty="0">
                <a:solidFill>
                  <a:schemeClr val="tx1"/>
                </a:solidFill>
                <a:effectLst/>
                <a:latin typeface="+mn-lt"/>
                <a:ea typeface="+mn-ea"/>
                <a:cs typeface="+mn-cs"/>
              </a:rPr>
              <a:t>156.3858</a:t>
            </a:r>
            <a:r>
              <a:rPr lang="it-IT" dirty="0"/>
              <a:t> 	</a:t>
            </a:r>
            <a:r>
              <a:rPr lang="it-IT" sz="1200" b="0" i="0" u="none" strike="noStrike" kern="1200" dirty="0">
                <a:solidFill>
                  <a:schemeClr val="tx1"/>
                </a:solidFill>
                <a:effectLst/>
                <a:latin typeface="+mn-lt"/>
                <a:ea typeface="+mn-ea"/>
                <a:cs typeface="+mn-cs"/>
              </a:rPr>
              <a:t>131.5391</a:t>
            </a:r>
            <a:r>
              <a:rPr lang="it-IT" dirty="0"/>
              <a:t> </a:t>
            </a:r>
          </a:p>
          <a:p>
            <a:r>
              <a:rPr lang="it-IT" sz="1200" b="0" i="1" u="none" strike="noStrike" kern="1200" dirty="0">
                <a:solidFill>
                  <a:schemeClr val="tx1"/>
                </a:solidFill>
                <a:effectLst/>
                <a:latin typeface="+mn-lt"/>
                <a:ea typeface="+mn-ea"/>
                <a:cs typeface="+mn-cs"/>
              </a:rPr>
              <a:t>∆rpsU2 + pF</a:t>
            </a:r>
            <a:r>
              <a:rPr lang="it-IT" dirty="0"/>
              <a:t> 		</a:t>
            </a:r>
            <a:r>
              <a:rPr lang="it-IT" sz="1200" b="0" i="0" u="none" strike="noStrike" kern="1200" dirty="0">
                <a:solidFill>
                  <a:schemeClr val="tx1"/>
                </a:solidFill>
                <a:effectLst/>
                <a:latin typeface="+mn-lt"/>
                <a:ea typeface="+mn-ea"/>
                <a:cs typeface="+mn-cs"/>
              </a:rPr>
              <a:t>233.5667</a:t>
            </a:r>
            <a:r>
              <a:rPr lang="it-IT" dirty="0"/>
              <a:t> 	</a:t>
            </a:r>
            <a:r>
              <a:rPr lang="it-IT" sz="1200" b="0" i="0" u="none" strike="noStrike" kern="1200" dirty="0">
                <a:solidFill>
                  <a:schemeClr val="tx1"/>
                </a:solidFill>
                <a:effectLst/>
                <a:latin typeface="+mn-lt"/>
                <a:ea typeface="+mn-ea"/>
                <a:cs typeface="+mn-cs"/>
              </a:rPr>
              <a:t>169.1624</a:t>
            </a:r>
            <a:r>
              <a:rPr lang="it-IT" dirty="0"/>
              <a:t> </a:t>
            </a:r>
          </a:p>
          <a:p>
            <a:r>
              <a:rPr lang="it-IT" sz="1200" b="0" i="1" u="none" strike="noStrike" kern="1200" dirty="0">
                <a:solidFill>
                  <a:schemeClr val="tx1"/>
                </a:solidFill>
                <a:effectLst/>
                <a:latin typeface="+mn-lt"/>
                <a:ea typeface="+mn-ea"/>
                <a:cs typeface="+mn-cs"/>
              </a:rPr>
              <a:t>∆rpsU2 + pF-rpsU2	</a:t>
            </a:r>
            <a:r>
              <a:rPr lang="it-IT" dirty="0"/>
              <a:t> </a:t>
            </a:r>
            <a:r>
              <a:rPr lang="it-IT" sz="1200" b="0" i="0" u="none" strike="noStrike" kern="1200" dirty="0">
                <a:solidFill>
                  <a:schemeClr val="tx1"/>
                </a:solidFill>
                <a:effectLst/>
                <a:latin typeface="+mn-lt"/>
                <a:ea typeface="+mn-ea"/>
                <a:cs typeface="+mn-cs"/>
              </a:rPr>
              <a:t>119.5633</a:t>
            </a:r>
            <a:r>
              <a:rPr lang="it-IT" dirty="0"/>
              <a:t> 	</a:t>
            </a:r>
            <a:r>
              <a:rPr lang="it-IT" sz="1200" b="0" i="0" u="none" strike="noStrike" kern="1200" dirty="0">
                <a:solidFill>
                  <a:schemeClr val="tx1"/>
                </a:solidFill>
                <a:effectLst/>
                <a:latin typeface="+mn-lt"/>
                <a:ea typeface="+mn-ea"/>
                <a:cs typeface="+mn-cs"/>
              </a:rPr>
              <a:t>147.0962</a:t>
            </a:r>
            <a:r>
              <a:rPr lang="it-IT" dirty="0"/>
              <a:t> </a:t>
            </a:r>
          </a:p>
          <a:p>
            <a:endParaRPr lang="it-IT" dirty="0"/>
          </a:p>
          <a:p>
            <a:r>
              <a:rPr lang="it-IT" dirty="0"/>
              <a:t>*Faster in Vivo for WT and complement, slower in vivo for drpsU2*</a:t>
            </a:r>
          </a:p>
          <a:p>
            <a:r>
              <a:rPr lang="it-IT" dirty="0"/>
              <a:t>Complement is fastest in vivo, drpsU2 is slowest</a:t>
            </a:r>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14</a:t>
            </a:fld>
            <a:endParaRPr lang="en-US"/>
          </a:p>
        </p:txBody>
      </p:sp>
    </p:spTree>
    <p:extLst>
      <p:ext uri="{BB962C8B-B14F-4D97-AF65-F5344CB8AC3E}">
        <p14:creationId xmlns:p14="http://schemas.microsoft.com/office/powerpoint/2010/main" val="92521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there’s a lot of work to do. One of the major questions we have is HOW the rpsU2-encoded protein is able to control protein abundance, and </a:t>
            </a:r>
            <a:r>
              <a:rPr lang="en-US" sz="1200" b="1" kern="1200" dirty="0">
                <a:solidFill>
                  <a:schemeClr val="tx1"/>
                </a:solidFill>
                <a:effectLst/>
                <a:latin typeface="+mn-lt"/>
                <a:ea typeface="+mn-ea"/>
                <a:cs typeface="+mn-cs"/>
              </a:rPr>
              <a:t>we hypothesize that it is via translation</a:t>
            </a:r>
            <a:r>
              <a:rPr lang="en-US" sz="1200" kern="1200" dirty="0">
                <a:solidFill>
                  <a:schemeClr val="tx1"/>
                </a:solidFill>
                <a:effectLst/>
                <a:latin typeface="+mn-lt"/>
                <a:ea typeface="+mn-ea"/>
                <a:cs typeface="+mn-cs"/>
              </a:rPr>
              <a:t>. Based on it’s location in the ribosome, we suspect that it may be </a:t>
            </a:r>
            <a:r>
              <a:rPr lang="en-US" sz="1200" b="1" kern="1200" dirty="0">
                <a:solidFill>
                  <a:schemeClr val="tx1"/>
                </a:solidFill>
                <a:effectLst/>
                <a:latin typeface="+mn-lt"/>
                <a:ea typeface="+mn-ea"/>
                <a:cs typeface="+mn-cs"/>
              </a:rPr>
              <a:t>interacting</a:t>
            </a:r>
            <a:r>
              <a:rPr lang="en-US" sz="1200" kern="1200" dirty="0">
                <a:solidFill>
                  <a:schemeClr val="tx1"/>
                </a:solidFill>
                <a:effectLst/>
                <a:latin typeface="+mn-lt"/>
                <a:ea typeface="+mn-ea"/>
                <a:cs typeface="+mn-cs"/>
              </a:rPr>
              <a:t> with the 5’ untranslated region, or UTR, of these mRNA. So to test this theory I’ve generated strains that fuse the 5’ UTR of pdpA to lacZ, because that’s a gene we know is affected and has a well-defined UTR. We are lucky to have a </a:t>
            </a:r>
            <a:r>
              <a:rPr lang="en-US" sz="1200" b="1" kern="1200" dirty="0">
                <a:solidFill>
                  <a:schemeClr val="tx1"/>
                </a:solidFill>
                <a:effectLst/>
                <a:latin typeface="+mn-lt"/>
                <a:ea typeface="+mn-ea"/>
                <a:cs typeface="+mn-cs"/>
              </a:rPr>
              <a:t>single target to </a:t>
            </a:r>
            <a:r>
              <a:rPr lang="en-US" sz="1200" kern="1200" dirty="0">
                <a:solidFill>
                  <a:schemeClr val="tx1"/>
                </a:solidFill>
                <a:effectLst/>
                <a:latin typeface="+mn-lt"/>
                <a:ea typeface="+mn-ea"/>
                <a:cs typeface="+mn-cs"/>
              </a:rPr>
              <a:t>analyze the mechanism, so we can produce this mRNA and assess protein abundance in drpsU2 and wild-type with B-gal assays.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also going to look at this using an in-vitro transcription/translation kit, which has all of the components you need except the ribosomes. So I’ll put in some of the ribosomes I’ve isolated that have only 1 of the homologs, and then compare how much pdpA is translated, and this will tell us whether </a:t>
            </a:r>
            <a:r>
              <a:rPr lang="en-US" sz="1200" b="1" kern="1200" dirty="0">
                <a:solidFill>
                  <a:schemeClr val="tx1"/>
                </a:solidFill>
                <a:effectLst/>
                <a:latin typeface="+mn-lt"/>
                <a:ea typeface="+mn-ea"/>
                <a:cs typeface="+mn-cs"/>
              </a:rPr>
              <a:t>the ribosome containing different homologs is sufficient to demonstrate these differences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We’ve also been seeing a lot of </a:t>
            </a:r>
            <a:r>
              <a:rPr lang="en-US" sz="1200" b="1" kern="1200" dirty="0">
                <a:solidFill>
                  <a:schemeClr val="tx1"/>
                </a:solidFill>
                <a:effectLst/>
                <a:latin typeface="+mn-lt"/>
                <a:ea typeface="+mn-ea"/>
                <a:cs typeface="+mn-cs"/>
              </a:rPr>
              <a:t>variability</a:t>
            </a:r>
            <a:r>
              <a:rPr lang="en-US" sz="1200" kern="1200" dirty="0">
                <a:solidFill>
                  <a:schemeClr val="tx1"/>
                </a:solidFill>
                <a:effectLst/>
                <a:latin typeface="+mn-lt"/>
                <a:ea typeface="+mn-ea"/>
                <a:cs typeface="+mn-cs"/>
              </a:rPr>
              <a:t> in our macrophage assays, which I didn’t show here, but we are going to work on setting up a </a:t>
            </a:r>
            <a:r>
              <a:rPr lang="en-US" sz="1200" b="1" kern="1200" dirty="0">
                <a:solidFill>
                  <a:schemeClr val="tx1"/>
                </a:solidFill>
                <a:effectLst/>
                <a:latin typeface="+mn-lt"/>
                <a:ea typeface="+mn-ea"/>
                <a:cs typeface="+mn-cs"/>
              </a:rPr>
              <a:t>competition assay</a:t>
            </a:r>
            <a:r>
              <a:rPr lang="en-US" sz="1200" kern="1200" dirty="0">
                <a:solidFill>
                  <a:schemeClr val="tx1"/>
                </a:solidFill>
                <a:effectLst/>
                <a:latin typeface="+mn-lt"/>
                <a:ea typeface="+mn-ea"/>
                <a:cs typeface="+mn-cs"/>
              </a:rPr>
              <a:t> where we put both wild-type and drpsU2 cells into the </a:t>
            </a:r>
            <a:r>
              <a:rPr lang="en-US" sz="1200" b="1" kern="1200" dirty="0">
                <a:solidFill>
                  <a:schemeClr val="tx1"/>
                </a:solidFill>
                <a:effectLst/>
                <a:latin typeface="+mn-lt"/>
                <a:ea typeface="+mn-ea"/>
                <a:cs typeface="+mn-cs"/>
              </a:rPr>
              <a:t>same well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we have a collaborator, Maria Schumacher, at Duke who has been generating a structure of the francisella ribosome for us. This is what she has so far, this is the 30S and 50S here, with the </a:t>
            </a:r>
            <a:r>
              <a:rPr lang="en-US" sz="1200" b="1" kern="1200" dirty="0">
                <a:solidFill>
                  <a:schemeClr val="tx1"/>
                </a:solidFill>
                <a:effectLst/>
                <a:latin typeface="+mn-lt"/>
                <a:ea typeface="+mn-ea"/>
                <a:cs typeface="+mn-cs"/>
              </a:rPr>
              <a:t>colors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representing resolution in angstroms</a:t>
            </a:r>
            <a:r>
              <a:rPr lang="en-US" sz="1200" kern="1200" dirty="0">
                <a:solidFill>
                  <a:schemeClr val="tx1"/>
                </a:solidFill>
                <a:effectLst/>
                <a:latin typeface="+mn-lt"/>
                <a:ea typeface="+mn-ea"/>
                <a:cs typeface="+mn-cs"/>
              </a:rPr>
              <a:t>. I’ve been purifying ribosomes that are homogenous in which homolog they have, and hopefully we will be able to see if there are any </a:t>
            </a:r>
            <a:r>
              <a:rPr lang="en-US" sz="1200" b="1" kern="1200" dirty="0">
                <a:solidFill>
                  <a:schemeClr val="tx1"/>
                </a:solidFill>
                <a:effectLst/>
                <a:latin typeface="+mn-lt"/>
                <a:ea typeface="+mn-ea"/>
                <a:cs typeface="+mn-cs"/>
              </a:rPr>
              <a:t>structural differences </a:t>
            </a:r>
            <a:r>
              <a:rPr lang="en-US" sz="1200" kern="1200" dirty="0">
                <a:solidFill>
                  <a:schemeClr val="tx1"/>
                </a:solidFill>
                <a:effectLst/>
                <a:latin typeface="+mn-lt"/>
                <a:ea typeface="+mn-ea"/>
                <a:cs typeface="+mn-cs"/>
              </a:rPr>
              <a:t>in the ribosome as a whole when we switch out for a different homolog.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then sort of further down the line, we want to look at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in different species. So there’ve been a few studies that flagged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in Staph aureus as potentially being important for both vancomycin and daptomycin resistance, which </a:t>
            </a:r>
            <a:r>
              <a:rPr lang="en-US" sz="1200" b="1" kern="1200" dirty="0">
                <a:solidFill>
                  <a:schemeClr val="tx1"/>
                </a:solidFill>
                <a:effectLst/>
                <a:latin typeface="+mn-lt"/>
                <a:ea typeface="+mn-ea"/>
                <a:cs typeface="+mn-cs"/>
              </a:rPr>
              <a:t>are not ribosome-targeting antibiotics</a:t>
            </a:r>
            <a:r>
              <a:rPr lang="en-US" sz="1200" kern="1200" dirty="0">
                <a:solidFill>
                  <a:schemeClr val="tx1"/>
                </a:solidFill>
                <a:effectLst/>
                <a:latin typeface="+mn-lt"/>
                <a:ea typeface="+mn-ea"/>
                <a:cs typeface="+mn-cs"/>
              </a:rPr>
              <a:t>, so we want to look into that.</a:t>
            </a:r>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15</a:t>
            </a:fld>
            <a:endParaRPr lang="en-US"/>
          </a:p>
        </p:txBody>
      </p:sp>
    </p:spTree>
    <p:extLst>
      <p:ext uri="{BB962C8B-B14F-4D97-AF65-F5344CB8AC3E}">
        <p14:creationId xmlns:p14="http://schemas.microsoft.com/office/powerpoint/2010/main" val="3605254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Lots of people to thank, Dr. Ramsey of course and all the members of the Ramsey lab, especially Tala, Dan, and Maria who have helped me with the ribosome project. Then Dr. Gregory and Dr. </a:t>
            </a:r>
            <a:r>
              <a:rPr lang="en-US" sz="1200" kern="1200" dirty="0" err="1">
                <a:solidFill>
                  <a:schemeClr val="tx1"/>
                </a:solidFill>
                <a:effectLst/>
                <a:latin typeface="+mn-lt"/>
                <a:ea typeface="+mn-ea"/>
                <a:cs typeface="+mn-cs"/>
              </a:rPr>
              <a:t>Camberg</a:t>
            </a:r>
            <a:r>
              <a:rPr lang="en-US" sz="1200" kern="1200" dirty="0">
                <a:solidFill>
                  <a:schemeClr val="tx1"/>
                </a:solidFill>
                <a:effectLst/>
                <a:latin typeface="+mn-lt"/>
                <a:ea typeface="+mn-ea"/>
                <a:cs typeface="+mn-cs"/>
              </a:rPr>
              <a:t> and their labs for lending us equipment and supplies, our collaborator at Duke Dr. </a:t>
            </a:r>
            <a:r>
              <a:rPr lang="en-US" sz="1200" kern="1200" dirty="0" err="1">
                <a:solidFill>
                  <a:schemeClr val="tx1"/>
                </a:solidFill>
                <a:effectLst/>
                <a:latin typeface="+mn-lt"/>
                <a:ea typeface="+mn-ea"/>
                <a:cs typeface="+mn-cs"/>
              </a:rPr>
              <a:t>Schumaker</a:t>
            </a:r>
            <a:r>
              <a:rPr lang="en-US" sz="1200" kern="1200" dirty="0">
                <a:solidFill>
                  <a:schemeClr val="tx1"/>
                </a:solidFill>
                <a:effectLst/>
                <a:latin typeface="+mn-lt"/>
                <a:ea typeface="+mn-ea"/>
                <a:cs typeface="+mn-cs"/>
              </a:rPr>
              <a:t>, and of course Janet, and </a:t>
            </a:r>
            <a:r>
              <a:rPr lang="en-US" sz="1200" b="1" kern="1200" dirty="0">
                <a:solidFill>
                  <a:schemeClr val="tx1"/>
                </a:solidFill>
                <a:effectLst/>
                <a:latin typeface="+mn-lt"/>
                <a:ea typeface="+mn-ea"/>
                <a:cs typeface="+mn-cs"/>
              </a:rPr>
              <a:t>grants </a:t>
            </a:r>
            <a:r>
              <a:rPr lang="en-US" sz="1200" kern="1200" dirty="0">
                <a:solidFill>
                  <a:schemeClr val="tx1"/>
                </a:solidFill>
                <a:effectLst/>
                <a:latin typeface="+mn-lt"/>
                <a:ea typeface="+mn-ea"/>
                <a:cs typeface="+mn-cs"/>
              </a:rPr>
              <a:t>we’ve received for this project from the RI foundation and INBRE.</a:t>
            </a:r>
          </a:p>
        </p:txBody>
      </p:sp>
      <p:sp>
        <p:nvSpPr>
          <p:cNvPr id="4" name="Slide Number Placeholder 3"/>
          <p:cNvSpPr>
            <a:spLocks noGrp="1"/>
          </p:cNvSpPr>
          <p:nvPr>
            <p:ph type="sldNum" sz="quarter" idx="5"/>
          </p:nvPr>
        </p:nvSpPr>
        <p:spPr/>
        <p:txBody>
          <a:bodyPr/>
          <a:lstStyle/>
          <a:p>
            <a:fld id="{5DC35E36-44CF-41A2-B0A4-F6B5CD6E87AA}" type="slidenum">
              <a:rPr lang="en-US" smtClean="0"/>
              <a:t>16</a:t>
            </a:fld>
            <a:endParaRPr lang="en-US"/>
          </a:p>
        </p:txBody>
      </p:sp>
    </p:spTree>
    <p:extLst>
      <p:ext uri="{BB962C8B-B14F-4D97-AF65-F5344CB8AC3E}">
        <p14:creationId xmlns:p14="http://schemas.microsoft.com/office/powerpoint/2010/main" val="681830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couples transcription and translation? </a:t>
            </a:r>
            <a:r>
              <a:rPr lang="en-US" sz="1200" b="1" kern="1200" dirty="0" err="1">
                <a:solidFill>
                  <a:schemeClr val="tx1"/>
                </a:solidFill>
                <a:effectLst/>
                <a:latin typeface="+mn-lt"/>
                <a:ea typeface="+mn-ea"/>
                <a:cs typeface="+mn-cs"/>
              </a:rPr>
              <a:t>NusG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-important that at exit channel because initiation occurs at exit channel when 16s rRNA recognizes </a:t>
            </a:r>
            <a:r>
              <a:rPr lang="en-US" sz="1200" b="1" kern="1200" dirty="0">
                <a:solidFill>
                  <a:schemeClr val="tx1"/>
                </a:solidFill>
                <a:effectLst/>
                <a:latin typeface="+mn-lt"/>
                <a:ea typeface="+mn-ea"/>
                <a:cs typeface="+mn-cs"/>
              </a:rPr>
              <a:t>shine </a:t>
            </a:r>
            <a:r>
              <a:rPr lang="en-US" sz="1200" b="1" kern="1200" dirty="0" err="1">
                <a:solidFill>
                  <a:schemeClr val="tx1"/>
                </a:solidFill>
                <a:effectLst/>
                <a:latin typeface="+mn-lt"/>
                <a:ea typeface="+mn-ea"/>
                <a:cs typeface="+mn-cs"/>
              </a:rPr>
              <a:t>delgarno</a:t>
            </a:r>
            <a:r>
              <a:rPr lang="en-US" sz="1200" kern="1200" dirty="0">
                <a:solidFill>
                  <a:schemeClr val="tx1"/>
                </a:solidFill>
                <a:effectLst/>
                <a:latin typeface="+mn-lt"/>
                <a:ea typeface="+mn-ea"/>
                <a:cs typeface="+mn-cs"/>
              </a:rPr>
              <a:t> on mRNA</a:t>
            </a:r>
          </a:p>
          <a:p>
            <a:r>
              <a:rPr lang="en-US" sz="1200" kern="1200" dirty="0">
                <a:solidFill>
                  <a:schemeClr val="tx1"/>
                </a:solidFill>
                <a:effectLst/>
                <a:latin typeface="+mn-lt"/>
                <a:ea typeface="+mn-ea"/>
                <a:cs typeface="+mn-cs"/>
              </a:rPr>
              <a:t>-bS21 interacts with </a:t>
            </a:r>
            <a:r>
              <a:rPr lang="en-US" sz="1200" b="1" kern="1200" dirty="0">
                <a:solidFill>
                  <a:schemeClr val="tx1"/>
                </a:solidFill>
                <a:effectLst/>
                <a:latin typeface="+mn-lt"/>
                <a:ea typeface="+mn-ea"/>
                <a:cs typeface="+mn-cs"/>
              </a:rPr>
              <a:t>bs18, uS11, and 16s rRNA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bacillus subtilis</a:t>
            </a:r>
            <a:r>
              <a:rPr lang="en-US" sz="1200" kern="1200" dirty="0">
                <a:solidFill>
                  <a:schemeClr val="tx1"/>
                </a:solidFill>
                <a:effectLst/>
                <a:latin typeface="+mn-lt"/>
                <a:ea typeface="+mn-ea"/>
                <a:cs typeface="+mn-cs"/>
              </a:rPr>
              <a:t>, this results in defects in motility and biofilm formation, and in </a:t>
            </a:r>
            <a:r>
              <a:rPr lang="en-US" sz="1200" b="1" kern="1200" dirty="0">
                <a:solidFill>
                  <a:schemeClr val="tx1"/>
                </a:solidFill>
                <a:effectLst/>
                <a:latin typeface="+mn-lt"/>
                <a:ea typeface="+mn-ea"/>
                <a:cs typeface="+mn-cs"/>
              </a:rPr>
              <a:t>listeria monocytogenes</a:t>
            </a:r>
            <a:r>
              <a:rPr lang="en-US" sz="1200" kern="1200" dirty="0">
                <a:solidFill>
                  <a:schemeClr val="tx1"/>
                </a:solidFill>
                <a:effectLst/>
                <a:latin typeface="+mn-lt"/>
                <a:ea typeface="+mn-ea"/>
                <a:cs typeface="+mn-cs"/>
              </a:rPr>
              <a:t>, null mutants have increased acid stress resistance and changes in transcription of stress resistance genes.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-Percent identities:</a:t>
            </a:r>
          </a:p>
          <a:p>
            <a:r>
              <a:rPr lang="en-US" sz="1200" kern="1200" dirty="0">
                <a:solidFill>
                  <a:schemeClr val="tx1"/>
                </a:solidFill>
                <a:effectLst/>
                <a:latin typeface="+mn-lt"/>
                <a:ea typeface="+mn-ea"/>
                <a:cs typeface="+mn-cs"/>
              </a:rPr>
              <a:t>1 and 3 – 72%</a:t>
            </a:r>
          </a:p>
          <a:p>
            <a:r>
              <a:rPr lang="en-US" sz="1200" kern="1200" dirty="0">
                <a:solidFill>
                  <a:schemeClr val="tx1"/>
                </a:solidFill>
                <a:effectLst/>
                <a:latin typeface="+mn-lt"/>
                <a:ea typeface="+mn-ea"/>
                <a:cs typeface="+mn-cs"/>
              </a:rPr>
              <a:t>1 and 2 57%</a:t>
            </a:r>
          </a:p>
          <a:p>
            <a:r>
              <a:rPr lang="en-US" sz="1200" kern="1200" dirty="0">
                <a:solidFill>
                  <a:schemeClr val="tx1"/>
                </a:solidFill>
                <a:effectLst/>
                <a:latin typeface="+mn-lt"/>
                <a:ea typeface="+mn-ea"/>
                <a:cs typeface="+mn-cs"/>
              </a:rPr>
              <a:t>1 and </a:t>
            </a:r>
            <a:r>
              <a:rPr lang="en-US" sz="1200" kern="1200" dirty="0" err="1">
                <a:solidFill>
                  <a:schemeClr val="tx1"/>
                </a:solidFill>
                <a:effectLst/>
                <a:latin typeface="+mn-lt"/>
                <a:ea typeface="+mn-ea"/>
                <a:cs typeface="+mn-cs"/>
              </a:rPr>
              <a:t>ecoli</a:t>
            </a:r>
            <a:r>
              <a:rPr lang="en-US" sz="1200" kern="1200" dirty="0">
                <a:solidFill>
                  <a:schemeClr val="tx1"/>
                </a:solidFill>
                <a:effectLst/>
                <a:latin typeface="+mn-lt"/>
                <a:ea typeface="+mn-ea"/>
                <a:cs typeface="+mn-cs"/>
              </a:rPr>
              <a:t> – 52%</a:t>
            </a:r>
          </a:p>
          <a:p>
            <a:r>
              <a:rPr lang="en-US" sz="1200" kern="1200" dirty="0">
                <a:solidFill>
                  <a:schemeClr val="tx1"/>
                </a:solidFill>
                <a:effectLst/>
                <a:latin typeface="+mn-lt"/>
                <a:ea typeface="+mn-ea"/>
                <a:cs typeface="+mn-cs"/>
              </a:rPr>
              <a:t>2 and 3 – 50%</a:t>
            </a:r>
          </a:p>
          <a:p>
            <a:r>
              <a:rPr lang="en-US" sz="1200" kern="1200" dirty="0">
                <a:solidFill>
                  <a:schemeClr val="tx1"/>
                </a:solidFill>
                <a:effectLst/>
                <a:latin typeface="+mn-lt"/>
                <a:ea typeface="+mn-ea"/>
                <a:cs typeface="+mn-cs"/>
              </a:rPr>
              <a:t>2 and e coli – 60%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E.Coli</a:t>
            </a:r>
            <a:r>
              <a:rPr lang="en-US" sz="1200" kern="1200" dirty="0">
                <a:solidFill>
                  <a:schemeClr val="tx1"/>
                </a:solidFill>
                <a:effectLst/>
                <a:latin typeface="+mn-lt"/>
                <a:ea typeface="+mn-ea"/>
                <a:cs typeface="+mn-cs"/>
              </a:rPr>
              <a:t> bS21 is in same operon </a:t>
            </a:r>
            <a:r>
              <a:rPr lang="en-US" sz="1200" b="1" kern="1200" dirty="0" err="1">
                <a:solidFill>
                  <a:schemeClr val="tx1"/>
                </a:solidFill>
                <a:effectLst/>
                <a:latin typeface="+mn-lt"/>
                <a:ea typeface="+mn-ea"/>
                <a:cs typeface="+mn-cs"/>
              </a:rPr>
              <a:t>rpoC</a:t>
            </a:r>
            <a:r>
              <a:rPr lang="en-US" sz="1200" b="1" kern="1200" dirty="0">
                <a:solidFill>
                  <a:schemeClr val="tx1"/>
                </a:solidFill>
                <a:effectLst/>
                <a:latin typeface="+mn-lt"/>
                <a:ea typeface="+mn-ea"/>
                <a:cs typeface="+mn-cs"/>
              </a:rPr>
              <a:t> and primase</a:t>
            </a:r>
            <a:r>
              <a:rPr lang="en-US" sz="1200" kern="1200" dirty="0">
                <a:solidFill>
                  <a:schemeClr val="tx1"/>
                </a:solidFill>
                <a:effectLst/>
                <a:latin typeface="+mn-lt"/>
                <a:ea typeface="+mn-ea"/>
                <a:cs typeface="+mn-cs"/>
              </a:rPr>
              <a:t>, so most similar to #2. Others are more similar to #3, like listeria and bacillus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paralogs</a:t>
            </a:r>
            <a:r>
              <a:rPr lang="en-US" sz="1200" kern="1200" dirty="0">
                <a:solidFill>
                  <a:schemeClr val="tx1"/>
                </a:solidFill>
                <a:effectLst/>
                <a:latin typeface="+mn-lt"/>
                <a:ea typeface="+mn-ea"/>
                <a:cs typeface="+mn-cs"/>
              </a:rPr>
              <a:t> = gene duplication, </a:t>
            </a:r>
            <a:r>
              <a:rPr lang="en-US" sz="1200" b="1" kern="1200" dirty="0">
                <a:solidFill>
                  <a:schemeClr val="tx1"/>
                </a:solidFill>
                <a:effectLst/>
                <a:latin typeface="+mn-lt"/>
                <a:ea typeface="+mn-ea"/>
                <a:cs typeface="+mn-cs"/>
              </a:rPr>
              <a:t>orthologs</a:t>
            </a:r>
            <a:r>
              <a:rPr lang="en-US" sz="1200" kern="1200" dirty="0">
                <a:solidFill>
                  <a:schemeClr val="tx1"/>
                </a:solidFill>
                <a:effectLst/>
                <a:latin typeface="+mn-lt"/>
                <a:ea typeface="+mn-ea"/>
                <a:cs typeface="+mn-cs"/>
              </a:rPr>
              <a:t> = from different species. Likely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are paralogs because we built a tree and they all clustered very close together and were only surrounded by other francisella proteins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yqeY</a:t>
            </a:r>
            <a:r>
              <a:rPr lang="en-US" sz="1200" kern="1200" dirty="0">
                <a:solidFill>
                  <a:schemeClr val="tx1"/>
                </a:solidFill>
                <a:effectLst/>
                <a:latin typeface="+mn-lt"/>
                <a:ea typeface="+mn-ea"/>
                <a:cs typeface="+mn-cs"/>
              </a:rPr>
              <a:t> = hypothetical protein, uncharacterized</a:t>
            </a:r>
          </a:p>
          <a:p>
            <a:endParaRPr lang="en-US" sz="1200" kern="1200" dirty="0">
              <a:solidFill>
                <a:schemeClr val="tx1"/>
              </a:solidFill>
              <a:effectLst/>
              <a:latin typeface="+mn-lt"/>
              <a:ea typeface="+mn-ea"/>
              <a:cs typeface="+mn-cs"/>
            </a:endParaRPr>
          </a:p>
          <a:p>
            <a:endParaRPr lang="en-US" dirty="0"/>
          </a:p>
          <a:p>
            <a:r>
              <a:rPr lang="it-IT" sz="1200" b="0" i="0" u="none" strike="noStrike" kern="1200" dirty="0">
                <a:solidFill>
                  <a:schemeClr val="tx1"/>
                </a:solidFill>
                <a:effectLst/>
                <a:latin typeface="+mn-lt"/>
                <a:ea typeface="+mn-ea"/>
                <a:cs typeface="+mn-cs"/>
              </a:rPr>
              <a:t>		GT in Vivo</a:t>
            </a:r>
            <a:r>
              <a:rPr lang="it-IT" dirty="0"/>
              <a:t> 	</a:t>
            </a:r>
            <a:r>
              <a:rPr lang="it-IT" sz="1200" b="0" i="0" u="none" strike="noStrike" kern="1200" dirty="0">
                <a:solidFill>
                  <a:schemeClr val="tx1"/>
                </a:solidFill>
                <a:effectLst/>
                <a:latin typeface="+mn-lt"/>
                <a:ea typeface="+mn-ea"/>
                <a:cs typeface="+mn-cs"/>
              </a:rPr>
              <a:t>Generation Time in Vitro</a:t>
            </a:r>
          </a:p>
          <a:p>
            <a:r>
              <a:rPr lang="it-IT" dirty="0"/>
              <a:t> </a:t>
            </a:r>
            <a:r>
              <a:rPr lang="it-IT" sz="1200" b="0" i="0" u="none" strike="noStrike" kern="1200" dirty="0">
                <a:solidFill>
                  <a:schemeClr val="tx1"/>
                </a:solidFill>
                <a:effectLst/>
                <a:latin typeface="+mn-lt"/>
                <a:ea typeface="+mn-ea"/>
                <a:cs typeface="+mn-cs"/>
              </a:rPr>
              <a:t>LVS + pF</a:t>
            </a:r>
            <a:r>
              <a:rPr lang="it-IT" dirty="0"/>
              <a:t> 		</a:t>
            </a:r>
            <a:r>
              <a:rPr lang="it-IT" sz="1200" b="0" i="0" u="none" strike="noStrike" kern="1200" dirty="0">
                <a:solidFill>
                  <a:schemeClr val="tx1"/>
                </a:solidFill>
                <a:effectLst/>
                <a:latin typeface="+mn-lt"/>
                <a:ea typeface="+mn-ea"/>
                <a:cs typeface="+mn-cs"/>
              </a:rPr>
              <a:t>156.3858</a:t>
            </a:r>
            <a:r>
              <a:rPr lang="it-IT" dirty="0"/>
              <a:t> 	</a:t>
            </a:r>
            <a:r>
              <a:rPr lang="it-IT" sz="1200" b="0" i="0" u="none" strike="noStrike" kern="1200" dirty="0">
                <a:solidFill>
                  <a:schemeClr val="tx1"/>
                </a:solidFill>
                <a:effectLst/>
                <a:latin typeface="+mn-lt"/>
                <a:ea typeface="+mn-ea"/>
                <a:cs typeface="+mn-cs"/>
              </a:rPr>
              <a:t>131.5391</a:t>
            </a:r>
            <a:r>
              <a:rPr lang="it-IT" dirty="0"/>
              <a:t> </a:t>
            </a:r>
          </a:p>
          <a:p>
            <a:r>
              <a:rPr lang="it-IT" sz="1200" b="0" i="1" u="none" strike="noStrike" kern="1200" dirty="0">
                <a:solidFill>
                  <a:schemeClr val="tx1"/>
                </a:solidFill>
                <a:effectLst/>
                <a:latin typeface="+mn-lt"/>
                <a:ea typeface="+mn-ea"/>
                <a:cs typeface="+mn-cs"/>
              </a:rPr>
              <a:t>∆rpsU2 + pF</a:t>
            </a:r>
            <a:r>
              <a:rPr lang="it-IT" dirty="0"/>
              <a:t> 		</a:t>
            </a:r>
            <a:r>
              <a:rPr lang="it-IT" sz="1200" b="0" i="0" u="none" strike="noStrike" kern="1200" dirty="0">
                <a:solidFill>
                  <a:schemeClr val="tx1"/>
                </a:solidFill>
                <a:effectLst/>
                <a:latin typeface="+mn-lt"/>
                <a:ea typeface="+mn-ea"/>
                <a:cs typeface="+mn-cs"/>
              </a:rPr>
              <a:t>233.5667</a:t>
            </a:r>
            <a:r>
              <a:rPr lang="it-IT" dirty="0"/>
              <a:t> 	</a:t>
            </a:r>
            <a:r>
              <a:rPr lang="it-IT" sz="1200" b="0" i="0" u="none" strike="noStrike" kern="1200" dirty="0">
                <a:solidFill>
                  <a:schemeClr val="tx1"/>
                </a:solidFill>
                <a:effectLst/>
                <a:latin typeface="+mn-lt"/>
                <a:ea typeface="+mn-ea"/>
                <a:cs typeface="+mn-cs"/>
              </a:rPr>
              <a:t>169.1624</a:t>
            </a:r>
            <a:r>
              <a:rPr lang="it-IT" dirty="0"/>
              <a:t> </a:t>
            </a:r>
          </a:p>
          <a:p>
            <a:r>
              <a:rPr lang="it-IT" sz="1200" b="0" i="1" u="none" strike="noStrike" kern="1200" dirty="0">
                <a:solidFill>
                  <a:schemeClr val="tx1"/>
                </a:solidFill>
                <a:effectLst/>
                <a:latin typeface="+mn-lt"/>
                <a:ea typeface="+mn-ea"/>
                <a:cs typeface="+mn-cs"/>
              </a:rPr>
              <a:t>∆rpsU2 + pF-rpsU2	</a:t>
            </a:r>
            <a:r>
              <a:rPr lang="it-IT" dirty="0"/>
              <a:t> </a:t>
            </a:r>
            <a:r>
              <a:rPr lang="it-IT" sz="1200" b="0" i="0" u="none" strike="noStrike" kern="1200" dirty="0">
                <a:solidFill>
                  <a:schemeClr val="tx1"/>
                </a:solidFill>
                <a:effectLst/>
                <a:latin typeface="+mn-lt"/>
                <a:ea typeface="+mn-ea"/>
                <a:cs typeface="+mn-cs"/>
              </a:rPr>
              <a:t>119.5633</a:t>
            </a:r>
            <a:r>
              <a:rPr lang="it-IT" dirty="0"/>
              <a:t> 	</a:t>
            </a:r>
            <a:r>
              <a:rPr lang="it-IT" sz="1200" b="0" i="0" u="none" strike="noStrike" kern="1200" dirty="0">
                <a:solidFill>
                  <a:schemeClr val="tx1"/>
                </a:solidFill>
                <a:effectLst/>
                <a:latin typeface="+mn-lt"/>
                <a:ea typeface="+mn-ea"/>
                <a:cs typeface="+mn-cs"/>
              </a:rPr>
              <a:t>147.0962</a:t>
            </a:r>
            <a:r>
              <a:rPr lang="it-IT" dirty="0"/>
              <a:t> </a:t>
            </a:r>
          </a:p>
          <a:p>
            <a:endParaRPr lang="it-IT" dirty="0"/>
          </a:p>
          <a:p>
            <a:r>
              <a:rPr lang="it-IT" dirty="0"/>
              <a:t>*Faster in Vivo for WT and complement, slower in vivo for drpsU2*</a:t>
            </a:r>
          </a:p>
          <a:p>
            <a:r>
              <a:rPr lang="it-IT" dirty="0"/>
              <a:t>Complement is fasted in vivo, drpsU2 is slowest</a:t>
            </a:r>
            <a:endParaRPr lang="en-US" dirty="0"/>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17</a:t>
            </a:fld>
            <a:endParaRPr lang="en-US"/>
          </a:p>
        </p:txBody>
      </p:sp>
    </p:spTree>
    <p:extLst>
      <p:ext uri="{BB962C8B-B14F-4D97-AF65-F5344CB8AC3E}">
        <p14:creationId xmlns:p14="http://schemas.microsoft.com/office/powerpoint/2010/main" val="4038556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Percent identities:</a:t>
            </a:r>
          </a:p>
          <a:p>
            <a:r>
              <a:rPr lang="en-US" sz="1200" kern="1200" dirty="0">
                <a:solidFill>
                  <a:schemeClr val="tx1"/>
                </a:solidFill>
                <a:effectLst/>
                <a:latin typeface="+mn-lt"/>
                <a:ea typeface="+mn-ea"/>
                <a:cs typeface="+mn-cs"/>
              </a:rPr>
              <a:t>1 and 3 – 72%</a:t>
            </a:r>
          </a:p>
          <a:p>
            <a:r>
              <a:rPr lang="en-US" sz="1200" kern="1200" dirty="0">
                <a:solidFill>
                  <a:schemeClr val="tx1"/>
                </a:solidFill>
                <a:effectLst/>
                <a:latin typeface="+mn-lt"/>
                <a:ea typeface="+mn-ea"/>
                <a:cs typeface="+mn-cs"/>
              </a:rPr>
              <a:t>1 and 2 57%</a:t>
            </a:r>
          </a:p>
          <a:p>
            <a:r>
              <a:rPr lang="en-US" sz="1200" kern="1200" dirty="0">
                <a:solidFill>
                  <a:schemeClr val="tx1"/>
                </a:solidFill>
                <a:effectLst/>
                <a:latin typeface="+mn-lt"/>
                <a:ea typeface="+mn-ea"/>
                <a:cs typeface="+mn-cs"/>
              </a:rPr>
              <a:t>1 and </a:t>
            </a:r>
            <a:r>
              <a:rPr lang="en-US" sz="1200" kern="1200" dirty="0" err="1">
                <a:solidFill>
                  <a:schemeClr val="tx1"/>
                </a:solidFill>
                <a:effectLst/>
                <a:latin typeface="+mn-lt"/>
                <a:ea typeface="+mn-ea"/>
                <a:cs typeface="+mn-cs"/>
              </a:rPr>
              <a:t>ecoli</a:t>
            </a:r>
            <a:r>
              <a:rPr lang="en-US" sz="1200" kern="1200" dirty="0">
                <a:solidFill>
                  <a:schemeClr val="tx1"/>
                </a:solidFill>
                <a:effectLst/>
                <a:latin typeface="+mn-lt"/>
                <a:ea typeface="+mn-ea"/>
                <a:cs typeface="+mn-cs"/>
              </a:rPr>
              <a:t> – 52%</a:t>
            </a:r>
          </a:p>
          <a:p>
            <a:r>
              <a:rPr lang="en-US" sz="1200" kern="1200" dirty="0">
                <a:solidFill>
                  <a:schemeClr val="tx1"/>
                </a:solidFill>
                <a:effectLst/>
                <a:latin typeface="+mn-lt"/>
                <a:ea typeface="+mn-ea"/>
                <a:cs typeface="+mn-cs"/>
              </a:rPr>
              <a:t>2 and 3 – 50%</a:t>
            </a:r>
          </a:p>
          <a:p>
            <a:r>
              <a:rPr lang="en-US" sz="1200" kern="1200" dirty="0">
                <a:solidFill>
                  <a:schemeClr val="tx1"/>
                </a:solidFill>
                <a:effectLst/>
                <a:latin typeface="+mn-lt"/>
                <a:ea typeface="+mn-ea"/>
                <a:cs typeface="+mn-cs"/>
              </a:rPr>
              <a:t>2 and e coli – 60%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19</a:t>
            </a:fld>
            <a:endParaRPr lang="en-US"/>
          </a:p>
        </p:txBody>
      </p:sp>
    </p:spTree>
    <p:extLst>
      <p:ext uri="{BB962C8B-B14F-4D97-AF65-F5344CB8AC3E}">
        <p14:creationId xmlns:p14="http://schemas.microsoft.com/office/powerpoint/2010/main" val="1989604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Generation Times</a:t>
            </a:r>
            <a:r>
              <a:rPr lang="en-US" dirty="0"/>
              <a:t> 	</a:t>
            </a:r>
            <a:r>
              <a:rPr lang="en-US" sz="1200" b="0" i="0" u="none" strike="noStrike" kern="1200" dirty="0">
                <a:solidFill>
                  <a:schemeClr val="tx1"/>
                </a:solidFill>
                <a:effectLst/>
                <a:latin typeface="+mn-lt"/>
                <a:ea typeface="+mn-ea"/>
                <a:cs typeface="+mn-cs"/>
              </a:rPr>
              <a:t>In Vitro</a:t>
            </a:r>
            <a:r>
              <a:rPr lang="en-US" dirty="0"/>
              <a:t> 	</a:t>
            </a:r>
            <a:r>
              <a:rPr lang="en-US" sz="1200" b="0" i="0" u="none" strike="noStrike" kern="1200" dirty="0">
                <a:solidFill>
                  <a:schemeClr val="tx1"/>
                </a:solidFill>
                <a:effectLst/>
                <a:latin typeface="+mn-lt"/>
                <a:ea typeface="+mn-ea"/>
                <a:cs typeface="+mn-cs"/>
              </a:rPr>
              <a:t>In Vivo</a:t>
            </a:r>
          </a:p>
          <a:p>
            <a:r>
              <a:rPr lang="en-US" dirty="0"/>
              <a:t> </a:t>
            </a:r>
            <a:r>
              <a:rPr lang="en-US" sz="1200" b="0" i="0" u="none" strike="noStrike" kern="1200" dirty="0">
                <a:solidFill>
                  <a:schemeClr val="tx1"/>
                </a:solidFill>
                <a:effectLst/>
                <a:latin typeface="+mn-lt"/>
                <a:ea typeface="+mn-ea"/>
                <a:cs typeface="+mn-cs"/>
              </a:rPr>
              <a:t>LVS + pF</a:t>
            </a:r>
            <a:r>
              <a:rPr lang="en-US" dirty="0"/>
              <a:t> 		</a:t>
            </a:r>
            <a:r>
              <a:rPr lang="en-US" sz="1200" b="0" i="0" u="none" strike="noStrike" kern="1200" dirty="0">
                <a:solidFill>
                  <a:schemeClr val="tx1"/>
                </a:solidFill>
                <a:effectLst/>
                <a:latin typeface="+mn-lt"/>
                <a:ea typeface="+mn-ea"/>
                <a:cs typeface="+mn-cs"/>
              </a:rPr>
              <a:t>132</a:t>
            </a:r>
            <a:r>
              <a:rPr lang="en-US" dirty="0"/>
              <a:t> 	</a:t>
            </a:r>
            <a:r>
              <a:rPr lang="en-US" sz="1200" b="0" i="0" u="none" strike="noStrike" kern="1200" dirty="0">
                <a:solidFill>
                  <a:schemeClr val="tx1"/>
                </a:solidFill>
                <a:effectLst/>
                <a:latin typeface="+mn-lt"/>
                <a:ea typeface="+mn-ea"/>
                <a:cs typeface="+mn-cs"/>
              </a:rPr>
              <a:t>137.1485</a:t>
            </a:r>
            <a:r>
              <a:rPr lang="en-US" dirty="0"/>
              <a:t> </a:t>
            </a:r>
          </a:p>
          <a:p>
            <a:r>
              <a:rPr lang="en-US" sz="1200" b="0" i="1" u="none" strike="noStrike" kern="1200" dirty="0">
                <a:solidFill>
                  <a:schemeClr val="tx1"/>
                </a:solidFill>
                <a:effectLst/>
                <a:latin typeface="+mn-lt"/>
                <a:ea typeface="+mn-ea"/>
                <a:cs typeface="+mn-cs"/>
              </a:rPr>
              <a:t>∆rpsU2 + pF</a:t>
            </a:r>
            <a:r>
              <a:rPr lang="en-US" dirty="0"/>
              <a:t> 		</a:t>
            </a:r>
            <a:r>
              <a:rPr lang="en-US" sz="1200" b="0" i="0" u="none" strike="noStrike" kern="1200" dirty="0">
                <a:solidFill>
                  <a:schemeClr val="tx1"/>
                </a:solidFill>
                <a:effectLst/>
                <a:latin typeface="+mn-lt"/>
                <a:ea typeface="+mn-ea"/>
                <a:cs typeface="+mn-cs"/>
              </a:rPr>
              <a:t>169</a:t>
            </a:r>
            <a:r>
              <a:rPr lang="en-US" dirty="0"/>
              <a:t> 	</a:t>
            </a:r>
            <a:r>
              <a:rPr lang="en-US" sz="1200" b="0" i="0" u="none" strike="noStrike" kern="1200" dirty="0">
                <a:solidFill>
                  <a:schemeClr val="tx1"/>
                </a:solidFill>
                <a:effectLst/>
                <a:latin typeface="+mn-lt"/>
                <a:ea typeface="+mn-ea"/>
                <a:cs typeface="+mn-cs"/>
              </a:rPr>
              <a:t>161.1571</a:t>
            </a:r>
            <a:r>
              <a:rPr lang="en-US" dirty="0"/>
              <a:t> </a:t>
            </a:r>
          </a:p>
          <a:p>
            <a:r>
              <a:rPr lang="en-US" sz="1200" b="0" i="1" u="none" strike="noStrike" kern="1200" dirty="0">
                <a:solidFill>
                  <a:schemeClr val="tx1"/>
                </a:solidFill>
                <a:effectLst/>
                <a:latin typeface="+mn-lt"/>
                <a:ea typeface="+mn-ea"/>
                <a:cs typeface="+mn-cs"/>
              </a:rPr>
              <a:t>∆rpsU2 + pF-rpsU1</a:t>
            </a:r>
            <a:r>
              <a:rPr lang="en-US" dirty="0"/>
              <a:t> 	</a:t>
            </a:r>
            <a:r>
              <a:rPr lang="en-US" sz="1200" b="0" i="0" u="none" strike="noStrike" kern="1200" dirty="0">
                <a:solidFill>
                  <a:schemeClr val="tx1"/>
                </a:solidFill>
                <a:effectLst/>
                <a:latin typeface="+mn-lt"/>
                <a:ea typeface="+mn-ea"/>
                <a:cs typeface="+mn-cs"/>
              </a:rPr>
              <a:t>148</a:t>
            </a:r>
            <a:r>
              <a:rPr lang="en-US" dirty="0"/>
              <a:t> 	</a:t>
            </a:r>
            <a:r>
              <a:rPr lang="en-US" sz="1200" b="0" i="0" u="none" strike="noStrike" kern="1200" dirty="0">
                <a:solidFill>
                  <a:schemeClr val="tx1"/>
                </a:solidFill>
                <a:effectLst/>
                <a:latin typeface="+mn-lt"/>
                <a:ea typeface="+mn-ea"/>
                <a:cs typeface="+mn-cs"/>
              </a:rPr>
              <a:t>166.6685</a:t>
            </a:r>
            <a:r>
              <a:rPr lang="en-US" dirty="0"/>
              <a:t> </a:t>
            </a:r>
          </a:p>
          <a:p>
            <a:r>
              <a:rPr lang="en-US" sz="1200" b="0" i="1" u="none" strike="noStrike" kern="1200" dirty="0">
                <a:solidFill>
                  <a:schemeClr val="tx1"/>
                </a:solidFill>
                <a:effectLst/>
                <a:latin typeface="+mn-lt"/>
                <a:ea typeface="+mn-ea"/>
                <a:cs typeface="+mn-cs"/>
              </a:rPr>
              <a:t>∆rpsU2 + pF-rpsU2</a:t>
            </a:r>
            <a:r>
              <a:rPr lang="en-US" dirty="0"/>
              <a:t> 	</a:t>
            </a:r>
            <a:r>
              <a:rPr lang="en-US" sz="1200" b="0" i="0" u="none" strike="noStrike" kern="1200" dirty="0">
                <a:solidFill>
                  <a:schemeClr val="tx1"/>
                </a:solidFill>
                <a:effectLst/>
                <a:latin typeface="+mn-lt"/>
                <a:ea typeface="+mn-ea"/>
                <a:cs typeface="+mn-cs"/>
              </a:rPr>
              <a:t>147</a:t>
            </a:r>
            <a:r>
              <a:rPr lang="en-US" dirty="0"/>
              <a:t> 	</a:t>
            </a:r>
            <a:r>
              <a:rPr lang="en-US" sz="1200" b="0" i="0" u="none" strike="noStrike" kern="1200" dirty="0">
                <a:solidFill>
                  <a:schemeClr val="tx1"/>
                </a:solidFill>
                <a:effectLst/>
                <a:latin typeface="+mn-lt"/>
                <a:ea typeface="+mn-ea"/>
                <a:cs typeface="+mn-cs"/>
              </a:rPr>
              <a:t>146.9349</a:t>
            </a:r>
            <a:r>
              <a:rPr lang="en-US" dirty="0"/>
              <a:t> </a:t>
            </a:r>
          </a:p>
          <a:p>
            <a:endParaRPr lang="en-US" dirty="0"/>
          </a:p>
          <a:p>
            <a:r>
              <a:rPr lang="en-US" dirty="0"/>
              <a:t>*slowest in </a:t>
            </a:r>
            <a:r>
              <a:rPr lang="en-US" dirty="0" err="1"/>
              <a:t>viv</a:t>
            </a:r>
            <a:r>
              <a:rPr lang="en-US" dirty="0"/>
              <a:t> is for the pF-rpsU1, next slowest is drpsU2, but does not correlate with in vitro growth times*</a:t>
            </a:r>
          </a:p>
        </p:txBody>
      </p:sp>
      <p:sp>
        <p:nvSpPr>
          <p:cNvPr id="4" name="Slide Number Placeholder 3"/>
          <p:cNvSpPr>
            <a:spLocks noGrp="1"/>
          </p:cNvSpPr>
          <p:nvPr>
            <p:ph type="sldNum" sz="quarter" idx="5"/>
          </p:nvPr>
        </p:nvSpPr>
        <p:spPr/>
        <p:txBody>
          <a:bodyPr/>
          <a:lstStyle/>
          <a:p>
            <a:fld id="{5DC35E36-44CF-41A2-B0A4-F6B5CD6E87AA}" type="slidenum">
              <a:rPr lang="en-US" smtClean="0"/>
              <a:t>21</a:t>
            </a:fld>
            <a:endParaRPr lang="en-US"/>
          </a:p>
        </p:txBody>
      </p:sp>
    </p:spTree>
    <p:extLst>
      <p:ext uri="{BB962C8B-B14F-4D97-AF65-F5344CB8AC3E}">
        <p14:creationId xmlns:p14="http://schemas.microsoft.com/office/powerpoint/2010/main" val="283628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I’ll start with some background info about the bacteria I’m studying, Francisella </a:t>
            </a:r>
            <a:r>
              <a:rPr lang="en-US" sz="1200" kern="1200" dirty="0" err="1">
                <a:solidFill>
                  <a:schemeClr val="tx1"/>
                </a:solidFill>
                <a:effectLst/>
                <a:latin typeface="+mn-lt"/>
                <a:ea typeface="+mn-ea"/>
                <a:cs typeface="+mn-cs"/>
              </a:rPr>
              <a:t>tularensis</a:t>
            </a:r>
            <a:r>
              <a:rPr lang="en-US" sz="1200" kern="1200" dirty="0">
                <a:solidFill>
                  <a:schemeClr val="tx1"/>
                </a:solidFill>
                <a:effectLst/>
                <a:latin typeface="+mn-lt"/>
                <a:ea typeface="+mn-ea"/>
                <a:cs typeface="+mn-cs"/>
              </a:rPr>
              <a:t>, and the ways that it regulates genes. I’ll then introduce you to the gene of interest,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and the possibility of specialized ribosomes.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I’ll go through some of our preliminary data on effects that one of these genes has on virulence genes and </a:t>
            </a:r>
            <a:r>
              <a:rPr lang="en-US" sz="1200" kern="1200" dirty="0" err="1">
                <a:solidFill>
                  <a:schemeClr val="tx1"/>
                </a:solidFill>
                <a:effectLst/>
                <a:latin typeface="+mn-lt"/>
                <a:ea typeface="+mn-ea"/>
                <a:cs typeface="+mn-cs"/>
              </a:rPr>
              <a:t>intramagrophage</a:t>
            </a:r>
            <a:r>
              <a:rPr lang="en-US" sz="1200" kern="1200" dirty="0">
                <a:solidFill>
                  <a:schemeClr val="tx1"/>
                </a:solidFill>
                <a:effectLst/>
                <a:latin typeface="+mn-lt"/>
                <a:ea typeface="+mn-ea"/>
                <a:cs typeface="+mn-cs"/>
              </a:rPr>
              <a:t>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Leave you with future directions</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2</a:t>
            </a:fld>
            <a:endParaRPr lang="en-US"/>
          </a:p>
        </p:txBody>
      </p:sp>
    </p:spTree>
    <p:extLst>
      <p:ext uri="{BB962C8B-B14F-4D97-AF65-F5344CB8AC3E}">
        <p14:creationId xmlns:p14="http://schemas.microsoft.com/office/powerpoint/2010/main" val="2581145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5DC35E36-44CF-41A2-B0A4-F6B5CD6E87AA}" type="slidenum">
              <a:rPr lang="en-US" smtClean="0"/>
              <a:t>23</a:t>
            </a:fld>
            <a:endParaRPr lang="en-US"/>
          </a:p>
        </p:txBody>
      </p:sp>
    </p:spTree>
    <p:extLst>
      <p:ext uri="{BB962C8B-B14F-4D97-AF65-F5344CB8AC3E}">
        <p14:creationId xmlns:p14="http://schemas.microsoft.com/office/powerpoint/2010/main" val="370906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Francisella</a:t>
            </a:r>
            <a:r>
              <a:rPr lang="en-US" dirty="0"/>
              <a:t> is a </a:t>
            </a:r>
            <a:r>
              <a:rPr lang="en-US" b="1" dirty="0"/>
              <a:t>gram -, facultative intracellular bacteria.</a:t>
            </a:r>
            <a:r>
              <a:rPr lang="en-US" dirty="0"/>
              <a:t> It is pathogenic and causes a disease called tularemia, which can take a number of forms based on the route of infection. If infection is via the skin like through a mosquito or tick bite, it produces the </a:t>
            </a:r>
            <a:r>
              <a:rPr lang="en-US" dirty="0" err="1"/>
              <a:t>ulceroglandular</a:t>
            </a:r>
            <a:r>
              <a:rPr lang="en-US" dirty="0"/>
              <a:t> form of the disease, or if infection is by breathing in the bacteria, it causes the respiratory form, which can be fatal. </a:t>
            </a:r>
          </a:p>
          <a:p>
            <a:endParaRPr lang="en-US" dirty="0"/>
          </a:p>
          <a:p>
            <a:r>
              <a:rPr lang="en-US" dirty="0"/>
              <a:t>There are a large number of hosts and vectors including ticks, mosquitos, horse flies, rabbits, and a number of rodents. It can also be water-borne, which makes understanding its epidemiology rather complex.</a:t>
            </a:r>
          </a:p>
          <a:p>
            <a:endParaRPr lang="en-US" dirty="0"/>
          </a:p>
          <a:p>
            <a:r>
              <a:rPr lang="en-US" dirty="0"/>
              <a:t>It is highly infectious with as few as 10 organisms able to cause the disease, and for this reason, along with the fact that it is potentially lethal, that it is considered as a potential bioweapon. This image here is colored so that the francisella are blue and are in a yellow macrophage, and you can clearly see that a ton of organisms replicate in a single host cell.</a:t>
            </a:r>
          </a:p>
          <a:p>
            <a:endParaRPr lang="en-US" dirty="0"/>
          </a:p>
          <a:p>
            <a:r>
              <a:rPr lang="en-US" dirty="0"/>
              <a:t>Luckily we don’t have to work with the pathogenic form because there is a live vaccine strain that we can work with in the lab. </a:t>
            </a:r>
            <a:r>
              <a:rPr lang="en-US" sz="1200" kern="1200" dirty="0">
                <a:solidFill>
                  <a:schemeClr val="tx1"/>
                </a:solidFill>
                <a:effectLst/>
                <a:latin typeface="+mn-lt"/>
                <a:ea typeface="+mn-ea"/>
                <a:cs typeface="+mn-cs"/>
              </a:rPr>
              <a:t>It’s non pathogenic to humans but </a:t>
            </a:r>
            <a:r>
              <a:rPr lang="en-US" sz="1200" b="1" kern="1200" dirty="0">
                <a:solidFill>
                  <a:schemeClr val="tx1"/>
                </a:solidFill>
                <a:effectLst/>
                <a:latin typeface="+mn-lt"/>
                <a:ea typeface="+mn-ea"/>
                <a:cs typeface="+mn-cs"/>
              </a:rPr>
              <a:t>retains it’s pathogenicity </a:t>
            </a:r>
            <a:r>
              <a:rPr lang="en-US" sz="1200" kern="1200" dirty="0">
                <a:solidFill>
                  <a:schemeClr val="tx1"/>
                </a:solidFill>
                <a:effectLst/>
                <a:latin typeface="+mn-lt"/>
                <a:ea typeface="+mn-ea"/>
                <a:cs typeface="+mn-cs"/>
              </a:rPr>
              <a:t>in animal models, so we can continue to use it in </a:t>
            </a:r>
            <a:r>
              <a:rPr lang="en-US" sz="1200" b="1" kern="1200" dirty="0">
                <a:solidFill>
                  <a:schemeClr val="tx1"/>
                </a:solidFill>
                <a:effectLst/>
                <a:latin typeface="+mn-lt"/>
                <a:ea typeface="+mn-ea"/>
                <a:cs typeface="+mn-cs"/>
              </a:rPr>
              <a:t>infection assays</a:t>
            </a:r>
            <a:r>
              <a:rPr lang="en-US" sz="120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3</a:t>
            </a:fld>
            <a:endParaRPr lang="en-US"/>
          </a:p>
        </p:txBody>
      </p:sp>
    </p:spTree>
    <p:extLst>
      <p:ext uri="{BB962C8B-B14F-4D97-AF65-F5344CB8AC3E}">
        <p14:creationId xmlns:p14="http://schemas.microsoft.com/office/powerpoint/2010/main" val="302326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I wanted to go through some of the typical ways that we are used to seeing gene regulation in bacteria, which occurs at the level of transcription. In blue we have RNA polymerase at the promoter region of a gene. Generally we will have different </a:t>
            </a:r>
            <a:r>
              <a:rPr lang="en-US" sz="1200" b="1" kern="1200" dirty="0">
                <a:solidFill>
                  <a:schemeClr val="tx1"/>
                </a:solidFill>
                <a:effectLst/>
                <a:latin typeface="+mn-lt"/>
                <a:ea typeface="+mn-ea"/>
                <a:cs typeface="+mn-cs"/>
              </a:rPr>
              <a:t>sigma factors that help recognition of a promoter of certain genes</a:t>
            </a:r>
            <a:r>
              <a:rPr lang="en-US" sz="1200" kern="1200" dirty="0">
                <a:solidFill>
                  <a:schemeClr val="tx1"/>
                </a:solidFill>
                <a:effectLst/>
                <a:latin typeface="+mn-lt"/>
                <a:ea typeface="+mn-ea"/>
                <a:cs typeface="+mn-cs"/>
              </a:rPr>
              <a:t>, and we can have a variety of </a:t>
            </a:r>
            <a:r>
              <a:rPr lang="en-US" sz="1200" b="1" kern="1200" dirty="0">
                <a:solidFill>
                  <a:schemeClr val="tx1"/>
                </a:solidFill>
                <a:effectLst/>
                <a:latin typeface="+mn-lt"/>
                <a:ea typeface="+mn-ea"/>
                <a:cs typeface="+mn-cs"/>
              </a:rPr>
              <a:t>transcription factors that can influence gene expression in different ways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Francisella, though, there are only 2 sigma factors, and relatively few transcription factors. But as I just told you, it lives in a wide variety of hosts and environments, so that leads us to question:</a:t>
            </a:r>
          </a:p>
          <a:p>
            <a:r>
              <a:rPr lang="en-US" sz="1200" kern="1200" dirty="0">
                <a:solidFill>
                  <a:schemeClr val="tx1"/>
                </a:solidFill>
                <a:effectLst/>
                <a:latin typeface="+mn-lt"/>
                <a:ea typeface="+mn-ea"/>
                <a:cs typeface="+mn-cs"/>
              </a:rPr>
              <a:t>How can francisella adapt to its many environments? What other ways might it be regulating gene expression?</a:t>
            </a:r>
          </a:p>
          <a:p>
            <a:endParaRPr lang="en-US" dirty="0"/>
          </a:p>
          <a:p>
            <a:r>
              <a:rPr lang="en-US" dirty="0"/>
              <a:t>70 and 32</a:t>
            </a:r>
          </a:p>
          <a:p>
            <a:r>
              <a:rPr lang="en-US" dirty="0"/>
              <a:t>Less than 25 – poor annotation</a:t>
            </a:r>
          </a:p>
        </p:txBody>
      </p:sp>
      <p:sp>
        <p:nvSpPr>
          <p:cNvPr id="4" name="Slide Number Placeholder 3"/>
          <p:cNvSpPr>
            <a:spLocks noGrp="1"/>
          </p:cNvSpPr>
          <p:nvPr>
            <p:ph type="sldNum" sz="quarter" idx="5"/>
          </p:nvPr>
        </p:nvSpPr>
        <p:spPr/>
        <p:txBody>
          <a:bodyPr/>
          <a:lstStyle/>
          <a:p>
            <a:fld id="{5DC35E36-44CF-41A2-B0A4-F6B5CD6E87AA}" type="slidenum">
              <a:rPr lang="en-US" smtClean="0"/>
              <a:t>4</a:t>
            </a:fld>
            <a:endParaRPr lang="en-US"/>
          </a:p>
        </p:txBody>
      </p:sp>
    </p:spTree>
    <p:extLst>
      <p:ext uri="{BB962C8B-B14F-4D97-AF65-F5344CB8AC3E}">
        <p14:creationId xmlns:p14="http://schemas.microsoft.com/office/powerpoint/2010/main" val="294437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francisella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heterogeneity of ribosomes may be a mechanism of regulation, but you may not know that ribosomes are heterogeneous so let me show you other ways that may occur.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5</a:t>
            </a:fld>
            <a:endParaRPr lang="en-US"/>
          </a:p>
        </p:txBody>
      </p:sp>
    </p:spTree>
    <p:extLst>
      <p:ext uri="{BB962C8B-B14F-4D97-AF65-F5344CB8AC3E}">
        <p14:creationId xmlns:p14="http://schemas.microsoft.com/office/powerpoint/2010/main" val="29494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all of these sources of heterogeneity  have been observed in other bacteria.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we can have </a:t>
            </a:r>
            <a:r>
              <a:rPr lang="en-US" sz="1200" b="1" kern="1200" dirty="0">
                <a:solidFill>
                  <a:schemeClr val="tx1"/>
                </a:solidFill>
                <a:effectLst/>
                <a:latin typeface="+mn-lt"/>
                <a:ea typeface="+mn-ea"/>
                <a:cs typeface="+mn-cs"/>
              </a:rPr>
              <a:t>multiple rRNA operons whose products </a:t>
            </a:r>
            <a:r>
              <a:rPr lang="en-US" sz="1200" kern="1200" dirty="0">
                <a:solidFill>
                  <a:schemeClr val="tx1"/>
                </a:solidFill>
                <a:effectLst/>
                <a:latin typeface="+mn-lt"/>
                <a:ea typeface="+mn-ea"/>
                <a:cs typeface="+mn-cs"/>
              </a:rPr>
              <a:t>are incorporating into different ribosomes. These can be post-transcriptionally modified through acetylation or methylation. We can also have homologous ribosomal proteins that incorporate into ribosomes, and these can also be modified, post-translationally.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these different types of ribosomes that can be made has led the field to start investigating whether these have different functions and, rather than ribosomes acting constitutively as was traditionally believed, perhaps these ribosomes can impart some level of control of gene expression.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 want to show you how this might function in Francisella.</a:t>
            </a:r>
          </a:p>
        </p:txBody>
      </p:sp>
      <p:sp>
        <p:nvSpPr>
          <p:cNvPr id="4" name="Slide Number Placeholder 3"/>
          <p:cNvSpPr>
            <a:spLocks noGrp="1"/>
          </p:cNvSpPr>
          <p:nvPr>
            <p:ph type="sldNum" sz="quarter" idx="5"/>
          </p:nvPr>
        </p:nvSpPr>
        <p:spPr/>
        <p:txBody>
          <a:bodyPr/>
          <a:lstStyle/>
          <a:p>
            <a:fld id="{5DC35E36-44CF-41A2-B0A4-F6B5CD6E87AA}" type="slidenum">
              <a:rPr lang="en-US" smtClean="0"/>
              <a:t>6</a:t>
            </a:fld>
            <a:endParaRPr lang="en-US"/>
          </a:p>
        </p:txBody>
      </p:sp>
    </p:spTree>
    <p:extLst>
      <p:ext uri="{BB962C8B-B14F-4D97-AF65-F5344CB8AC3E}">
        <p14:creationId xmlns:p14="http://schemas.microsoft.com/office/powerpoint/2010/main" val="368639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SLOW DOWN</a:t>
            </a:r>
          </a:p>
          <a:p>
            <a:r>
              <a:rPr lang="en-US" sz="1200" kern="1200" dirty="0">
                <a:solidFill>
                  <a:schemeClr val="tx1"/>
                </a:solidFill>
                <a:effectLst/>
                <a:latin typeface="+mn-lt"/>
                <a:ea typeface="+mn-ea"/>
                <a:cs typeface="+mn-cs"/>
              </a:rPr>
              <a:t>As I said the bS21 proteins, encoded by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are important in initiation of translation. So perhaps we have </a:t>
            </a:r>
            <a:r>
              <a:rPr lang="en-US" sz="1200" b="1" kern="1200" dirty="0">
                <a:solidFill>
                  <a:schemeClr val="tx1"/>
                </a:solidFill>
                <a:effectLst/>
                <a:latin typeface="+mn-lt"/>
                <a:ea typeface="+mn-ea"/>
                <a:cs typeface="+mn-cs"/>
              </a:rPr>
              <a:t>RNA polymerase actively transcribing a gene.</a:t>
            </a:r>
            <a:r>
              <a:rPr lang="en-US" sz="1200" kern="1200" dirty="0">
                <a:solidFill>
                  <a:schemeClr val="tx1"/>
                </a:solidFill>
                <a:effectLst/>
                <a:latin typeface="+mn-lt"/>
                <a:ea typeface="+mn-ea"/>
                <a:cs typeface="+mn-cs"/>
              </a:rPr>
              <a:t> The 30S subunit that contains homolog 1 </a:t>
            </a:r>
            <a:r>
              <a:rPr lang="en-US" sz="1200" b="1" kern="1200" dirty="0">
                <a:solidFill>
                  <a:schemeClr val="tx1"/>
                </a:solidFill>
                <a:effectLst/>
                <a:latin typeface="+mn-lt"/>
                <a:ea typeface="+mn-ea"/>
                <a:cs typeface="+mn-cs"/>
              </a:rPr>
              <a:t>may interact with </a:t>
            </a:r>
            <a:r>
              <a:rPr lang="en-US" sz="1200" kern="1200" dirty="0">
                <a:solidFill>
                  <a:schemeClr val="tx1"/>
                </a:solidFill>
                <a:effectLst/>
                <a:latin typeface="+mn-lt"/>
                <a:ea typeface="+mn-ea"/>
                <a:cs typeface="+mn-cs"/>
              </a:rPr>
              <a:t>th</a:t>
            </a:r>
            <a:r>
              <a:rPr lang="en-US" sz="1200" b="1" kern="1200" dirty="0">
                <a:solidFill>
                  <a:schemeClr val="tx1"/>
                </a:solidFill>
                <a:effectLst/>
                <a:latin typeface="+mn-lt"/>
                <a:ea typeface="+mn-ea"/>
                <a:cs typeface="+mn-cs"/>
              </a:rPr>
              <a:t>e leader sequence </a:t>
            </a:r>
            <a:r>
              <a:rPr lang="en-US" sz="1200" kern="1200" dirty="0">
                <a:solidFill>
                  <a:schemeClr val="tx1"/>
                </a:solidFill>
                <a:effectLst/>
                <a:latin typeface="+mn-lt"/>
                <a:ea typeface="+mn-ea"/>
                <a:cs typeface="+mn-cs"/>
              </a:rPr>
              <a:t>of this mRNA – but perhaps there </a:t>
            </a:r>
            <a:r>
              <a:rPr lang="en-US" sz="1200" b="1" i="0" kern="1200" dirty="0">
                <a:solidFill>
                  <a:schemeClr val="tx1"/>
                </a:solidFill>
                <a:effectLst/>
                <a:latin typeface="+mn-lt"/>
                <a:ea typeface="+mn-ea"/>
                <a:cs typeface="+mn-cs"/>
              </a:rPr>
              <a:t>isn’t strong affinity</a:t>
            </a:r>
            <a:r>
              <a:rPr lang="en-US" sz="1200" kern="1200" dirty="0">
                <a:solidFill>
                  <a:schemeClr val="tx1"/>
                </a:solidFill>
                <a:effectLst/>
                <a:latin typeface="+mn-lt"/>
                <a:ea typeface="+mn-ea"/>
                <a:cs typeface="+mn-cs"/>
              </a:rPr>
              <a:t>, so the 30S subunit falls off.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a 30S with a different bS21 comes in. There’s a stronger affinity, so the 30S interacts with the mRNA long enough for the 50S subunit to come in, </a:t>
            </a:r>
            <a:r>
              <a:rPr lang="en-US" sz="1200" b="1" kern="1200" dirty="0">
                <a:solidFill>
                  <a:schemeClr val="tx1"/>
                </a:solidFill>
                <a:effectLst/>
                <a:latin typeface="+mn-lt"/>
                <a:ea typeface="+mn-ea"/>
                <a:cs typeface="+mn-cs"/>
              </a:rPr>
              <a:t>translation is initi</a:t>
            </a:r>
            <a:r>
              <a:rPr lang="en-US" sz="1200" kern="1200" dirty="0">
                <a:solidFill>
                  <a:schemeClr val="tx1"/>
                </a:solidFill>
                <a:effectLst/>
                <a:latin typeface="+mn-lt"/>
                <a:ea typeface="+mn-ea"/>
                <a:cs typeface="+mn-cs"/>
              </a:rPr>
              <a:t>ated, and we see the protein being expressed.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simple model, but it shows our hypothesis: that each bS21 paralog preferentially translates distinct mRNA species, and this leads to differences in protein abundance.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wanted to test this hypothesis so we started by individually deleting each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and we found some differences in growth with cells that lacked rpsU2.</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7</a:t>
            </a:fld>
            <a:endParaRPr lang="en-US"/>
          </a:p>
        </p:txBody>
      </p:sp>
    </p:spTree>
    <p:extLst>
      <p:ext uri="{BB962C8B-B14F-4D97-AF65-F5344CB8AC3E}">
        <p14:creationId xmlns:p14="http://schemas.microsoft.com/office/powerpoint/2010/main" val="19252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y-axis here we have growth as measured by optical density. Wild-type cells with empty vector pF and the drpsU2 strain.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thought that this might be because we </a:t>
            </a:r>
            <a:r>
              <a:rPr lang="en-US" sz="1200" b="0" kern="1200" dirty="0">
                <a:solidFill>
                  <a:schemeClr val="tx1"/>
                </a:solidFill>
                <a:effectLst/>
                <a:latin typeface="+mn-lt"/>
                <a:ea typeface="+mn-ea"/>
                <a:cs typeface="+mn-cs"/>
              </a:rPr>
              <a:t>were</a:t>
            </a:r>
            <a:r>
              <a:rPr lang="en-US" sz="1200" b="1" kern="1200" dirty="0">
                <a:solidFill>
                  <a:schemeClr val="tx1"/>
                </a:solidFill>
                <a:effectLst/>
                <a:latin typeface="+mn-lt"/>
                <a:ea typeface="+mn-ea"/>
                <a:cs typeface="+mn-cs"/>
              </a:rPr>
              <a:t> disturbing nearby genes</a:t>
            </a:r>
            <a:r>
              <a:rPr lang="en-US" sz="1200" kern="1200" dirty="0">
                <a:solidFill>
                  <a:schemeClr val="tx1"/>
                </a:solidFill>
                <a:effectLst/>
                <a:latin typeface="+mn-lt"/>
                <a:ea typeface="+mn-ea"/>
                <a:cs typeface="+mn-cs"/>
              </a:rPr>
              <a:t>, so we wanted to test it with complementation with not only the same gene we have deleted, but the other genes as well to </a:t>
            </a:r>
            <a:r>
              <a:rPr lang="en-US" sz="1200" b="1" kern="1200" dirty="0">
                <a:solidFill>
                  <a:schemeClr val="tx1"/>
                </a:solidFill>
                <a:effectLst/>
                <a:latin typeface="+mn-lt"/>
                <a:ea typeface="+mn-ea"/>
                <a:cs typeface="+mn-cs"/>
              </a:rPr>
              <a:t>see if they are interchangeable.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 found is that the overexpressing rpsU2 restores wild-type level growth, and interestingly we see </a:t>
            </a:r>
            <a:r>
              <a:rPr lang="en-US" sz="1200" b="1" kern="1200" dirty="0">
                <a:solidFill>
                  <a:schemeClr val="tx1"/>
                </a:solidFill>
                <a:effectLst/>
                <a:latin typeface="+mn-lt"/>
                <a:ea typeface="+mn-ea"/>
                <a:cs typeface="+mn-cs"/>
              </a:rPr>
              <a:t>functional redundancy with rpsU1 but not with rpsU3.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this tells us that the growth defect we see due to loss of rpsU2 is specific, and appears to be complemented by rpsU1 and 2, but not 3. This got us really interested in the second homolog, so we wanted to look at whether there were </a:t>
            </a:r>
            <a:r>
              <a:rPr lang="en-US" sz="1200" b="1" kern="1200" dirty="0">
                <a:solidFill>
                  <a:schemeClr val="tx1"/>
                </a:solidFill>
                <a:effectLst/>
                <a:latin typeface="+mn-lt"/>
                <a:ea typeface="+mn-ea"/>
                <a:cs typeface="+mn-cs"/>
              </a:rPr>
              <a:t>changes in global protein expression </a:t>
            </a:r>
            <a:r>
              <a:rPr lang="en-US" sz="1200" kern="1200" dirty="0">
                <a:solidFill>
                  <a:schemeClr val="tx1"/>
                </a:solidFill>
                <a:effectLst/>
                <a:latin typeface="+mn-lt"/>
                <a:ea typeface="+mn-ea"/>
                <a:cs typeface="+mn-cs"/>
              </a:rPr>
              <a:t>in this drpsU2 strain.</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8</a:t>
            </a:fld>
            <a:endParaRPr lang="en-US"/>
          </a:p>
        </p:txBody>
      </p:sp>
    </p:spTree>
    <p:extLst>
      <p:ext uri="{BB962C8B-B14F-4D97-AF65-F5344CB8AC3E}">
        <p14:creationId xmlns:p14="http://schemas.microsoft.com/office/powerpoint/2010/main" val="339749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 did a Coomassie stain of whole cell extracts of our wild-type cells and drpsU2, and we noticed honestly a lot fewer differences than we expected, but we did see a difference in a band here. We sent that out for mass spec and found, among the differences was </a:t>
            </a:r>
            <a:r>
              <a:rPr lang="en-US" sz="1200" kern="1200" dirty="0" err="1">
                <a:solidFill>
                  <a:schemeClr val="tx1"/>
                </a:solidFill>
                <a:effectLst/>
                <a:latin typeface="+mn-lt"/>
                <a:ea typeface="+mn-ea"/>
                <a:cs typeface="+mn-cs"/>
              </a:rPr>
              <a:t>pdpB</a:t>
            </a:r>
            <a:r>
              <a:rPr lang="en-US" sz="1200" kern="1200" dirty="0">
                <a:solidFill>
                  <a:schemeClr val="tx1"/>
                </a:solidFill>
                <a:effectLst/>
                <a:latin typeface="+mn-lt"/>
                <a:ea typeface="+mn-ea"/>
                <a:cs typeface="+mn-cs"/>
              </a:rPr>
              <a:t>, and that there </a:t>
            </a:r>
            <a:r>
              <a:rPr lang="en-US" sz="1200" b="1" kern="1200" dirty="0">
                <a:solidFill>
                  <a:schemeClr val="tx1"/>
                </a:solidFill>
                <a:effectLst/>
                <a:latin typeface="+mn-lt"/>
                <a:ea typeface="+mn-ea"/>
                <a:cs typeface="+mn-cs"/>
              </a:rPr>
              <a:t>was substantially less </a:t>
            </a:r>
            <a:r>
              <a:rPr lang="en-US" sz="1200" kern="1200" dirty="0">
                <a:solidFill>
                  <a:schemeClr val="tx1"/>
                </a:solidFill>
                <a:effectLst/>
                <a:latin typeface="+mn-lt"/>
                <a:ea typeface="+mn-ea"/>
                <a:cs typeface="+mn-cs"/>
              </a:rPr>
              <a:t>of this protein in drpsU2 when compared with wild-type. </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9</a:t>
            </a:fld>
            <a:endParaRPr lang="en-US"/>
          </a:p>
        </p:txBody>
      </p:sp>
    </p:spTree>
    <p:extLst>
      <p:ext uri="{BB962C8B-B14F-4D97-AF65-F5344CB8AC3E}">
        <p14:creationId xmlns:p14="http://schemas.microsoft.com/office/powerpoint/2010/main" val="317287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327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256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807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0936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54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8649AD-6ED1-4917-8787-9E415D53F0C6}" type="datetime1">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E7A1F-B479-4118-A823-65CF7838C4E2}" type="slidenum">
              <a:rPr lang="en-US" smtClean="0"/>
              <a:t>‹#›</a:t>
            </a:fld>
            <a:endParaRPr lang="en-US"/>
          </a:p>
        </p:txBody>
      </p:sp>
    </p:spTree>
    <p:extLst>
      <p:ext uri="{BB962C8B-B14F-4D97-AF65-F5344CB8AC3E}">
        <p14:creationId xmlns:p14="http://schemas.microsoft.com/office/powerpoint/2010/main" val="2518837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977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7787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533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4683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9651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9A0C4D-9260-45B0-AACF-DD57F6D5A62D}" type="datetime1">
              <a:rPr lang="en-US" smtClean="0"/>
              <a:t>4/2/2020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4E7A1F-B479-4118-A823-65CF7838C4E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8709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F301-FAEC-4133-8851-A250484C9DC4}"/>
              </a:ext>
            </a:extLst>
          </p:cNvPr>
          <p:cNvSpPr>
            <a:spLocks noGrp="1"/>
          </p:cNvSpPr>
          <p:nvPr>
            <p:ph type="ctrTitle"/>
          </p:nvPr>
        </p:nvSpPr>
        <p:spPr>
          <a:xfrm>
            <a:off x="548641" y="318053"/>
            <a:ext cx="10781968" cy="3917122"/>
          </a:xfrm>
        </p:spPr>
        <p:txBody>
          <a:bodyPr>
            <a:normAutofit/>
          </a:bodyPr>
          <a:lstStyle/>
          <a:p>
            <a:pPr algn="ctr"/>
            <a:r>
              <a:rPr lang="en-US" sz="5400" dirty="0"/>
              <a:t>Role of a small ribosomal protein, bS21, encoded by </a:t>
            </a:r>
            <a:r>
              <a:rPr lang="en-US" sz="5400" i="1" dirty="0" err="1"/>
              <a:t>rpsU</a:t>
            </a:r>
            <a:r>
              <a:rPr lang="en-US" sz="5400" dirty="0"/>
              <a:t>, in regulating virulence genes in </a:t>
            </a:r>
            <a:r>
              <a:rPr lang="en-US" sz="5400" i="1" dirty="0"/>
              <a:t>Francisella </a:t>
            </a:r>
            <a:r>
              <a:rPr lang="en-US" sz="5400" i="1" dirty="0" err="1"/>
              <a:t>tularensis</a:t>
            </a:r>
            <a:endParaRPr lang="en-US" sz="5400" i="1" dirty="0"/>
          </a:p>
        </p:txBody>
      </p:sp>
      <p:sp>
        <p:nvSpPr>
          <p:cNvPr id="4" name="Subtitle 2">
            <a:extLst>
              <a:ext uri="{FF2B5EF4-FFF2-40B4-BE49-F238E27FC236}">
                <a16:creationId xmlns:a16="http://schemas.microsoft.com/office/drawing/2014/main" id="{9D45AD7D-C078-433F-8303-51B664A290D3}"/>
              </a:ext>
            </a:extLst>
          </p:cNvPr>
          <p:cNvSpPr txBox="1">
            <a:spLocks/>
          </p:cNvSpPr>
          <p:nvPr/>
        </p:nvSpPr>
        <p:spPr>
          <a:xfrm>
            <a:off x="8649128" y="4923942"/>
            <a:ext cx="2845869"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a:latin typeface="+mj-lt"/>
              </a:rPr>
              <a:t>CMB Seminar</a:t>
            </a:r>
          </a:p>
          <a:p>
            <a:pPr algn="r"/>
            <a:r>
              <a:rPr lang="en-US" dirty="0">
                <a:latin typeface="+mj-lt"/>
              </a:rPr>
              <a:t>April 3, 2020</a:t>
            </a:r>
          </a:p>
        </p:txBody>
      </p:sp>
      <p:sp>
        <p:nvSpPr>
          <p:cNvPr id="7" name="Subtitle 2">
            <a:extLst>
              <a:ext uri="{FF2B5EF4-FFF2-40B4-BE49-F238E27FC236}">
                <a16:creationId xmlns:a16="http://schemas.microsoft.com/office/drawing/2014/main" id="{87C5D194-4E2C-499A-A3C2-F52F3FE2F330}"/>
              </a:ext>
            </a:extLst>
          </p:cNvPr>
          <p:cNvSpPr txBox="1">
            <a:spLocks/>
          </p:cNvSpPr>
          <p:nvPr/>
        </p:nvSpPr>
        <p:spPr>
          <a:xfrm>
            <a:off x="101065" y="4923942"/>
            <a:ext cx="2845869"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a:latin typeface="+mj-lt"/>
              </a:rPr>
              <a:t>Hannah Trautmann</a:t>
            </a:r>
          </a:p>
          <a:p>
            <a:pPr algn="r"/>
            <a:r>
              <a:rPr lang="en-US" dirty="0">
                <a:latin typeface="+mj-lt"/>
              </a:rPr>
              <a:t>K Ramsey Lab</a:t>
            </a:r>
          </a:p>
        </p:txBody>
      </p:sp>
    </p:spTree>
    <p:extLst>
      <p:ext uri="{BB962C8B-B14F-4D97-AF65-F5344CB8AC3E}">
        <p14:creationId xmlns:p14="http://schemas.microsoft.com/office/powerpoint/2010/main" val="3412753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EF7E-D6C4-4B75-90D2-1DA18C2EDD5A}"/>
              </a:ext>
            </a:extLst>
          </p:cNvPr>
          <p:cNvSpPr>
            <a:spLocks noGrp="1"/>
          </p:cNvSpPr>
          <p:nvPr>
            <p:ph type="title"/>
          </p:nvPr>
        </p:nvSpPr>
        <p:spPr/>
        <p:txBody>
          <a:bodyPr/>
          <a:lstStyle/>
          <a:p>
            <a:r>
              <a:rPr lang="en-US" i="1" dirty="0">
                <a:solidFill>
                  <a:schemeClr val="tx1"/>
                </a:solidFill>
              </a:rPr>
              <a:t>Francisella </a:t>
            </a:r>
            <a:r>
              <a:rPr lang="en-US" dirty="0">
                <a:solidFill>
                  <a:schemeClr val="tx1"/>
                </a:solidFill>
              </a:rPr>
              <a:t>Pathogenicity Island (FPI)</a:t>
            </a:r>
            <a:endParaRPr lang="en-US" i="1" dirty="0">
              <a:solidFill>
                <a:schemeClr val="tx1"/>
              </a:solidFill>
            </a:endParaRPr>
          </a:p>
        </p:txBody>
      </p:sp>
      <p:sp>
        <p:nvSpPr>
          <p:cNvPr id="4" name="TextBox 3">
            <a:extLst>
              <a:ext uri="{FF2B5EF4-FFF2-40B4-BE49-F238E27FC236}">
                <a16:creationId xmlns:a16="http://schemas.microsoft.com/office/drawing/2014/main" id="{83E07437-1202-4BB7-8203-32DA6A74D4C0}"/>
              </a:ext>
            </a:extLst>
          </p:cNvPr>
          <p:cNvSpPr txBox="1"/>
          <p:nvPr/>
        </p:nvSpPr>
        <p:spPr>
          <a:xfrm>
            <a:off x="2407462" y="5320092"/>
            <a:ext cx="749299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Regulated at level of transcription, by </a:t>
            </a:r>
            <a:r>
              <a:rPr lang="en-US" sz="2400" dirty="0" err="1"/>
              <a:t>PigR</a:t>
            </a:r>
            <a:r>
              <a:rPr lang="en-US" sz="2400" dirty="0"/>
              <a:t> and other components</a:t>
            </a:r>
          </a:p>
        </p:txBody>
      </p:sp>
      <p:pic>
        <p:nvPicPr>
          <p:cNvPr id="7" name="Picture 6">
            <a:extLst>
              <a:ext uri="{FF2B5EF4-FFF2-40B4-BE49-F238E27FC236}">
                <a16:creationId xmlns:a16="http://schemas.microsoft.com/office/drawing/2014/main" id="{FA6F276B-A82B-4F84-8A52-1A203F961235}"/>
              </a:ext>
            </a:extLst>
          </p:cNvPr>
          <p:cNvPicPr>
            <a:picLocks noChangeAspect="1"/>
          </p:cNvPicPr>
          <p:nvPr/>
        </p:nvPicPr>
        <p:blipFill>
          <a:blip r:embed="rId3"/>
          <a:stretch>
            <a:fillRect/>
          </a:stretch>
        </p:blipFill>
        <p:spPr>
          <a:xfrm>
            <a:off x="638175" y="1996441"/>
            <a:ext cx="10915650" cy="3124200"/>
          </a:xfrm>
          <a:prstGeom prst="rect">
            <a:avLst/>
          </a:prstGeom>
        </p:spPr>
      </p:pic>
      <p:sp>
        <p:nvSpPr>
          <p:cNvPr id="8" name="Rectangle 7">
            <a:extLst>
              <a:ext uri="{FF2B5EF4-FFF2-40B4-BE49-F238E27FC236}">
                <a16:creationId xmlns:a16="http://schemas.microsoft.com/office/drawing/2014/main" id="{C7E216C4-141C-4FFF-B6AE-4D17FD7C4989}"/>
              </a:ext>
            </a:extLst>
          </p:cNvPr>
          <p:cNvSpPr/>
          <p:nvPr/>
        </p:nvSpPr>
        <p:spPr>
          <a:xfrm>
            <a:off x="892629" y="3646714"/>
            <a:ext cx="5780314" cy="674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AAB03C-C6BC-4F09-9DCD-3722952BE41F}"/>
              </a:ext>
            </a:extLst>
          </p:cNvPr>
          <p:cNvSpPr/>
          <p:nvPr/>
        </p:nvSpPr>
        <p:spPr>
          <a:xfrm>
            <a:off x="8860971" y="4288971"/>
            <a:ext cx="2438400" cy="674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304F1D8C-BDED-4556-B2BB-DE10D083D341}"/>
              </a:ext>
            </a:extLst>
          </p:cNvPr>
          <p:cNvSpPr/>
          <p:nvPr/>
        </p:nvSpPr>
        <p:spPr>
          <a:xfrm>
            <a:off x="2492829" y="3646714"/>
            <a:ext cx="511629" cy="44631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BB1E-0192-4898-9C29-2305E9BACA7D}"/>
              </a:ext>
            </a:extLst>
          </p:cNvPr>
          <p:cNvSpPr>
            <a:spLocks noGrp="1"/>
          </p:cNvSpPr>
          <p:nvPr>
            <p:ph type="title"/>
          </p:nvPr>
        </p:nvSpPr>
        <p:spPr>
          <a:xfrm>
            <a:off x="397565" y="187211"/>
            <a:ext cx="11608904" cy="1450757"/>
          </a:xfrm>
        </p:spPr>
        <p:txBody>
          <a:bodyPr/>
          <a:lstStyle/>
          <a:p>
            <a:pPr algn="ctr"/>
            <a:r>
              <a:rPr lang="en-US" dirty="0">
                <a:solidFill>
                  <a:schemeClr val="tx1"/>
                </a:solidFill>
                <a:latin typeface="Calibri Light" panose="020F0302020204030204" pitchFamily="34" charset="0"/>
                <a:cs typeface="Calibri Light" panose="020F0302020204030204" pitchFamily="34" charset="0"/>
              </a:rPr>
              <a:t>Lack of </a:t>
            </a:r>
            <a:r>
              <a:rPr lang="en-US" i="1" dirty="0">
                <a:solidFill>
                  <a:schemeClr val="tx1"/>
                </a:solidFill>
              </a:rPr>
              <a:t>rpsU2</a:t>
            </a:r>
            <a:r>
              <a:rPr lang="en-US" dirty="0">
                <a:solidFill>
                  <a:schemeClr val="tx1"/>
                </a:solidFill>
                <a:latin typeface="Calibri Light" panose="020F0302020204030204" pitchFamily="34" charset="0"/>
                <a:cs typeface="Calibri Light" panose="020F0302020204030204" pitchFamily="34" charset="0"/>
              </a:rPr>
              <a:t> results in decrease in FPI proteins from one operon</a:t>
            </a:r>
            <a:endParaRPr lang="en-US" dirty="0">
              <a:solidFill>
                <a:schemeClr val="tx1"/>
              </a:solidFill>
            </a:endParaRPr>
          </a:p>
        </p:txBody>
      </p:sp>
      <p:pic>
        <p:nvPicPr>
          <p:cNvPr id="9" name="Content Placeholder 8">
            <a:extLst>
              <a:ext uri="{FF2B5EF4-FFF2-40B4-BE49-F238E27FC236}">
                <a16:creationId xmlns:a16="http://schemas.microsoft.com/office/drawing/2014/main" id="{61C66B37-B5F5-4254-9ACD-6A7C1B1950BC}"/>
              </a:ext>
            </a:extLst>
          </p:cNvPr>
          <p:cNvPicPr>
            <a:picLocks noGrp="1" noChangeAspect="1"/>
          </p:cNvPicPr>
          <p:nvPr>
            <p:ph idx="1"/>
          </p:nvPr>
        </p:nvPicPr>
        <p:blipFill>
          <a:blip r:embed="rId3"/>
          <a:stretch>
            <a:fillRect/>
          </a:stretch>
        </p:blipFill>
        <p:spPr>
          <a:xfrm>
            <a:off x="2951439" y="1799810"/>
            <a:ext cx="5447126" cy="4523483"/>
          </a:xfrm>
          <a:prstGeom prst="rect">
            <a:avLst/>
          </a:prstGeom>
        </p:spPr>
      </p:pic>
      <p:sp>
        <p:nvSpPr>
          <p:cNvPr id="6" name="Rectangle 5">
            <a:extLst>
              <a:ext uri="{FF2B5EF4-FFF2-40B4-BE49-F238E27FC236}">
                <a16:creationId xmlns:a16="http://schemas.microsoft.com/office/drawing/2014/main" id="{864CEC5C-E5F3-4CBF-A634-FFF18234DDD6}"/>
              </a:ext>
            </a:extLst>
          </p:cNvPr>
          <p:cNvSpPr/>
          <p:nvPr/>
        </p:nvSpPr>
        <p:spPr>
          <a:xfrm>
            <a:off x="5446643" y="2176669"/>
            <a:ext cx="1033670" cy="40054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90CCBF-1DCE-46AA-B9A0-0F100779709C}"/>
              </a:ext>
            </a:extLst>
          </p:cNvPr>
          <p:cNvSpPr/>
          <p:nvPr/>
        </p:nvSpPr>
        <p:spPr>
          <a:xfrm>
            <a:off x="6405768" y="2176669"/>
            <a:ext cx="1187727" cy="40054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02A7DB-3F0D-401D-AB0D-75C4658265BA}"/>
              </a:ext>
            </a:extLst>
          </p:cNvPr>
          <p:cNvSpPr/>
          <p:nvPr/>
        </p:nvSpPr>
        <p:spPr>
          <a:xfrm>
            <a:off x="3333492" y="2484784"/>
            <a:ext cx="1055929" cy="10237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29E33B-3F19-4751-BF5A-D2FF36978FC0}"/>
              </a:ext>
            </a:extLst>
          </p:cNvPr>
          <p:cNvSpPr/>
          <p:nvPr/>
        </p:nvSpPr>
        <p:spPr>
          <a:xfrm>
            <a:off x="3336807" y="3571462"/>
            <a:ext cx="1055929" cy="238207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A8E1A2-2C6F-474F-B10C-835CD5705F5F}"/>
              </a:ext>
            </a:extLst>
          </p:cNvPr>
          <p:cNvSpPr txBox="1"/>
          <p:nvPr/>
        </p:nvSpPr>
        <p:spPr>
          <a:xfrm>
            <a:off x="1363579" y="2811983"/>
            <a:ext cx="1778887" cy="400110"/>
          </a:xfrm>
          <a:prstGeom prst="rect">
            <a:avLst/>
          </a:prstGeom>
          <a:noFill/>
        </p:spPr>
        <p:txBody>
          <a:bodyPr wrap="square" rtlCol="0">
            <a:spAutoFit/>
          </a:bodyPr>
          <a:lstStyle/>
          <a:p>
            <a:r>
              <a:rPr lang="en-US" sz="2000" b="1" dirty="0">
                <a:solidFill>
                  <a:srgbClr val="FF0000"/>
                </a:solidFill>
              </a:rPr>
              <a:t>FPI Operon 1</a:t>
            </a:r>
          </a:p>
        </p:txBody>
      </p:sp>
      <p:sp>
        <p:nvSpPr>
          <p:cNvPr id="14" name="TextBox 13">
            <a:extLst>
              <a:ext uri="{FF2B5EF4-FFF2-40B4-BE49-F238E27FC236}">
                <a16:creationId xmlns:a16="http://schemas.microsoft.com/office/drawing/2014/main" id="{B198E971-5319-42F8-8226-54A495B9676B}"/>
              </a:ext>
            </a:extLst>
          </p:cNvPr>
          <p:cNvSpPr txBox="1"/>
          <p:nvPr/>
        </p:nvSpPr>
        <p:spPr>
          <a:xfrm>
            <a:off x="1363579" y="4426595"/>
            <a:ext cx="1778887" cy="400110"/>
          </a:xfrm>
          <a:prstGeom prst="rect">
            <a:avLst/>
          </a:prstGeom>
          <a:noFill/>
        </p:spPr>
        <p:txBody>
          <a:bodyPr wrap="square" rtlCol="0">
            <a:spAutoFit/>
          </a:bodyPr>
          <a:lstStyle/>
          <a:p>
            <a:r>
              <a:rPr lang="en-US" sz="2000" b="1" dirty="0">
                <a:solidFill>
                  <a:srgbClr val="0070C0"/>
                </a:solidFill>
              </a:rPr>
              <a:t>FPI Operon 2</a:t>
            </a:r>
          </a:p>
        </p:txBody>
      </p:sp>
    </p:spTree>
    <p:extLst>
      <p:ext uri="{BB962C8B-B14F-4D97-AF65-F5344CB8AC3E}">
        <p14:creationId xmlns:p14="http://schemas.microsoft.com/office/powerpoint/2010/main" val="6821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3098D-80FE-44D6-9D6C-F35B6939C7AC}"/>
              </a:ext>
            </a:extLst>
          </p:cNvPr>
          <p:cNvSpPr>
            <a:spLocks noGrp="1"/>
          </p:cNvSpPr>
          <p:nvPr>
            <p:ph type="title"/>
          </p:nvPr>
        </p:nvSpPr>
        <p:spPr/>
        <p:txBody>
          <a:bodyPr/>
          <a:lstStyle/>
          <a:p>
            <a:r>
              <a:rPr lang="en-US" dirty="0" err="1">
                <a:solidFill>
                  <a:schemeClr val="tx1"/>
                </a:solidFill>
              </a:rPr>
              <a:t>PdpB</a:t>
            </a:r>
            <a:r>
              <a:rPr lang="en-US" dirty="0">
                <a:solidFill>
                  <a:schemeClr val="tx1"/>
                </a:solidFill>
              </a:rPr>
              <a:t> abundance can be recovered with complementation of </a:t>
            </a:r>
            <a:r>
              <a:rPr lang="en-US" i="1" dirty="0">
                <a:solidFill>
                  <a:schemeClr val="tx1"/>
                </a:solidFill>
              </a:rPr>
              <a:t>rpsU2</a:t>
            </a:r>
            <a:endParaRPr lang="en-US" dirty="0">
              <a:solidFill>
                <a:schemeClr val="tx1"/>
              </a:solidFill>
            </a:endParaRPr>
          </a:p>
        </p:txBody>
      </p:sp>
      <p:pic>
        <p:nvPicPr>
          <p:cNvPr id="5" name="Content Placeholder 4">
            <a:extLst>
              <a:ext uri="{FF2B5EF4-FFF2-40B4-BE49-F238E27FC236}">
                <a16:creationId xmlns:a16="http://schemas.microsoft.com/office/drawing/2014/main" id="{BC32F37B-1EED-4D18-8FA5-B4B3B58410DE}"/>
              </a:ext>
            </a:extLst>
          </p:cNvPr>
          <p:cNvPicPr>
            <a:picLocks noGrp="1" noChangeAspect="1"/>
          </p:cNvPicPr>
          <p:nvPr>
            <p:ph idx="1"/>
          </p:nvPr>
        </p:nvPicPr>
        <p:blipFill rotWithShape="1">
          <a:blip r:embed="rId3"/>
          <a:srcRect l="8741" t="5195" r="13751"/>
          <a:stretch/>
        </p:blipFill>
        <p:spPr>
          <a:xfrm>
            <a:off x="144855" y="1964085"/>
            <a:ext cx="5051835" cy="3135468"/>
          </a:xfrm>
          <a:prstGeom prst="rect">
            <a:avLst/>
          </a:prstGeom>
        </p:spPr>
      </p:pic>
      <p:pic>
        <p:nvPicPr>
          <p:cNvPr id="3" name="Picture 2">
            <a:extLst>
              <a:ext uri="{FF2B5EF4-FFF2-40B4-BE49-F238E27FC236}">
                <a16:creationId xmlns:a16="http://schemas.microsoft.com/office/drawing/2014/main" id="{975465CD-BF54-44E6-8BD1-0C0C26677677}"/>
              </a:ext>
            </a:extLst>
          </p:cNvPr>
          <p:cNvPicPr>
            <a:picLocks noChangeAspect="1"/>
          </p:cNvPicPr>
          <p:nvPr/>
        </p:nvPicPr>
        <p:blipFill rotWithShape="1">
          <a:blip r:embed="rId4"/>
          <a:srcRect l="35732" t="6057"/>
          <a:stretch/>
        </p:blipFill>
        <p:spPr>
          <a:xfrm>
            <a:off x="6924771" y="1882862"/>
            <a:ext cx="3963964" cy="3297913"/>
          </a:xfrm>
          <a:prstGeom prst="rect">
            <a:avLst/>
          </a:prstGeom>
        </p:spPr>
      </p:pic>
      <p:sp>
        <p:nvSpPr>
          <p:cNvPr id="14" name="Rectangle 13">
            <a:extLst>
              <a:ext uri="{FF2B5EF4-FFF2-40B4-BE49-F238E27FC236}">
                <a16:creationId xmlns:a16="http://schemas.microsoft.com/office/drawing/2014/main" id="{0E376567-AB64-4D5E-B429-64C4A1C9C27B}"/>
              </a:ext>
            </a:extLst>
          </p:cNvPr>
          <p:cNvSpPr/>
          <p:nvPr/>
        </p:nvSpPr>
        <p:spPr>
          <a:xfrm>
            <a:off x="4657220" y="2880698"/>
            <a:ext cx="1069097" cy="31354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E4401D-C917-4B64-A0D7-7AF4E262142D}"/>
              </a:ext>
            </a:extLst>
          </p:cNvPr>
          <p:cNvSpPr/>
          <p:nvPr/>
        </p:nvSpPr>
        <p:spPr>
          <a:xfrm>
            <a:off x="2228850" y="3435929"/>
            <a:ext cx="800100" cy="1764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E969F0-F7D7-4646-8DBE-5726DF550EAA}"/>
              </a:ext>
            </a:extLst>
          </p:cNvPr>
          <p:cNvSpPr/>
          <p:nvPr/>
        </p:nvSpPr>
        <p:spPr>
          <a:xfrm>
            <a:off x="3028950" y="3429000"/>
            <a:ext cx="800100" cy="1764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2B8D1F-0C33-4380-9129-9B15AE943D54}"/>
              </a:ext>
            </a:extLst>
          </p:cNvPr>
          <p:cNvSpPr/>
          <p:nvPr/>
        </p:nvSpPr>
        <p:spPr>
          <a:xfrm>
            <a:off x="3829049" y="3435929"/>
            <a:ext cx="1059255" cy="1764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A8FEAF-E2E0-487D-B4AB-3369B4CE2068}"/>
              </a:ext>
            </a:extLst>
          </p:cNvPr>
          <p:cNvSpPr/>
          <p:nvPr/>
        </p:nvSpPr>
        <p:spPr>
          <a:xfrm rot="2097681">
            <a:off x="2809189" y="1773674"/>
            <a:ext cx="411454" cy="1764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9A6DBE-A9B1-4313-B61C-FBA8DDE51972}"/>
              </a:ext>
            </a:extLst>
          </p:cNvPr>
          <p:cNvSpPr txBox="1"/>
          <p:nvPr/>
        </p:nvSpPr>
        <p:spPr>
          <a:xfrm rot="18281749">
            <a:off x="4056056" y="1724753"/>
            <a:ext cx="490856" cy="369332"/>
          </a:xfrm>
          <a:prstGeom prst="rect">
            <a:avLst/>
          </a:prstGeom>
          <a:noFill/>
        </p:spPr>
        <p:txBody>
          <a:bodyPr wrap="square" rtlCol="0">
            <a:spAutoFit/>
          </a:bodyPr>
          <a:lstStyle/>
          <a:p>
            <a:r>
              <a:rPr lang="en-US" dirty="0"/>
              <a:t>-V</a:t>
            </a:r>
          </a:p>
        </p:txBody>
      </p:sp>
      <p:sp>
        <p:nvSpPr>
          <p:cNvPr id="20" name="Rectangle 19">
            <a:extLst>
              <a:ext uri="{FF2B5EF4-FFF2-40B4-BE49-F238E27FC236}">
                <a16:creationId xmlns:a16="http://schemas.microsoft.com/office/drawing/2014/main" id="{76807C52-C93B-4C24-B6AC-865977FFFAE7}"/>
              </a:ext>
            </a:extLst>
          </p:cNvPr>
          <p:cNvSpPr/>
          <p:nvPr/>
        </p:nvSpPr>
        <p:spPr>
          <a:xfrm rot="2097681">
            <a:off x="3685543" y="1678297"/>
            <a:ext cx="397999" cy="19035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6CB3F76-A1F7-428D-A5DE-44D7101A296E}"/>
              </a:ext>
            </a:extLst>
          </p:cNvPr>
          <p:cNvSpPr txBox="1"/>
          <p:nvPr/>
        </p:nvSpPr>
        <p:spPr>
          <a:xfrm rot="18281749">
            <a:off x="4887400" y="1698309"/>
            <a:ext cx="490856" cy="369332"/>
          </a:xfrm>
          <a:prstGeom prst="rect">
            <a:avLst/>
          </a:prstGeom>
          <a:noFill/>
        </p:spPr>
        <p:txBody>
          <a:bodyPr wrap="square" rtlCol="0">
            <a:spAutoFit/>
          </a:bodyPr>
          <a:lstStyle/>
          <a:p>
            <a:r>
              <a:rPr lang="en-US" dirty="0"/>
              <a:t>-V</a:t>
            </a:r>
          </a:p>
        </p:txBody>
      </p:sp>
      <p:sp>
        <p:nvSpPr>
          <p:cNvPr id="21" name="Rectangle 20">
            <a:extLst>
              <a:ext uri="{FF2B5EF4-FFF2-40B4-BE49-F238E27FC236}">
                <a16:creationId xmlns:a16="http://schemas.microsoft.com/office/drawing/2014/main" id="{DA606EF8-28AA-4FA3-8BD5-8E7DB577A972}"/>
              </a:ext>
            </a:extLst>
          </p:cNvPr>
          <p:cNvSpPr/>
          <p:nvPr/>
        </p:nvSpPr>
        <p:spPr>
          <a:xfrm rot="2097681">
            <a:off x="4391924" y="1700176"/>
            <a:ext cx="511975" cy="1841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8242064-7AE6-4EB3-A2CA-77644660DB4E}"/>
              </a:ext>
            </a:extLst>
          </p:cNvPr>
          <p:cNvSpPr txBox="1"/>
          <p:nvPr/>
        </p:nvSpPr>
        <p:spPr>
          <a:xfrm rot="18281749">
            <a:off x="9655030" y="1665455"/>
            <a:ext cx="490856" cy="369332"/>
          </a:xfrm>
          <a:prstGeom prst="rect">
            <a:avLst/>
          </a:prstGeom>
          <a:noFill/>
        </p:spPr>
        <p:txBody>
          <a:bodyPr wrap="square" rtlCol="0">
            <a:spAutoFit/>
          </a:bodyPr>
          <a:lstStyle/>
          <a:p>
            <a:r>
              <a:rPr lang="en-US" dirty="0"/>
              <a:t>-V</a:t>
            </a:r>
          </a:p>
        </p:txBody>
      </p:sp>
      <p:sp>
        <p:nvSpPr>
          <p:cNvPr id="24" name="TextBox 23">
            <a:extLst>
              <a:ext uri="{FF2B5EF4-FFF2-40B4-BE49-F238E27FC236}">
                <a16:creationId xmlns:a16="http://schemas.microsoft.com/office/drawing/2014/main" id="{93E3C312-1F0B-4CE5-950A-9EA0D4FAA866}"/>
              </a:ext>
            </a:extLst>
          </p:cNvPr>
          <p:cNvSpPr txBox="1"/>
          <p:nvPr/>
        </p:nvSpPr>
        <p:spPr>
          <a:xfrm rot="18281749">
            <a:off x="10542087" y="1665456"/>
            <a:ext cx="490856" cy="369332"/>
          </a:xfrm>
          <a:prstGeom prst="rect">
            <a:avLst/>
          </a:prstGeom>
          <a:noFill/>
        </p:spPr>
        <p:txBody>
          <a:bodyPr wrap="square" rtlCol="0">
            <a:spAutoFit/>
          </a:bodyPr>
          <a:lstStyle/>
          <a:p>
            <a:r>
              <a:rPr lang="en-US" dirty="0"/>
              <a:t>-V</a:t>
            </a:r>
          </a:p>
        </p:txBody>
      </p:sp>
      <p:sp>
        <p:nvSpPr>
          <p:cNvPr id="18" name="Rectangle 17">
            <a:extLst>
              <a:ext uri="{FF2B5EF4-FFF2-40B4-BE49-F238E27FC236}">
                <a16:creationId xmlns:a16="http://schemas.microsoft.com/office/drawing/2014/main" id="{B8F754B6-AE8E-4009-8081-5281FECEC832}"/>
              </a:ext>
            </a:extLst>
          </p:cNvPr>
          <p:cNvSpPr/>
          <p:nvPr/>
        </p:nvSpPr>
        <p:spPr>
          <a:xfrm>
            <a:off x="6672854" y="1781765"/>
            <a:ext cx="4669231" cy="33990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32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96BBEC56-1DF2-431A-B95C-A3E3CF3991F0}"/>
              </a:ext>
            </a:extLst>
          </p:cNvPr>
          <p:cNvGraphicFramePr>
            <a:graphicFrameLocks/>
          </p:cNvGraphicFramePr>
          <p:nvPr>
            <p:extLst>
              <p:ext uri="{D42A27DB-BD31-4B8C-83A1-F6EECF244321}">
                <p14:modId xmlns:p14="http://schemas.microsoft.com/office/powerpoint/2010/main" val="1539363997"/>
              </p:ext>
            </p:extLst>
          </p:nvPr>
        </p:nvGraphicFramePr>
        <p:xfrm>
          <a:off x="675861" y="1829625"/>
          <a:ext cx="10058400" cy="43127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D941FDB-61AD-4E78-BC85-A2D31DF1574F}"/>
              </a:ext>
            </a:extLst>
          </p:cNvPr>
          <p:cNvSpPr>
            <a:spLocks noGrp="1"/>
          </p:cNvSpPr>
          <p:nvPr>
            <p:ph type="title"/>
          </p:nvPr>
        </p:nvSpPr>
        <p:spPr/>
        <p:txBody>
          <a:bodyPr/>
          <a:lstStyle/>
          <a:p>
            <a:pPr algn="ctr"/>
            <a:r>
              <a:rPr lang="en-US" dirty="0">
                <a:solidFill>
                  <a:schemeClr val="tx1"/>
                </a:solidFill>
              </a:rPr>
              <a:t>Transcript abundance is not affected by loss of </a:t>
            </a:r>
            <a:r>
              <a:rPr lang="en-US" i="1" dirty="0">
                <a:solidFill>
                  <a:schemeClr val="tx1"/>
                </a:solidFill>
              </a:rPr>
              <a:t>rpsU2</a:t>
            </a:r>
            <a:endParaRPr lang="en-US" dirty="0">
              <a:solidFill>
                <a:schemeClr val="tx1"/>
              </a:solidFill>
            </a:endParaRPr>
          </a:p>
        </p:txBody>
      </p:sp>
      <p:sp>
        <p:nvSpPr>
          <p:cNvPr id="5" name="Rectangle 4">
            <a:extLst>
              <a:ext uri="{FF2B5EF4-FFF2-40B4-BE49-F238E27FC236}">
                <a16:creationId xmlns:a16="http://schemas.microsoft.com/office/drawing/2014/main" id="{92383D52-0E2A-47AB-B515-B8C8606EDFCE}"/>
              </a:ext>
            </a:extLst>
          </p:cNvPr>
          <p:cNvSpPr/>
          <p:nvPr/>
        </p:nvSpPr>
        <p:spPr>
          <a:xfrm>
            <a:off x="9842670" y="3801338"/>
            <a:ext cx="891591" cy="369332"/>
          </a:xfrm>
          <a:prstGeom prst="rect">
            <a:avLst/>
          </a:prstGeom>
          <a:solidFill>
            <a:schemeClr val="bg2"/>
          </a:solidFill>
        </p:spPr>
        <p:txBody>
          <a:bodyPr wrap="none">
            <a:spAutoFit/>
          </a:bodyPr>
          <a:lstStyle/>
          <a:p>
            <a:r>
              <a:rPr lang="en-US" i="1" dirty="0">
                <a:latin typeface="+mj-lt"/>
                <a:ea typeface="Calibri" panose="020F0502020204030204" pitchFamily="34" charset="0"/>
              </a:rPr>
              <a:t>ΔrpsU2</a:t>
            </a:r>
            <a:endParaRPr lang="en-US" dirty="0">
              <a:latin typeface="+mj-lt"/>
            </a:endParaRPr>
          </a:p>
        </p:txBody>
      </p:sp>
      <p:sp>
        <p:nvSpPr>
          <p:cNvPr id="6" name="Rectangle 5">
            <a:extLst>
              <a:ext uri="{FF2B5EF4-FFF2-40B4-BE49-F238E27FC236}">
                <a16:creationId xmlns:a16="http://schemas.microsoft.com/office/drawing/2014/main" id="{AB43ACC9-6F07-4C7B-A097-AE35D4A8BCC8}"/>
              </a:ext>
            </a:extLst>
          </p:cNvPr>
          <p:cNvSpPr/>
          <p:nvPr/>
        </p:nvSpPr>
        <p:spPr>
          <a:xfrm>
            <a:off x="9842669" y="4170670"/>
            <a:ext cx="721672" cy="369332"/>
          </a:xfrm>
          <a:prstGeom prst="rect">
            <a:avLst/>
          </a:prstGeom>
          <a:solidFill>
            <a:schemeClr val="bg2"/>
          </a:solidFill>
        </p:spPr>
        <p:txBody>
          <a:bodyPr wrap="none">
            <a:spAutoFit/>
          </a:bodyPr>
          <a:lstStyle/>
          <a:p>
            <a:r>
              <a:rPr lang="en-US" i="1" dirty="0">
                <a:latin typeface="+mj-lt"/>
                <a:ea typeface="Calibri" panose="020F0502020204030204" pitchFamily="34" charset="0"/>
              </a:rPr>
              <a:t>ΔpigR</a:t>
            </a:r>
            <a:endParaRPr lang="en-US" dirty="0">
              <a:latin typeface="+mj-lt"/>
            </a:endParaRPr>
          </a:p>
        </p:txBody>
      </p:sp>
      <p:sp>
        <p:nvSpPr>
          <p:cNvPr id="7" name="Rectangle 6">
            <a:extLst>
              <a:ext uri="{FF2B5EF4-FFF2-40B4-BE49-F238E27FC236}">
                <a16:creationId xmlns:a16="http://schemas.microsoft.com/office/drawing/2014/main" id="{F73EA536-2434-4955-947A-89BF7F9A2ADD}"/>
              </a:ext>
            </a:extLst>
          </p:cNvPr>
          <p:cNvSpPr/>
          <p:nvPr/>
        </p:nvSpPr>
        <p:spPr>
          <a:xfrm>
            <a:off x="9842669" y="3398231"/>
            <a:ext cx="502061" cy="369332"/>
          </a:xfrm>
          <a:prstGeom prst="rect">
            <a:avLst/>
          </a:prstGeom>
          <a:solidFill>
            <a:schemeClr val="bg2"/>
          </a:solidFill>
        </p:spPr>
        <p:txBody>
          <a:bodyPr wrap="none">
            <a:spAutoFit/>
          </a:bodyPr>
          <a:lstStyle/>
          <a:p>
            <a:r>
              <a:rPr lang="en-US" dirty="0">
                <a:latin typeface="+mj-lt"/>
                <a:ea typeface="Calibri" panose="020F0502020204030204" pitchFamily="34" charset="0"/>
              </a:rPr>
              <a:t>WT</a:t>
            </a:r>
            <a:endParaRPr lang="en-US" dirty="0">
              <a:latin typeface="+mj-lt"/>
            </a:endParaRPr>
          </a:p>
        </p:txBody>
      </p:sp>
      <p:sp>
        <p:nvSpPr>
          <p:cNvPr id="8" name="Rectangle 7">
            <a:extLst>
              <a:ext uri="{FF2B5EF4-FFF2-40B4-BE49-F238E27FC236}">
                <a16:creationId xmlns:a16="http://schemas.microsoft.com/office/drawing/2014/main" id="{B4E902CB-373D-494E-A515-3B24EBA0E54D}"/>
              </a:ext>
            </a:extLst>
          </p:cNvPr>
          <p:cNvSpPr/>
          <p:nvPr/>
        </p:nvSpPr>
        <p:spPr>
          <a:xfrm>
            <a:off x="4590288" y="1887063"/>
            <a:ext cx="1505712" cy="431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02CB49-D177-48F1-A642-4A9DA45626DB}"/>
              </a:ext>
            </a:extLst>
          </p:cNvPr>
          <p:cNvSpPr/>
          <p:nvPr/>
        </p:nvSpPr>
        <p:spPr>
          <a:xfrm>
            <a:off x="6096000" y="2014291"/>
            <a:ext cx="3066288" cy="431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1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2EA2-9D78-4DD6-911C-C469A9975962}"/>
              </a:ext>
            </a:extLst>
          </p:cNvPr>
          <p:cNvSpPr>
            <a:spLocks noGrp="1"/>
          </p:cNvSpPr>
          <p:nvPr>
            <p:ph type="title"/>
          </p:nvPr>
        </p:nvSpPr>
        <p:spPr/>
        <p:txBody>
          <a:bodyPr/>
          <a:lstStyle/>
          <a:p>
            <a:pPr algn="ctr"/>
            <a:r>
              <a:rPr lang="en-US" dirty="0">
                <a:solidFill>
                  <a:schemeClr val="tx1"/>
                </a:solidFill>
                <a:cs typeface="Calibri" panose="020F0502020204030204" pitchFamily="34" charset="0"/>
              </a:rPr>
              <a:t>Loss of </a:t>
            </a:r>
            <a:r>
              <a:rPr lang="en-US" i="1" dirty="0">
                <a:solidFill>
                  <a:schemeClr val="tx1"/>
                </a:solidFill>
              </a:rPr>
              <a:t>rpsU2</a:t>
            </a:r>
            <a:r>
              <a:rPr lang="en-US" i="1" dirty="0">
                <a:solidFill>
                  <a:schemeClr val="tx1"/>
                </a:solidFill>
                <a:cs typeface="Calibri" panose="020F0502020204030204" pitchFamily="34" charset="0"/>
              </a:rPr>
              <a:t> </a:t>
            </a:r>
            <a:r>
              <a:rPr lang="en-US" dirty="0">
                <a:solidFill>
                  <a:schemeClr val="tx1"/>
                </a:solidFill>
                <a:cs typeface="Calibri" panose="020F0502020204030204" pitchFamily="34" charset="0"/>
              </a:rPr>
              <a:t>leads to intramacrophage growth defects</a:t>
            </a:r>
            <a:endParaRPr lang="en-US" dirty="0">
              <a:solidFill>
                <a:schemeClr val="tx1"/>
              </a:solidFill>
            </a:endParaRPr>
          </a:p>
        </p:txBody>
      </p:sp>
      <p:sp>
        <p:nvSpPr>
          <p:cNvPr id="8" name="Rectangle 7">
            <a:extLst>
              <a:ext uri="{FF2B5EF4-FFF2-40B4-BE49-F238E27FC236}">
                <a16:creationId xmlns:a16="http://schemas.microsoft.com/office/drawing/2014/main" id="{50CB91BF-D090-413D-AC4F-1E442CE06F2E}"/>
              </a:ext>
            </a:extLst>
          </p:cNvPr>
          <p:cNvSpPr/>
          <p:nvPr/>
        </p:nvSpPr>
        <p:spPr>
          <a:xfrm>
            <a:off x="5906387" y="5398809"/>
            <a:ext cx="1302487" cy="440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5F99B77B-47CF-463B-97DB-E9B7DF61BC84}"/>
              </a:ext>
            </a:extLst>
          </p:cNvPr>
          <p:cNvGraphicFramePr>
            <a:graphicFrameLocks/>
          </p:cNvGraphicFramePr>
          <p:nvPr>
            <p:extLst>
              <p:ext uri="{D42A27DB-BD31-4B8C-83A1-F6EECF244321}">
                <p14:modId xmlns:p14="http://schemas.microsoft.com/office/powerpoint/2010/main" val="3215752382"/>
              </p:ext>
            </p:extLst>
          </p:nvPr>
        </p:nvGraphicFramePr>
        <p:xfrm>
          <a:off x="1747057" y="1737360"/>
          <a:ext cx="8153401" cy="455458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799F9925-2283-44B3-9CC8-D48713308D1A}"/>
              </a:ext>
            </a:extLst>
          </p:cNvPr>
          <p:cNvSpPr txBox="1"/>
          <p:nvPr/>
        </p:nvSpPr>
        <p:spPr>
          <a:xfrm>
            <a:off x="5704470" y="5821866"/>
            <a:ext cx="1545770" cy="369332"/>
          </a:xfrm>
          <a:prstGeom prst="rect">
            <a:avLst/>
          </a:prstGeom>
          <a:solidFill>
            <a:schemeClr val="bg2"/>
          </a:solidFill>
        </p:spPr>
        <p:txBody>
          <a:bodyPr wrap="square" rtlCol="0">
            <a:spAutoFit/>
          </a:bodyPr>
          <a:lstStyle/>
          <a:p>
            <a:r>
              <a:rPr lang="el-GR" i="1" dirty="0">
                <a:cs typeface="Calibri" panose="020F0502020204030204" pitchFamily="34" charset="0"/>
              </a:rPr>
              <a:t>Δ</a:t>
            </a:r>
            <a:r>
              <a:rPr lang="en-US" i="1" dirty="0">
                <a:cs typeface="Calibri" panose="020F0502020204030204" pitchFamily="34" charset="0"/>
              </a:rPr>
              <a:t>rpsU2 </a:t>
            </a:r>
            <a:r>
              <a:rPr lang="en-US" dirty="0">
                <a:cs typeface="Calibri" panose="020F0502020204030204" pitchFamily="34" charset="0"/>
              </a:rPr>
              <a:t>+ pF</a:t>
            </a:r>
            <a:endParaRPr lang="en-US" dirty="0"/>
          </a:p>
        </p:txBody>
      </p:sp>
      <p:sp>
        <p:nvSpPr>
          <p:cNvPr id="15" name="TextBox 14">
            <a:extLst>
              <a:ext uri="{FF2B5EF4-FFF2-40B4-BE49-F238E27FC236}">
                <a16:creationId xmlns:a16="http://schemas.microsoft.com/office/drawing/2014/main" id="{2BCBF437-2876-4B28-9AA1-433A7A9F193A}"/>
              </a:ext>
            </a:extLst>
          </p:cNvPr>
          <p:cNvSpPr txBox="1"/>
          <p:nvPr/>
        </p:nvSpPr>
        <p:spPr>
          <a:xfrm>
            <a:off x="7554005" y="5839677"/>
            <a:ext cx="2343440" cy="369332"/>
          </a:xfrm>
          <a:prstGeom prst="rect">
            <a:avLst/>
          </a:prstGeom>
          <a:solidFill>
            <a:schemeClr val="bg2"/>
          </a:solidFill>
        </p:spPr>
        <p:txBody>
          <a:bodyPr wrap="square" rtlCol="0">
            <a:spAutoFit/>
          </a:bodyPr>
          <a:lstStyle/>
          <a:p>
            <a:pPr algn="ctr"/>
            <a:r>
              <a:rPr lang="el-GR" i="1" dirty="0">
                <a:cs typeface="Calibri" panose="020F0502020204030204" pitchFamily="34" charset="0"/>
              </a:rPr>
              <a:t>Δ</a:t>
            </a:r>
            <a:r>
              <a:rPr lang="en-US" i="1" dirty="0">
                <a:cs typeface="Calibri" panose="020F0502020204030204" pitchFamily="34" charset="0"/>
              </a:rPr>
              <a:t>rpsU2 </a:t>
            </a:r>
            <a:r>
              <a:rPr lang="en-US" dirty="0">
                <a:cs typeface="Calibri" panose="020F0502020204030204" pitchFamily="34" charset="0"/>
              </a:rPr>
              <a:t>+ pF- </a:t>
            </a:r>
            <a:r>
              <a:rPr lang="en-US" i="1" dirty="0">
                <a:cs typeface="Calibri" panose="020F0502020204030204" pitchFamily="34" charset="0"/>
              </a:rPr>
              <a:t>rpsU2</a:t>
            </a:r>
            <a:endParaRPr lang="en-US" i="1" dirty="0"/>
          </a:p>
        </p:txBody>
      </p:sp>
      <p:sp>
        <p:nvSpPr>
          <p:cNvPr id="4" name="Rectangle 3">
            <a:extLst>
              <a:ext uri="{FF2B5EF4-FFF2-40B4-BE49-F238E27FC236}">
                <a16:creationId xmlns:a16="http://schemas.microsoft.com/office/drawing/2014/main" id="{71C0EA9B-497D-44C3-82A7-C826DA79DEFE}"/>
              </a:ext>
            </a:extLst>
          </p:cNvPr>
          <p:cNvSpPr/>
          <p:nvPr/>
        </p:nvSpPr>
        <p:spPr>
          <a:xfrm>
            <a:off x="7250240" y="1866000"/>
            <a:ext cx="3042302" cy="4325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6C4B44-BBA9-4306-89AD-9C51B15E9278}"/>
              </a:ext>
            </a:extLst>
          </p:cNvPr>
          <p:cNvSpPr/>
          <p:nvPr/>
        </p:nvSpPr>
        <p:spPr>
          <a:xfrm>
            <a:off x="4777632" y="1874906"/>
            <a:ext cx="3042302" cy="4325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4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B167-FF78-4145-B63C-619C68737748}"/>
              </a:ext>
            </a:extLst>
          </p:cNvPr>
          <p:cNvSpPr>
            <a:spLocks noGrp="1"/>
          </p:cNvSpPr>
          <p:nvPr>
            <p:ph type="title"/>
          </p:nvPr>
        </p:nvSpPr>
        <p:spPr/>
        <p:txBody>
          <a:bodyPr/>
          <a:lstStyle/>
          <a:p>
            <a:r>
              <a:rPr lang="en-US" dirty="0">
                <a:solidFill>
                  <a:schemeClr val="tx1"/>
                </a:solidFill>
              </a:rPr>
              <a:t>Future Directions</a:t>
            </a:r>
          </a:p>
        </p:txBody>
      </p:sp>
      <p:sp>
        <p:nvSpPr>
          <p:cNvPr id="13" name="TextBox 12">
            <a:extLst>
              <a:ext uri="{FF2B5EF4-FFF2-40B4-BE49-F238E27FC236}">
                <a16:creationId xmlns:a16="http://schemas.microsoft.com/office/drawing/2014/main" id="{4BD57B98-0AB1-4119-B12E-1654AE445A38}"/>
              </a:ext>
            </a:extLst>
          </p:cNvPr>
          <p:cNvSpPr txBox="1"/>
          <p:nvPr/>
        </p:nvSpPr>
        <p:spPr>
          <a:xfrm>
            <a:off x="954818" y="1629806"/>
            <a:ext cx="11237182" cy="6718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Identify molecular mechanism causing this affect on protein abundance</a:t>
            </a:r>
          </a:p>
        </p:txBody>
      </p:sp>
      <p:sp>
        <p:nvSpPr>
          <p:cNvPr id="20" name="TextBox 19">
            <a:extLst>
              <a:ext uri="{FF2B5EF4-FFF2-40B4-BE49-F238E27FC236}">
                <a16:creationId xmlns:a16="http://schemas.microsoft.com/office/drawing/2014/main" id="{33B4D09A-EE0A-4F22-A8C6-7B7C16D28739}"/>
              </a:ext>
            </a:extLst>
          </p:cNvPr>
          <p:cNvSpPr txBox="1"/>
          <p:nvPr/>
        </p:nvSpPr>
        <p:spPr>
          <a:xfrm>
            <a:off x="954818" y="2305599"/>
            <a:ext cx="11470360" cy="31743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i="1" dirty="0"/>
              <a:t>In vitro</a:t>
            </a:r>
            <a:r>
              <a:rPr lang="en-US" sz="2800" dirty="0"/>
              <a:t> transcription/translation kit</a:t>
            </a:r>
          </a:p>
          <a:p>
            <a:pPr marL="285750" indent="-285750">
              <a:lnSpc>
                <a:spcPct val="150000"/>
              </a:lnSpc>
              <a:buFont typeface="Arial" panose="020B0604020202020204" pitchFamily="34" charset="0"/>
              <a:buChar char="•"/>
            </a:pPr>
            <a:r>
              <a:rPr lang="en-US" sz="2800" dirty="0"/>
              <a:t>Competition macrophage assay</a:t>
            </a:r>
          </a:p>
          <a:p>
            <a:pPr marL="285750" indent="-285750">
              <a:lnSpc>
                <a:spcPct val="150000"/>
              </a:lnSpc>
              <a:buFont typeface="Arial" panose="020B0604020202020204" pitchFamily="34" charset="0"/>
              <a:buChar char="•"/>
            </a:pPr>
            <a:r>
              <a:rPr lang="en-US" sz="2800" dirty="0"/>
              <a:t>Ribosome structure</a:t>
            </a:r>
          </a:p>
          <a:p>
            <a:pPr marL="285750" indent="-285750">
              <a:lnSpc>
                <a:spcPct val="150000"/>
              </a:lnSpc>
              <a:buFont typeface="Arial" panose="020B0604020202020204" pitchFamily="34" charset="0"/>
              <a:buChar char="•"/>
            </a:pPr>
            <a:r>
              <a:rPr lang="en-US" sz="2800" dirty="0"/>
              <a:t>What role does </a:t>
            </a:r>
            <a:r>
              <a:rPr lang="en-US" sz="2800" i="1" dirty="0" err="1"/>
              <a:t>rpsU</a:t>
            </a:r>
            <a:r>
              <a:rPr lang="en-US" sz="2800" dirty="0"/>
              <a:t> play in other species?</a:t>
            </a:r>
          </a:p>
          <a:p>
            <a:pPr marL="742950" lvl="1" indent="-285750">
              <a:lnSpc>
                <a:spcPct val="150000"/>
              </a:lnSpc>
              <a:buFont typeface="Arial" panose="020B0604020202020204" pitchFamily="34" charset="0"/>
              <a:buChar char="•"/>
            </a:pPr>
            <a:r>
              <a:rPr lang="en-US" sz="2400" i="1" dirty="0"/>
              <a:t>Staphylococcus aureus</a:t>
            </a:r>
            <a:r>
              <a:rPr lang="en-US" sz="2400" dirty="0"/>
              <a:t> shows reduction in vancomycin and daptomycin sensitivity</a:t>
            </a:r>
            <a:endParaRPr lang="en-US" sz="2400" i="1" dirty="0"/>
          </a:p>
        </p:txBody>
      </p:sp>
      <p:grpSp>
        <p:nvGrpSpPr>
          <p:cNvPr id="9" name="Group 8">
            <a:extLst>
              <a:ext uri="{FF2B5EF4-FFF2-40B4-BE49-F238E27FC236}">
                <a16:creationId xmlns:a16="http://schemas.microsoft.com/office/drawing/2014/main" id="{257FC8F7-5585-4940-9A60-7FDFD4716541}"/>
              </a:ext>
            </a:extLst>
          </p:cNvPr>
          <p:cNvGrpSpPr/>
          <p:nvPr/>
        </p:nvGrpSpPr>
        <p:grpSpPr>
          <a:xfrm>
            <a:off x="6689998" y="2309891"/>
            <a:ext cx="4932076" cy="692990"/>
            <a:chOff x="2389568" y="2402072"/>
            <a:chExt cx="6589840" cy="956883"/>
          </a:xfrm>
        </p:grpSpPr>
        <p:sp>
          <p:nvSpPr>
            <p:cNvPr id="21" name="Rectangle 20">
              <a:extLst>
                <a:ext uri="{FF2B5EF4-FFF2-40B4-BE49-F238E27FC236}">
                  <a16:creationId xmlns:a16="http://schemas.microsoft.com/office/drawing/2014/main" id="{21766045-AAF1-4586-8441-670808C1EB2E}"/>
                </a:ext>
              </a:extLst>
            </p:cNvPr>
            <p:cNvSpPr/>
            <p:nvPr/>
          </p:nvSpPr>
          <p:spPr>
            <a:xfrm rot="349308">
              <a:off x="7622370" y="2678543"/>
              <a:ext cx="567014" cy="403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latin typeface="+mj-lt"/>
              </a:endParaRPr>
            </a:p>
          </p:txBody>
        </p:sp>
        <p:grpSp>
          <p:nvGrpSpPr>
            <p:cNvPr id="8" name="Group 7">
              <a:extLst>
                <a:ext uri="{FF2B5EF4-FFF2-40B4-BE49-F238E27FC236}">
                  <a16:creationId xmlns:a16="http://schemas.microsoft.com/office/drawing/2014/main" id="{BB9FF759-F5F2-4CD7-97CB-DD0401BC599A}"/>
                </a:ext>
              </a:extLst>
            </p:cNvPr>
            <p:cNvGrpSpPr/>
            <p:nvPr/>
          </p:nvGrpSpPr>
          <p:grpSpPr>
            <a:xfrm>
              <a:off x="2389568" y="2402072"/>
              <a:ext cx="6589840" cy="956883"/>
              <a:chOff x="2279840" y="2395475"/>
              <a:chExt cx="6589840" cy="956883"/>
            </a:xfrm>
          </p:grpSpPr>
          <p:sp>
            <p:nvSpPr>
              <p:cNvPr id="16" name="Rectangle 15">
                <a:extLst>
                  <a:ext uri="{FF2B5EF4-FFF2-40B4-BE49-F238E27FC236}">
                    <a16:creationId xmlns:a16="http://schemas.microsoft.com/office/drawing/2014/main" id="{31BC99FF-61DF-472B-A7DF-AFB456255582}"/>
                  </a:ext>
                </a:extLst>
              </p:cNvPr>
              <p:cNvSpPr/>
              <p:nvPr/>
            </p:nvSpPr>
            <p:spPr>
              <a:xfrm>
                <a:off x="2279840" y="2908921"/>
                <a:ext cx="2220687" cy="3487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latin typeface="+mj-lt"/>
                  </a:rPr>
                  <a:t>pdpA </a:t>
                </a:r>
                <a:r>
                  <a:rPr lang="en-US" dirty="0">
                    <a:solidFill>
                      <a:schemeClr val="tx1"/>
                    </a:solidFill>
                    <a:latin typeface="+mj-lt"/>
                  </a:rPr>
                  <a:t>5’UTR</a:t>
                </a:r>
                <a:endParaRPr lang="en-US" i="1" dirty="0">
                  <a:solidFill>
                    <a:schemeClr val="tx1"/>
                  </a:solidFill>
                  <a:latin typeface="+mj-lt"/>
                </a:endParaRPr>
              </a:p>
            </p:txBody>
          </p:sp>
          <p:sp>
            <p:nvSpPr>
              <p:cNvPr id="17" name="Rectangle 16">
                <a:extLst>
                  <a:ext uri="{FF2B5EF4-FFF2-40B4-BE49-F238E27FC236}">
                    <a16:creationId xmlns:a16="http://schemas.microsoft.com/office/drawing/2014/main" id="{FECAE837-56AF-4966-8C66-A0E8395982DE}"/>
                  </a:ext>
                </a:extLst>
              </p:cNvPr>
              <p:cNvSpPr/>
              <p:nvPr/>
            </p:nvSpPr>
            <p:spPr>
              <a:xfrm rot="20590769">
                <a:off x="4360019" y="2612975"/>
                <a:ext cx="1490871" cy="3555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latin typeface="+mj-lt"/>
                </a:endParaRPr>
              </a:p>
            </p:txBody>
          </p:sp>
          <p:sp>
            <p:nvSpPr>
              <p:cNvPr id="14" name="Rectangle 13">
                <a:extLst>
                  <a:ext uri="{FF2B5EF4-FFF2-40B4-BE49-F238E27FC236}">
                    <a16:creationId xmlns:a16="http://schemas.microsoft.com/office/drawing/2014/main" id="{F1194670-88F8-4AE3-8DAF-7E78BA3BD564}"/>
                  </a:ext>
                </a:extLst>
              </p:cNvPr>
              <p:cNvSpPr/>
              <p:nvPr/>
            </p:nvSpPr>
            <p:spPr>
              <a:xfrm>
                <a:off x="5762897" y="2395475"/>
                <a:ext cx="930011" cy="3897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latin typeface="+mj-lt"/>
                  </a:rPr>
                  <a:t>lacZ</a:t>
                </a:r>
              </a:p>
            </p:txBody>
          </p:sp>
          <p:sp>
            <p:nvSpPr>
              <p:cNvPr id="18" name="Rectangle 17">
                <a:extLst>
                  <a:ext uri="{FF2B5EF4-FFF2-40B4-BE49-F238E27FC236}">
                    <a16:creationId xmlns:a16="http://schemas.microsoft.com/office/drawing/2014/main" id="{E69DA130-20A4-4804-9BB0-1F8C5203ED56}"/>
                  </a:ext>
                </a:extLst>
              </p:cNvPr>
              <p:cNvSpPr/>
              <p:nvPr/>
            </p:nvSpPr>
            <p:spPr>
              <a:xfrm rot="862690">
                <a:off x="6600849" y="2541723"/>
                <a:ext cx="1153172" cy="403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latin typeface="+mj-lt"/>
                </a:endParaRPr>
              </a:p>
            </p:txBody>
          </p:sp>
          <p:sp>
            <p:nvSpPr>
              <p:cNvPr id="22" name="Rectangle 21">
                <a:extLst>
                  <a:ext uri="{FF2B5EF4-FFF2-40B4-BE49-F238E27FC236}">
                    <a16:creationId xmlns:a16="http://schemas.microsoft.com/office/drawing/2014/main" id="{1455A226-D763-4C1E-A7F4-B33CB2B7EA0E}"/>
                  </a:ext>
                </a:extLst>
              </p:cNvPr>
              <p:cNvSpPr/>
              <p:nvPr/>
            </p:nvSpPr>
            <p:spPr>
              <a:xfrm rot="19872593">
                <a:off x="8117439" y="2588310"/>
                <a:ext cx="669301" cy="4039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latin typeface="+mj-lt"/>
                </a:endParaRPr>
              </a:p>
            </p:txBody>
          </p:sp>
          <p:sp>
            <p:nvSpPr>
              <p:cNvPr id="23" name="Rectangle 22">
                <a:extLst>
                  <a:ext uri="{FF2B5EF4-FFF2-40B4-BE49-F238E27FC236}">
                    <a16:creationId xmlns:a16="http://schemas.microsoft.com/office/drawing/2014/main" id="{6630C949-645D-44F3-B9B7-ACE402B6CA62}"/>
                  </a:ext>
                </a:extLst>
              </p:cNvPr>
              <p:cNvSpPr/>
              <p:nvPr/>
            </p:nvSpPr>
            <p:spPr>
              <a:xfrm rot="21128621">
                <a:off x="7856728" y="2702957"/>
                <a:ext cx="669301" cy="3801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dirty="0">
                  <a:solidFill>
                    <a:schemeClr val="tx1"/>
                  </a:solidFill>
                  <a:latin typeface="+mj-lt"/>
                </a:endParaRPr>
              </a:p>
            </p:txBody>
          </p:sp>
          <p:sp>
            <p:nvSpPr>
              <p:cNvPr id="12" name="Freeform: Shape 11">
                <a:extLst>
                  <a:ext uri="{FF2B5EF4-FFF2-40B4-BE49-F238E27FC236}">
                    <a16:creationId xmlns:a16="http://schemas.microsoft.com/office/drawing/2014/main" id="{D64FDEA3-07DA-4CB3-80D9-0AFF040521AB}"/>
                  </a:ext>
                </a:extLst>
              </p:cNvPr>
              <p:cNvSpPr/>
              <p:nvPr/>
            </p:nvSpPr>
            <p:spPr>
              <a:xfrm flipH="1">
                <a:off x="2656114" y="2766916"/>
                <a:ext cx="6213566" cy="585442"/>
              </a:xfrm>
              <a:custGeom>
                <a:avLst/>
                <a:gdLst>
                  <a:gd name="connsiteX0" fmla="*/ 0 w 3886200"/>
                  <a:gd name="connsiteY0" fmla="*/ 56529 h 585442"/>
                  <a:gd name="connsiteX1" fmla="*/ 585216 w 3886200"/>
                  <a:gd name="connsiteY1" fmla="*/ 339993 h 585442"/>
                  <a:gd name="connsiteX2" fmla="*/ 1783080 w 3886200"/>
                  <a:gd name="connsiteY2" fmla="*/ 1665 h 585442"/>
                  <a:gd name="connsiteX3" fmla="*/ 3081528 w 3886200"/>
                  <a:gd name="connsiteY3" fmla="*/ 513729 h 585442"/>
                  <a:gd name="connsiteX4" fmla="*/ 3886200 w 3886200"/>
                  <a:gd name="connsiteY4" fmla="*/ 559449 h 585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585442">
                    <a:moveTo>
                      <a:pt x="0" y="56529"/>
                    </a:moveTo>
                    <a:cubicBezTo>
                      <a:pt x="144018" y="202833"/>
                      <a:pt x="288036" y="349137"/>
                      <a:pt x="585216" y="339993"/>
                    </a:cubicBezTo>
                    <a:cubicBezTo>
                      <a:pt x="882396" y="330849"/>
                      <a:pt x="1367028" y="-27291"/>
                      <a:pt x="1783080" y="1665"/>
                    </a:cubicBezTo>
                    <a:cubicBezTo>
                      <a:pt x="2199132" y="30621"/>
                      <a:pt x="2731008" y="420765"/>
                      <a:pt x="3081528" y="513729"/>
                    </a:cubicBezTo>
                    <a:cubicBezTo>
                      <a:pt x="3432048" y="606693"/>
                      <a:pt x="3756660" y="594501"/>
                      <a:pt x="3886200" y="559449"/>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pic>
        <p:nvPicPr>
          <p:cNvPr id="10" name="Picture 9">
            <a:extLst>
              <a:ext uri="{FF2B5EF4-FFF2-40B4-BE49-F238E27FC236}">
                <a16:creationId xmlns:a16="http://schemas.microsoft.com/office/drawing/2014/main" id="{0F4F50C7-7A42-4546-970B-3A94D1F315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92" b="93381" l="10000" r="90000">
                        <a14:foregroundMark x1="37419" y1="93381" x2="37419" y2="93381"/>
                        <a14:foregroundMark x1="43441" y1="7092" x2="43441" y2="7092"/>
                      </a14:backgroundRemoval>
                    </a14:imgEffect>
                  </a14:imgLayer>
                </a14:imgProps>
              </a:ext>
            </a:extLst>
          </a:blip>
          <a:stretch>
            <a:fillRect/>
          </a:stretch>
        </p:blipFill>
        <p:spPr>
          <a:xfrm>
            <a:off x="8121032" y="3224800"/>
            <a:ext cx="1672333" cy="1521283"/>
          </a:xfrm>
          <a:prstGeom prst="rect">
            <a:avLst/>
          </a:prstGeom>
        </p:spPr>
      </p:pic>
      <p:grpSp>
        <p:nvGrpSpPr>
          <p:cNvPr id="7" name="Group 6">
            <a:extLst>
              <a:ext uri="{FF2B5EF4-FFF2-40B4-BE49-F238E27FC236}">
                <a16:creationId xmlns:a16="http://schemas.microsoft.com/office/drawing/2014/main" id="{FA4B08E5-AEBC-4ACC-B726-78D07B02FBA4}"/>
              </a:ext>
            </a:extLst>
          </p:cNvPr>
          <p:cNvGrpSpPr/>
          <p:nvPr/>
        </p:nvGrpSpPr>
        <p:grpSpPr>
          <a:xfrm>
            <a:off x="9612028" y="3093694"/>
            <a:ext cx="634368" cy="1777956"/>
            <a:chOff x="9639392" y="3302956"/>
            <a:chExt cx="634368" cy="1777956"/>
          </a:xfrm>
        </p:grpSpPr>
        <p:pic>
          <p:nvPicPr>
            <p:cNvPr id="4" name="Picture 3">
              <a:extLst>
                <a:ext uri="{FF2B5EF4-FFF2-40B4-BE49-F238E27FC236}">
                  <a16:creationId xmlns:a16="http://schemas.microsoft.com/office/drawing/2014/main" id="{7B04A50C-8D98-4B29-9278-22A623CF17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639392" y="3302957"/>
              <a:ext cx="471158" cy="1777955"/>
            </a:xfrm>
            <a:prstGeom prst="rect">
              <a:avLst/>
            </a:prstGeom>
          </p:spPr>
        </p:pic>
        <p:pic>
          <p:nvPicPr>
            <p:cNvPr id="6" name="Picture 5">
              <a:extLst>
                <a:ext uri="{FF2B5EF4-FFF2-40B4-BE49-F238E27FC236}">
                  <a16:creationId xmlns:a16="http://schemas.microsoft.com/office/drawing/2014/main" id="{33E95182-C735-4A1A-B324-F083B001A29B}"/>
                </a:ext>
              </a:extLst>
            </p:cNvPr>
            <p:cNvPicPr>
              <a:picLocks noChangeAspect="1"/>
            </p:cNvPicPr>
            <p:nvPr/>
          </p:nvPicPr>
          <p:blipFill>
            <a:blip r:embed="rId7"/>
            <a:stretch>
              <a:fillRect/>
            </a:stretch>
          </p:blipFill>
          <p:spPr>
            <a:xfrm>
              <a:off x="9947339" y="3302956"/>
              <a:ext cx="326421" cy="1777955"/>
            </a:xfrm>
            <a:prstGeom prst="rect">
              <a:avLst/>
            </a:prstGeom>
          </p:spPr>
        </p:pic>
      </p:grpSp>
    </p:spTree>
    <p:extLst>
      <p:ext uri="{BB962C8B-B14F-4D97-AF65-F5344CB8AC3E}">
        <p14:creationId xmlns:p14="http://schemas.microsoft.com/office/powerpoint/2010/main" val="7949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4C58-F9F8-4F6A-A1D7-20E01AE4DA0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C7078461-E762-49EF-B84B-2A80EC8B078F}"/>
              </a:ext>
            </a:extLst>
          </p:cNvPr>
          <p:cNvSpPr>
            <a:spLocks noGrp="1"/>
          </p:cNvSpPr>
          <p:nvPr>
            <p:ph idx="1"/>
          </p:nvPr>
        </p:nvSpPr>
        <p:spPr>
          <a:xfrm>
            <a:off x="1572219" y="1978024"/>
            <a:ext cx="3842657" cy="4221607"/>
          </a:xfrm>
        </p:spPr>
        <p:txBody>
          <a:bodyPr>
            <a:normAutofit/>
          </a:bodyPr>
          <a:lstStyle/>
          <a:p>
            <a:r>
              <a:rPr lang="en-US" dirty="0"/>
              <a:t>Dr. Kathryn Ramsey</a:t>
            </a:r>
          </a:p>
          <a:p>
            <a:pPr lvl="1"/>
            <a:r>
              <a:rPr lang="en-US" dirty="0"/>
              <a:t>Jamie </a:t>
            </a:r>
            <a:r>
              <a:rPr lang="en-US" dirty="0" err="1"/>
              <a:t>Wandzilak</a:t>
            </a:r>
            <a:endParaRPr lang="en-US" dirty="0"/>
          </a:p>
          <a:p>
            <a:pPr lvl="1"/>
            <a:r>
              <a:rPr lang="en-US" dirty="0"/>
              <a:t>Tala </a:t>
            </a:r>
            <a:r>
              <a:rPr lang="en-US" dirty="0" err="1"/>
              <a:t>Allababidi</a:t>
            </a:r>
            <a:endParaRPr lang="en-US" dirty="0"/>
          </a:p>
          <a:p>
            <a:pPr lvl="1"/>
            <a:r>
              <a:rPr lang="en-US" dirty="0"/>
              <a:t>Dan Ruggiero</a:t>
            </a:r>
          </a:p>
          <a:p>
            <a:pPr lvl="1"/>
            <a:r>
              <a:rPr lang="en-US" dirty="0"/>
              <a:t>Maria Santiago</a:t>
            </a:r>
          </a:p>
          <a:p>
            <a:pPr lvl="1"/>
            <a:r>
              <a:rPr lang="en-US" dirty="0"/>
              <a:t>Other lab members</a:t>
            </a:r>
          </a:p>
          <a:p>
            <a:r>
              <a:rPr lang="en-US" dirty="0"/>
              <a:t>Dr. Steven Gregory &amp; Lab</a:t>
            </a:r>
          </a:p>
          <a:p>
            <a:r>
              <a:rPr lang="en-US" dirty="0"/>
              <a:t>Dr. Jodi </a:t>
            </a:r>
            <a:r>
              <a:rPr lang="en-US" dirty="0" err="1"/>
              <a:t>Camberg</a:t>
            </a:r>
            <a:r>
              <a:rPr lang="en-US" dirty="0"/>
              <a:t> &amp; Lab</a:t>
            </a:r>
          </a:p>
          <a:p>
            <a:r>
              <a:rPr lang="en-US" dirty="0"/>
              <a:t>Dr. Maria Schumacher &amp; Lab</a:t>
            </a:r>
          </a:p>
          <a:p>
            <a:r>
              <a:rPr lang="en-US" dirty="0"/>
              <a:t>Janet </a:t>
            </a:r>
            <a:r>
              <a:rPr lang="en-US" dirty="0" err="1"/>
              <a:t>Atoyan</a:t>
            </a:r>
            <a:r>
              <a:rPr lang="en-US" dirty="0"/>
              <a:t> &amp; GSC</a:t>
            </a:r>
          </a:p>
          <a:p>
            <a:endParaRPr lang="en-US" dirty="0"/>
          </a:p>
        </p:txBody>
      </p:sp>
      <p:pic>
        <p:nvPicPr>
          <p:cNvPr id="2050" name="Picture 2" descr="Rhode Island Foundation">
            <a:extLst>
              <a:ext uri="{FF2B5EF4-FFF2-40B4-BE49-F238E27FC236}">
                <a16:creationId xmlns:a16="http://schemas.microsoft.com/office/drawing/2014/main" id="{C73A11AB-C7C6-4C5A-85FD-EA8142AE3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876" y="2643713"/>
            <a:ext cx="2910517" cy="9416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ri cels">
            <a:extLst>
              <a:ext uri="{FF2B5EF4-FFF2-40B4-BE49-F238E27FC236}">
                <a16:creationId xmlns:a16="http://schemas.microsoft.com/office/drawing/2014/main" id="{5C7A3980-2413-4943-A30A-9D320AD2C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1896" y="4258345"/>
            <a:ext cx="2600710" cy="1965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ri pharmacy">
            <a:extLst>
              <a:ext uri="{FF2B5EF4-FFF2-40B4-BE49-F238E27FC236}">
                <a16:creationId xmlns:a16="http://schemas.microsoft.com/office/drawing/2014/main" id="{649DE0EC-EBA3-4C02-A7A1-B895B5601E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355"/>
          <a:stretch/>
        </p:blipFill>
        <p:spPr bwMode="auto">
          <a:xfrm>
            <a:off x="9038352" y="4258345"/>
            <a:ext cx="2600710" cy="1941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I SURF Conference – Rhode Island IDeA Network of Biomedical ...">
            <a:extLst>
              <a:ext uri="{FF2B5EF4-FFF2-40B4-BE49-F238E27FC236}">
                <a16:creationId xmlns:a16="http://schemas.microsoft.com/office/drawing/2014/main" id="{7BD41D3B-6158-4EB8-A620-ECACF4F42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4733" y="2431336"/>
            <a:ext cx="3267948" cy="147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AA31-C1AE-453B-A390-73E8F18C456A}"/>
              </a:ext>
            </a:extLst>
          </p:cNvPr>
          <p:cNvSpPr>
            <a:spLocks noGrp="1"/>
          </p:cNvSpPr>
          <p:nvPr>
            <p:ph type="title"/>
          </p:nvPr>
        </p:nvSpPr>
        <p:spPr>
          <a:xfrm>
            <a:off x="1132114" y="404019"/>
            <a:ext cx="10515600" cy="1325563"/>
          </a:xfrm>
        </p:spPr>
        <p:txBody>
          <a:bodyPr/>
          <a:lstStyle/>
          <a:p>
            <a:r>
              <a:rPr lang="en-US" dirty="0"/>
              <a:t>Got any questions?</a:t>
            </a:r>
          </a:p>
        </p:txBody>
      </p:sp>
      <p:pic>
        <p:nvPicPr>
          <p:cNvPr id="1032" name="Picture 8" descr="Image result for question mark sketch">
            <a:extLst>
              <a:ext uri="{FF2B5EF4-FFF2-40B4-BE49-F238E27FC236}">
                <a16:creationId xmlns:a16="http://schemas.microsoft.com/office/drawing/2014/main" id="{E06EDD7A-324F-4CEB-BEAC-3EACF127C0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63" b="89700" l="9259" r="89815">
                        <a14:foregroundMark x1="58796" y1="75107" x2="58796" y2="75107"/>
                        <a14:foregroundMark x1="66667" y1="8155" x2="66667" y2="8155"/>
                        <a14:foregroundMark x1="51852" y1="3863" x2="51852" y2="3863"/>
                        <a14:foregroundMark x1="49074" y1="81545" x2="49074" y2="81545"/>
                      </a14:backgroundRemoval>
                    </a14:imgEffect>
                  </a14:imgLayer>
                </a14:imgProps>
              </a:ext>
              <a:ext uri="{28A0092B-C50C-407E-A947-70E740481C1C}">
                <a14:useLocalDpi xmlns:a14="http://schemas.microsoft.com/office/drawing/2010/main" val="0"/>
              </a:ext>
            </a:extLst>
          </a:blip>
          <a:srcRect/>
          <a:stretch>
            <a:fillRect/>
          </a:stretch>
        </p:blipFill>
        <p:spPr bwMode="auto">
          <a:xfrm>
            <a:off x="3866986" y="1960108"/>
            <a:ext cx="3905413" cy="42127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question mark sketch">
            <a:extLst>
              <a:ext uri="{FF2B5EF4-FFF2-40B4-BE49-F238E27FC236}">
                <a16:creationId xmlns:a16="http://schemas.microsoft.com/office/drawing/2014/main" id="{8A8A1B20-ADEF-400E-B5E5-063E6A735C1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63" b="89700" l="9259" r="89815">
                        <a14:foregroundMark x1="58796" y1="75107" x2="58796" y2="75107"/>
                        <a14:foregroundMark x1="66667" y1="8155" x2="66667" y2="8155"/>
                        <a14:foregroundMark x1="51852" y1="3863" x2="51852" y2="3863"/>
                        <a14:foregroundMark x1="49074" y1="81545" x2="49074" y2="81545"/>
                      </a14:backgroundRemoval>
                    </a14:imgEffect>
                  </a14:imgLayer>
                </a14:imgProps>
              </a:ext>
              <a:ext uri="{28A0092B-C50C-407E-A947-70E740481C1C}">
                <a14:useLocalDpi xmlns:a14="http://schemas.microsoft.com/office/drawing/2010/main" val="0"/>
              </a:ext>
            </a:extLst>
          </a:blip>
          <a:srcRect/>
          <a:stretch>
            <a:fillRect/>
          </a:stretch>
        </p:blipFill>
        <p:spPr bwMode="auto">
          <a:xfrm rot="2032696">
            <a:off x="7616009" y="2205143"/>
            <a:ext cx="1967325" cy="21221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question mark sketch">
            <a:extLst>
              <a:ext uri="{FF2B5EF4-FFF2-40B4-BE49-F238E27FC236}">
                <a16:creationId xmlns:a16="http://schemas.microsoft.com/office/drawing/2014/main" id="{A96FF6F6-0606-497B-AC72-3EBE3611BD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63" b="89700" l="9259" r="89815">
                        <a14:foregroundMark x1="58796" y1="75107" x2="58796" y2="75107"/>
                        <a14:foregroundMark x1="66667" y1="8155" x2="66667" y2="8155"/>
                        <a14:foregroundMark x1="51852" y1="3863" x2="51852" y2="3863"/>
                        <a14:foregroundMark x1="49074" y1="81545" x2="49074" y2="81545"/>
                      </a14:backgroundRemoval>
                    </a14:imgEffect>
                  </a14:imgLayer>
                </a14:imgProps>
              </a:ext>
              <a:ext uri="{28A0092B-C50C-407E-A947-70E740481C1C}">
                <a14:useLocalDpi xmlns:a14="http://schemas.microsoft.com/office/drawing/2010/main" val="0"/>
              </a:ext>
            </a:extLst>
          </a:blip>
          <a:srcRect/>
          <a:stretch>
            <a:fillRect/>
          </a:stretch>
        </p:blipFill>
        <p:spPr bwMode="auto">
          <a:xfrm rot="19201047" flipH="1">
            <a:off x="1788558" y="2105338"/>
            <a:ext cx="1924992" cy="20764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question mark sketch">
            <a:extLst>
              <a:ext uri="{FF2B5EF4-FFF2-40B4-BE49-F238E27FC236}">
                <a16:creationId xmlns:a16="http://schemas.microsoft.com/office/drawing/2014/main" id="{4522FA42-4ABF-4156-AC66-5B89953020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63" b="89700" l="9259" r="89815">
                        <a14:foregroundMark x1="58796" y1="75107" x2="58796" y2="75107"/>
                        <a14:foregroundMark x1="66667" y1="8155" x2="66667" y2="8155"/>
                        <a14:foregroundMark x1="51852" y1="3863" x2="51852" y2="3863"/>
                        <a14:foregroundMark x1="49074" y1="81545" x2="49074" y2="81545"/>
                      </a14:backgroundRemoval>
                    </a14:imgEffect>
                  </a14:imgLayer>
                </a14:imgProps>
              </a:ext>
              <a:ext uri="{28A0092B-C50C-407E-A947-70E740481C1C}">
                <a14:useLocalDpi xmlns:a14="http://schemas.microsoft.com/office/drawing/2010/main" val="0"/>
              </a:ext>
            </a:extLst>
          </a:blip>
          <a:srcRect/>
          <a:stretch>
            <a:fillRect/>
          </a:stretch>
        </p:blipFill>
        <p:spPr bwMode="auto">
          <a:xfrm rot="1059004">
            <a:off x="3029355" y="3746461"/>
            <a:ext cx="1987921" cy="21443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question mark sketch">
            <a:extLst>
              <a:ext uri="{FF2B5EF4-FFF2-40B4-BE49-F238E27FC236}">
                <a16:creationId xmlns:a16="http://schemas.microsoft.com/office/drawing/2014/main" id="{92D18FC9-AD31-49C7-A9F3-F37BA771EA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63" b="89700" l="9259" r="89815">
                        <a14:foregroundMark x1="58796" y1="75107" x2="58796" y2="75107"/>
                        <a14:foregroundMark x1="66667" y1="8155" x2="66667" y2="8155"/>
                        <a14:foregroundMark x1="51852" y1="3863" x2="51852" y2="3863"/>
                        <a14:foregroundMark x1="49074" y1="81545" x2="49074" y2="81545"/>
                      </a14:backgroundRemoval>
                    </a14:imgEffect>
                  </a14:imgLayer>
                </a14:imgProps>
              </a:ext>
              <a:ext uri="{28A0092B-C50C-407E-A947-70E740481C1C}">
                <a14:useLocalDpi xmlns:a14="http://schemas.microsoft.com/office/drawing/2010/main" val="0"/>
              </a:ext>
            </a:extLst>
          </a:blip>
          <a:srcRect/>
          <a:stretch>
            <a:fillRect/>
          </a:stretch>
        </p:blipFill>
        <p:spPr bwMode="auto">
          <a:xfrm rot="3609605">
            <a:off x="7460197" y="4382912"/>
            <a:ext cx="2000926" cy="215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74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71C-B8FE-42F6-A5FF-9671EE9A00BA}"/>
              </a:ext>
            </a:extLst>
          </p:cNvPr>
          <p:cNvSpPr>
            <a:spLocks noGrp="1"/>
          </p:cNvSpPr>
          <p:nvPr>
            <p:ph type="title"/>
          </p:nvPr>
        </p:nvSpPr>
        <p:spPr/>
        <p:txBody>
          <a:bodyPr/>
          <a:lstStyle/>
          <a:p>
            <a:r>
              <a:rPr lang="en-US" dirty="0"/>
              <a:t>Conditions </a:t>
            </a:r>
            <a:r>
              <a:rPr lang="en-US" i="1" dirty="0"/>
              <a:t>rpsU1</a:t>
            </a:r>
            <a:r>
              <a:rPr lang="en-US" dirty="0"/>
              <a:t> is Expressed</a:t>
            </a:r>
          </a:p>
        </p:txBody>
      </p:sp>
      <p:graphicFrame>
        <p:nvGraphicFramePr>
          <p:cNvPr id="5" name="Chart 4">
            <a:extLst>
              <a:ext uri="{FF2B5EF4-FFF2-40B4-BE49-F238E27FC236}">
                <a16:creationId xmlns:a16="http://schemas.microsoft.com/office/drawing/2014/main" id="{145BF459-942C-9146-A20F-F511D8EFC988}"/>
              </a:ext>
            </a:extLst>
          </p:cNvPr>
          <p:cNvGraphicFramePr>
            <a:graphicFrameLocks/>
          </p:cNvGraphicFramePr>
          <p:nvPr>
            <p:extLst>
              <p:ext uri="{D42A27DB-BD31-4B8C-83A1-F6EECF244321}">
                <p14:modId xmlns:p14="http://schemas.microsoft.com/office/powerpoint/2010/main" val="2685195468"/>
              </p:ext>
            </p:extLst>
          </p:nvPr>
        </p:nvGraphicFramePr>
        <p:xfrm>
          <a:off x="2286901" y="1591142"/>
          <a:ext cx="7415363" cy="4472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5376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8C25-FA4E-4167-B8CC-E15240F6B68E}"/>
              </a:ext>
            </a:extLst>
          </p:cNvPr>
          <p:cNvSpPr>
            <a:spLocks noGrp="1"/>
          </p:cNvSpPr>
          <p:nvPr>
            <p:ph type="title"/>
          </p:nvPr>
        </p:nvSpPr>
        <p:spPr/>
        <p:txBody>
          <a:bodyPr/>
          <a:lstStyle/>
          <a:p>
            <a:r>
              <a:rPr lang="en-US" dirty="0"/>
              <a:t>Amino acid alignment of bS21 (</a:t>
            </a:r>
            <a:r>
              <a:rPr lang="en-US" i="1" dirty="0" err="1"/>
              <a:t>rpsU</a:t>
            </a:r>
            <a:r>
              <a:rPr lang="en-US" i="1" dirty="0"/>
              <a:t>-</a:t>
            </a:r>
            <a:r>
              <a:rPr lang="en-US" dirty="0"/>
              <a:t>encoded) homologs</a:t>
            </a:r>
          </a:p>
        </p:txBody>
      </p:sp>
      <p:sp>
        <p:nvSpPr>
          <p:cNvPr id="11" name="Rectangle 2">
            <a:extLst>
              <a:ext uri="{FF2B5EF4-FFF2-40B4-BE49-F238E27FC236}">
                <a16:creationId xmlns:a16="http://schemas.microsoft.com/office/drawing/2014/main" id="{C32FBAE0-9BA8-44BF-9387-8A4BF6C46275}"/>
              </a:ext>
            </a:extLst>
          </p:cNvPr>
          <p:cNvSpPr>
            <a:spLocks noGrp="1" noChangeArrowheads="1"/>
          </p:cNvSpPr>
          <p:nvPr>
            <p:ph idx="1"/>
          </p:nvPr>
        </p:nvSpPr>
        <p:spPr bwMode="auto">
          <a:xfrm>
            <a:off x="532598" y="2792345"/>
            <a:ext cx="11126805" cy="1107996"/>
          </a:xfrm>
          <a:prstGeom prst="rect">
            <a:avLst/>
          </a:prstGeom>
          <a:noFill/>
          <a:ln>
            <a:noFill/>
          </a:ln>
          <a:effectLst/>
        </p:spPr>
        <p:txBody>
          <a:bodyPr vert="horz" wrap="square" lIns="0" tIns="0" rIns="0" bIns="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bS21-1 </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M</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LS</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I</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DEH</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PFD</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IS</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LR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N</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FKR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CEKAG</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I</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KQ</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L</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D</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Q</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H</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Y</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KPT</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EK</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RK</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IA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RQ</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A</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ARISQ</a:t>
            </a:r>
            <a:r>
              <a:rPr lang="en-US" altLang="en-US" sz="1800" b="1" dirty="0">
                <a:latin typeface="Courier New" panose="02070309020205020404" pitchFamily="49" charset="0"/>
                <a:cs typeface="Courier New" panose="02070309020205020404" pitchFamily="49" charset="0"/>
              </a:rPr>
              <a:t>-----RRAFI- </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 </a:t>
            </a:r>
          </a:p>
          <a:p>
            <a:pPr marL="0" lvl="0" indent="0" eaLnBrk="0" fontAlgn="base" hangingPunct="0">
              <a:lnSpc>
                <a:spcPct val="100000"/>
              </a:lnSpc>
              <a:spcBef>
                <a:spcPct val="0"/>
              </a:spcBef>
              <a:spcAft>
                <a:spcPct val="0"/>
              </a:spcAft>
              <a:buNone/>
            </a:pP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bS21-2 </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M</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PS</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I</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KER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PFD</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LR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FKR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S</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CEKAG</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I</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VS</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L</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Y</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F</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KPT</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WA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RK</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RK</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TA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A</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AHKSN</a:t>
            </a:r>
            <a:r>
              <a:rPr lang="en-US" altLang="en-US" sz="1800" b="1" dirty="0">
                <a:latin typeface="Courier New" panose="02070309020205020404" pitchFamily="49" charset="0"/>
                <a:cs typeface="Courier New" panose="02070309020205020404" pitchFamily="49" charset="0"/>
              </a:rPr>
              <a:t>IIVKR------</a:t>
            </a:r>
          </a:p>
          <a:p>
            <a:pPr marL="0" indent="0" eaLnBrk="0" fontAlgn="base" hangingPunct="0">
              <a:lnSpc>
                <a:spcPct val="100000"/>
              </a:lnSpc>
              <a:spcBef>
                <a:spcPct val="0"/>
              </a:spcBef>
              <a:spcAft>
                <a:spcPct val="0"/>
              </a:spcAft>
              <a:buNone/>
            </a:pPr>
            <a:r>
              <a:rPr lang="en-US" altLang="en-US" sz="1800" b="1" dirty="0">
                <a:latin typeface="Courier New" panose="02070309020205020404" pitchFamily="49" charset="0"/>
                <a:cs typeface="Courier New" panose="02070309020205020404" pitchFamily="49" charset="0"/>
              </a:rPr>
              <a:t>bS21-3 </a:t>
            </a:r>
            <a:r>
              <a:rPr lang="en-US" altLang="en-US" sz="1800" b="1" dirty="0">
                <a:highlight>
                  <a:srgbClr val="00FFFF"/>
                </a:highlight>
                <a:latin typeface="Courier New" panose="02070309020205020404" pitchFamily="49" charset="0"/>
                <a:cs typeface="Courier New" panose="02070309020205020404" pitchFamily="49" charset="0"/>
              </a:rPr>
              <a:t>M</a:t>
            </a:r>
            <a:r>
              <a:rPr lang="en-US" altLang="en-US" sz="1800" b="1" dirty="0">
                <a:latin typeface="Courier New" panose="02070309020205020404" pitchFamily="49" charset="0"/>
                <a:cs typeface="Courier New" panose="02070309020205020404" pitchFamily="49" charset="0"/>
              </a:rPr>
              <a:t>PR</a:t>
            </a:r>
            <a:r>
              <a:rPr lang="en-US" altLang="en-US" sz="1800" b="1" dirty="0">
                <a:highlight>
                  <a:srgbClr val="C0C0C0"/>
                </a:highlight>
                <a:latin typeface="Courier New" panose="02070309020205020404" pitchFamily="49" charset="0"/>
                <a:cs typeface="Courier New" panose="02070309020205020404" pitchFamily="49" charset="0"/>
              </a:rPr>
              <a:t>I</a:t>
            </a:r>
            <a:r>
              <a:rPr lang="en-US" altLang="en-US" sz="1800" b="1" dirty="0">
                <a:latin typeface="Courier New" panose="02070309020205020404" pitchFamily="49" charset="0"/>
                <a:cs typeface="Courier New" panose="02070309020205020404" pitchFamily="49" charset="0"/>
              </a:rPr>
              <a:t>I</a:t>
            </a:r>
            <a:r>
              <a:rPr lang="en-US" altLang="en-US" sz="1800" b="1" dirty="0">
                <a:highlight>
                  <a:srgbClr val="C0C0C0"/>
                </a:highlight>
                <a:latin typeface="Courier New" panose="02070309020205020404" pitchFamily="49" charset="0"/>
                <a:cs typeface="Courier New" panose="02070309020205020404" pitchFamily="49" charset="0"/>
              </a:rPr>
              <a:t>V</a:t>
            </a:r>
            <a:r>
              <a:rPr lang="en-US" altLang="en-US" sz="1800" b="1" dirty="0">
                <a:latin typeface="Courier New" panose="02070309020205020404" pitchFamily="49" charset="0"/>
                <a:cs typeface="Courier New" panose="02070309020205020404" pitchFamily="49" charset="0"/>
              </a:rPr>
              <a:t>DPK</a:t>
            </a:r>
            <a:r>
              <a:rPr lang="en-US" altLang="en-US" sz="1800" b="1" dirty="0">
                <a:highlight>
                  <a:srgbClr val="C0C0C0"/>
                </a:highlight>
                <a:latin typeface="Courier New" panose="02070309020205020404" pitchFamily="49" charset="0"/>
                <a:cs typeface="Courier New" panose="02070309020205020404" pitchFamily="49" charset="0"/>
              </a:rPr>
              <a:t>K</a:t>
            </a:r>
            <a:r>
              <a:rPr lang="en-US" altLang="en-US" sz="1800" b="1" dirty="0">
                <a:highlight>
                  <a:srgbClr val="00FFFF"/>
                </a:highlight>
                <a:latin typeface="Courier New" panose="02070309020205020404" pitchFamily="49" charset="0"/>
                <a:cs typeface="Courier New" panose="02070309020205020404" pitchFamily="49" charset="0"/>
              </a:rPr>
              <a:t>PFD</a:t>
            </a:r>
            <a:r>
              <a:rPr lang="en-US" altLang="en-US" sz="1800" b="1" dirty="0">
                <a:highlight>
                  <a:srgbClr val="C0C0C0"/>
                </a:highlight>
                <a:latin typeface="Courier New" panose="02070309020205020404" pitchFamily="49" charset="0"/>
                <a:cs typeface="Courier New" panose="02070309020205020404" pitchFamily="49" charset="0"/>
              </a:rPr>
              <a:t>IS</a:t>
            </a:r>
            <a:r>
              <a:rPr lang="en-US" altLang="en-US" sz="1800" b="1" dirty="0">
                <a:highlight>
                  <a:srgbClr val="00FFFF"/>
                </a:highlight>
                <a:latin typeface="Courier New" panose="02070309020205020404" pitchFamily="49" charset="0"/>
                <a:cs typeface="Courier New" panose="02070309020205020404" pitchFamily="49" charset="0"/>
              </a:rPr>
              <a:t>LR</a:t>
            </a:r>
            <a:r>
              <a:rPr lang="en-US" altLang="en-US" sz="1800" b="1" dirty="0">
                <a:latin typeface="Courier New" panose="02070309020205020404" pitchFamily="49" charset="0"/>
                <a:cs typeface="Courier New" panose="02070309020205020404" pitchFamily="49" charset="0"/>
              </a:rPr>
              <a:t>N</a:t>
            </a:r>
            <a:r>
              <a:rPr lang="en-US" altLang="en-US" sz="1800" b="1" dirty="0">
                <a:highlight>
                  <a:srgbClr val="00FFFF"/>
                </a:highlight>
                <a:latin typeface="Courier New" panose="02070309020205020404" pitchFamily="49" charset="0"/>
                <a:cs typeface="Courier New" panose="02070309020205020404" pitchFamily="49" charset="0"/>
              </a:rPr>
              <a:t>FKR</a:t>
            </a:r>
            <a:r>
              <a:rPr lang="en-US" altLang="en-US" sz="1800" b="1" dirty="0">
                <a:highlight>
                  <a:srgbClr val="C0C0C0"/>
                </a:highlight>
                <a:latin typeface="Courier New" panose="02070309020205020404" pitchFamily="49" charset="0"/>
                <a:cs typeface="Courier New" panose="02070309020205020404" pitchFamily="49" charset="0"/>
              </a:rPr>
              <a:t>A</a:t>
            </a:r>
            <a:r>
              <a:rPr lang="en-US" altLang="en-US" sz="1800" b="1" dirty="0">
                <a:highlight>
                  <a:srgbClr val="00FFFF"/>
                </a:highlight>
                <a:latin typeface="Courier New" panose="02070309020205020404" pitchFamily="49" charset="0"/>
                <a:cs typeface="Courier New" panose="02070309020205020404" pitchFamily="49" charset="0"/>
              </a:rPr>
              <a:t>CEKAG</a:t>
            </a:r>
            <a:r>
              <a:rPr lang="en-US" altLang="en-US" sz="1800" b="1" dirty="0">
                <a:highlight>
                  <a:srgbClr val="C0C0C0"/>
                </a:highlight>
                <a:latin typeface="Courier New" panose="02070309020205020404" pitchFamily="49" charset="0"/>
                <a:cs typeface="Courier New" panose="02070309020205020404" pitchFamily="49" charset="0"/>
              </a:rPr>
              <a:t>I</a:t>
            </a:r>
            <a:r>
              <a:rPr lang="en-US" altLang="en-US" sz="1800" b="1" dirty="0">
                <a:latin typeface="Courier New" panose="02070309020205020404" pitchFamily="49" charset="0"/>
                <a:cs typeface="Courier New" panose="02070309020205020404" pitchFamily="49" charset="0"/>
              </a:rPr>
              <a:t>KQ</a:t>
            </a:r>
            <a:r>
              <a:rPr lang="en-US" altLang="en-US" sz="1800" b="1" dirty="0">
                <a:highlight>
                  <a:srgbClr val="00FFFF"/>
                </a:highlight>
                <a:latin typeface="Courier New" panose="02070309020205020404" pitchFamily="49" charset="0"/>
                <a:cs typeface="Courier New" panose="02070309020205020404" pitchFamily="49" charset="0"/>
              </a:rPr>
              <a:t>E</a:t>
            </a:r>
            <a:r>
              <a:rPr lang="en-US" altLang="en-US" sz="1800" b="1" dirty="0">
                <a:highlight>
                  <a:srgbClr val="C0C0C0"/>
                </a:highlight>
                <a:latin typeface="Courier New" panose="02070309020205020404" pitchFamily="49" charset="0"/>
                <a:cs typeface="Courier New" panose="02070309020205020404" pitchFamily="49" charset="0"/>
              </a:rPr>
              <a:t>L</a:t>
            </a:r>
            <a:r>
              <a:rPr lang="en-US" altLang="en-US" sz="1800" b="1" dirty="0">
                <a:highlight>
                  <a:srgbClr val="00FFFF"/>
                </a:highlight>
                <a:latin typeface="Courier New" panose="02070309020205020404" pitchFamily="49" charset="0"/>
                <a:cs typeface="Courier New" panose="02070309020205020404" pitchFamily="49" charset="0"/>
              </a:rPr>
              <a:t>R</a:t>
            </a:r>
            <a:r>
              <a:rPr lang="en-US" altLang="en-US" sz="1800" b="1" dirty="0">
                <a:latin typeface="Courier New" panose="02070309020205020404" pitchFamily="49" charset="0"/>
                <a:cs typeface="Courier New" panose="02070309020205020404" pitchFamily="49" charset="0"/>
              </a:rPr>
              <a:t>D</a:t>
            </a:r>
            <a:r>
              <a:rPr lang="en-US" altLang="en-US" sz="1800" b="1" dirty="0">
                <a:highlight>
                  <a:srgbClr val="00FFFF"/>
                </a:highlight>
                <a:latin typeface="Courier New" panose="02070309020205020404" pitchFamily="49" charset="0"/>
                <a:cs typeface="Courier New" panose="02070309020205020404" pitchFamily="49" charset="0"/>
              </a:rPr>
              <a:t>R</a:t>
            </a:r>
            <a:r>
              <a:rPr lang="en-US" altLang="en-US" sz="1800" b="1" dirty="0">
                <a:highlight>
                  <a:srgbClr val="C0C0C0"/>
                </a:highlight>
                <a:latin typeface="Courier New" panose="02070309020205020404" pitchFamily="49" charset="0"/>
                <a:cs typeface="Courier New" panose="02070309020205020404" pitchFamily="49" charset="0"/>
              </a:rPr>
              <a:t>Q</a:t>
            </a:r>
            <a:r>
              <a:rPr lang="en-US" altLang="en-US" sz="1800" b="1" dirty="0">
                <a:latin typeface="Courier New" panose="02070309020205020404" pitchFamily="49" charset="0"/>
                <a:cs typeface="Courier New" panose="02070309020205020404" pitchFamily="49" charset="0"/>
              </a:rPr>
              <a:t>H</a:t>
            </a:r>
            <a:r>
              <a:rPr lang="en-US" altLang="en-US" sz="1800" b="1" dirty="0">
                <a:highlight>
                  <a:srgbClr val="C0C0C0"/>
                </a:highlight>
                <a:latin typeface="Courier New" panose="02070309020205020404" pitchFamily="49" charset="0"/>
                <a:cs typeface="Courier New" panose="02070309020205020404" pitchFamily="49" charset="0"/>
              </a:rPr>
              <a:t>Y</a:t>
            </a:r>
            <a:r>
              <a:rPr lang="en-US" altLang="en-US" sz="1800" b="1" dirty="0">
                <a:latin typeface="Courier New" panose="02070309020205020404" pitchFamily="49" charset="0"/>
                <a:cs typeface="Courier New" panose="02070309020205020404" pitchFamily="49" charset="0"/>
              </a:rPr>
              <a:t>V</a:t>
            </a:r>
            <a:r>
              <a:rPr lang="en-US" altLang="en-US" sz="1800" b="1" dirty="0">
                <a:highlight>
                  <a:srgbClr val="00FFFF"/>
                </a:highlight>
                <a:latin typeface="Courier New" panose="02070309020205020404" pitchFamily="49" charset="0"/>
                <a:cs typeface="Courier New" panose="02070309020205020404" pitchFamily="49" charset="0"/>
              </a:rPr>
              <a:t>KPT</a:t>
            </a:r>
            <a:r>
              <a:rPr lang="en-US" altLang="en-US" sz="1800" b="1" dirty="0">
                <a:latin typeface="Courier New" panose="02070309020205020404" pitchFamily="49" charset="0"/>
                <a:cs typeface="Courier New" panose="02070309020205020404" pitchFamily="49" charset="0"/>
              </a:rPr>
              <a:t>QK</a:t>
            </a:r>
            <a:r>
              <a:rPr lang="en-US" altLang="en-US" sz="1800" b="1" dirty="0">
                <a:highlight>
                  <a:srgbClr val="00FFFF"/>
                </a:highlight>
                <a:latin typeface="Courier New" panose="02070309020205020404" pitchFamily="49" charset="0"/>
                <a:cs typeface="Courier New" panose="02070309020205020404" pitchFamily="49" charset="0"/>
              </a:rPr>
              <a:t>RK</a:t>
            </a:r>
            <a:r>
              <a:rPr lang="en-US" altLang="en-US" sz="1800" b="1" dirty="0">
                <a:latin typeface="Courier New" panose="02070309020205020404" pitchFamily="49" charset="0"/>
                <a:cs typeface="Courier New" panose="02070309020205020404" pitchFamily="49" charset="0"/>
              </a:rPr>
              <a:t>IA</a:t>
            </a:r>
            <a:r>
              <a:rPr lang="en-US" altLang="en-US" sz="1800" b="1" dirty="0">
                <a:highlight>
                  <a:srgbClr val="00FFFF"/>
                </a:highlight>
                <a:latin typeface="Courier New" panose="02070309020205020404" pitchFamily="49" charset="0"/>
                <a:cs typeface="Courier New" panose="02070309020205020404" pitchFamily="49" charset="0"/>
              </a:rPr>
              <a:t>K</a:t>
            </a:r>
            <a:r>
              <a:rPr lang="en-US" altLang="en-US" sz="1800" b="1" dirty="0">
                <a:latin typeface="Courier New" panose="02070309020205020404" pitchFamily="49" charset="0"/>
                <a:cs typeface="Courier New" panose="02070309020205020404" pitchFamily="49" charset="0"/>
              </a:rPr>
              <a:t>KA</a:t>
            </a:r>
            <a:r>
              <a:rPr lang="en-US" altLang="en-US" sz="1800" b="1" dirty="0">
                <a:highlight>
                  <a:srgbClr val="00FFFF"/>
                </a:highlight>
                <a:latin typeface="Courier New" panose="02070309020205020404" pitchFamily="49" charset="0"/>
                <a:cs typeface="Courier New" panose="02070309020205020404" pitchFamily="49" charset="0"/>
              </a:rPr>
              <a:t>A</a:t>
            </a:r>
            <a:r>
              <a:rPr lang="en-US" altLang="en-US" sz="1800" b="1" dirty="0">
                <a:highlight>
                  <a:srgbClr val="C0C0C0"/>
                </a:highlight>
                <a:latin typeface="Courier New" panose="02070309020205020404" pitchFamily="49" charset="0"/>
                <a:cs typeface="Courier New" panose="02070309020205020404" pitchFamily="49" charset="0"/>
              </a:rPr>
              <a:t>I</a:t>
            </a:r>
            <a:r>
              <a:rPr lang="en-US" altLang="en-US" sz="1800" b="1" dirty="0">
                <a:latin typeface="Courier New" panose="02070309020205020404" pitchFamily="49" charset="0"/>
                <a:cs typeface="Courier New" panose="02070309020205020404" pitchFamily="49" charset="0"/>
              </a:rPr>
              <a:t>S</a:t>
            </a:r>
            <a:r>
              <a:rPr lang="en-US" altLang="en-US" sz="1800" b="1" dirty="0">
                <a:highlight>
                  <a:srgbClr val="C0C0C0"/>
                </a:highlight>
                <a:latin typeface="Courier New" panose="02070309020205020404" pitchFamily="49" charset="0"/>
                <a:cs typeface="Courier New" panose="02070309020205020404" pitchFamily="49" charset="0"/>
              </a:rPr>
              <a:t>K</a:t>
            </a:r>
            <a:r>
              <a:rPr lang="en-US" altLang="en-US" sz="1800" b="1" dirty="0">
                <a:latin typeface="Courier New" panose="02070309020205020404" pitchFamily="49" charset="0"/>
                <a:cs typeface="Courier New" panose="02070309020205020404" pitchFamily="49" charset="0"/>
              </a:rPr>
              <a:t>AKKEA-----RRSYSY </a:t>
            </a:r>
          </a:p>
          <a:p>
            <a:pPr marL="0" lvl="0" indent="0" eaLnBrk="0" fontAlgn="base" hangingPunct="0">
              <a:lnSpc>
                <a:spcPct val="100000"/>
              </a:lnSpc>
              <a:spcBef>
                <a:spcPct val="0"/>
              </a:spcBef>
              <a:spcAft>
                <a:spcPct val="0"/>
              </a:spcAft>
              <a:buNone/>
            </a:pPr>
            <a:r>
              <a:rPr kumimoji="0" lang="en-US" altLang="en-US" sz="1800" b="1" i="1" u="none" strike="noStrike" cap="none" normalizeH="0" baseline="0" dirty="0">
                <a:ln>
                  <a:noFill/>
                </a:ln>
                <a:effectLst/>
                <a:latin typeface="Courier New" panose="02070309020205020404" pitchFamily="49" charset="0"/>
                <a:cs typeface="Courier New" panose="02070309020205020404" pitchFamily="49" charset="0"/>
              </a:rPr>
              <a:t>E.coli </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M</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PV</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I</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REN</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PFD</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LR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FKR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S</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CEKAG</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LA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F</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Y</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E</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KPT</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TE</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RK</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RA</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AS</a:t>
            </a:r>
            <a:r>
              <a:rPr kumimoji="0" lang="en-US" altLang="en-US" sz="1800" b="1" i="0" u="none" strike="noStrike" cap="none" normalizeH="0" baseline="0" dirty="0">
                <a:ln>
                  <a:noFill/>
                </a:ln>
                <a:effectLst/>
                <a:highlight>
                  <a:srgbClr val="00FFFF"/>
                </a:highlight>
                <a:latin typeface="Courier New" panose="02070309020205020404" pitchFamily="49" charset="0"/>
                <a:cs typeface="Courier New" panose="02070309020205020404" pitchFamily="49" charset="0"/>
              </a:rPr>
              <a:t>A</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V</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K</a:t>
            </a:r>
            <a:r>
              <a:rPr kumimoji="0" lang="en-US" altLang="en-US" sz="1800" b="1" i="0" u="none" strike="noStrike" cap="none" normalizeH="0" baseline="0" dirty="0">
                <a:ln>
                  <a:noFill/>
                </a:ln>
                <a:effectLst/>
                <a:highlight>
                  <a:srgbClr val="C0C0C0"/>
                </a:highlight>
                <a:latin typeface="Courier New" panose="02070309020205020404" pitchFamily="49" charset="0"/>
                <a:cs typeface="Courier New" panose="02070309020205020404" pitchFamily="49" charset="0"/>
              </a:rPr>
              <a:t>R</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HAKKL</a:t>
            </a:r>
            <a:r>
              <a:rPr lang="en-US" altLang="en-US" sz="1800" b="1" dirty="0">
                <a:latin typeface="Courier New" panose="02070309020205020404" pitchFamily="49" charset="0"/>
                <a:cs typeface="Courier New" panose="02070309020205020404" pitchFamily="49" charset="0"/>
              </a:rPr>
              <a:t>ARENARRTRLY</a:t>
            </a:r>
            <a:r>
              <a:rPr kumimoji="0" lang="en-US" altLang="en-US" sz="1800" b="1" i="0" u="none" strike="noStrike" cap="none" normalizeH="0" baseline="0" dirty="0">
                <a:ln>
                  <a:noFill/>
                </a:ln>
                <a:effectLst/>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6BF2BB08-0A35-440F-AB3E-1F47B50E0F17}"/>
              </a:ext>
            </a:extLst>
          </p:cNvPr>
          <p:cNvSpPr txBox="1"/>
          <p:nvPr/>
        </p:nvSpPr>
        <p:spPr>
          <a:xfrm>
            <a:off x="4518400" y="4523874"/>
            <a:ext cx="3155201" cy="646331"/>
          </a:xfrm>
          <a:prstGeom prst="rect">
            <a:avLst/>
          </a:prstGeom>
          <a:noFill/>
        </p:spPr>
        <p:txBody>
          <a:bodyPr wrap="square" rtlCol="0">
            <a:spAutoFit/>
          </a:bodyPr>
          <a:lstStyle/>
          <a:p>
            <a:pPr algn="ctr"/>
            <a:r>
              <a:rPr lang="en-US" dirty="0">
                <a:highlight>
                  <a:srgbClr val="00FFFF"/>
                </a:highlight>
              </a:rPr>
              <a:t>Identical amino acids</a:t>
            </a:r>
          </a:p>
          <a:p>
            <a:pPr algn="ctr"/>
            <a:r>
              <a:rPr lang="en-US" dirty="0">
                <a:highlight>
                  <a:srgbClr val="C0C0C0"/>
                </a:highlight>
              </a:rPr>
              <a:t>Similar properties</a:t>
            </a:r>
          </a:p>
        </p:txBody>
      </p:sp>
    </p:spTree>
    <p:extLst>
      <p:ext uri="{BB962C8B-B14F-4D97-AF65-F5344CB8AC3E}">
        <p14:creationId xmlns:p14="http://schemas.microsoft.com/office/powerpoint/2010/main" val="281000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FEE5-5146-45B8-A915-6D9361765E6C}"/>
              </a:ext>
            </a:extLst>
          </p:cNvPr>
          <p:cNvSpPr>
            <a:spLocks noGrp="1"/>
          </p:cNvSpPr>
          <p:nvPr>
            <p:ph type="title"/>
          </p:nvPr>
        </p:nvSpPr>
        <p:spPr/>
        <p:txBody>
          <a:bodyPr/>
          <a:lstStyle/>
          <a:p>
            <a:r>
              <a:rPr lang="en-US" dirty="0">
                <a:solidFill>
                  <a:schemeClr val="tx1"/>
                </a:solidFill>
              </a:rPr>
              <a:t>Outline</a:t>
            </a:r>
          </a:p>
        </p:txBody>
      </p:sp>
      <p:sp>
        <p:nvSpPr>
          <p:cNvPr id="6" name="TextBox 5">
            <a:extLst>
              <a:ext uri="{FF2B5EF4-FFF2-40B4-BE49-F238E27FC236}">
                <a16:creationId xmlns:a16="http://schemas.microsoft.com/office/drawing/2014/main" id="{E940FF4F-E795-4B22-9999-A33B8F7658D8}"/>
              </a:ext>
            </a:extLst>
          </p:cNvPr>
          <p:cNvSpPr txBox="1"/>
          <p:nvPr/>
        </p:nvSpPr>
        <p:spPr>
          <a:xfrm>
            <a:off x="1487582" y="1831908"/>
            <a:ext cx="8151717"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Background information</a:t>
            </a:r>
          </a:p>
          <a:p>
            <a:pPr marL="742950" lvl="1" indent="-285750">
              <a:buFont typeface="Arial" panose="020B0604020202020204" pitchFamily="34" charset="0"/>
              <a:buChar char="•"/>
            </a:pPr>
            <a:r>
              <a:rPr lang="en-US" sz="2800" i="1" dirty="0"/>
              <a:t>Francisella </a:t>
            </a:r>
            <a:r>
              <a:rPr lang="en-US" sz="2800" i="1" dirty="0" err="1"/>
              <a:t>tularensis</a:t>
            </a:r>
            <a:endParaRPr lang="en-US" sz="2800" i="1" dirty="0"/>
          </a:p>
          <a:p>
            <a:pPr marL="742950" lvl="1" indent="-285750">
              <a:buFont typeface="Arial" panose="020B0604020202020204" pitchFamily="34" charset="0"/>
              <a:buChar char="•"/>
            </a:pPr>
            <a:r>
              <a:rPr lang="en-US" sz="2800" dirty="0"/>
              <a:t>Regulation of gene expression</a:t>
            </a:r>
          </a:p>
          <a:p>
            <a:pPr marL="742950" lvl="1" indent="-285750">
              <a:buFont typeface="Arial" panose="020B0604020202020204" pitchFamily="34" charset="0"/>
              <a:buChar char="•"/>
            </a:pPr>
            <a:r>
              <a:rPr lang="en-US" sz="2800" i="1" dirty="0" err="1"/>
              <a:t>rpsU</a:t>
            </a:r>
            <a:r>
              <a:rPr lang="en-US" sz="2800" dirty="0"/>
              <a:t> homologs</a:t>
            </a:r>
          </a:p>
          <a:p>
            <a:pPr marL="742950" lvl="1" indent="-285750">
              <a:buFont typeface="Arial" panose="020B0604020202020204" pitchFamily="34" charset="0"/>
              <a:buChar char="•"/>
            </a:pPr>
            <a:r>
              <a:rPr lang="en-US" sz="2800" dirty="0"/>
              <a:t>Specialized ribosomes</a:t>
            </a:r>
          </a:p>
          <a:p>
            <a:pPr marL="285750" indent="-285750">
              <a:buFont typeface="Arial" panose="020B0604020202020204" pitchFamily="34" charset="0"/>
              <a:buChar char="•"/>
            </a:pPr>
            <a:r>
              <a:rPr lang="en-US" sz="2800" dirty="0"/>
              <a:t>Preliminary data</a:t>
            </a:r>
          </a:p>
          <a:p>
            <a:pPr marL="742950" lvl="1" indent="-285750">
              <a:buFont typeface="Arial" panose="020B0604020202020204" pitchFamily="34" charset="0"/>
              <a:buChar char="•"/>
            </a:pPr>
            <a:r>
              <a:rPr lang="en-US" sz="2800" dirty="0"/>
              <a:t>Effects of </a:t>
            </a:r>
            <a:r>
              <a:rPr lang="en-US" sz="2800" i="1" dirty="0"/>
              <a:t>rpsU2</a:t>
            </a:r>
            <a:r>
              <a:rPr lang="en-US" sz="2800" dirty="0"/>
              <a:t> on virulence genes</a:t>
            </a:r>
          </a:p>
          <a:p>
            <a:pPr marL="742950" lvl="1" indent="-285750">
              <a:buFont typeface="Arial" panose="020B0604020202020204" pitchFamily="34" charset="0"/>
              <a:buChar char="•"/>
            </a:pPr>
            <a:r>
              <a:rPr lang="en-US" sz="2800" dirty="0"/>
              <a:t>Effects of </a:t>
            </a:r>
            <a:r>
              <a:rPr lang="en-US" sz="2800" i="1" dirty="0"/>
              <a:t>rpsU2</a:t>
            </a:r>
            <a:r>
              <a:rPr lang="en-US" sz="2800" dirty="0"/>
              <a:t> on intramacrophage growth</a:t>
            </a:r>
          </a:p>
          <a:p>
            <a:pPr marL="285750" indent="-285750">
              <a:buFont typeface="Arial" panose="020B0604020202020204" pitchFamily="34" charset="0"/>
              <a:buChar char="•"/>
            </a:pPr>
            <a:r>
              <a:rPr lang="en-US" sz="2800" dirty="0"/>
              <a:t>Future directions	</a:t>
            </a:r>
          </a:p>
        </p:txBody>
      </p:sp>
    </p:spTree>
    <p:extLst>
      <p:ext uri="{BB962C8B-B14F-4D97-AF65-F5344CB8AC3E}">
        <p14:creationId xmlns:p14="http://schemas.microsoft.com/office/powerpoint/2010/main" val="12543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EF7E-D6C4-4B75-90D2-1DA18C2EDD5A}"/>
              </a:ext>
            </a:extLst>
          </p:cNvPr>
          <p:cNvSpPr>
            <a:spLocks noGrp="1"/>
          </p:cNvSpPr>
          <p:nvPr>
            <p:ph type="title"/>
          </p:nvPr>
        </p:nvSpPr>
        <p:spPr/>
        <p:txBody>
          <a:bodyPr/>
          <a:lstStyle/>
          <a:p>
            <a:r>
              <a:rPr lang="en-US" i="1" dirty="0">
                <a:solidFill>
                  <a:schemeClr val="tx1"/>
                </a:solidFill>
              </a:rPr>
              <a:t>Francisella </a:t>
            </a:r>
            <a:r>
              <a:rPr lang="en-US" dirty="0">
                <a:solidFill>
                  <a:schemeClr val="tx1"/>
                </a:solidFill>
              </a:rPr>
              <a:t>Pathogenicity Island (FPI)</a:t>
            </a:r>
            <a:endParaRPr lang="en-US" i="1" dirty="0">
              <a:solidFill>
                <a:schemeClr val="tx1"/>
              </a:solidFill>
            </a:endParaRPr>
          </a:p>
        </p:txBody>
      </p:sp>
      <p:pic>
        <p:nvPicPr>
          <p:cNvPr id="7" name="Picture 6">
            <a:extLst>
              <a:ext uri="{FF2B5EF4-FFF2-40B4-BE49-F238E27FC236}">
                <a16:creationId xmlns:a16="http://schemas.microsoft.com/office/drawing/2014/main" id="{FA6F276B-A82B-4F84-8A52-1A203F961235}"/>
              </a:ext>
            </a:extLst>
          </p:cNvPr>
          <p:cNvPicPr>
            <a:picLocks noChangeAspect="1"/>
          </p:cNvPicPr>
          <p:nvPr/>
        </p:nvPicPr>
        <p:blipFill>
          <a:blip r:embed="rId2"/>
          <a:stretch>
            <a:fillRect/>
          </a:stretch>
        </p:blipFill>
        <p:spPr>
          <a:xfrm>
            <a:off x="638175" y="1996441"/>
            <a:ext cx="10915650" cy="3124200"/>
          </a:xfrm>
          <a:prstGeom prst="rect">
            <a:avLst/>
          </a:prstGeom>
        </p:spPr>
      </p:pic>
    </p:spTree>
    <p:extLst>
      <p:ext uri="{BB962C8B-B14F-4D97-AF65-F5344CB8AC3E}">
        <p14:creationId xmlns:p14="http://schemas.microsoft.com/office/powerpoint/2010/main" val="3265866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2EA2-9D78-4DD6-911C-C469A9975962}"/>
              </a:ext>
            </a:extLst>
          </p:cNvPr>
          <p:cNvSpPr>
            <a:spLocks noGrp="1"/>
          </p:cNvSpPr>
          <p:nvPr>
            <p:ph type="title"/>
          </p:nvPr>
        </p:nvSpPr>
        <p:spPr/>
        <p:txBody>
          <a:bodyPr/>
          <a:lstStyle/>
          <a:p>
            <a:pPr algn="ctr"/>
            <a:r>
              <a:rPr lang="en-US" dirty="0">
                <a:solidFill>
                  <a:schemeClr val="tx1"/>
                </a:solidFill>
                <a:cs typeface="Calibri" panose="020F0502020204030204" pitchFamily="34" charset="0"/>
              </a:rPr>
              <a:t>Complementation of only </a:t>
            </a:r>
            <a:r>
              <a:rPr lang="en-US" i="1" dirty="0">
                <a:solidFill>
                  <a:schemeClr val="tx1"/>
                </a:solidFill>
                <a:cs typeface="Calibri" panose="020F0502020204030204" pitchFamily="34" charset="0"/>
              </a:rPr>
              <a:t>rpsU2</a:t>
            </a:r>
            <a:r>
              <a:rPr lang="en-US" dirty="0">
                <a:solidFill>
                  <a:schemeClr val="tx1"/>
                </a:solidFill>
                <a:cs typeface="Calibri" panose="020F0502020204030204" pitchFamily="34" charset="0"/>
              </a:rPr>
              <a:t> restores growth in macrophage</a:t>
            </a:r>
            <a:endParaRPr lang="en-US" dirty="0">
              <a:solidFill>
                <a:schemeClr val="tx1"/>
              </a:solidFill>
            </a:endParaRPr>
          </a:p>
        </p:txBody>
      </p:sp>
      <p:sp>
        <p:nvSpPr>
          <p:cNvPr id="8" name="Rectangle 7">
            <a:extLst>
              <a:ext uri="{FF2B5EF4-FFF2-40B4-BE49-F238E27FC236}">
                <a16:creationId xmlns:a16="http://schemas.microsoft.com/office/drawing/2014/main" id="{50CB91BF-D090-413D-AC4F-1E442CE06F2E}"/>
              </a:ext>
            </a:extLst>
          </p:cNvPr>
          <p:cNvSpPr/>
          <p:nvPr/>
        </p:nvSpPr>
        <p:spPr>
          <a:xfrm>
            <a:off x="5906387" y="5398809"/>
            <a:ext cx="1302487" cy="440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3BFD815F-DBED-4C64-9CC9-101947BAFA03}"/>
              </a:ext>
            </a:extLst>
          </p:cNvPr>
          <p:cNvGraphicFramePr>
            <a:graphicFrameLocks/>
          </p:cNvGraphicFramePr>
          <p:nvPr/>
        </p:nvGraphicFramePr>
        <p:xfrm>
          <a:off x="877187" y="1778129"/>
          <a:ext cx="10058400" cy="431035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799F9925-2283-44B3-9CC8-D48713308D1A}"/>
              </a:ext>
            </a:extLst>
          </p:cNvPr>
          <p:cNvSpPr txBox="1"/>
          <p:nvPr/>
        </p:nvSpPr>
        <p:spPr>
          <a:xfrm>
            <a:off x="4965592" y="5719156"/>
            <a:ext cx="1545770" cy="369332"/>
          </a:xfrm>
          <a:prstGeom prst="rect">
            <a:avLst/>
          </a:prstGeom>
          <a:solidFill>
            <a:schemeClr val="bg2"/>
          </a:solidFill>
        </p:spPr>
        <p:txBody>
          <a:bodyPr wrap="square" rtlCol="0">
            <a:spAutoFit/>
          </a:bodyPr>
          <a:lstStyle/>
          <a:p>
            <a:r>
              <a:rPr lang="el-GR" i="1" dirty="0">
                <a:cs typeface="Calibri" panose="020F0502020204030204" pitchFamily="34" charset="0"/>
              </a:rPr>
              <a:t>Δ</a:t>
            </a:r>
            <a:r>
              <a:rPr lang="en-US" i="1" dirty="0">
                <a:cs typeface="Calibri" panose="020F0502020204030204" pitchFamily="34" charset="0"/>
              </a:rPr>
              <a:t>rpsU2 </a:t>
            </a:r>
            <a:r>
              <a:rPr lang="en-US" dirty="0">
                <a:cs typeface="Calibri" panose="020F0502020204030204" pitchFamily="34" charset="0"/>
              </a:rPr>
              <a:t>+ pF</a:t>
            </a:r>
            <a:endParaRPr lang="en-US" dirty="0"/>
          </a:p>
        </p:txBody>
      </p:sp>
      <p:sp>
        <p:nvSpPr>
          <p:cNvPr id="15" name="TextBox 14">
            <a:extLst>
              <a:ext uri="{FF2B5EF4-FFF2-40B4-BE49-F238E27FC236}">
                <a16:creationId xmlns:a16="http://schemas.microsoft.com/office/drawing/2014/main" id="{2BCBF437-2876-4B28-9AA1-433A7A9F193A}"/>
              </a:ext>
            </a:extLst>
          </p:cNvPr>
          <p:cNvSpPr txBox="1"/>
          <p:nvPr/>
        </p:nvSpPr>
        <p:spPr>
          <a:xfrm>
            <a:off x="8592147" y="5701484"/>
            <a:ext cx="2343440" cy="369332"/>
          </a:xfrm>
          <a:prstGeom prst="rect">
            <a:avLst/>
          </a:prstGeom>
          <a:solidFill>
            <a:schemeClr val="bg2"/>
          </a:solidFill>
        </p:spPr>
        <p:txBody>
          <a:bodyPr wrap="square" rtlCol="0">
            <a:spAutoFit/>
          </a:bodyPr>
          <a:lstStyle/>
          <a:p>
            <a:pPr algn="ctr"/>
            <a:r>
              <a:rPr lang="el-GR" i="1" dirty="0">
                <a:cs typeface="Calibri" panose="020F0502020204030204" pitchFamily="34" charset="0"/>
              </a:rPr>
              <a:t>Δ</a:t>
            </a:r>
            <a:r>
              <a:rPr lang="en-US" i="1" dirty="0">
                <a:cs typeface="Calibri" panose="020F0502020204030204" pitchFamily="34" charset="0"/>
              </a:rPr>
              <a:t>rpsU2 </a:t>
            </a:r>
            <a:r>
              <a:rPr lang="en-US" dirty="0">
                <a:cs typeface="Calibri" panose="020F0502020204030204" pitchFamily="34" charset="0"/>
              </a:rPr>
              <a:t>+ pF- </a:t>
            </a:r>
            <a:r>
              <a:rPr lang="en-US" i="1" dirty="0">
                <a:cs typeface="Calibri" panose="020F0502020204030204" pitchFamily="34" charset="0"/>
              </a:rPr>
              <a:t>rpsU2</a:t>
            </a:r>
            <a:endParaRPr lang="en-US" i="1" dirty="0"/>
          </a:p>
        </p:txBody>
      </p:sp>
      <p:sp>
        <p:nvSpPr>
          <p:cNvPr id="12" name="TextBox 11">
            <a:extLst>
              <a:ext uri="{FF2B5EF4-FFF2-40B4-BE49-F238E27FC236}">
                <a16:creationId xmlns:a16="http://schemas.microsoft.com/office/drawing/2014/main" id="{45FF43C3-94E9-44AB-BD64-11CCD031E730}"/>
              </a:ext>
            </a:extLst>
          </p:cNvPr>
          <p:cNvSpPr txBox="1"/>
          <p:nvPr/>
        </p:nvSpPr>
        <p:spPr>
          <a:xfrm>
            <a:off x="6492391" y="5719156"/>
            <a:ext cx="2343440" cy="369332"/>
          </a:xfrm>
          <a:prstGeom prst="rect">
            <a:avLst/>
          </a:prstGeom>
          <a:solidFill>
            <a:schemeClr val="bg2"/>
          </a:solidFill>
        </p:spPr>
        <p:txBody>
          <a:bodyPr wrap="square" rtlCol="0">
            <a:spAutoFit/>
          </a:bodyPr>
          <a:lstStyle/>
          <a:p>
            <a:pPr algn="ctr"/>
            <a:r>
              <a:rPr lang="el-GR" i="1" dirty="0">
                <a:cs typeface="Calibri" panose="020F0502020204030204" pitchFamily="34" charset="0"/>
              </a:rPr>
              <a:t>Δ</a:t>
            </a:r>
            <a:r>
              <a:rPr lang="en-US" i="1" dirty="0">
                <a:cs typeface="Calibri" panose="020F0502020204030204" pitchFamily="34" charset="0"/>
              </a:rPr>
              <a:t>rpsU2 </a:t>
            </a:r>
            <a:r>
              <a:rPr lang="en-US" dirty="0">
                <a:cs typeface="Calibri" panose="020F0502020204030204" pitchFamily="34" charset="0"/>
              </a:rPr>
              <a:t>+ pF- </a:t>
            </a:r>
            <a:r>
              <a:rPr lang="en-US" i="1" dirty="0">
                <a:cs typeface="Calibri" panose="020F0502020204030204" pitchFamily="34" charset="0"/>
              </a:rPr>
              <a:t>rpsU1</a:t>
            </a:r>
            <a:endParaRPr lang="en-US" i="1" dirty="0"/>
          </a:p>
        </p:txBody>
      </p:sp>
      <p:sp>
        <p:nvSpPr>
          <p:cNvPr id="9" name="Rectangle 8">
            <a:extLst>
              <a:ext uri="{FF2B5EF4-FFF2-40B4-BE49-F238E27FC236}">
                <a16:creationId xmlns:a16="http://schemas.microsoft.com/office/drawing/2014/main" id="{470FD7AF-566F-48E3-A9B7-6A382C220F98}"/>
              </a:ext>
            </a:extLst>
          </p:cNvPr>
          <p:cNvSpPr/>
          <p:nvPr/>
        </p:nvSpPr>
        <p:spPr>
          <a:xfrm>
            <a:off x="6517009" y="1778128"/>
            <a:ext cx="4695473" cy="42844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1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5B1A-90D8-4017-888E-E39EF9EC8903}"/>
              </a:ext>
            </a:extLst>
          </p:cNvPr>
          <p:cNvSpPr>
            <a:spLocks noGrp="1"/>
          </p:cNvSpPr>
          <p:nvPr>
            <p:ph type="title"/>
          </p:nvPr>
        </p:nvSpPr>
        <p:spPr/>
        <p:txBody>
          <a:bodyPr/>
          <a:lstStyle/>
          <a:p>
            <a:r>
              <a:rPr lang="en-US" dirty="0"/>
              <a:t>Loss of </a:t>
            </a:r>
            <a:r>
              <a:rPr lang="en-US" i="1" dirty="0"/>
              <a:t>rpsU2</a:t>
            </a:r>
            <a:r>
              <a:rPr lang="en-US" dirty="0"/>
              <a:t> leads to alterations in MIC for some ribosome-targeting antibiotics</a:t>
            </a:r>
          </a:p>
        </p:txBody>
      </p:sp>
      <p:graphicFrame>
        <p:nvGraphicFramePr>
          <p:cNvPr id="5" name="Content Placeholder 4">
            <a:extLst>
              <a:ext uri="{FF2B5EF4-FFF2-40B4-BE49-F238E27FC236}">
                <a16:creationId xmlns:a16="http://schemas.microsoft.com/office/drawing/2014/main" id="{C1DB6E5F-91D5-42F1-8CBD-001C877A3BC1}"/>
              </a:ext>
            </a:extLst>
          </p:cNvPr>
          <p:cNvGraphicFramePr>
            <a:graphicFrameLocks noGrp="1"/>
          </p:cNvGraphicFramePr>
          <p:nvPr>
            <p:ph idx="1"/>
            <p:extLst>
              <p:ext uri="{D42A27DB-BD31-4B8C-83A1-F6EECF244321}">
                <p14:modId xmlns:p14="http://schemas.microsoft.com/office/powerpoint/2010/main" val="2870225126"/>
              </p:ext>
            </p:extLst>
          </p:nvPr>
        </p:nvGraphicFramePr>
        <p:xfrm>
          <a:off x="444137" y="1909988"/>
          <a:ext cx="10931434" cy="3641726"/>
        </p:xfrm>
        <a:graphic>
          <a:graphicData uri="http://schemas.openxmlformats.org/drawingml/2006/table">
            <a:tbl>
              <a:tblPr>
                <a:tableStyleId>{9DCAF9ED-07DC-4A11-8D7F-57B35C25682E}</a:tableStyleId>
              </a:tblPr>
              <a:tblGrid>
                <a:gridCol w="2001901">
                  <a:extLst>
                    <a:ext uri="{9D8B030D-6E8A-4147-A177-3AD203B41FA5}">
                      <a16:colId xmlns:a16="http://schemas.microsoft.com/office/drawing/2014/main" val="1772967983"/>
                    </a:ext>
                  </a:extLst>
                </a:gridCol>
                <a:gridCol w="2265309">
                  <a:extLst>
                    <a:ext uri="{9D8B030D-6E8A-4147-A177-3AD203B41FA5}">
                      <a16:colId xmlns:a16="http://schemas.microsoft.com/office/drawing/2014/main" val="3440234197"/>
                    </a:ext>
                  </a:extLst>
                </a:gridCol>
                <a:gridCol w="2120434">
                  <a:extLst>
                    <a:ext uri="{9D8B030D-6E8A-4147-A177-3AD203B41FA5}">
                      <a16:colId xmlns:a16="http://schemas.microsoft.com/office/drawing/2014/main" val="3814150161"/>
                    </a:ext>
                  </a:extLst>
                </a:gridCol>
                <a:gridCol w="2462866">
                  <a:extLst>
                    <a:ext uri="{9D8B030D-6E8A-4147-A177-3AD203B41FA5}">
                      <a16:colId xmlns:a16="http://schemas.microsoft.com/office/drawing/2014/main" val="2540895735"/>
                    </a:ext>
                  </a:extLst>
                </a:gridCol>
                <a:gridCol w="2080924">
                  <a:extLst>
                    <a:ext uri="{9D8B030D-6E8A-4147-A177-3AD203B41FA5}">
                      <a16:colId xmlns:a16="http://schemas.microsoft.com/office/drawing/2014/main" val="3750981792"/>
                    </a:ext>
                  </a:extLst>
                </a:gridCol>
              </a:tblGrid>
              <a:tr h="981155">
                <a:tc>
                  <a:txBody>
                    <a:bodyPr/>
                    <a:lstStyle/>
                    <a:p>
                      <a:pPr algn="l" fontAlgn="b"/>
                      <a:endParaRPr lang="en-US" sz="2300" b="0" i="0" u="none" strike="noStrike" dirty="0">
                        <a:solidFill>
                          <a:srgbClr val="000000"/>
                        </a:solidFill>
                        <a:effectLst/>
                        <a:latin typeface="Calibri" panose="020F0502020204030204" pitchFamily="34" charset="0"/>
                      </a:endParaRPr>
                    </a:p>
                  </a:txBody>
                  <a:tcPr marL="6059" marR="6059" marT="6059" marB="0" anchor="ctr">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WT</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i="1" u="none" strike="noStrike" dirty="0">
                          <a:effectLst/>
                        </a:rPr>
                        <a:t>∆rpsU1 ∆rpsU3 </a:t>
                      </a:r>
                      <a:endParaRPr lang="en-US" sz="2300" b="0" i="1"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i="1" u="none" strike="noStrike" dirty="0">
                          <a:effectLst/>
                        </a:rPr>
                        <a:t>∆rpsU1 ∆rpsU2 </a:t>
                      </a:r>
                      <a:endParaRPr lang="en-US" sz="2300" b="0" i="1"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i="1" u="none" strike="noStrike" dirty="0">
                          <a:effectLst/>
                        </a:rPr>
                        <a:t>∆rpsU2 ∆rpsU3</a:t>
                      </a:r>
                      <a:endParaRPr lang="en-US" sz="2300" b="0" i="1"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50599514"/>
                  </a:ext>
                </a:extLst>
              </a:tr>
              <a:tr h="649390">
                <a:tc>
                  <a:txBody>
                    <a:bodyPr/>
                    <a:lstStyle/>
                    <a:p>
                      <a:pPr algn="ctr" fontAlgn="b"/>
                      <a:r>
                        <a:rPr lang="en-US" sz="2300" u="none" strike="noStrike" dirty="0">
                          <a:effectLst/>
                        </a:rPr>
                        <a:t>Kanamycin </a:t>
                      </a:r>
                      <a:endParaRPr lang="en-US" sz="2300" b="0" i="0" u="none" strike="noStrike" dirty="0">
                        <a:solidFill>
                          <a:srgbClr val="000000"/>
                        </a:solidFill>
                        <a:effectLst/>
                        <a:latin typeface="Calibri" panose="020F0502020204030204" pitchFamily="34" charset="0"/>
                      </a:endParaRPr>
                    </a:p>
                  </a:txBody>
                  <a:tcPr marL="6059" marR="6059" marT="6059" marB="0" anchor="ctr">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6.3</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6.3</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a:effectLst/>
                        </a:rPr>
                        <a:t>6.25</a:t>
                      </a:r>
                      <a:endParaRPr lang="en-US" sz="2300" b="0" i="0" u="none" strike="noStrike">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a:effectLst/>
                        </a:rPr>
                        <a:t>6.25</a:t>
                      </a:r>
                      <a:endParaRPr lang="en-US" sz="2300" b="0" i="0" u="none" strike="noStrike">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17802481"/>
                  </a:ext>
                </a:extLst>
              </a:tr>
              <a:tr h="649390">
                <a:tc>
                  <a:txBody>
                    <a:bodyPr/>
                    <a:lstStyle/>
                    <a:p>
                      <a:pPr algn="ctr" fontAlgn="b"/>
                      <a:r>
                        <a:rPr lang="en-US" sz="2300" u="none" strike="noStrike" dirty="0">
                          <a:effectLst/>
                        </a:rPr>
                        <a:t>Hygromycin </a:t>
                      </a:r>
                      <a:endParaRPr lang="en-US" sz="2300" b="0" i="0" u="none" strike="noStrike" dirty="0">
                        <a:solidFill>
                          <a:srgbClr val="000000"/>
                        </a:solidFill>
                        <a:effectLst/>
                        <a:latin typeface="Calibri" panose="020F0502020204030204" pitchFamily="34" charset="0"/>
                      </a:endParaRPr>
                    </a:p>
                  </a:txBody>
                  <a:tcPr marL="6059" marR="6059" marT="6059" marB="0" anchor="ctr">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84.4</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84.4</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b="1" u="none" strike="noStrike" dirty="0">
                          <a:effectLst/>
                          <a:highlight>
                            <a:srgbClr val="00FFFF"/>
                          </a:highlight>
                        </a:rPr>
                        <a:t>42.19</a:t>
                      </a:r>
                      <a:endParaRPr lang="en-US" sz="2300" b="1" i="0" u="none" strike="noStrike" dirty="0">
                        <a:solidFill>
                          <a:srgbClr val="000000"/>
                        </a:solidFill>
                        <a:effectLst/>
                        <a:highlight>
                          <a:srgbClr val="00FFFF"/>
                        </a:highligh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b="1" u="none" strike="noStrike" dirty="0">
                          <a:effectLst/>
                          <a:highlight>
                            <a:srgbClr val="00FFFF"/>
                          </a:highlight>
                        </a:rPr>
                        <a:t>42.19</a:t>
                      </a:r>
                      <a:endParaRPr lang="en-US" sz="2300" b="1" i="0" u="none" strike="noStrike" dirty="0">
                        <a:solidFill>
                          <a:srgbClr val="000000"/>
                        </a:solidFill>
                        <a:effectLst/>
                        <a:highlight>
                          <a:srgbClr val="00FFFF"/>
                        </a:highligh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05519043"/>
                  </a:ext>
                </a:extLst>
              </a:tr>
              <a:tr h="649390">
                <a:tc>
                  <a:txBody>
                    <a:bodyPr/>
                    <a:lstStyle/>
                    <a:p>
                      <a:pPr algn="ctr" fontAlgn="b"/>
                      <a:r>
                        <a:rPr lang="en-US" sz="2300" u="none" strike="noStrike" dirty="0">
                          <a:effectLst/>
                        </a:rPr>
                        <a:t>Tetracycline </a:t>
                      </a:r>
                      <a:endParaRPr lang="en-US" sz="2300" b="0" i="0" u="none" strike="noStrike" dirty="0">
                        <a:solidFill>
                          <a:srgbClr val="000000"/>
                        </a:solidFill>
                        <a:effectLst/>
                        <a:latin typeface="Calibri" panose="020F0502020204030204" pitchFamily="34" charset="0"/>
                      </a:endParaRPr>
                    </a:p>
                  </a:txBody>
                  <a:tcPr marL="6059" marR="6059" marT="6059" marB="0" anchor="ctr">
                    <a:lnR w="12700" cap="flat" cmpd="sng" algn="ctr">
                      <a:solidFill>
                        <a:schemeClr val="tx1"/>
                      </a:solidFill>
                      <a:prstDash val="solid"/>
                      <a:round/>
                      <a:headEnd type="none" w="med" len="med"/>
                      <a:tailEnd type="none" w="med" len="med"/>
                    </a:lnR>
                  </a:tcPr>
                </a:tc>
                <a:tc>
                  <a:txBody>
                    <a:bodyPr/>
                    <a:lstStyle/>
                    <a:p>
                      <a:pPr algn="ctr" fontAlgn="b"/>
                      <a:r>
                        <a:rPr lang="en-US" sz="2300" u="none" strike="noStrike">
                          <a:effectLst/>
                        </a:rPr>
                        <a:t>4.0</a:t>
                      </a:r>
                      <a:endParaRPr lang="en-US" sz="2300" b="0" i="0" u="none" strike="noStrike">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4.0</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b="1" u="none" strike="noStrike" dirty="0">
                          <a:effectLst/>
                          <a:highlight>
                            <a:srgbClr val="00FFFF"/>
                          </a:highlight>
                        </a:rPr>
                        <a:t>2.0</a:t>
                      </a:r>
                      <a:endParaRPr lang="en-US" sz="2300" b="1" i="0" u="none" strike="noStrike" dirty="0">
                        <a:solidFill>
                          <a:srgbClr val="000000"/>
                        </a:solidFill>
                        <a:effectLst/>
                        <a:highlight>
                          <a:srgbClr val="00FFFF"/>
                        </a:highligh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b="1" u="none" strike="noStrike" dirty="0">
                          <a:effectLst/>
                          <a:highlight>
                            <a:srgbClr val="00FFFF"/>
                          </a:highlight>
                        </a:rPr>
                        <a:t>2.0</a:t>
                      </a:r>
                      <a:endParaRPr lang="en-US" sz="2300" b="1" i="0" u="none" strike="noStrike" dirty="0">
                        <a:solidFill>
                          <a:srgbClr val="000000"/>
                        </a:solidFill>
                        <a:effectLst/>
                        <a:highlight>
                          <a:srgbClr val="00FFFF"/>
                        </a:highligh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41556670"/>
                  </a:ext>
                </a:extLst>
              </a:tr>
              <a:tr h="712401">
                <a:tc>
                  <a:txBody>
                    <a:bodyPr/>
                    <a:lstStyle/>
                    <a:p>
                      <a:pPr algn="ctr" fontAlgn="b"/>
                      <a:r>
                        <a:rPr lang="en-US" sz="2300" u="none" strike="noStrike" dirty="0">
                          <a:effectLst/>
                        </a:rPr>
                        <a:t>Streptomycin </a:t>
                      </a:r>
                      <a:endParaRPr lang="en-US" sz="2300" b="0" i="0" u="none" strike="noStrike" dirty="0">
                        <a:solidFill>
                          <a:srgbClr val="000000"/>
                        </a:solidFill>
                        <a:effectLst/>
                        <a:latin typeface="Calibri" panose="020F0502020204030204" pitchFamily="34" charset="0"/>
                      </a:endParaRPr>
                    </a:p>
                  </a:txBody>
                  <a:tcPr marL="6059" marR="6059" marT="6059" marB="0" anchor="ctr">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6.3</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a:effectLst/>
                        </a:rPr>
                        <a:t>6.3</a:t>
                      </a:r>
                      <a:endParaRPr lang="en-US" sz="2300" b="0" i="0" u="none" strike="noStrike">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6.3</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2300" u="none" strike="noStrike" dirty="0">
                          <a:effectLst/>
                        </a:rPr>
                        <a:t>6.3</a:t>
                      </a:r>
                      <a:endParaRPr lang="en-US" sz="2300" b="0" i="0" u="none" strike="noStrike" dirty="0">
                        <a:solidFill>
                          <a:srgbClr val="000000"/>
                        </a:solidFill>
                        <a:effectLst/>
                        <a:latin typeface="Calibri" panose="020F0502020204030204" pitchFamily="34" charset="0"/>
                      </a:endParaRPr>
                    </a:p>
                  </a:txBody>
                  <a:tcPr marL="6059" marR="6059" marT="60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84705897"/>
                  </a:ext>
                </a:extLst>
              </a:tr>
            </a:tbl>
          </a:graphicData>
        </a:graphic>
      </p:graphicFrame>
      <p:sp>
        <p:nvSpPr>
          <p:cNvPr id="6" name="TextBox 5">
            <a:extLst>
              <a:ext uri="{FF2B5EF4-FFF2-40B4-BE49-F238E27FC236}">
                <a16:creationId xmlns:a16="http://schemas.microsoft.com/office/drawing/2014/main" id="{FA9E8AEF-D123-43D9-A2A0-D2F124E37719}"/>
              </a:ext>
            </a:extLst>
          </p:cNvPr>
          <p:cNvSpPr txBox="1"/>
          <p:nvPr/>
        </p:nvSpPr>
        <p:spPr>
          <a:xfrm>
            <a:off x="8937171" y="5551714"/>
            <a:ext cx="2906486" cy="461665"/>
          </a:xfrm>
          <a:prstGeom prst="rect">
            <a:avLst/>
          </a:prstGeom>
          <a:noFill/>
        </p:spPr>
        <p:txBody>
          <a:bodyPr wrap="square" rtlCol="0">
            <a:spAutoFit/>
          </a:bodyPr>
          <a:lstStyle/>
          <a:p>
            <a:r>
              <a:rPr lang="en-US" sz="2400" dirty="0"/>
              <a:t>All values in </a:t>
            </a:r>
            <a:r>
              <a:rPr lang="el-GR" sz="2400" dirty="0"/>
              <a:t>μ</a:t>
            </a:r>
            <a:r>
              <a:rPr lang="en-US" sz="2400" dirty="0"/>
              <a:t>g/mL</a:t>
            </a:r>
          </a:p>
        </p:txBody>
      </p:sp>
    </p:spTree>
    <p:extLst>
      <p:ext uri="{BB962C8B-B14F-4D97-AF65-F5344CB8AC3E}">
        <p14:creationId xmlns:p14="http://schemas.microsoft.com/office/powerpoint/2010/main" val="273678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300" y="1483868"/>
            <a:ext cx="4719320" cy="4719320"/>
          </a:xfrm>
          <a:prstGeom prst="rect">
            <a:avLst/>
          </a:prstGeom>
        </p:spPr>
      </p:pic>
      <p:sp>
        <p:nvSpPr>
          <p:cNvPr id="5" name="TextBox 4"/>
          <p:cNvSpPr txBox="1"/>
          <p:nvPr/>
        </p:nvSpPr>
        <p:spPr>
          <a:xfrm>
            <a:off x="2895600" y="2361805"/>
            <a:ext cx="662361" cy="338554"/>
          </a:xfrm>
          <a:prstGeom prst="rect">
            <a:avLst/>
          </a:prstGeom>
          <a:noFill/>
        </p:spPr>
        <p:txBody>
          <a:bodyPr wrap="none" rtlCol="0">
            <a:spAutoFit/>
          </a:bodyPr>
          <a:lstStyle/>
          <a:p>
            <a:r>
              <a:rPr lang="en-US" sz="1600" dirty="0">
                <a:latin typeface="Arial" charset="0"/>
                <a:ea typeface="Arial" charset="0"/>
                <a:cs typeface="Arial" charset="0"/>
              </a:rPr>
              <a:t>bS21</a:t>
            </a:r>
          </a:p>
        </p:txBody>
      </p:sp>
      <p:sp>
        <p:nvSpPr>
          <p:cNvPr id="6" name="TextBox 5"/>
          <p:cNvSpPr txBox="1"/>
          <p:nvPr/>
        </p:nvSpPr>
        <p:spPr>
          <a:xfrm>
            <a:off x="3992880" y="1314591"/>
            <a:ext cx="1676934" cy="338554"/>
          </a:xfrm>
          <a:prstGeom prst="rect">
            <a:avLst/>
          </a:prstGeom>
          <a:noFill/>
        </p:spPr>
        <p:txBody>
          <a:bodyPr wrap="none" rtlCol="0">
            <a:spAutoFit/>
          </a:bodyPr>
          <a:lstStyle/>
          <a:p>
            <a:r>
              <a:rPr lang="en-US" sz="1600">
                <a:latin typeface="Arial" charset="0"/>
                <a:ea typeface="Arial" charset="0"/>
                <a:cs typeface="Arial" charset="0"/>
              </a:rPr>
              <a:t>P-site tRNA ASL</a:t>
            </a:r>
          </a:p>
        </p:txBody>
      </p:sp>
      <p:sp>
        <p:nvSpPr>
          <p:cNvPr id="7" name="TextBox 6"/>
          <p:cNvSpPr txBox="1"/>
          <p:nvPr/>
        </p:nvSpPr>
        <p:spPr>
          <a:xfrm>
            <a:off x="4551681" y="2253488"/>
            <a:ext cx="787395" cy="338554"/>
          </a:xfrm>
          <a:prstGeom prst="rect">
            <a:avLst/>
          </a:prstGeom>
          <a:noFill/>
        </p:spPr>
        <p:txBody>
          <a:bodyPr wrap="none" rtlCol="0">
            <a:spAutoFit/>
          </a:bodyPr>
          <a:lstStyle/>
          <a:p>
            <a:r>
              <a:rPr lang="en-US" sz="1600">
                <a:latin typeface="Arial" charset="0"/>
                <a:ea typeface="Arial" charset="0"/>
                <a:cs typeface="Arial" charset="0"/>
              </a:rPr>
              <a:t>mRNA</a:t>
            </a:r>
          </a:p>
        </p:txBody>
      </p:sp>
      <p:cxnSp>
        <p:nvCxnSpPr>
          <p:cNvPr id="9" name="Straight Connector 8"/>
          <p:cNvCxnSpPr/>
          <p:nvPr/>
        </p:nvCxnSpPr>
        <p:spPr>
          <a:xfrm>
            <a:off x="3557962" y="2700359"/>
            <a:ext cx="993719" cy="7384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43572" y="2580980"/>
            <a:ext cx="1113389" cy="11558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52509" y="1653145"/>
            <a:ext cx="640946" cy="7696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CAB237-EFEA-E643-B125-54F1F694AE90}"/>
              </a:ext>
            </a:extLst>
          </p:cNvPr>
          <p:cNvSpPr txBox="1"/>
          <p:nvPr/>
        </p:nvSpPr>
        <p:spPr>
          <a:xfrm>
            <a:off x="7589316" y="6352143"/>
            <a:ext cx="3187539" cy="369332"/>
          </a:xfrm>
          <a:prstGeom prst="rect">
            <a:avLst/>
          </a:prstGeom>
          <a:noFill/>
        </p:spPr>
        <p:txBody>
          <a:bodyPr wrap="none" rtlCol="0">
            <a:spAutoFit/>
          </a:bodyPr>
          <a:lstStyle/>
          <a:p>
            <a:r>
              <a:rPr lang="en-US" dirty="0">
                <a:solidFill>
                  <a:schemeClr val="bg1"/>
                </a:solidFill>
              </a:rPr>
              <a:t>Steven Gregory, PDB Entry 4V50</a:t>
            </a:r>
          </a:p>
        </p:txBody>
      </p:sp>
      <p:sp>
        <p:nvSpPr>
          <p:cNvPr id="12" name="Title 1">
            <a:extLst>
              <a:ext uri="{FF2B5EF4-FFF2-40B4-BE49-F238E27FC236}">
                <a16:creationId xmlns:a16="http://schemas.microsoft.com/office/drawing/2014/main" id="{41313626-4DFF-4A65-8C54-E48BF9B9B510}"/>
              </a:ext>
            </a:extLst>
          </p:cNvPr>
          <p:cNvSpPr txBox="1">
            <a:spLocks/>
          </p:cNvSpPr>
          <p:nvPr/>
        </p:nvSpPr>
        <p:spPr>
          <a:xfrm>
            <a:off x="657224" y="499533"/>
            <a:ext cx="10772775" cy="165819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a:lstStyle>
          <a:p>
            <a:r>
              <a:rPr lang="en-US" sz="4400" dirty="0"/>
              <a:t>Ribosomal protein bS21</a:t>
            </a:r>
          </a:p>
        </p:txBody>
      </p:sp>
    </p:spTree>
    <p:extLst>
      <p:ext uri="{BB962C8B-B14F-4D97-AF65-F5344CB8AC3E}">
        <p14:creationId xmlns:p14="http://schemas.microsoft.com/office/powerpoint/2010/main" val="1495124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43209-6546-4D82-9461-F38F7D82EECA}"/>
              </a:ext>
            </a:extLst>
          </p:cNvPr>
          <p:cNvSpPr>
            <a:spLocks noGrp="1"/>
          </p:cNvSpPr>
          <p:nvPr>
            <p:ph type="title"/>
          </p:nvPr>
        </p:nvSpPr>
        <p:spPr>
          <a:xfrm>
            <a:off x="1160779" y="142215"/>
            <a:ext cx="10772775" cy="1658198"/>
          </a:xfrm>
        </p:spPr>
        <p:txBody>
          <a:bodyPr/>
          <a:lstStyle/>
          <a:p>
            <a:r>
              <a:rPr lang="en-US" i="1" dirty="0" err="1">
                <a:solidFill>
                  <a:schemeClr val="tx1"/>
                </a:solidFill>
              </a:rPr>
              <a:t>Francisella</a:t>
            </a:r>
            <a:r>
              <a:rPr lang="en-US" i="1" dirty="0">
                <a:solidFill>
                  <a:schemeClr val="tx1"/>
                </a:solidFill>
              </a:rPr>
              <a:t> </a:t>
            </a:r>
            <a:r>
              <a:rPr lang="en-US" i="1" dirty="0" err="1">
                <a:solidFill>
                  <a:schemeClr val="tx1"/>
                </a:solidFill>
              </a:rPr>
              <a:t>tularensis</a:t>
            </a:r>
            <a:endParaRPr lang="en-US" i="1" dirty="0">
              <a:solidFill>
                <a:schemeClr val="tx1"/>
              </a:solidFill>
            </a:endParaRPr>
          </a:p>
        </p:txBody>
      </p:sp>
      <p:sp>
        <p:nvSpPr>
          <p:cNvPr id="5" name="TextBox 4">
            <a:extLst>
              <a:ext uri="{FF2B5EF4-FFF2-40B4-BE49-F238E27FC236}">
                <a16:creationId xmlns:a16="http://schemas.microsoft.com/office/drawing/2014/main" id="{2497B77F-D3CC-41B2-BF71-148D5C5516FB}"/>
              </a:ext>
            </a:extLst>
          </p:cNvPr>
          <p:cNvSpPr txBox="1"/>
          <p:nvPr/>
        </p:nvSpPr>
        <p:spPr>
          <a:xfrm>
            <a:off x="649383" y="1800413"/>
            <a:ext cx="7254240"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Causes tularemia – </a:t>
            </a:r>
            <a:r>
              <a:rPr lang="en-US" sz="2800" dirty="0" err="1"/>
              <a:t>ulceroglandular</a:t>
            </a:r>
            <a:r>
              <a:rPr lang="en-US" sz="2800" dirty="0"/>
              <a:t>, respiratory </a:t>
            </a:r>
          </a:p>
          <a:p>
            <a:pPr marL="285750" indent="-285750">
              <a:lnSpc>
                <a:spcPct val="150000"/>
              </a:lnSpc>
              <a:buFont typeface="Arial" panose="020B0604020202020204" pitchFamily="34" charset="0"/>
              <a:buChar char="•"/>
            </a:pPr>
            <a:r>
              <a:rPr lang="en-US" sz="2800" dirty="0"/>
              <a:t>Many hosts and vectors</a:t>
            </a:r>
          </a:p>
          <a:p>
            <a:pPr marL="285750" indent="-285750">
              <a:lnSpc>
                <a:spcPct val="150000"/>
              </a:lnSpc>
              <a:buFont typeface="Arial" panose="020B0604020202020204" pitchFamily="34" charset="0"/>
              <a:buChar char="•"/>
            </a:pPr>
            <a:r>
              <a:rPr lang="en-US" sz="2800" dirty="0"/>
              <a:t>Highly infectious/ potential bioweapon</a:t>
            </a:r>
          </a:p>
          <a:p>
            <a:pPr marL="285750" indent="-285750">
              <a:lnSpc>
                <a:spcPct val="150000"/>
              </a:lnSpc>
              <a:buFont typeface="Arial" panose="020B0604020202020204" pitchFamily="34" charset="0"/>
              <a:buChar char="•"/>
            </a:pPr>
            <a:r>
              <a:rPr lang="en-US" sz="2800" dirty="0"/>
              <a:t>Model: </a:t>
            </a:r>
            <a:r>
              <a:rPr lang="en-US" sz="2800" i="1" dirty="0"/>
              <a:t>F. </a:t>
            </a:r>
            <a:r>
              <a:rPr lang="en-US" sz="2800" i="1" dirty="0" err="1"/>
              <a:t>tularensis</a:t>
            </a:r>
            <a:r>
              <a:rPr lang="en-US" sz="2800" dirty="0"/>
              <a:t> subsp. </a:t>
            </a:r>
            <a:r>
              <a:rPr lang="en-US" sz="2800" i="1" dirty="0" err="1"/>
              <a:t>holarctica</a:t>
            </a:r>
            <a:r>
              <a:rPr lang="en-US" sz="2800" dirty="0"/>
              <a:t> LVS (live vaccine strain)</a:t>
            </a:r>
          </a:p>
        </p:txBody>
      </p:sp>
      <p:pic>
        <p:nvPicPr>
          <p:cNvPr id="9" name="Picture 8">
            <a:extLst>
              <a:ext uri="{FF2B5EF4-FFF2-40B4-BE49-F238E27FC236}">
                <a16:creationId xmlns:a16="http://schemas.microsoft.com/office/drawing/2014/main" id="{625C5745-7DB8-4457-B653-D6211FF020A7}"/>
              </a:ext>
            </a:extLst>
          </p:cNvPr>
          <p:cNvPicPr>
            <a:picLocks noChangeAspect="1"/>
          </p:cNvPicPr>
          <p:nvPr/>
        </p:nvPicPr>
        <p:blipFill>
          <a:blip r:embed="rId3"/>
          <a:stretch>
            <a:fillRect/>
          </a:stretch>
        </p:blipFill>
        <p:spPr>
          <a:xfrm>
            <a:off x="8068502" y="2009775"/>
            <a:ext cx="3362325" cy="3676650"/>
          </a:xfrm>
          <a:prstGeom prst="rect">
            <a:avLst/>
          </a:prstGeom>
        </p:spPr>
      </p:pic>
    </p:spTree>
    <p:extLst>
      <p:ext uri="{BB962C8B-B14F-4D97-AF65-F5344CB8AC3E}">
        <p14:creationId xmlns:p14="http://schemas.microsoft.com/office/powerpoint/2010/main" val="1919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D31F-788B-4E83-A31E-B1EAE96618D8}"/>
              </a:ext>
            </a:extLst>
          </p:cNvPr>
          <p:cNvSpPr>
            <a:spLocks noGrp="1"/>
          </p:cNvSpPr>
          <p:nvPr>
            <p:ph type="title"/>
          </p:nvPr>
        </p:nvSpPr>
        <p:spPr/>
        <p:txBody>
          <a:bodyPr/>
          <a:lstStyle/>
          <a:p>
            <a:r>
              <a:rPr lang="en-US" dirty="0">
                <a:solidFill>
                  <a:schemeClr val="tx1"/>
                </a:solidFill>
              </a:rPr>
              <a:t>Gene regulation in </a:t>
            </a:r>
            <a:r>
              <a:rPr lang="en-US" i="1" dirty="0">
                <a:solidFill>
                  <a:schemeClr val="tx1"/>
                </a:solidFill>
              </a:rPr>
              <a:t>F. </a:t>
            </a:r>
            <a:r>
              <a:rPr lang="en-US" i="1" dirty="0" err="1">
                <a:solidFill>
                  <a:schemeClr val="tx1"/>
                </a:solidFill>
              </a:rPr>
              <a:t>tularensis</a:t>
            </a:r>
            <a:endParaRPr lang="en-US" dirty="0">
              <a:solidFill>
                <a:schemeClr val="tx1"/>
              </a:solidFill>
            </a:endParaRPr>
          </a:p>
        </p:txBody>
      </p:sp>
      <p:grpSp>
        <p:nvGrpSpPr>
          <p:cNvPr id="23" name="Group 22">
            <a:extLst>
              <a:ext uri="{FF2B5EF4-FFF2-40B4-BE49-F238E27FC236}">
                <a16:creationId xmlns:a16="http://schemas.microsoft.com/office/drawing/2014/main" id="{588B55B7-82EC-4CB0-A95C-CD3996B1097F}"/>
              </a:ext>
            </a:extLst>
          </p:cNvPr>
          <p:cNvGrpSpPr/>
          <p:nvPr/>
        </p:nvGrpSpPr>
        <p:grpSpPr>
          <a:xfrm>
            <a:off x="836352" y="2555744"/>
            <a:ext cx="5362428" cy="954642"/>
            <a:chOff x="3847435" y="3911128"/>
            <a:chExt cx="5362428" cy="954642"/>
          </a:xfrm>
        </p:grpSpPr>
        <p:grpSp>
          <p:nvGrpSpPr>
            <p:cNvPr id="5" name="Group 4">
              <a:extLst>
                <a:ext uri="{FF2B5EF4-FFF2-40B4-BE49-F238E27FC236}">
                  <a16:creationId xmlns:a16="http://schemas.microsoft.com/office/drawing/2014/main" id="{FB9BC286-315D-4647-B014-85B42CECFC1C}"/>
                </a:ext>
              </a:extLst>
            </p:cNvPr>
            <p:cNvGrpSpPr/>
            <p:nvPr/>
          </p:nvGrpSpPr>
          <p:grpSpPr>
            <a:xfrm>
              <a:off x="3847435" y="3911128"/>
              <a:ext cx="5362428" cy="954642"/>
              <a:chOff x="3263356" y="3193723"/>
              <a:chExt cx="5362428" cy="954642"/>
            </a:xfrm>
          </p:grpSpPr>
          <p:sp>
            <p:nvSpPr>
              <p:cNvPr id="11" name="Oval 10">
                <a:extLst>
                  <a:ext uri="{FF2B5EF4-FFF2-40B4-BE49-F238E27FC236}">
                    <a16:creationId xmlns:a16="http://schemas.microsoft.com/office/drawing/2014/main" id="{AE2DB8A1-F8D1-457D-8739-B63FED266C15}"/>
                  </a:ext>
                </a:extLst>
              </p:cNvPr>
              <p:cNvSpPr/>
              <p:nvPr/>
            </p:nvSpPr>
            <p:spPr>
              <a:xfrm>
                <a:off x="3901571" y="3193723"/>
                <a:ext cx="1409321" cy="726042"/>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RNAP</a:t>
                </a:r>
              </a:p>
            </p:txBody>
          </p:sp>
          <p:cxnSp>
            <p:nvCxnSpPr>
              <p:cNvPr id="10" name="Straight Connector 9">
                <a:extLst>
                  <a:ext uri="{FF2B5EF4-FFF2-40B4-BE49-F238E27FC236}">
                    <a16:creationId xmlns:a16="http://schemas.microsoft.com/office/drawing/2014/main" id="{B66D4687-1A60-48F2-AA10-F0FF8846AD23}"/>
                  </a:ext>
                </a:extLst>
              </p:cNvPr>
              <p:cNvCxnSpPr>
                <a:cxnSpLocks/>
              </p:cNvCxnSpPr>
              <p:nvPr/>
            </p:nvCxnSpPr>
            <p:spPr>
              <a:xfrm>
                <a:off x="3263356" y="4148365"/>
                <a:ext cx="53624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D9973EF9-F0BF-418B-9560-312E45DFE6A4}"/>
                </a:ext>
              </a:extLst>
            </p:cNvPr>
            <p:cNvCxnSpPr/>
            <p:nvPr/>
          </p:nvCxnSpPr>
          <p:spPr>
            <a:xfrm>
              <a:off x="5904115" y="4492809"/>
              <a:ext cx="0" cy="36302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CCBB334-8E92-4E10-AF19-7776EE101E65}"/>
                </a:ext>
              </a:extLst>
            </p:cNvPr>
            <p:cNvCxnSpPr/>
            <p:nvPr/>
          </p:nvCxnSpPr>
          <p:spPr>
            <a:xfrm>
              <a:off x="5894971" y="4492809"/>
              <a:ext cx="660330"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0E58ED7-9F6F-4966-AC39-C8BE0B288FD0}"/>
              </a:ext>
            </a:extLst>
          </p:cNvPr>
          <p:cNvGrpSpPr/>
          <p:nvPr/>
        </p:nvGrpSpPr>
        <p:grpSpPr>
          <a:xfrm>
            <a:off x="1776187" y="3026923"/>
            <a:ext cx="799180" cy="752431"/>
            <a:chOff x="1885044" y="2792046"/>
            <a:chExt cx="799180" cy="752431"/>
          </a:xfrm>
          <a:solidFill>
            <a:srgbClr val="7030A0"/>
          </a:solidFill>
        </p:grpSpPr>
        <p:sp>
          <p:nvSpPr>
            <p:cNvPr id="25" name="Chord 24">
              <a:extLst>
                <a:ext uri="{FF2B5EF4-FFF2-40B4-BE49-F238E27FC236}">
                  <a16:creationId xmlns:a16="http://schemas.microsoft.com/office/drawing/2014/main" id="{BFFA0117-70D3-4271-9BA6-11352EAA9FCA}"/>
                </a:ext>
              </a:extLst>
            </p:cNvPr>
            <p:cNvSpPr/>
            <p:nvPr/>
          </p:nvSpPr>
          <p:spPr>
            <a:xfrm rot="7842419">
              <a:off x="1921486" y="2781740"/>
              <a:ext cx="726295" cy="799180"/>
            </a:xfrm>
            <a:prstGeom prst="chord">
              <a:avLst>
                <a:gd name="adj1" fmla="val 2090753"/>
                <a:gd name="adj2" fmla="val 144527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5A23B4-787E-427D-B775-108491F64A4A}"/>
                </a:ext>
              </a:extLst>
            </p:cNvPr>
            <p:cNvSpPr txBox="1"/>
            <p:nvPr/>
          </p:nvSpPr>
          <p:spPr>
            <a:xfrm>
              <a:off x="2093212" y="2792046"/>
              <a:ext cx="478406" cy="523220"/>
            </a:xfrm>
            <a:prstGeom prst="rect">
              <a:avLst/>
            </a:prstGeom>
            <a:noFill/>
          </p:spPr>
          <p:txBody>
            <a:bodyPr wrap="square" rtlCol="0">
              <a:spAutoFit/>
            </a:bodyPr>
            <a:lstStyle/>
            <a:p>
              <a:r>
                <a:rPr lang="el-GR" sz="2800" b="1" dirty="0"/>
                <a:t>σ</a:t>
              </a:r>
              <a:endParaRPr lang="en-US" sz="2800" b="1" baseline="30000" dirty="0"/>
            </a:p>
          </p:txBody>
        </p:sp>
      </p:grpSp>
      <p:sp>
        <p:nvSpPr>
          <p:cNvPr id="36" name="Oval 35">
            <a:extLst>
              <a:ext uri="{FF2B5EF4-FFF2-40B4-BE49-F238E27FC236}">
                <a16:creationId xmlns:a16="http://schemas.microsoft.com/office/drawing/2014/main" id="{03EE9360-EF97-469A-AC98-895C4902DE7A}"/>
              </a:ext>
            </a:extLst>
          </p:cNvPr>
          <p:cNvSpPr/>
          <p:nvPr/>
        </p:nvSpPr>
        <p:spPr>
          <a:xfrm>
            <a:off x="984838" y="3047123"/>
            <a:ext cx="844826" cy="44888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T.F.</a:t>
            </a:r>
          </a:p>
        </p:txBody>
      </p:sp>
      <p:sp>
        <p:nvSpPr>
          <p:cNvPr id="38" name="TextBox 37">
            <a:extLst>
              <a:ext uri="{FF2B5EF4-FFF2-40B4-BE49-F238E27FC236}">
                <a16:creationId xmlns:a16="http://schemas.microsoft.com/office/drawing/2014/main" id="{C358F6D3-9F8D-41B8-A2FC-E6C552475DBA}"/>
              </a:ext>
            </a:extLst>
          </p:cNvPr>
          <p:cNvSpPr txBox="1"/>
          <p:nvPr/>
        </p:nvSpPr>
        <p:spPr>
          <a:xfrm>
            <a:off x="6688509" y="2495475"/>
            <a:ext cx="5288615"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Only 2 sigma factors</a:t>
            </a:r>
          </a:p>
          <a:p>
            <a:pPr marL="457200" indent="-457200">
              <a:buFont typeface="Arial" panose="020B0604020202020204" pitchFamily="34" charset="0"/>
              <a:buChar char="•"/>
            </a:pPr>
            <a:r>
              <a:rPr lang="en-US" sz="2800" dirty="0"/>
              <a:t>Relatively few transcription factors</a:t>
            </a:r>
          </a:p>
        </p:txBody>
      </p:sp>
      <p:sp>
        <p:nvSpPr>
          <p:cNvPr id="39" name="TextBox 38">
            <a:extLst>
              <a:ext uri="{FF2B5EF4-FFF2-40B4-BE49-F238E27FC236}">
                <a16:creationId xmlns:a16="http://schemas.microsoft.com/office/drawing/2014/main" id="{FE37775D-83D9-4E13-979B-DDCB1B37FF02}"/>
              </a:ext>
            </a:extLst>
          </p:cNvPr>
          <p:cNvSpPr txBox="1"/>
          <p:nvPr/>
        </p:nvSpPr>
        <p:spPr>
          <a:xfrm>
            <a:off x="1407251" y="4513385"/>
            <a:ext cx="9260577" cy="584775"/>
          </a:xfrm>
          <a:prstGeom prst="rect">
            <a:avLst/>
          </a:prstGeom>
          <a:noFill/>
        </p:spPr>
        <p:txBody>
          <a:bodyPr wrap="square" rtlCol="0">
            <a:spAutoFit/>
          </a:bodyPr>
          <a:lstStyle/>
          <a:p>
            <a:pPr algn="ctr"/>
            <a:r>
              <a:rPr lang="en-US" sz="3200" dirty="0"/>
              <a:t>How does it adapt so well to its many environments?</a:t>
            </a:r>
          </a:p>
        </p:txBody>
      </p:sp>
    </p:spTree>
    <p:extLst>
      <p:ext uri="{BB962C8B-B14F-4D97-AF65-F5344CB8AC3E}">
        <p14:creationId xmlns:p14="http://schemas.microsoft.com/office/powerpoint/2010/main" val="27567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a:xfrm>
            <a:off x="947268" y="128373"/>
            <a:ext cx="10058400" cy="1450757"/>
          </a:xfrm>
        </p:spPr>
        <p:txBody>
          <a:bodyPr/>
          <a:lstStyle/>
          <a:p>
            <a:r>
              <a:rPr lang="en-US" i="1" dirty="0" err="1">
                <a:solidFill>
                  <a:schemeClr val="tx1"/>
                </a:solidFill>
              </a:rPr>
              <a:t>rpsU</a:t>
            </a:r>
            <a:r>
              <a:rPr lang="en-US" dirty="0">
                <a:solidFill>
                  <a:schemeClr val="tx1"/>
                </a:solidFill>
              </a:rPr>
              <a:t> homologs in </a:t>
            </a:r>
            <a:r>
              <a:rPr lang="en-US" i="1" dirty="0">
                <a:solidFill>
                  <a:schemeClr val="tx1"/>
                </a:solidFill>
              </a:rPr>
              <a:t>Francisella </a:t>
            </a:r>
            <a:r>
              <a:rPr lang="en-US" i="1" dirty="0" err="1">
                <a:solidFill>
                  <a:schemeClr val="tx1"/>
                </a:solidFill>
              </a:rPr>
              <a:t>tularensis</a:t>
            </a:r>
            <a:endParaRPr lang="en-US" i="1" dirty="0">
              <a:solidFill>
                <a:schemeClr val="tx1"/>
              </a:solidFill>
            </a:endParaRPr>
          </a:p>
        </p:txBody>
      </p:sp>
      <p:grpSp>
        <p:nvGrpSpPr>
          <p:cNvPr id="4" name="Group 3">
            <a:extLst>
              <a:ext uri="{FF2B5EF4-FFF2-40B4-BE49-F238E27FC236}">
                <a16:creationId xmlns:a16="http://schemas.microsoft.com/office/drawing/2014/main" id="{2A1F6859-2CA6-4D08-9BA8-65289EB3ECC2}"/>
              </a:ext>
            </a:extLst>
          </p:cNvPr>
          <p:cNvGrpSpPr/>
          <p:nvPr/>
        </p:nvGrpSpPr>
        <p:grpSpPr>
          <a:xfrm>
            <a:off x="596894" y="4937208"/>
            <a:ext cx="1758050" cy="754680"/>
            <a:chOff x="7425086" y="5372090"/>
            <a:chExt cx="1084733" cy="438774"/>
          </a:xfrm>
        </p:grpSpPr>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 name="TextBox 6">
              <a:extLst>
                <a:ext uri="{FF2B5EF4-FFF2-40B4-BE49-F238E27FC236}">
                  <a16:creationId xmlns:a16="http://schemas.microsoft.com/office/drawing/2014/main" id="{E1C12214-8D38-4EC7-80B6-EA689D27FD6A}"/>
                </a:ext>
              </a:extLst>
            </p:cNvPr>
            <p:cNvSpPr txBox="1"/>
            <p:nvPr/>
          </p:nvSpPr>
          <p:spPr>
            <a:xfrm>
              <a:off x="7627894" y="5372090"/>
              <a:ext cx="534640" cy="229208"/>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rpsU3</a:t>
              </a:r>
            </a:p>
          </p:txBody>
        </p:sp>
      </p:grpSp>
      <p:grpSp>
        <p:nvGrpSpPr>
          <p:cNvPr id="20" name="Group 19">
            <a:extLst>
              <a:ext uri="{FF2B5EF4-FFF2-40B4-BE49-F238E27FC236}">
                <a16:creationId xmlns:a16="http://schemas.microsoft.com/office/drawing/2014/main" id="{2E048DBC-AACB-408C-8C50-DDE4C175BC67}"/>
              </a:ext>
            </a:extLst>
          </p:cNvPr>
          <p:cNvGrpSpPr/>
          <p:nvPr/>
        </p:nvGrpSpPr>
        <p:grpSpPr>
          <a:xfrm>
            <a:off x="735866" y="2018302"/>
            <a:ext cx="2936568" cy="719397"/>
            <a:chOff x="88488" y="5278912"/>
            <a:chExt cx="2433484" cy="531952"/>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D856861-AF5D-4CD7-A60D-617A009C7AD6}"/>
                </a:ext>
              </a:extLst>
            </p:cNvPr>
            <p:cNvSpPr/>
            <p:nvPr/>
          </p:nvSpPr>
          <p:spPr>
            <a:xfrm>
              <a:off x="1597743" y="5574890"/>
              <a:ext cx="585017" cy="235974"/>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24" name="TextBox 23">
              <a:extLst>
                <a:ext uri="{FF2B5EF4-FFF2-40B4-BE49-F238E27FC236}">
                  <a16:creationId xmlns:a16="http://schemas.microsoft.com/office/drawing/2014/main" id="{E2F19A2F-905C-4516-8C8C-A111EFB6A789}"/>
                </a:ext>
              </a:extLst>
            </p:cNvPr>
            <p:cNvSpPr txBox="1"/>
            <p:nvPr/>
          </p:nvSpPr>
          <p:spPr>
            <a:xfrm>
              <a:off x="1548736" y="5278912"/>
              <a:ext cx="718056" cy="291512"/>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r>
                <a:rPr lang="en-US" sz="2200" i="1" dirty="0" err="1">
                  <a:latin typeface="Century Gothic" charset="0"/>
                  <a:ea typeface="Century Gothic" charset="0"/>
                  <a:cs typeface="Century Gothic" charset="0"/>
                </a:rPr>
                <a:t>cspC</a:t>
              </a:r>
              <a:endParaRPr lang="en-US" sz="2200" i="1" dirty="0">
                <a:latin typeface="Century Gothic" charset="0"/>
                <a:ea typeface="Century Gothic" charset="0"/>
                <a:cs typeface="Century Gothic" charset="0"/>
              </a:endParaRPr>
            </a:p>
          </p:txBody>
        </p:sp>
      </p:grpSp>
      <p:grpSp>
        <p:nvGrpSpPr>
          <p:cNvPr id="3" name="Group 2">
            <a:extLst>
              <a:ext uri="{FF2B5EF4-FFF2-40B4-BE49-F238E27FC236}">
                <a16:creationId xmlns:a16="http://schemas.microsoft.com/office/drawing/2014/main" id="{1B92F4DE-56FB-4C41-A4C7-C875F904ED82}"/>
              </a:ext>
            </a:extLst>
          </p:cNvPr>
          <p:cNvGrpSpPr/>
          <p:nvPr/>
        </p:nvGrpSpPr>
        <p:grpSpPr>
          <a:xfrm>
            <a:off x="596895" y="3374103"/>
            <a:ext cx="6271992" cy="737111"/>
            <a:chOff x="375074" y="3280766"/>
            <a:chExt cx="7597803" cy="943949"/>
          </a:xfrm>
        </p:grpSpPr>
        <p:grpSp>
          <p:nvGrpSpPr>
            <p:cNvPr id="10" name="Group 9">
              <a:extLst>
                <a:ext uri="{FF2B5EF4-FFF2-40B4-BE49-F238E27FC236}">
                  <a16:creationId xmlns:a16="http://schemas.microsoft.com/office/drawing/2014/main" id="{AECAF56C-1FF8-461B-A083-A9E4DBA1F9D0}"/>
                </a:ext>
              </a:extLst>
            </p:cNvPr>
            <p:cNvGrpSpPr/>
            <p:nvPr/>
          </p:nvGrpSpPr>
          <p:grpSpPr>
            <a:xfrm>
              <a:off x="745050" y="3280766"/>
              <a:ext cx="6800784" cy="910881"/>
              <a:chOff x="2909842" y="5611675"/>
              <a:chExt cx="3936521" cy="484537"/>
            </a:xfrm>
          </p:grpSpPr>
          <p:sp>
            <p:nvSpPr>
              <p:cNvPr id="11" name="TextBox 10">
                <a:extLst>
                  <a:ext uri="{FF2B5EF4-FFF2-40B4-BE49-F238E27FC236}">
                    <a16:creationId xmlns:a16="http://schemas.microsoft.com/office/drawing/2014/main" id="{AE96A1C4-9A3A-4524-9FFE-C7D1B7CA94B8}"/>
                  </a:ext>
                </a:extLst>
              </p:cNvPr>
              <p:cNvSpPr txBox="1"/>
              <p:nvPr/>
            </p:nvSpPr>
            <p:spPr>
              <a:xfrm>
                <a:off x="2915421" y="5611675"/>
                <a:ext cx="607584" cy="268555"/>
              </a:xfrm>
              <a:prstGeom prst="rect">
                <a:avLst/>
              </a:prstGeom>
              <a:noFill/>
            </p:spPr>
            <p:txBody>
              <a:bodyPr wrap="none" rtlCol="0">
                <a:spAutoFit/>
              </a:bodyPr>
              <a:lstStyle/>
              <a:p>
                <a:r>
                  <a:rPr lang="en-US" sz="2200" b="1" i="1" dirty="0">
                    <a:latin typeface="Century Gothic" charset="0"/>
                    <a:ea typeface="Century Gothic" charset="0"/>
                    <a:cs typeface="Century Gothic" charset="0"/>
                  </a:rPr>
                  <a:t>rpsU2</a:t>
                </a:r>
              </a:p>
            </p:txBody>
          </p:sp>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4" name="Rectangle 13">
                <a:extLst>
                  <a:ext uri="{FF2B5EF4-FFF2-40B4-BE49-F238E27FC236}">
                    <a16:creationId xmlns:a16="http://schemas.microsoft.com/office/drawing/2014/main" id="{535FAEE5-7563-4F02-A146-3EBF747ABDC8}"/>
                  </a:ext>
                </a:extLst>
              </p:cNvPr>
              <p:cNvSpPr/>
              <p:nvPr/>
            </p:nvSpPr>
            <p:spPr>
              <a:xfrm>
                <a:off x="2909842" y="5854289"/>
                <a:ext cx="585017" cy="235974"/>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dnaG</a:t>
                </a:r>
                <a:endParaRPr lang="en-US" sz="2200" i="1" dirty="0">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rpoD</a:t>
                </a:r>
                <a:endParaRPr lang="en-US" sz="2200" i="1" dirty="0">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i="1"/>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r>
                  <a:rPr lang="en-US" sz="2200" i="1" dirty="0" err="1">
                    <a:latin typeface="Century Gothic" charset="0"/>
                    <a:ea typeface="Century Gothic" charset="0"/>
                    <a:cs typeface="Century Gothic" charset="0"/>
                  </a:rPr>
                  <a:t>yqeY</a:t>
                </a:r>
                <a:endParaRPr lang="en-US" sz="2200" i="1" dirty="0">
                  <a:latin typeface="Century Gothic" charset="0"/>
                  <a:ea typeface="Century Gothic" charset="0"/>
                  <a:cs typeface="Century Gothic" charset="0"/>
                </a:endParaRP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58180D8F-D048-4BEF-8F80-A8B6EBA848AE}"/>
              </a:ext>
            </a:extLst>
          </p:cNvPr>
          <p:cNvGrpSpPr/>
          <p:nvPr/>
        </p:nvGrpSpPr>
        <p:grpSpPr>
          <a:xfrm>
            <a:off x="7160377" y="3501055"/>
            <a:ext cx="1181434" cy="836294"/>
            <a:chOff x="5051905" y="2510640"/>
            <a:chExt cx="855722" cy="607249"/>
          </a:xfrm>
        </p:grpSpPr>
        <p:sp>
          <p:nvSpPr>
            <p:cNvPr id="33" name="Oval 32">
              <a:extLst>
                <a:ext uri="{FF2B5EF4-FFF2-40B4-BE49-F238E27FC236}">
                  <a16:creationId xmlns:a16="http://schemas.microsoft.com/office/drawing/2014/main" id="{2FCB74FF-4AC5-482D-B1BE-DE910D7B3D67}"/>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40CCC8A-D852-4567-95B6-21CCF7F1324A}"/>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1A38816-C5AB-47A8-B64E-8C4BF67BE007}"/>
                </a:ext>
              </a:extLst>
            </p:cNvPr>
            <p:cNvSpPr/>
            <p:nvPr/>
          </p:nvSpPr>
          <p:spPr>
            <a:xfrm rot="21097913">
              <a:off x="5188155" y="2860054"/>
              <a:ext cx="311655" cy="128261"/>
            </a:xfrm>
            <a:prstGeom prst="ellipse">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2065D731-F3C7-4488-B4CA-0EBA6920B25D}"/>
              </a:ext>
            </a:extLst>
          </p:cNvPr>
          <p:cNvGrpSpPr/>
          <p:nvPr/>
        </p:nvGrpSpPr>
        <p:grpSpPr>
          <a:xfrm>
            <a:off x="7159954" y="2145797"/>
            <a:ext cx="1181434" cy="836294"/>
            <a:chOff x="5051905" y="2510640"/>
            <a:chExt cx="855722" cy="607249"/>
          </a:xfrm>
        </p:grpSpPr>
        <p:sp>
          <p:nvSpPr>
            <p:cNvPr id="45" name="Oval 44">
              <a:extLst>
                <a:ext uri="{FF2B5EF4-FFF2-40B4-BE49-F238E27FC236}">
                  <a16:creationId xmlns:a16="http://schemas.microsoft.com/office/drawing/2014/main" id="{A8F6B43F-F6D5-4489-959C-693A50B231B2}"/>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2BA5138-47CD-427E-8EF7-4C3191BA99E7}"/>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65BAB81-49C1-45A2-9803-17F535754FA7}"/>
                </a:ext>
              </a:extLst>
            </p:cNvPr>
            <p:cNvSpPr/>
            <p:nvPr/>
          </p:nvSpPr>
          <p:spPr>
            <a:xfrm rot="21097913">
              <a:off x="5188155" y="2860054"/>
              <a:ext cx="311655" cy="12826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85EC0D3-9406-45FE-BA5C-F53DE6D6426F}"/>
              </a:ext>
            </a:extLst>
          </p:cNvPr>
          <p:cNvGrpSpPr/>
          <p:nvPr/>
        </p:nvGrpSpPr>
        <p:grpSpPr>
          <a:xfrm>
            <a:off x="7264577" y="5180807"/>
            <a:ext cx="1181434" cy="836296"/>
            <a:chOff x="5051905" y="2510639"/>
            <a:chExt cx="855722" cy="607250"/>
          </a:xfrm>
        </p:grpSpPr>
        <p:sp>
          <p:nvSpPr>
            <p:cNvPr id="57" name="Oval 56">
              <a:extLst>
                <a:ext uri="{FF2B5EF4-FFF2-40B4-BE49-F238E27FC236}">
                  <a16:creationId xmlns:a16="http://schemas.microsoft.com/office/drawing/2014/main" id="{D3B01E4A-7702-4367-A7A7-2CF3795E54EB}"/>
                </a:ext>
              </a:extLst>
            </p:cNvPr>
            <p:cNvSpPr/>
            <p:nvPr/>
          </p:nvSpPr>
          <p:spPr>
            <a:xfrm>
              <a:off x="5051905" y="2510639"/>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AA5ECDE-16FB-4D21-9015-14DBC0D5EF6D}"/>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BCC0233-5057-4269-BBB8-887D41089817}"/>
                </a:ext>
              </a:extLst>
            </p:cNvPr>
            <p:cNvSpPr/>
            <p:nvPr/>
          </p:nvSpPr>
          <p:spPr>
            <a:xfrm rot="21097913">
              <a:off x="5188155" y="2860054"/>
              <a:ext cx="311655" cy="128261"/>
            </a:xfrm>
            <a:prstGeom prst="ellipse">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C8D88673-005C-44E0-9941-34265127BF1D}"/>
              </a:ext>
            </a:extLst>
          </p:cNvPr>
          <p:cNvGrpSpPr/>
          <p:nvPr/>
        </p:nvGrpSpPr>
        <p:grpSpPr>
          <a:xfrm>
            <a:off x="805178" y="1989361"/>
            <a:ext cx="527368" cy="757425"/>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655720" y="3388717"/>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655480" y="4954840"/>
            <a:ext cx="527368" cy="757425"/>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4" name="Group 63">
            <a:extLst>
              <a:ext uri="{FF2B5EF4-FFF2-40B4-BE49-F238E27FC236}">
                <a16:creationId xmlns:a16="http://schemas.microsoft.com/office/drawing/2014/main" id="{F0E88F6F-BC95-4F04-84DA-4D216C568668}"/>
              </a:ext>
            </a:extLst>
          </p:cNvPr>
          <p:cNvGrpSpPr/>
          <p:nvPr/>
        </p:nvGrpSpPr>
        <p:grpSpPr>
          <a:xfrm>
            <a:off x="8989089" y="2254437"/>
            <a:ext cx="1808102" cy="2082912"/>
            <a:chOff x="8187122" y="2929569"/>
            <a:chExt cx="1808102" cy="2082912"/>
          </a:xfrm>
        </p:grpSpPr>
        <p:pic>
          <p:nvPicPr>
            <p:cNvPr id="65" name="Picture 64">
              <a:extLst>
                <a:ext uri="{FF2B5EF4-FFF2-40B4-BE49-F238E27FC236}">
                  <a16:creationId xmlns:a16="http://schemas.microsoft.com/office/drawing/2014/main" id="{AEA7BBFB-ECF4-40FD-AECB-013DC7D33C8D}"/>
                </a:ext>
              </a:extLst>
            </p:cNvPr>
            <p:cNvPicPr>
              <a:picLocks noChangeAspect="1"/>
            </p:cNvPicPr>
            <p:nvPr/>
          </p:nvPicPr>
          <p:blipFill rotWithShape="1">
            <a:blip r:embed="rId3">
              <a:extLst>
                <a:ext uri="{28A0092B-C50C-407E-A947-70E740481C1C}">
                  <a14:useLocalDpi xmlns:a14="http://schemas.microsoft.com/office/drawing/2010/main" val="0"/>
                </a:ext>
              </a:extLst>
            </a:blip>
            <a:srcRect l="47354" t="55212" r="41651" b="32523"/>
            <a:stretch/>
          </p:blipFill>
          <p:spPr>
            <a:xfrm rot="5400000">
              <a:off x="8486841" y="3656651"/>
              <a:ext cx="1056111" cy="1655550"/>
            </a:xfrm>
            <a:prstGeom prst="rect">
              <a:avLst/>
            </a:prstGeom>
            <a:ln>
              <a:solidFill>
                <a:schemeClr val="tx1"/>
              </a:solidFill>
            </a:ln>
          </p:spPr>
        </p:pic>
        <p:sp>
          <p:nvSpPr>
            <p:cNvPr id="66" name="TextBox 65">
              <a:extLst>
                <a:ext uri="{FF2B5EF4-FFF2-40B4-BE49-F238E27FC236}">
                  <a16:creationId xmlns:a16="http://schemas.microsoft.com/office/drawing/2014/main" id="{62E968BF-D8D6-4D63-B2F5-E53BD250AED2}"/>
                </a:ext>
              </a:extLst>
            </p:cNvPr>
            <p:cNvSpPr txBox="1"/>
            <p:nvPr/>
          </p:nvSpPr>
          <p:spPr>
            <a:xfrm rot="18482485">
              <a:off x="8209154" y="3501133"/>
              <a:ext cx="643510" cy="373179"/>
            </a:xfrm>
            <a:prstGeom prst="rect">
              <a:avLst/>
            </a:prstGeom>
            <a:noFill/>
          </p:spPr>
          <p:txBody>
            <a:bodyPr wrap="square" rtlCol="0">
              <a:spAutoFit/>
            </a:bodyPr>
            <a:lstStyle/>
            <a:p>
              <a:r>
                <a:rPr lang="en-US" dirty="0"/>
                <a:t>WT</a:t>
              </a:r>
            </a:p>
          </p:txBody>
        </p:sp>
        <p:sp>
          <p:nvSpPr>
            <p:cNvPr id="67" name="TextBox 66">
              <a:extLst>
                <a:ext uri="{FF2B5EF4-FFF2-40B4-BE49-F238E27FC236}">
                  <a16:creationId xmlns:a16="http://schemas.microsoft.com/office/drawing/2014/main" id="{20C422D1-A3FB-406E-B971-8C507833BEE5}"/>
                </a:ext>
              </a:extLst>
            </p:cNvPr>
            <p:cNvSpPr txBox="1"/>
            <p:nvPr/>
          </p:nvSpPr>
          <p:spPr>
            <a:xfrm rot="18482485">
              <a:off x="8438862" y="3324468"/>
              <a:ext cx="1147517" cy="373179"/>
            </a:xfrm>
            <a:prstGeom prst="rect">
              <a:avLst/>
            </a:prstGeom>
            <a:noFill/>
          </p:spPr>
          <p:txBody>
            <a:bodyPr wrap="square" rtlCol="0">
              <a:spAutoFit/>
            </a:bodyPr>
            <a:lstStyle/>
            <a:p>
              <a:r>
                <a:rPr lang="en-US" dirty="0"/>
                <a:t>bS21-1-V</a:t>
              </a:r>
            </a:p>
          </p:txBody>
        </p:sp>
        <p:sp>
          <p:nvSpPr>
            <p:cNvPr id="74" name="TextBox 73">
              <a:extLst>
                <a:ext uri="{FF2B5EF4-FFF2-40B4-BE49-F238E27FC236}">
                  <a16:creationId xmlns:a16="http://schemas.microsoft.com/office/drawing/2014/main" id="{89477D98-FF5D-4CAA-9CB3-0D3F40081727}"/>
                </a:ext>
              </a:extLst>
            </p:cNvPr>
            <p:cNvSpPr txBox="1"/>
            <p:nvPr/>
          </p:nvSpPr>
          <p:spPr>
            <a:xfrm rot="18482485">
              <a:off x="8808645" y="3316738"/>
              <a:ext cx="1147517" cy="373179"/>
            </a:xfrm>
            <a:prstGeom prst="rect">
              <a:avLst/>
            </a:prstGeom>
            <a:noFill/>
          </p:spPr>
          <p:txBody>
            <a:bodyPr wrap="square" rtlCol="0">
              <a:spAutoFit/>
            </a:bodyPr>
            <a:lstStyle/>
            <a:p>
              <a:r>
                <a:rPr lang="en-US" dirty="0"/>
                <a:t>bS21-2-V</a:t>
              </a:r>
            </a:p>
          </p:txBody>
        </p:sp>
        <p:sp>
          <p:nvSpPr>
            <p:cNvPr id="75" name="TextBox 74">
              <a:extLst>
                <a:ext uri="{FF2B5EF4-FFF2-40B4-BE49-F238E27FC236}">
                  <a16:creationId xmlns:a16="http://schemas.microsoft.com/office/drawing/2014/main" id="{0165D849-CBD6-43AA-A06F-E681B4D09602}"/>
                </a:ext>
              </a:extLst>
            </p:cNvPr>
            <p:cNvSpPr txBox="1"/>
            <p:nvPr/>
          </p:nvSpPr>
          <p:spPr>
            <a:xfrm rot="18482485">
              <a:off x="9234876" y="3318046"/>
              <a:ext cx="1147517" cy="373179"/>
            </a:xfrm>
            <a:prstGeom prst="rect">
              <a:avLst/>
            </a:prstGeom>
            <a:noFill/>
          </p:spPr>
          <p:txBody>
            <a:bodyPr wrap="square" rtlCol="0">
              <a:spAutoFit/>
            </a:bodyPr>
            <a:lstStyle/>
            <a:p>
              <a:r>
                <a:rPr lang="en-US" dirty="0"/>
                <a:t>bS21-3-V</a:t>
              </a:r>
            </a:p>
          </p:txBody>
        </p:sp>
      </p:grpSp>
      <p:sp>
        <p:nvSpPr>
          <p:cNvPr id="76" name="TextBox 75">
            <a:extLst>
              <a:ext uri="{FF2B5EF4-FFF2-40B4-BE49-F238E27FC236}">
                <a16:creationId xmlns:a16="http://schemas.microsoft.com/office/drawing/2014/main" id="{FAF790A7-885A-41F0-9F6B-0DD6998C254B}"/>
              </a:ext>
            </a:extLst>
          </p:cNvPr>
          <p:cNvSpPr txBox="1"/>
          <p:nvPr/>
        </p:nvSpPr>
        <p:spPr>
          <a:xfrm>
            <a:off x="11047952" y="3670482"/>
            <a:ext cx="1605516" cy="369332"/>
          </a:xfrm>
          <a:prstGeom prst="rect">
            <a:avLst/>
          </a:prstGeom>
          <a:noFill/>
        </p:spPr>
        <p:txBody>
          <a:bodyPr wrap="square" rtlCol="0">
            <a:spAutoFit/>
          </a:bodyPr>
          <a:lstStyle/>
          <a:p>
            <a:r>
              <a:rPr lang="el-GR" dirty="0"/>
              <a:t>α</a:t>
            </a:r>
            <a:r>
              <a:rPr lang="en-US" dirty="0"/>
              <a:t>-VSVG</a:t>
            </a:r>
          </a:p>
        </p:txBody>
      </p:sp>
      <p:sp>
        <p:nvSpPr>
          <p:cNvPr id="26" name="Rectangle 25">
            <a:extLst>
              <a:ext uri="{FF2B5EF4-FFF2-40B4-BE49-F238E27FC236}">
                <a16:creationId xmlns:a16="http://schemas.microsoft.com/office/drawing/2014/main" id="{3C2DF1B6-7C9D-4639-815C-1AC956330623}"/>
              </a:ext>
            </a:extLst>
          </p:cNvPr>
          <p:cNvSpPr/>
          <p:nvPr/>
        </p:nvSpPr>
        <p:spPr>
          <a:xfrm>
            <a:off x="9446099" y="2491422"/>
            <a:ext cx="1635526" cy="775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4BA670-A96C-46F1-A71C-DE7A29D8CD0B}"/>
              </a:ext>
            </a:extLst>
          </p:cNvPr>
          <p:cNvSpPr txBox="1"/>
          <p:nvPr/>
        </p:nvSpPr>
        <p:spPr>
          <a:xfrm rot="18541377">
            <a:off x="9212430" y="2602705"/>
            <a:ext cx="1185404" cy="369332"/>
          </a:xfrm>
          <a:prstGeom prst="rect">
            <a:avLst/>
          </a:prstGeom>
          <a:noFill/>
        </p:spPr>
        <p:txBody>
          <a:bodyPr wrap="square" rtlCol="0">
            <a:spAutoFit/>
          </a:bodyPr>
          <a:lstStyle/>
          <a:p>
            <a:r>
              <a:rPr lang="en-US" dirty="0"/>
              <a:t>bS21-1 - V</a:t>
            </a:r>
          </a:p>
        </p:txBody>
      </p:sp>
      <p:sp>
        <p:nvSpPr>
          <p:cNvPr id="55" name="TextBox 54">
            <a:extLst>
              <a:ext uri="{FF2B5EF4-FFF2-40B4-BE49-F238E27FC236}">
                <a16:creationId xmlns:a16="http://schemas.microsoft.com/office/drawing/2014/main" id="{91CDECB8-54F0-49A7-98B1-B64D4F8EDE8C}"/>
              </a:ext>
            </a:extLst>
          </p:cNvPr>
          <p:cNvSpPr txBox="1"/>
          <p:nvPr/>
        </p:nvSpPr>
        <p:spPr>
          <a:xfrm rot="18541377">
            <a:off x="9643223" y="2577870"/>
            <a:ext cx="1185404" cy="369332"/>
          </a:xfrm>
          <a:prstGeom prst="rect">
            <a:avLst/>
          </a:prstGeom>
          <a:noFill/>
        </p:spPr>
        <p:txBody>
          <a:bodyPr wrap="square" rtlCol="0">
            <a:spAutoFit/>
          </a:bodyPr>
          <a:lstStyle/>
          <a:p>
            <a:r>
              <a:rPr lang="en-US" dirty="0"/>
              <a:t>bS21-2 - V</a:t>
            </a:r>
          </a:p>
        </p:txBody>
      </p:sp>
      <p:sp>
        <p:nvSpPr>
          <p:cNvPr id="58" name="TextBox 57">
            <a:extLst>
              <a:ext uri="{FF2B5EF4-FFF2-40B4-BE49-F238E27FC236}">
                <a16:creationId xmlns:a16="http://schemas.microsoft.com/office/drawing/2014/main" id="{B07BF0D5-5DAA-4008-A7FC-54E2B189ACE0}"/>
              </a:ext>
            </a:extLst>
          </p:cNvPr>
          <p:cNvSpPr txBox="1"/>
          <p:nvPr/>
        </p:nvSpPr>
        <p:spPr>
          <a:xfrm rot="18541377">
            <a:off x="10094596" y="2553033"/>
            <a:ext cx="1185404" cy="369332"/>
          </a:xfrm>
          <a:prstGeom prst="rect">
            <a:avLst/>
          </a:prstGeom>
          <a:noFill/>
        </p:spPr>
        <p:txBody>
          <a:bodyPr wrap="square" rtlCol="0">
            <a:spAutoFit/>
          </a:bodyPr>
          <a:lstStyle/>
          <a:p>
            <a:r>
              <a:rPr lang="en-US" dirty="0"/>
              <a:t>bS21-3 - V</a:t>
            </a:r>
          </a:p>
        </p:txBody>
      </p:sp>
    </p:spTree>
    <p:extLst>
      <p:ext uri="{BB962C8B-B14F-4D97-AF65-F5344CB8AC3E}">
        <p14:creationId xmlns:p14="http://schemas.microsoft.com/office/powerpoint/2010/main" val="79969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3" grpId="0"/>
      <p:bldP spid="55"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0E366B6-A6A8-4607-A01B-B1D1FF6667F0}"/>
              </a:ext>
            </a:extLst>
          </p:cNvPr>
          <p:cNvGrpSpPr/>
          <p:nvPr/>
        </p:nvGrpSpPr>
        <p:grpSpPr>
          <a:xfrm>
            <a:off x="2226463" y="3010853"/>
            <a:ext cx="1181434" cy="836294"/>
            <a:chOff x="5051905" y="2510640"/>
            <a:chExt cx="855722" cy="607249"/>
          </a:xfrm>
        </p:grpSpPr>
        <p:sp>
          <p:nvSpPr>
            <p:cNvPr id="12" name="Oval 11">
              <a:extLst>
                <a:ext uri="{FF2B5EF4-FFF2-40B4-BE49-F238E27FC236}">
                  <a16:creationId xmlns:a16="http://schemas.microsoft.com/office/drawing/2014/main" id="{4637AD70-EEEC-40D2-8D49-C40CF1802E80}"/>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EEC157-ECB1-4585-90E6-500264715E42}"/>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5BA381F-2BA9-4B51-B02B-858FBF4A6C79}"/>
              </a:ext>
            </a:extLst>
          </p:cNvPr>
          <p:cNvGrpSpPr/>
          <p:nvPr/>
        </p:nvGrpSpPr>
        <p:grpSpPr>
          <a:xfrm>
            <a:off x="611757" y="1392082"/>
            <a:ext cx="6949440" cy="578187"/>
            <a:chOff x="394636" y="1370929"/>
            <a:chExt cx="6949440" cy="578187"/>
          </a:xfrm>
        </p:grpSpPr>
        <p:cxnSp>
          <p:nvCxnSpPr>
            <p:cNvPr id="5" name="Straight Connector 4">
              <a:extLst>
                <a:ext uri="{FF2B5EF4-FFF2-40B4-BE49-F238E27FC236}">
                  <a16:creationId xmlns:a16="http://schemas.microsoft.com/office/drawing/2014/main" id="{F96F9FBF-610C-48E6-AC79-B45BBAA33EE6}"/>
                </a:ext>
              </a:extLst>
            </p:cNvPr>
            <p:cNvCxnSpPr>
              <a:cxnSpLocks/>
            </p:cNvCxnSpPr>
            <p:nvPr/>
          </p:nvCxnSpPr>
          <p:spPr>
            <a:xfrm>
              <a:off x="394636" y="1722922"/>
              <a:ext cx="3207818" cy="1"/>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3C12264-900D-419D-9524-14B69A1C8DA2}"/>
                </a:ext>
              </a:extLst>
            </p:cNvPr>
            <p:cNvCxnSpPr>
              <a:cxnSpLocks/>
            </p:cNvCxnSpPr>
            <p:nvPr/>
          </p:nvCxnSpPr>
          <p:spPr>
            <a:xfrm>
              <a:off x="3848501" y="1722923"/>
              <a:ext cx="3495575" cy="962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C58C613-DD9F-44F2-A268-C2F26C1D9370}"/>
                </a:ext>
              </a:extLst>
            </p:cNvPr>
            <p:cNvCxnSpPr/>
            <p:nvPr/>
          </p:nvCxnSpPr>
          <p:spPr>
            <a:xfrm flipH="1">
              <a:off x="3490025" y="1506354"/>
              <a:ext cx="225703" cy="433137"/>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818E056-1A23-4A04-9EC5-A4B60F57AA49}"/>
                </a:ext>
              </a:extLst>
            </p:cNvPr>
            <p:cNvCxnSpPr/>
            <p:nvPr/>
          </p:nvCxnSpPr>
          <p:spPr>
            <a:xfrm flipH="1">
              <a:off x="3735227" y="1515979"/>
              <a:ext cx="225703" cy="433137"/>
            </a:xfrm>
            <a:prstGeom prst="line">
              <a:avLst/>
            </a:prstGeom>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1CF3CB2E-09CC-496C-8099-8A94926D3D2E}"/>
                </a:ext>
              </a:extLst>
            </p:cNvPr>
            <p:cNvGrpSpPr/>
            <p:nvPr/>
          </p:nvGrpSpPr>
          <p:grpSpPr>
            <a:xfrm>
              <a:off x="480553" y="1370929"/>
              <a:ext cx="2927344" cy="344972"/>
              <a:chOff x="480553" y="1370929"/>
              <a:chExt cx="2927344" cy="344972"/>
            </a:xfrm>
          </p:grpSpPr>
          <p:sp>
            <p:nvSpPr>
              <p:cNvPr id="9" name="TextBox 8">
                <a:extLst>
                  <a:ext uri="{FF2B5EF4-FFF2-40B4-BE49-F238E27FC236}">
                    <a16:creationId xmlns:a16="http://schemas.microsoft.com/office/drawing/2014/main" id="{E14973AB-93F1-4C70-9625-F94321D1BBA4}"/>
                  </a:ext>
                </a:extLst>
              </p:cNvPr>
              <p:cNvSpPr txBox="1"/>
              <p:nvPr/>
            </p:nvSpPr>
            <p:spPr>
              <a:xfrm>
                <a:off x="480553" y="1370929"/>
                <a:ext cx="1029903" cy="337951"/>
              </a:xfrm>
              <a:prstGeom prst="rect">
                <a:avLst/>
              </a:prstGeom>
              <a:noFill/>
              <a:ln>
                <a:solidFill>
                  <a:schemeClr val="tx1"/>
                </a:solidFill>
              </a:ln>
            </p:spPr>
            <p:txBody>
              <a:bodyPr wrap="square" rtlCol="0">
                <a:spAutoFit/>
              </a:bodyPr>
              <a:lstStyle/>
              <a:p>
                <a:r>
                  <a:rPr lang="en-US" sz="1600" dirty="0"/>
                  <a:t>16S rRNA</a:t>
                </a:r>
              </a:p>
            </p:txBody>
          </p:sp>
          <p:sp>
            <p:nvSpPr>
              <p:cNvPr id="30" name="TextBox 29">
                <a:extLst>
                  <a:ext uri="{FF2B5EF4-FFF2-40B4-BE49-F238E27FC236}">
                    <a16:creationId xmlns:a16="http://schemas.microsoft.com/office/drawing/2014/main" id="{CF465ECD-8281-4A65-B942-E70309372F78}"/>
                  </a:ext>
                </a:extLst>
              </p:cNvPr>
              <p:cNvSpPr txBox="1"/>
              <p:nvPr/>
            </p:nvSpPr>
            <p:spPr>
              <a:xfrm>
                <a:off x="1606664" y="1377347"/>
                <a:ext cx="689059" cy="338554"/>
              </a:xfrm>
              <a:prstGeom prst="rect">
                <a:avLst/>
              </a:prstGeom>
              <a:noFill/>
              <a:ln>
                <a:solidFill>
                  <a:schemeClr val="tx1"/>
                </a:solidFill>
              </a:ln>
            </p:spPr>
            <p:txBody>
              <a:bodyPr wrap="square" rtlCol="0">
                <a:spAutoFit/>
              </a:bodyPr>
              <a:lstStyle/>
              <a:p>
                <a:r>
                  <a:rPr lang="en-US" sz="1600" dirty="0"/>
                  <a:t>tRNA</a:t>
                </a:r>
              </a:p>
            </p:txBody>
          </p:sp>
          <p:sp>
            <p:nvSpPr>
              <p:cNvPr id="31" name="TextBox 30">
                <a:extLst>
                  <a:ext uri="{FF2B5EF4-FFF2-40B4-BE49-F238E27FC236}">
                    <a16:creationId xmlns:a16="http://schemas.microsoft.com/office/drawing/2014/main" id="{630E85C5-1DC2-4222-9099-5B7C5F0AF790}"/>
                  </a:ext>
                </a:extLst>
              </p:cNvPr>
              <p:cNvSpPr txBox="1"/>
              <p:nvPr/>
            </p:nvSpPr>
            <p:spPr>
              <a:xfrm>
                <a:off x="2377994" y="1375071"/>
                <a:ext cx="1029903" cy="337951"/>
              </a:xfrm>
              <a:prstGeom prst="rect">
                <a:avLst/>
              </a:prstGeom>
              <a:noFill/>
              <a:ln>
                <a:solidFill>
                  <a:schemeClr val="tx1"/>
                </a:solidFill>
              </a:ln>
            </p:spPr>
            <p:txBody>
              <a:bodyPr wrap="square" rtlCol="0">
                <a:spAutoFit/>
              </a:bodyPr>
              <a:lstStyle/>
              <a:p>
                <a:r>
                  <a:rPr lang="en-US" sz="1600" dirty="0"/>
                  <a:t>23S rRNA</a:t>
                </a:r>
              </a:p>
            </p:txBody>
          </p:sp>
        </p:grpSp>
        <p:grpSp>
          <p:nvGrpSpPr>
            <p:cNvPr id="35" name="Group 34">
              <a:extLst>
                <a:ext uri="{FF2B5EF4-FFF2-40B4-BE49-F238E27FC236}">
                  <a16:creationId xmlns:a16="http://schemas.microsoft.com/office/drawing/2014/main" id="{5DBE96A5-68E9-4617-A111-D5C53103621E}"/>
                </a:ext>
              </a:extLst>
            </p:cNvPr>
            <p:cNvGrpSpPr/>
            <p:nvPr/>
          </p:nvGrpSpPr>
          <p:grpSpPr>
            <a:xfrm>
              <a:off x="4088125" y="1377950"/>
              <a:ext cx="2927344" cy="344972"/>
              <a:chOff x="480553" y="1370929"/>
              <a:chExt cx="2927344" cy="344972"/>
            </a:xfrm>
          </p:grpSpPr>
          <p:sp>
            <p:nvSpPr>
              <p:cNvPr id="36" name="TextBox 35">
                <a:extLst>
                  <a:ext uri="{FF2B5EF4-FFF2-40B4-BE49-F238E27FC236}">
                    <a16:creationId xmlns:a16="http://schemas.microsoft.com/office/drawing/2014/main" id="{A5A7F0D9-1485-4323-8A8F-4CF3255F39CE}"/>
                  </a:ext>
                </a:extLst>
              </p:cNvPr>
              <p:cNvSpPr txBox="1"/>
              <p:nvPr/>
            </p:nvSpPr>
            <p:spPr>
              <a:xfrm>
                <a:off x="480553" y="1370929"/>
                <a:ext cx="1029903" cy="337951"/>
              </a:xfrm>
              <a:prstGeom prst="rect">
                <a:avLst/>
              </a:prstGeom>
              <a:noFill/>
              <a:ln>
                <a:solidFill>
                  <a:schemeClr val="tx1"/>
                </a:solidFill>
              </a:ln>
            </p:spPr>
            <p:txBody>
              <a:bodyPr wrap="square" rtlCol="0">
                <a:spAutoFit/>
              </a:bodyPr>
              <a:lstStyle/>
              <a:p>
                <a:r>
                  <a:rPr lang="en-US" sz="1600" dirty="0"/>
                  <a:t>16S rRNA</a:t>
                </a:r>
              </a:p>
            </p:txBody>
          </p:sp>
          <p:sp>
            <p:nvSpPr>
              <p:cNvPr id="37" name="TextBox 36">
                <a:extLst>
                  <a:ext uri="{FF2B5EF4-FFF2-40B4-BE49-F238E27FC236}">
                    <a16:creationId xmlns:a16="http://schemas.microsoft.com/office/drawing/2014/main" id="{7D28DE31-2340-4D83-A4A9-67B9D83EA5F1}"/>
                  </a:ext>
                </a:extLst>
              </p:cNvPr>
              <p:cNvSpPr txBox="1"/>
              <p:nvPr/>
            </p:nvSpPr>
            <p:spPr>
              <a:xfrm>
                <a:off x="1606664" y="1377347"/>
                <a:ext cx="689059" cy="338554"/>
              </a:xfrm>
              <a:prstGeom prst="rect">
                <a:avLst/>
              </a:prstGeom>
              <a:noFill/>
              <a:ln>
                <a:solidFill>
                  <a:schemeClr val="tx1"/>
                </a:solidFill>
              </a:ln>
            </p:spPr>
            <p:txBody>
              <a:bodyPr wrap="square" rtlCol="0">
                <a:spAutoFit/>
              </a:bodyPr>
              <a:lstStyle/>
              <a:p>
                <a:r>
                  <a:rPr lang="en-US" sz="1600" dirty="0"/>
                  <a:t>tRNA</a:t>
                </a:r>
              </a:p>
            </p:txBody>
          </p:sp>
          <p:sp>
            <p:nvSpPr>
              <p:cNvPr id="38" name="TextBox 37">
                <a:extLst>
                  <a:ext uri="{FF2B5EF4-FFF2-40B4-BE49-F238E27FC236}">
                    <a16:creationId xmlns:a16="http://schemas.microsoft.com/office/drawing/2014/main" id="{A10F696D-1BD9-4016-ADFF-88A2156CFCC7}"/>
                  </a:ext>
                </a:extLst>
              </p:cNvPr>
              <p:cNvSpPr txBox="1"/>
              <p:nvPr/>
            </p:nvSpPr>
            <p:spPr>
              <a:xfrm>
                <a:off x="2377994" y="1375071"/>
                <a:ext cx="1029903" cy="337951"/>
              </a:xfrm>
              <a:prstGeom prst="rect">
                <a:avLst/>
              </a:prstGeom>
              <a:noFill/>
              <a:ln>
                <a:solidFill>
                  <a:schemeClr val="tx1"/>
                </a:solidFill>
              </a:ln>
            </p:spPr>
            <p:txBody>
              <a:bodyPr wrap="square" rtlCol="0">
                <a:spAutoFit/>
              </a:bodyPr>
              <a:lstStyle/>
              <a:p>
                <a:r>
                  <a:rPr lang="en-US" sz="1600" dirty="0"/>
                  <a:t>23S rRNA</a:t>
                </a:r>
              </a:p>
            </p:txBody>
          </p:sp>
        </p:grpSp>
      </p:grpSp>
      <p:sp>
        <p:nvSpPr>
          <p:cNvPr id="19" name="TextBox 18">
            <a:extLst>
              <a:ext uri="{FF2B5EF4-FFF2-40B4-BE49-F238E27FC236}">
                <a16:creationId xmlns:a16="http://schemas.microsoft.com/office/drawing/2014/main" id="{401B9726-976F-4481-857B-A4646C98CE70}"/>
              </a:ext>
            </a:extLst>
          </p:cNvPr>
          <p:cNvSpPr txBox="1"/>
          <p:nvPr/>
        </p:nvSpPr>
        <p:spPr>
          <a:xfrm>
            <a:off x="7729378" y="2158101"/>
            <a:ext cx="2749339" cy="369332"/>
          </a:xfrm>
          <a:prstGeom prst="rect">
            <a:avLst/>
          </a:prstGeom>
          <a:noFill/>
        </p:spPr>
        <p:txBody>
          <a:bodyPr wrap="square" rtlCol="0">
            <a:spAutoFit/>
          </a:bodyPr>
          <a:lstStyle/>
          <a:p>
            <a:r>
              <a:rPr lang="en-US" dirty="0"/>
              <a:t>1. Multiple rRNA operons</a:t>
            </a:r>
          </a:p>
        </p:txBody>
      </p:sp>
      <p:cxnSp>
        <p:nvCxnSpPr>
          <p:cNvPr id="39" name="Straight Arrow Connector 38">
            <a:extLst>
              <a:ext uri="{FF2B5EF4-FFF2-40B4-BE49-F238E27FC236}">
                <a16:creationId xmlns:a16="http://schemas.microsoft.com/office/drawing/2014/main" id="{62DC7249-EB33-4B17-84F1-7DA5F2A4604D}"/>
              </a:ext>
            </a:extLst>
          </p:cNvPr>
          <p:cNvCxnSpPr>
            <a:cxnSpLocks/>
          </p:cNvCxnSpPr>
          <p:nvPr/>
        </p:nvCxnSpPr>
        <p:spPr>
          <a:xfrm>
            <a:off x="2416886" y="2031696"/>
            <a:ext cx="240371" cy="8293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50852BA4-2949-437B-BE63-D3C594570E25}"/>
              </a:ext>
            </a:extLst>
          </p:cNvPr>
          <p:cNvCxnSpPr>
            <a:cxnSpLocks/>
          </p:cNvCxnSpPr>
          <p:nvPr/>
        </p:nvCxnSpPr>
        <p:spPr>
          <a:xfrm flipH="1">
            <a:off x="4298605" y="2031696"/>
            <a:ext cx="304471" cy="84681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69AE0346-CBB2-4876-B41F-18B64DE7694D}"/>
              </a:ext>
            </a:extLst>
          </p:cNvPr>
          <p:cNvGrpSpPr/>
          <p:nvPr/>
        </p:nvGrpSpPr>
        <p:grpSpPr>
          <a:xfrm>
            <a:off x="3715728" y="3010853"/>
            <a:ext cx="1181434" cy="836294"/>
            <a:chOff x="5051905" y="2510640"/>
            <a:chExt cx="855722" cy="607249"/>
          </a:xfrm>
        </p:grpSpPr>
        <p:sp>
          <p:nvSpPr>
            <p:cNvPr id="45" name="Oval 44">
              <a:extLst>
                <a:ext uri="{FF2B5EF4-FFF2-40B4-BE49-F238E27FC236}">
                  <a16:creationId xmlns:a16="http://schemas.microsoft.com/office/drawing/2014/main" id="{37421DAF-A710-4420-A150-DB4956B70FA4}"/>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8593C21-9D12-49DF-89AA-2AE740B6A250}"/>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ADA252DF-0F97-4BB3-A723-E9603C1FB790}"/>
              </a:ext>
            </a:extLst>
          </p:cNvPr>
          <p:cNvSpPr txBox="1"/>
          <p:nvPr/>
        </p:nvSpPr>
        <p:spPr>
          <a:xfrm>
            <a:off x="7729378" y="3287798"/>
            <a:ext cx="2512825" cy="369332"/>
          </a:xfrm>
          <a:prstGeom prst="rect">
            <a:avLst/>
          </a:prstGeom>
          <a:noFill/>
        </p:spPr>
        <p:txBody>
          <a:bodyPr wrap="square" rtlCol="0">
            <a:spAutoFit/>
          </a:bodyPr>
          <a:lstStyle/>
          <a:p>
            <a:r>
              <a:rPr lang="en-US" dirty="0"/>
              <a:t>2. rRNA modifications</a:t>
            </a:r>
          </a:p>
        </p:txBody>
      </p:sp>
      <p:grpSp>
        <p:nvGrpSpPr>
          <p:cNvPr id="55" name="Group 54">
            <a:extLst>
              <a:ext uri="{FF2B5EF4-FFF2-40B4-BE49-F238E27FC236}">
                <a16:creationId xmlns:a16="http://schemas.microsoft.com/office/drawing/2014/main" id="{B6DD7FF6-3E88-4A99-8F1A-CA82692F097C}"/>
              </a:ext>
            </a:extLst>
          </p:cNvPr>
          <p:cNvGrpSpPr/>
          <p:nvPr/>
        </p:nvGrpSpPr>
        <p:grpSpPr>
          <a:xfrm>
            <a:off x="3584225" y="2014559"/>
            <a:ext cx="714380" cy="1147420"/>
            <a:chOff x="10787064" y="1847508"/>
            <a:chExt cx="714380" cy="1147420"/>
          </a:xfrm>
        </p:grpSpPr>
        <p:sp>
          <p:nvSpPr>
            <p:cNvPr id="56" name="Oval 55">
              <a:extLst>
                <a:ext uri="{FF2B5EF4-FFF2-40B4-BE49-F238E27FC236}">
                  <a16:creationId xmlns:a16="http://schemas.microsoft.com/office/drawing/2014/main" id="{3CF5C2C8-1825-4635-A2A3-5A3AE16F71A7}"/>
                </a:ext>
              </a:extLst>
            </p:cNvPr>
            <p:cNvSpPr/>
            <p:nvPr/>
          </p:nvSpPr>
          <p:spPr>
            <a:xfrm>
              <a:off x="10787064" y="1847508"/>
              <a:ext cx="714380" cy="4953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a:t>
              </a:r>
            </a:p>
          </p:txBody>
        </p:sp>
        <p:cxnSp>
          <p:nvCxnSpPr>
            <p:cNvPr id="57" name="Straight Connector 56">
              <a:extLst>
                <a:ext uri="{FF2B5EF4-FFF2-40B4-BE49-F238E27FC236}">
                  <a16:creationId xmlns:a16="http://schemas.microsoft.com/office/drawing/2014/main" id="{AE01B35D-AAFF-4FE3-AA47-497562493B91}"/>
                </a:ext>
              </a:extLst>
            </p:cNvPr>
            <p:cNvCxnSpPr>
              <a:cxnSpLocks/>
            </p:cNvCxnSpPr>
            <p:nvPr/>
          </p:nvCxnSpPr>
          <p:spPr>
            <a:xfrm flipH="1">
              <a:off x="11179971" y="2342808"/>
              <a:ext cx="14290" cy="65212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58" name="Group 57">
            <a:extLst>
              <a:ext uri="{FF2B5EF4-FFF2-40B4-BE49-F238E27FC236}">
                <a16:creationId xmlns:a16="http://schemas.microsoft.com/office/drawing/2014/main" id="{4E026FA6-D1E6-4268-9DBF-3998F80F690D}"/>
              </a:ext>
            </a:extLst>
          </p:cNvPr>
          <p:cNvGrpSpPr/>
          <p:nvPr/>
        </p:nvGrpSpPr>
        <p:grpSpPr>
          <a:xfrm>
            <a:off x="2306314" y="3780887"/>
            <a:ext cx="678652" cy="1088945"/>
            <a:chOff x="10944229" y="2342808"/>
            <a:chExt cx="678652" cy="1088945"/>
          </a:xfrm>
        </p:grpSpPr>
        <p:sp>
          <p:nvSpPr>
            <p:cNvPr id="59" name="Oval 58">
              <a:extLst>
                <a:ext uri="{FF2B5EF4-FFF2-40B4-BE49-F238E27FC236}">
                  <a16:creationId xmlns:a16="http://schemas.microsoft.com/office/drawing/2014/main" id="{1B668BE9-8499-4B82-9C3C-DF45FE8E3715}"/>
                </a:ext>
              </a:extLst>
            </p:cNvPr>
            <p:cNvSpPr/>
            <p:nvPr/>
          </p:nvSpPr>
          <p:spPr>
            <a:xfrm>
              <a:off x="10944229" y="2994928"/>
              <a:ext cx="678652" cy="4368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a:t>
              </a:r>
            </a:p>
          </p:txBody>
        </p:sp>
        <p:cxnSp>
          <p:nvCxnSpPr>
            <p:cNvPr id="60" name="Straight Connector 59">
              <a:extLst>
                <a:ext uri="{FF2B5EF4-FFF2-40B4-BE49-F238E27FC236}">
                  <a16:creationId xmlns:a16="http://schemas.microsoft.com/office/drawing/2014/main" id="{9E166511-107F-41AE-86DF-CB841C898FEB}"/>
                </a:ext>
              </a:extLst>
            </p:cNvPr>
            <p:cNvCxnSpPr>
              <a:cxnSpLocks/>
            </p:cNvCxnSpPr>
            <p:nvPr/>
          </p:nvCxnSpPr>
          <p:spPr>
            <a:xfrm flipH="1">
              <a:off x="11179971" y="2342808"/>
              <a:ext cx="14290" cy="65212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61" name="Group 60">
            <a:extLst>
              <a:ext uri="{FF2B5EF4-FFF2-40B4-BE49-F238E27FC236}">
                <a16:creationId xmlns:a16="http://schemas.microsoft.com/office/drawing/2014/main" id="{DCDB993A-EAD6-4DA9-8C4B-AC60C0207F83}"/>
              </a:ext>
            </a:extLst>
          </p:cNvPr>
          <p:cNvGrpSpPr/>
          <p:nvPr/>
        </p:nvGrpSpPr>
        <p:grpSpPr>
          <a:xfrm>
            <a:off x="3333139" y="5067544"/>
            <a:ext cx="1181434" cy="836294"/>
            <a:chOff x="5051905" y="2510640"/>
            <a:chExt cx="855722" cy="607249"/>
          </a:xfrm>
        </p:grpSpPr>
        <p:sp>
          <p:nvSpPr>
            <p:cNvPr id="62" name="Oval 61">
              <a:extLst>
                <a:ext uri="{FF2B5EF4-FFF2-40B4-BE49-F238E27FC236}">
                  <a16:creationId xmlns:a16="http://schemas.microsoft.com/office/drawing/2014/main" id="{714A432D-F1AB-4196-A6B5-7F82A8D45764}"/>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0860F2C-5493-49E5-9DD0-28701EB2301F}"/>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7DBF6C9-FA21-43F9-9BBD-7D1F9B252CFE}"/>
                </a:ext>
              </a:extLst>
            </p:cNvPr>
            <p:cNvSpPr/>
            <p:nvPr/>
          </p:nvSpPr>
          <p:spPr>
            <a:xfrm rot="21097913">
              <a:off x="5188155" y="2860054"/>
              <a:ext cx="311655" cy="12826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5" name="Straight Arrow Connector 64">
            <a:extLst>
              <a:ext uri="{FF2B5EF4-FFF2-40B4-BE49-F238E27FC236}">
                <a16:creationId xmlns:a16="http://schemas.microsoft.com/office/drawing/2014/main" id="{E630A578-70FA-46E7-8428-721EDE1E748E}"/>
              </a:ext>
            </a:extLst>
          </p:cNvPr>
          <p:cNvCxnSpPr>
            <a:cxnSpLocks/>
          </p:cNvCxnSpPr>
          <p:nvPr/>
        </p:nvCxnSpPr>
        <p:spPr>
          <a:xfrm flipH="1">
            <a:off x="4450840" y="4473874"/>
            <a:ext cx="614961" cy="5206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2C23470B-4895-40F2-A5EC-A62C5AB75972}"/>
              </a:ext>
            </a:extLst>
          </p:cNvPr>
          <p:cNvCxnSpPr>
            <a:cxnSpLocks/>
          </p:cNvCxnSpPr>
          <p:nvPr/>
        </p:nvCxnSpPr>
        <p:spPr>
          <a:xfrm flipH="1">
            <a:off x="6199771" y="4561916"/>
            <a:ext cx="645470" cy="5635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69" name="Group 68">
            <a:extLst>
              <a:ext uri="{FF2B5EF4-FFF2-40B4-BE49-F238E27FC236}">
                <a16:creationId xmlns:a16="http://schemas.microsoft.com/office/drawing/2014/main" id="{AE3531F2-158A-4D77-BCF0-CA185BDC8F5C}"/>
              </a:ext>
            </a:extLst>
          </p:cNvPr>
          <p:cNvGrpSpPr/>
          <p:nvPr/>
        </p:nvGrpSpPr>
        <p:grpSpPr>
          <a:xfrm>
            <a:off x="4768504" y="5096252"/>
            <a:ext cx="1181434" cy="836294"/>
            <a:chOff x="5051905" y="2510640"/>
            <a:chExt cx="855722" cy="607249"/>
          </a:xfrm>
        </p:grpSpPr>
        <p:sp>
          <p:nvSpPr>
            <p:cNvPr id="70" name="Oval 69">
              <a:extLst>
                <a:ext uri="{FF2B5EF4-FFF2-40B4-BE49-F238E27FC236}">
                  <a16:creationId xmlns:a16="http://schemas.microsoft.com/office/drawing/2014/main" id="{E2FCC591-F91C-440D-9360-6B11A6FCA3FF}"/>
                </a:ext>
              </a:extLst>
            </p:cNvPr>
            <p:cNvSpPr/>
            <p:nvPr/>
          </p:nvSpPr>
          <p:spPr>
            <a:xfrm>
              <a:off x="5051905" y="2510640"/>
              <a:ext cx="855722" cy="501930"/>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8E4DA20-B75F-46EE-B816-AC1525635722}"/>
                </a:ext>
              </a:extLst>
            </p:cNvPr>
            <p:cNvSpPr/>
            <p:nvPr/>
          </p:nvSpPr>
          <p:spPr>
            <a:xfrm>
              <a:off x="5127684" y="2835110"/>
              <a:ext cx="703551" cy="282779"/>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46DD32A-82F1-48E4-9713-64FC281338F7}"/>
                </a:ext>
              </a:extLst>
            </p:cNvPr>
            <p:cNvSpPr/>
            <p:nvPr/>
          </p:nvSpPr>
          <p:spPr>
            <a:xfrm rot="21097913">
              <a:off x="5188155" y="2860054"/>
              <a:ext cx="311655" cy="128261"/>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TextBox 72">
            <a:extLst>
              <a:ext uri="{FF2B5EF4-FFF2-40B4-BE49-F238E27FC236}">
                <a16:creationId xmlns:a16="http://schemas.microsoft.com/office/drawing/2014/main" id="{FB3DCE93-1731-4843-BBF7-0B443D23C553}"/>
              </a:ext>
            </a:extLst>
          </p:cNvPr>
          <p:cNvSpPr txBox="1"/>
          <p:nvPr/>
        </p:nvSpPr>
        <p:spPr>
          <a:xfrm>
            <a:off x="7729377" y="4809848"/>
            <a:ext cx="4048965" cy="646331"/>
          </a:xfrm>
          <a:prstGeom prst="rect">
            <a:avLst/>
          </a:prstGeom>
          <a:noFill/>
        </p:spPr>
        <p:txBody>
          <a:bodyPr wrap="square" rtlCol="0">
            <a:spAutoFit/>
          </a:bodyPr>
          <a:lstStyle/>
          <a:p>
            <a:r>
              <a:rPr lang="en-US" dirty="0"/>
              <a:t>3. Multiple ribosomal protein (r-protein) homologs</a:t>
            </a:r>
          </a:p>
        </p:txBody>
      </p:sp>
      <p:grpSp>
        <p:nvGrpSpPr>
          <p:cNvPr id="74" name="Group 73">
            <a:extLst>
              <a:ext uri="{FF2B5EF4-FFF2-40B4-BE49-F238E27FC236}">
                <a16:creationId xmlns:a16="http://schemas.microsoft.com/office/drawing/2014/main" id="{21769AE7-61F3-43E4-9982-70FCFD727C7C}"/>
              </a:ext>
            </a:extLst>
          </p:cNvPr>
          <p:cNvGrpSpPr/>
          <p:nvPr/>
        </p:nvGrpSpPr>
        <p:grpSpPr>
          <a:xfrm rot="15992427">
            <a:off x="2754571" y="5047048"/>
            <a:ext cx="495300" cy="1149802"/>
            <a:chOff x="11003762" y="1845126"/>
            <a:chExt cx="495300" cy="1149802"/>
          </a:xfrm>
        </p:grpSpPr>
        <p:sp>
          <p:nvSpPr>
            <p:cNvPr id="75" name="Oval 74">
              <a:extLst>
                <a:ext uri="{FF2B5EF4-FFF2-40B4-BE49-F238E27FC236}">
                  <a16:creationId xmlns:a16="http://schemas.microsoft.com/office/drawing/2014/main" id="{7CF05373-8495-49DD-AA83-965E01B8BF37}"/>
                </a:ext>
              </a:extLst>
            </p:cNvPr>
            <p:cNvSpPr/>
            <p:nvPr/>
          </p:nvSpPr>
          <p:spPr>
            <a:xfrm rot="5105446">
              <a:off x="11001380" y="1847508"/>
              <a:ext cx="500063" cy="49530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t>
              </a:r>
            </a:p>
          </p:txBody>
        </p:sp>
        <p:cxnSp>
          <p:nvCxnSpPr>
            <p:cNvPr id="76" name="Straight Connector 75">
              <a:extLst>
                <a:ext uri="{FF2B5EF4-FFF2-40B4-BE49-F238E27FC236}">
                  <a16:creationId xmlns:a16="http://schemas.microsoft.com/office/drawing/2014/main" id="{7F62FFBC-05B3-484B-A490-1EFFAB84D148}"/>
                </a:ext>
              </a:extLst>
            </p:cNvPr>
            <p:cNvCxnSpPr>
              <a:cxnSpLocks/>
            </p:cNvCxnSpPr>
            <p:nvPr/>
          </p:nvCxnSpPr>
          <p:spPr>
            <a:xfrm flipH="1">
              <a:off x="11179971" y="2342808"/>
              <a:ext cx="14290" cy="65212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F4D63509-2E38-4CC3-A406-D7482BBFB442}"/>
              </a:ext>
            </a:extLst>
          </p:cNvPr>
          <p:cNvSpPr txBox="1"/>
          <p:nvPr/>
        </p:nvSpPr>
        <p:spPr>
          <a:xfrm>
            <a:off x="7729378" y="5685274"/>
            <a:ext cx="3589931" cy="369332"/>
          </a:xfrm>
          <a:prstGeom prst="rect">
            <a:avLst/>
          </a:prstGeom>
          <a:noFill/>
        </p:spPr>
        <p:txBody>
          <a:bodyPr wrap="square" rtlCol="0">
            <a:spAutoFit/>
          </a:bodyPr>
          <a:lstStyle/>
          <a:p>
            <a:r>
              <a:rPr lang="en-US" dirty="0"/>
              <a:t>4. Ribosomal protein modifications</a:t>
            </a:r>
          </a:p>
        </p:txBody>
      </p:sp>
      <p:grpSp>
        <p:nvGrpSpPr>
          <p:cNvPr id="81" name="Group 80">
            <a:extLst>
              <a:ext uri="{FF2B5EF4-FFF2-40B4-BE49-F238E27FC236}">
                <a16:creationId xmlns:a16="http://schemas.microsoft.com/office/drawing/2014/main" id="{CB67EFEB-A0D1-42F8-8409-8055DEB3C966}"/>
              </a:ext>
            </a:extLst>
          </p:cNvPr>
          <p:cNvGrpSpPr/>
          <p:nvPr/>
        </p:nvGrpSpPr>
        <p:grpSpPr>
          <a:xfrm rot="7565066">
            <a:off x="5502325" y="5375321"/>
            <a:ext cx="495300" cy="1297416"/>
            <a:chOff x="10869688" y="1697512"/>
            <a:chExt cx="495300" cy="1297416"/>
          </a:xfrm>
        </p:grpSpPr>
        <p:sp>
          <p:nvSpPr>
            <p:cNvPr id="82" name="Oval 81">
              <a:extLst>
                <a:ext uri="{FF2B5EF4-FFF2-40B4-BE49-F238E27FC236}">
                  <a16:creationId xmlns:a16="http://schemas.microsoft.com/office/drawing/2014/main" id="{6C4E49CF-C5D1-4FFC-8020-4089717BBCD9}"/>
                </a:ext>
              </a:extLst>
            </p:cNvPr>
            <p:cNvSpPr/>
            <p:nvPr/>
          </p:nvSpPr>
          <p:spPr>
            <a:xfrm rot="14034934">
              <a:off x="10760148" y="1807052"/>
              <a:ext cx="714380" cy="4953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a:t>
              </a:r>
            </a:p>
          </p:txBody>
        </p:sp>
        <p:cxnSp>
          <p:nvCxnSpPr>
            <p:cNvPr id="83" name="Straight Connector 82">
              <a:extLst>
                <a:ext uri="{FF2B5EF4-FFF2-40B4-BE49-F238E27FC236}">
                  <a16:creationId xmlns:a16="http://schemas.microsoft.com/office/drawing/2014/main" id="{D81CF2ED-5DEF-4373-9371-E09A5C44214F}"/>
                </a:ext>
              </a:extLst>
            </p:cNvPr>
            <p:cNvCxnSpPr>
              <a:cxnSpLocks/>
            </p:cNvCxnSpPr>
            <p:nvPr/>
          </p:nvCxnSpPr>
          <p:spPr>
            <a:xfrm flipH="1">
              <a:off x="11179971" y="2342808"/>
              <a:ext cx="14290" cy="65212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52" name="Group 51">
            <a:extLst>
              <a:ext uri="{FF2B5EF4-FFF2-40B4-BE49-F238E27FC236}">
                <a16:creationId xmlns:a16="http://schemas.microsoft.com/office/drawing/2014/main" id="{C47684FF-EC67-4878-BC08-8CD2564DED6B}"/>
              </a:ext>
            </a:extLst>
          </p:cNvPr>
          <p:cNvGrpSpPr/>
          <p:nvPr/>
        </p:nvGrpSpPr>
        <p:grpSpPr>
          <a:xfrm>
            <a:off x="4655845" y="4038916"/>
            <a:ext cx="3917153" cy="531528"/>
            <a:chOff x="1138761" y="1349178"/>
            <a:chExt cx="5418635" cy="599938"/>
          </a:xfrm>
        </p:grpSpPr>
        <p:cxnSp>
          <p:nvCxnSpPr>
            <p:cNvPr id="53" name="Straight Connector 52">
              <a:extLst>
                <a:ext uri="{FF2B5EF4-FFF2-40B4-BE49-F238E27FC236}">
                  <a16:creationId xmlns:a16="http://schemas.microsoft.com/office/drawing/2014/main" id="{C77636BD-57F4-484F-AEBB-8D6290469AD7}"/>
                </a:ext>
              </a:extLst>
            </p:cNvPr>
            <p:cNvCxnSpPr>
              <a:cxnSpLocks/>
            </p:cNvCxnSpPr>
            <p:nvPr/>
          </p:nvCxnSpPr>
          <p:spPr>
            <a:xfrm>
              <a:off x="1138761" y="1722923"/>
              <a:ext cx="2463694" cy="1"/>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A5C9CB4-14C7-4467-983D-FD35B507DE75}"/>
                </a:ext>
              </a:extLst>
            </p:cNvPr>
            <p:cNvCxnSpPr>
              <a:cxnSpLocks/>
            </p:cNvCxnSpPr>
            <p:nvPr/>
          </p:nvCxnSpPr>
          <p:spPr>
            <a:xfrm>
              <a:off x="3848501" y="1722923"/>
              <a:ext cx="2708895"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E63392F-32D4-4552-A39F-7C2737029C8F}"/>
                </a:ext>
              </a:extLst>
            </p:cNvPr>
            <p:cNvCxnSpPr/>
            <p:nvPr/>
          </p:nvCxnSpPr>
          <p:spPr>
            <a:xfrm flipH="1">
              <a:off x="3490025" y="1506354"/>
              <a:ext cx="225703" cy="433137"/>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7A60FEAE-79FB-440F-9056-69F0712545F6}"/>
                </a:ext>
              </a:extLst>
            </p:cNvPr>
            <p:cNvCxnSpPr/>
            <p:nvPr/>
          </p:nvCxnSpPr>
          <p:spPr>
            <a:xfrm flipH="1">
              <a:off x="3735227" y="1515979"/>
              <a:ext cx="225703" cy="433137"/>
            </a:xfrm>
            <a:prstGeom prst="line">
              <a:avLst/>
            </a:prstGeom>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0C695FB1-3FF8-4A83-811B-EF6689F70F64}"/>
                </a:ext>
              </a:extLst>
            </p:cNvPr>
            <p:cNvSpPr txBox="1"/>
            <p:nvPr/>
          </p:nvSpPr>
          <p:spPr>
            <a:xfrm>
              <a:off x="1179381" y="1349178"/>
              <a:ext cx="2228519" cy="382127"/>
            </a:xfrm>
            <a:prstGeom prst="rect">
              <a:avLst/>
            </a:prstGeom>
            <a:solidFill>
              <a:srgbClr val="FF0000"/>
            </a:solidFill>
            <a:ln>
              <a:solidFill>
                <a:schemeClr val="tx1"/>
              </a:solidFill>
            </a:ln>
          </p:spPr>
          <p:txBody>
            <a:bodyPr wrap="square" rtlCol="0">
              <a:spAutoFit/>
            </a:bodyPr>
            <a:lstStyle/>
            <a:p>
              <a:pPr algn="ctr"/>
              <a:r>
                <a:rPr lang="en-US" sz="1600" b="1" dirty="0">
                  <a:solidFill>
                    <a:schemeClr val="bg1"/>
                  </a:solidFill>
                </a:rPr>
                <a:t>r-protein</a:t>
              </a:r>
            </a:p>
          </p:txBody>
        </p:sp>
        <p:sp>
          <p:nvSpPr>
            <p:cNvPr id="79" name="TextBox 78">
              <a:extLst>
                <a:ext uri="{FF2B5EF4-FFF2-40B4-BE49-F238E27FC236}">
                  <a16:creationId xmlns:a16="http://schemas.microsoft.com/office/drawing/2014/main" id="{5B607DF3-718F-4FB8-8A9F-98464D89C250}"/>
                </a:ext>
              </a:extLst>
            </p:cNvPr>
            <p:cNvSpPr txBox="1"/>
            <p:nvPr/>
          </p:nvSpPr>
          <p:spPr>
            <a:xfrm>
              <a:off x="4088125" y="1351397"/>
              <a:ext cx="2139274" cy="382127"/>
            </a:xfrm>
            <a:prstGeom prst="rect">
              <a:avLst/>
            </a:prstGeom>
            <a:solidFill>
              <a:srgbClr val="7030A0"/>
            </a:solidFill>
            <a:ln>
              <a:solidFill>
                <a:schemeClr val="tx1"/>
              </a:solidFill>
            </a:ln>
          </p:spPr>
          <p:txBody>
            <a:bodyPr wrap="square" rtlCol="0">
              <a:spAutoFit/>
            </a:bodyPr>
            <a:lstStyle/>
            <a:p>
              <a:pPr algn="ctr"/>
              <a:r>
                <a:rPr lang="en-US" sz="1600" b="1" dirty="0">
                  <a:solidFill>
                    <a:schemeClr val="bg1"/>
                  </a:solidFill>
                </a:rPr>
                <a:t>r-protein</a:t>
              </a:r>
            </a:p>
          </p:txBody>
        </p:sp>
      </p:grpSp>
      <p:sp>
        <p:nvSpPr>
          <p:cNvPr id="4" name="TextBox 3">
            <a:extLst>
              <a:ext uri="{FF2B5EF4-FFF2-40B4-BE49-F238E27FC236}">
                <a16:creationId xmlns:a16="http://schemas.microsoft.com/office/drawing/2014/main" id="{94EB085A-051F-40D0-A89A-005810FFBFDF}"/>
              </a:ext>
            </a:extLst>
          </p:cNvPr>
          <p:cNvSpPr txBox="1"/>
          <p:nvPr/>
        </p:nvSpPr>
        <p:spPr>
          <a:xfrm>
            <a:off x="9524343" y="6443376"/>
            <a:ext cx="2464905" cy="369332"/>
          </a:xfrm>
          <a:prstGeom prst="rect">
            <a:avLst/>
          </a:prstGeom>
          <a:noFill/>
        </p:spPr>
        <p:txBody>
          <a:bodyPr wrap="square" rtlCol="0">
            <a:spAutoFit/>
          </a:bodyPr>
          <a:lstStyle/>
          <a:p>
            <a:r>
              <a:rPr lang="en-US" dirty="0" err="1">
                <a:solidFill>
                  <a:schemeClr val="bg1"/>
                </a:solidFill>
              </a:rPr>
              <a:t>Byrgazov</a:t>
            </a:r>
            <a:r>
              <a:rPr lang="en-US" dirty="0">
                <a:solidFill>
                  <a:schemeClr val="bg1"/>
                </a:solidFill>
              </a:rPr>
              <a:t> </a:t>
            </a:r>
            <a:r>
              <a:rPr lang="en-US" i="1" dirty="0">
                <a:solidFill>
                  <a:schemeClr val="bg1"/>
                </a:solidFill>
              </a:rPr>
              <a:t>et al. </a:t>
            </a:r>
            <a:r>
              <a:rPr lang="en-US" dirty="0">
                <a:solidFill>
                  <a:schemeClr val="bg1"/>
                </a:solidFill>
              </a:rPr>
              <a:t>2013</a:t>
            </a:r>
          </a:p>
        </p:txBody>
      </p:sp>
      <p:sp>
        <p:nvSpPr>
          <p:cNvPr id="77" name="Title 1">
            <a:extLst>
              <a:ext uri="{FF2B5EF4-FFF2-40B4-BE49-F238E27FC236}">
                <a16:creationId xmlns:a16="http://schemas.microsoft.com/office/drawing/2014/main" id="{ED59548E-D641-46E1-8894-C95FFBE34F4B}"/>
              </a:ext>
            </a:extLst>
          </p:cNvPr>
          <p:cNvSpPr>
            <a:spLocks noGrp="1"/>
          </p:cNvSpPr>
          <p:nvPr>
            <p:ph type="title"/>
          </p:nvPr>
        </p:nvSpPr>
        <p:spPr>
          <a:xfrm>
            <a:off x="2384136" y="448646"/>
            <a:ext cx="7131603" cy="868794"/>
          </a:xfrm>
        </p:spPr>
        <p:txBody>
          <a:bodyPr/>
          <a:lstStyle/>
          <a:p>
            <a:r>
              <a:rPr lang="en-US" dirty="0">
                <a:solidFill>
                  <a:schemeClr val="tx1"/>
                </a:solidFill>
              </a:rPr>
              <a:t>Heterogeneity in ribosomes</a:t>
            </a:r>
          </a:p>
        </p:txBody>
      </p:sp>
    </p:spTree>
    <p:extLst>
      <p:ext uri="{BB962C8B-B14F-4D97-AF65-F5344CB8AC3E}">
        <p14:creationId xmlns:p14="http://schemas.microsoft.com/office/powerpoint/2010/main" val="30057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1" grpId="0"/>
      <p:bldP spid="73" grpId="0"/>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AAEF527-AD1F-4F62-B350-643D8732F0CE}"/>
              </a:ext>
            </a:extLst>
          </p:cNvPr>
          <p:cNvSpPr/>
          <p:nvPr/>
        </p:nvSpPr>
        <p:spPr>
          <a:xfrm>
            <a:off x="4313701" y="4121801"/>
            <a:ext cx="4250117" cy="34640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dirty="0">
                <a:solidFill>
                  <a:schemeClr val="tx1"/>
                </a:solidFill>
              </a:rPr>
              <a:t>Your favorite gene</a:t>
            </a:r>
          </a:p>
        </p:txBody>
      </p:sp>
      <p:sp>
        <p:nvSpPr>
          <p:cNvPr id="13" name="Freeform: Shape 12">
            <a:extLst>
              <a:ext uri="{FF2B5EF4-FFF2-40B4-BE49-F238E27FC236}">
                <a16:creationId xmlns:a16="http://schemas.microsoft.com/office/drawing/2014/main" id="{30828378-04F3-49B0-B711-23B116B75913}"/>
              </a:ext>
            </a:extLst>
          </p:cNvPr>
          <p:cNvSpPr/>
          <p:nvPr/>
        </p:nvSpPr>
        <p:spPr>
          <a:xfrm>
            <a:off x="3201392" y="3349409"/>
            <a:ext cx="3886200" cy="585442"/>
          </a:xfrm>
          <a:custGeom>
            <a:avLst/>
            <a:gdLst>
              <a:gd name="connsiteX0" fmla="*/ 0 w 3886200"/>
              <a:gd name="connsiteY0" fmla="*/ 56529 h 585442"/>
              <a:gd name="connsiteX1" fmla="*/ 585216 w 3886200"/>
              <a:gd name="connsiteY1" fmla="*/ 339993 h 585442"/>
              <a:gd name="connsiteX2" fmla="*/ 1783080 w 3886200"/>
              <a:gd name="connsiteY2" fmla="*/ 1665 h 585442"/>
              <a:gd name="connsiteX3" fmla="*/ 3081528 w 3886200"/>
              <a:gd name="connsiteY3" fmla="*/ 513729 h 585442"/>
              <a:gd name="connsiteX4" fmla="*/ 3886200 w 3886200"/>
              <a:gd name="connsiteY4" fmla="*/ 559449 h 585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585442">
                <a:moveTo>
                  <a:pt x="0" y="56529"/>
                </a:moveTo>
                <a:cubicBezTo>
                  <a:pt x="144018" y="202833"/>
                  <a:pt x="288036" y="349137"/>
                  <a:pt x="585216" y="339993"/>
                </a:cubicBezTo>
                <a:cubicBezTo>
                  <a:pt x="882396" y="330849"/>
                  <a:pt x="1367028" y="-27291"/>
                  <a:pt x="1783080" y="1665"/>
                </a:cubicBezTo>
                <a:cubicBezTo>
                  <a:pt x="2199132" y="30621"/>
                  <a:pt x="2731008" y="420765"/>
                  <a:pt x="3081528" y="513729"/>
                </a:cubicBezTo>
                <a:cubicBezTo>
                  <a:pt x="3432048" y="606693"/>
                  <a:pt x="3756660" y="594501"/>
                  <a:pt x="3886200" y="559449"/>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C6469-94FF-4010-9D4C-BB7BC3DCB535}"/>
              </a:ext>
            </a:extLst>
          </p:cNvPr>
          <p:cNvSpPr>
            <a:spLocks noGrp="1"/>
          </p:cNvSpPr>
          <p:nvPr>
            <p:ph type="title"/>
          </p:nvPr>
        </p:nvSpPr>
        <p:spPr>
          <a:xfrm>
            <a:off x="1202839" y="110195"/>
            <a:ext cx="10772775" cy="1658198"/>
          </a:xfrm>
        </p:spPr>
        <p:txBody>
          <a:bodyPr/>
          <a:lstStyle/>
          <a:p>
            <a:r>
              <a:rPr lang="en-US" dirty="0">
                <a:solidFill>
                  <a:schemeClr val="tx1"/>
                </a:solidFill>
              </a:rPr>
              <a:t>Model for how </a:t>
            </a:r>
            <a:r>
              <a:rPr lang="en-US" i="1" dirty="0" err="1">
                <a:solidFill>
                  <a:schemeClr val="tx1"/>
                </a:solidFill>
              </a:rPr>
              <a:t>rpsU</a:t>
            </a:r>
            <a:r>
              <a:rPr lang="en-US" dirty="0">
                <a:solidFill>
                  <a:schemeClr val="tx1"/>
                </a:solidFill>
              </a:rPr>
              <a:t>-encoded bS21 might control gene expression</a:t>
            </a:r>
          </a:p>
        </p:txBody>
      </p:sp>
      <p:sp>
        <p:nvSpPr>
          <p:cNvPr id="20" name="Oval 19">
            <a:extLst>
              <a:ext uri="{FF2B5EF4-FFF2-40B4-BE49-F238E27FC236}">
                <a16:creationId xmlns:a16="http://schemas.microsoft.com/office/drawing/2014/main" id="{2A965F55-1DFC-4DCF-AA12-12BEE7BFEAC6}"/>
              </a:ext>
            </a:extLst>
          </p:cNvPr>
          <p:cNvSpPr/>
          <p:nvPr/>
        </p:nvSpPr>
        <p:spPr>
          <a:xfrm>
            <a:off x="4031354" y="2516808"/>
            <a:ext cx="1714142" cy="1121283"/>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23993E0-C0C4-4D2D-AB2E-28C573B404A2}"/>
              </a:ext>
            </a:extLst>
          </p:cNvPr>
          <p:cNvCxnSpPr>
            <a:cxnSpLocks/>
          </p:cNvCxnSpPr>
          <p:nvPr/>
        </p:nvCxnSpPr>
        <p:spPr>
          <a:xfrm>
            <a:off x="3201392" y="4468205"/>
            <a:ext cx="53624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C28C82F-05F8-4348-BD63-1B4E81BD42AB}"/>
              </a:ext>
            </a:extLst>
          </p:cNvPr>
          <p:cNvSpPr/>
          <p:nvPr/>
        </p:nvSpPr>
        <p:spPr>
          <a:xfrm>
            <a:off x="6871041" y="3742163"/>
            <a:ext cx="1409321" cy="726042"/>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RNAP</a:t>
            </a:r>
          </a:p>
        </p:txBody>
      </p:sp>
      <p:cxnSp>
        <p:nvCxnSpPr>
          <p:cNvPr id="7" name="Straight Connector 6">
            <a:extLst>
              <a:ext uri="{FF2B5EF4-FFF2-40B4-BE49-F238E27FC236}">
                <a16:creationId xmlns:a16="http://schemas.microsoft.com/office/drawing/2014/main" id="{A8AB2439-5763-4629-B3EC-ECEE1AE19710}"/>
              </a:ext>
            </a:extLst>
          </p:cNvPr>
          <p:cNvCxnSpPr/>
          <p:nvPr/>
        </p:nvCxnSpPr>
        <p:spPr>
          <a:xfrm>
            <a:off x="3594244" y="4105184"/>
            <a:ext cx="0" cy="36302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321C304-6916-4B20-BCE9-B3DE953D0C39}"/>
              </a:ext>
            </a:extLst>
          </p:cNvPr>
          <p:cNvCxnSpPr/>
          <p:nvPr/>
        </p:nvCxnSpPr>
        <p:spPr>
          <a:xfrm>
            <a:off x="3585100" y="4105184"/>
            <a:ext cx="660330"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83A902A-D6CC-4E84-AA03-7FFDEE5A374A}"/>
              </a:ext>
            </a:extLst>
          </p:cNvPr>
          <p:cNvGrpSpPr/>
          <p:nvPr/>
        </p:nvGrpSpPr>
        <p:grpSpPr>
          <a:xfrm>
            <a:off x="4205537" y="3340002"/>
            <a:ext cx="1409320" cy="631712"/>
            <a:chOff x="7859160" y="2707225"/>
            <a:chExt cx="1409320" cy="631712"/>
          </a:xfrm>
        </p:grpSpPr>
        <p:sp>
          <p:nvSpPr>
            <p:cNvPr id="21" name="Oval 20">
              <a:extLst>
                <a:ext uri="{FF2B5EF4-FFF2-40B4-BE49-F238E27FC236}">
                  <a16:creationId xmlns:a16="http://schemas.microsoft.com/office/drawing/2014/main" id="{AB48879C-9165-41AB-890E-65FCE69628A2}"/>
                </a:ext>
              </a:extLst>
            </p:cNvPr>
            <p:cNvSpPr/>
            <p:nvPr/>
          </p:nvSpPr>
          <p:spPr>
            <a:xfrm>
              <a:off x="7859160" y="2707225"/>
              <a:ext cx="1409320" cy="631712"/>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D54803-A3D4-48D7-9A1C-4CD177A07862}"/>
                </a:ext>
              </a:extLst>
            </p:cNvPr>
            <p:cNvSpPr/>
            <p:nvPr/>
          </p:nvSpPr>
          <p:spPr>
            <a:xfrm rot="21097913">
              <a:off x="7983217" y="2746934"/>
              <a:ext cx="564711" cy="259707"/>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A69466FE-AED9-47E3-8DDC-91E83EB1AF3B}"/>
              </a:ext>
            </a:extLst>
          </p:cNvPr>
          <p:cNvGrpSpPr/>
          <p:nvPr/>
        </p:nvGrpSpPr>
        <p:grpSpPr>
          <a:xfrm>
            <a:off x="4205537" y="3322235"/>
            <a:ext cx="1409320" cy="631712"/>
            <a:chOff x="7001477" y="2843774"/>
            <a:chExt cx="1409320" cy="631712"/>
          </a:xfrm>
        </p:grpSpPr>
        <p:sp>
          <p:nvSpPr>
            <p:cNvPr id="25" name="Oval 24">
              <a:extLst>
                <a:ext uri="{FF2B5EF4-FFF2-40B4-BE49-F238E27FC236}">
                  <a16:creationId xmlns:a16="http://schemas.microsoft.com/office/drawing/2014/main" id="{4D9B2438-667C-4FBF-9A42-B8D2FCEFB87E}"/>
                </a:ext>
              </a:extLst>
            </p:cNvPr>
            <p:cNvSpPr/>
            <p:nvPr/>
          </p:nvSpPr>
          <p:spPr>
            <a:xfrm>
              <a:off x="7001477" y="2843774"/>
              <a:ext cx="1409320" cy="631712"/>
            </a:xfrm>
            <a:prstGeom prst="ellipse">
              <a:avLst/>
            </a:prstGeom>
            <a:solidFill>
              <a:schemeClr val="accent3">
                <a:lumMod val="20000"/>
                <a:lumOff val="8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EFE784B-DCAD-4B02-88A6-B85ACDA33758}"/>
                </a:ext>
              </a:extLst>
            </p:cNvPr>
            <p:cNvSpPr/>
            <p:nvPr/>
          </p:nvSpPr>
          <p:spPr>
            <a:xfrm rot="21097913">
              <a:off x="7125534" y="2888869"/>
              <a:ext cx="564711" cy="25970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0DC65502-5266-405B-8BE7-DA3BA0887A8B}"/>
              </a:ext>
            </a:extLst>
          </p:cNvPr>
          <p:cNvGrpSpPr/>
          <p:nvPr/>
        </p:nvGrpSpPr>
        <p:grpSpPr>
          <a:xfrm>
            <a:off x="3915351" y="2409776"/>
            <a:ext cx="487592" cy="405715"/>
            <a:chOff x="3915351" y="2409776"/>
            <a:chExt cx="487592" cy="405715"/>
          </a:xfrm>
        </p:grpSpPr>
        <p:sp>
          <p:nvSpPr>
            <p:cNvPr id="30" name="Oval 29">
              <a:extLst>
                <a:ext uri="{FF2B5EF4-FFF2-40B4-BE49-F238E27FC236}">
                  <a16:creationId xmlns:a16="http://schemas.microsoft.com/office/drawing/2014/main" id="{DC88E8B6-7036-4969-BBFA-6BFF47A3C599}"/>
                </a:ext>
              </a:extLst>
            </p:cNvPr>
            <p:cNvSpPr/>
            <p:nvPr/>
          </p:nvSpPr>
          <p:spPr>
            <a:xfrm>
              <a:off x="3915351" y="2409776"/>
              <a:ext cx="218771" cy="216159"/>
            </a:xfrm>
            <a:prstGeom prst="ellipse">
              <a:avLst/>
            </a:prstGeom>
            <a:solidFill>
              <a:srgbClr val="7030A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F84C09E-7B29-447A-8D97-263BC8BE33B7}"/>
                </a:ext>
              </a:extLst>
            </p:cNvPr>
            <p:cNvSpPr/>
            <p:nvPr/>
          </p:nvSpPr>
          <p:spPr>
            <a:xfrm>
              <a:off x="4053126" y="2481676"/>
              <a:ext cx="218771" cy="216159"/>
            </a:xfrm>
            <a:prstGeom prst="ellipse">
              <a:avLst/>
            </a:prstGeom>
            <a:solidFill>
              <a:srgbClr val="7030A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653DB93-1C4B-4C0C-9982-D1E90E53FD56}"/>
                </a:ext>
              </a:extLst>
            </p:cNvPr>
            <p:cNvSpPr/>
            <p:nvPr/>
          </p:nvSpPr>
          <p:spPr>
            <a:xfrm>
              <a:off x="4184172" y="2599332"/>
              <a:ext cx="218771" cy="216159"/>
            </a:xfrm>
            <a:prstGeom prst="ellipse">
              <a:avLst/>
            </a:prstGeom>
            <a:solidFill>
              <a:srgbClr val="7030A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9D65715-A627-45FD-8567-70FB4909709C}"/>
              </a:ext>
            </a:extLst>
          </p:cNvPr>
          <p:cNvSpPr txBox="1"/>
          <p:nvPr/>
        </p:nvSpPr>
        <p:spPr>
          <a:xfrm>
            <a:off x="859971" y="5050971"/>
            <a:ext cx="10243458" cy="830997"/>
          </a:xfrm>
          <a:prstGeom prst="rect">
            <a:avLst/>
          </a:prstGeom>
          <a:noFill/>
        </p:spPr>
        <p:txBody>
          <a:bodyPr wrap="square" rtlCol="0">
            <a:spAutoFit/>
          </a:bodyPr>
          <a:lstStyle/>
          <a:p>
            <a:pPr algn="ctr"/>
            <a:r>
              <a:rPr lang="en-US" sz="2400" dirty="0"/>
              <a:t>Hypothesis: Each bS21 paralog preferentially translates distinct mRNA species, and this leads to differences in protein abundance</a:t>
            </a:r>
          </a:p>
        </p:txBody>
      </p:sp>
    </p:spTree>
    <p:extLst>
      <p:ext uri="{BB962C8B-B14F-4D97-AF65-F5344CB8AC3E}">
        <p14:creationId xmlns:p14="http://schemas.microsoft.com/office/powerpoint/2010/main" val="28795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2118-7E2B-42DF-9380-66FEF8D7ADD1}"/>
              </a:ext>
            </a:extLst>
          </p:cNvPr>
          <p:cNvSpPr>
            <a:spLocks noGrp="1"/>
          </p:cNvSpPr>
          <p:nvPr>
            <p:ph type="title"/>
          </p:nvPr>
        </p:nvSpPr>
        <p:spPr/>
        <p:txBody>
          <a:bodyPr/>
          <a:lstStyle/>
          <a:p>
            <a:r>
              <a:rPr lang="en-US" dirty="0">
                <a:solidFill>
                  <a:schemeClr val="tx1"/>
                </a:solidFill>
              </a:rPr>
              <a:t>Loss of </a:t>
            </a:r>
            <a:r>
              <a:rPr lang="en-US" i="1" dirty="0">
                <a:solidFill>
                  <a:schemeClr val="tx1"/>
                </a:solidFill>
              </a:rPr>
              <a:t>rpsU2</a:t>
            </a:r>
            <a:r>
              <a:rPr lang="en-US" dirty="0">
                <a:solidFill>
                  <a:schemeClr val="tx1"/>
                </a:solidFill>
              </a:rPr>
              <a:t> results in a growth defect</a:t>
            </a:r>
          </a:p>
        </p:txBody>
      </p:sp>
      <p:graphicFrame>
        <p:nvGraphicFramePr>
          <p:cNvPr id="8" name="Chart 7">
            <a:extLst>
              <a:ext uri="{FF2B5EF4-FFF2-40B4-BE49-F238E27FC236}">
                <a16:creationId xmlns:a16="http://schemas.microsoft.com/office/drawing/2014/main" id="{8EE27F28-060B-4B05-9BD6-D12AEAF4A7D7}"/>
              </a:ext>
            </a:extLst>
          </p:cNvPr>
          <p:cNvGraphicFramePr>
            <a:graphicFrameLocks/>
          </p:cNvGraphicFramePr>
          <p:nvPr>
            <p:extLst>
              <p:ext uri="{D42A27DB-BD31-4B8C-83A1-F6EECF244321}">
                <p14:modId xmlns:p14="http://schemas.microsoft.com/office/powerpoint/2010/main" val="279074298"/>
              </p:ext>
            </p:extLst>
          </p:nvPr>
        </p:nvGraphicFramePr>
        <p:xfrm>
          <a:off x="2092234" y="1771424"/>
          <a:ext cx="8770837" cy="454456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EDB2F80-B70F-4AEA-B500-AFE5048B531E}"/>
              </a:ext>
            </a:extLst>
          </p:cNvPr>
          <p:cNvSpPr txBox="1"/>
          <p:nvPr/>
        </p:nvSpPr>
        <p:spPr>
          <a:xfrm>
            <a:off x="3611880" y="5799612"/>
            <a:ext cx="1161288" cy="369332"/>
          </a:xfrm>
          <a:prstGeom prst="rect">
            <a:avLst/>
          </a:prstGeom>
          <a:solidFill>
            <a:schemeClr val="bg1"/>
          </a:solidFill>
        </p:spPr>
        <p:txBody>
          <a:bodyPr wrap="square" rtlCol="0">
            <a:spAutoFit/>
          </a:bodyPr>
          <a:lstStyle/>
          <a:p>
            <a:r>
              <a:rPr lang="en-US" dirty="0">
                <a:latin typeface="Calibri" panose="020F0502020204030204" pitchFamily="34" charset="0"/>
                <a:cs typeface="Calibri" panose="020F0502020204030204" pitchFamily="34" charset="0"/>
              </a:rPr>
              <a:t>Δ</a:t>
            </a:r>
            <a:r>
              <a:rPr lang="en-US" i="1" dirty="0"/>
              <a:t>rpsU2</a:t>
            </a:r>
            <a:r>
              <a:rPr lang="en-US" dirty="0"/>
              <a:t> pF</a:t>
            </a:r>
          </a:p>
        </p:txBody>
      </p:sp>
      <p:sp>
        <p:nvSpPr>
          <p:cNvPr id="10" name="TextBox 9">
            <a:extLst>
              <a:ext uri="{FF2B5EF4-FFF2-40B4-BE49-F238E27FC236}">
                <a16:creationId xmlns:a16="http://schemas.microsoft.com/office/drawing/2014/main" id="{16849482-6BFD-4AF0-BFFA-2D9C4D499220}"/>
              </a:ext>
            </a:extLst>
          </p:cNvPr>
          <p:cNvSpPr txBox="1"/>
          <p:nvPr/>
        </p:nvSpPr>
        <p:spPr>
          <a:xfrm>
            <a:off x="5035296" y="5799612"/>
            <a:ext cx="1758696" cy="369332"/>
          </a:xfrm>
          <a:prstGeom prst="rect">
            <a:avLst/>
          </a:prstGeom>
          <a:solidFill>
            <a:schemeClr val="bg1"/>
          </a:solidFill>
        </p:spPr>
        <p:txBody>
          <a:bodyPr wrap="square" rtlCol="0">
            <a:spAutoFit/>
          </a:bodyPr>
          <a:lstStyle/>
          <a:p>
            <a:r>
              <a:rPr lang="en-US" dirty="0">
                <a:latin typeface="Calibri" panose="020F0502020204030204" pitchFamily="34" charset="0"/>
                <a:cs typeface="Calibri" panose="020F0502020204030204" pitchFamily="34" charset="0"/>
              </a:rPr>
              <a:t>Δ</a:t>
            </a:r>
            <a:r>
              <a:rPr lang="en-US" i="1" dirty="0"/>
              <a:t>rpsU2</a:t>
            </a:r>
            <a:r>
              <a:rPr lang="en-US" dirty="0"/>
              <a:t> pF-</a:t>
            </a:r>
            <a:r>
              <a:rPr lang="en-US" i="1" dirty="0"/>
              <a:t>rpsU1</a:t>
            </a:r>
            <a:endParaRPr lang="en-US" dirty="0"/>
          </a:p>
        </p:txBody>
      </p:sp>
      <p:sp>
        <p:nvSpPr>
          <p:cNvPr id="11" name="TextBox 10">
            <a:extLst>
              <a:ext uri="{FF2B5EF4-FFF2-40B4-BE49-F238E27FC236}">
                <a16:creationId xmlns:a16="http://schemas.microsoft.com/office/drawing/2014/main" id="{CA13FE6B-3382-4C86-AC94-E30620486F67}"/>
              </a:ext>
            </a:extLst>
          </p:cNvPr>
          <p:cNvSpPr txBox="1"/>
          <p:nvPr/>
        </p:nvSpPr>
        <p:spPr>
          <a:xfrm>
            <a:off x="7056120" y="5799612"/>
            <a:ext cx="1758696" cy="369332"/>
          </a:xfrm>
          <a:prstGeom prst="rect">
            <a:avLst/>
          </a:prstGeom>
          <a:solidFill>
            <a:schemeClr val="bg1"/>
          </a:solidFill>
        </p:spPr>
        <p:txBody>
          <a:bodyPr wrap="square" rtlCol="0">
            <a:spAutoFit/>
          </a:bodyPr>
          <a:lstStyle/>
          <a:p>
            <a:r>
              <a:rPr lang="en-US" dirty="0">
                <a:latin typeface="Calibri" panose="020F0502020204030204" pitchFamily="34" charset="0"/>
                <a:cs typeface="Calibri" panose="020F0502020204030204" pitchFamily="34" charset="0"/>
              </a:rPr>
              <a:t>Δ</a:t>
            </a:r>
            <a:r>
              <a:rPr lang="en-US" i="1" dirty="0"/>
              <a:t>rpsU2</a:t>
            </a:r>
            <a:r>
              <a:rPr lang="en-US" dirty="0"/>
              <a:t> pF-</a:t>
            </a:r>
            <a:r>
              <a:rPr lang="en-US" i="1" dirty="0"/>
              <a:t>rpsU2</a:t>
            </a:r>
            <a:endParaRPr lang="en-US" dirty="0"/>
          </a:p>
        </p:txBody>
      </p:sp>
      <p:sp>
        <p:nvSpPr>
          <p:cNvPr id="12" name="TextBox 11">
            <a:extLst>
              <a:ext uri="{FF2B5EF4-FFF2-40B4-BE49-F238E27FC236}">
                <a16:creationId xmlns:a16="http://schemas.microsoft.com/office/drawing/2014/main" id="{26FF4492-AB67-4F1B-B576-83426A54177A}"/>
              </a:ext>
            </a:extLst>
          </p:cNvPr>
          <p:cNvSpPr txBox="1"/>
          <p:nvPr/>
        </p:nvSpPr>
        <p:spPr>
          <a:xfrm>
            <a:off x="9104375" y="5799612"/>
            <a:ext cx="1758696" cy="369332"/>
          </a:xfrm>
          <a:prstGeom prst="rect">
            <a:avLst/>
          </a:prstGeom>
          <a:solidFill>
            <a:schemeClr val="bg1"/>
          </a:solidFill>
        </p:spPr>
        <p:txBody>
          <a:bodyPr wrap="square" rtlCol="0">
            <a:spAutoFit/>
          </a:bodyPr>
          <a:lstStyle/>
          <a:p>
            <a:r>
              <a:rPr lang="en-US" dirty="0">
                <a:latin typeface="Calibri" panose="020F0502020204030204" pitchFamily="34" charset="0"/>
                <a:cs typeface="Calibri" panose="020F0502020204030204" pitchFamily="34" charset="0"/>
              </a:rPr>
              <a:t>Δ</a:t>
            </a:r>
            <a:r>
              <a:rPr lang="en-US" i="1" dirty="0"/>
              <a:t>rpsU2</a:t>
            </a:r>
            <a:r>
              <a:rPr lang="en-US" dirty="0"/>
              <a:t> pF-</a:t>
            </a:r>
            <a:r>
              <a:rPr lang="en-US" i="1" dirty="0"/>
              <a:t>rpsU3</a:t>
            </a:r>
            <a:endParaRPr lang="en-US" dirty="0"/>
          </a:p>
        </p:txBody>
      </p:sp>
      <p:sp>
        <p:nvSpPr>
          <p:cNvPr id="13" name="Rectangle 12">
            <a:extLst>
              <a:ext uri="{FF2B5EF4-FFF2-40B4-BE49-F238E27FC236}">
                <a16:creationId xmlns:a16="http://schemas.microsoft.com/office/drawing/2014/main" id="{F463528B-6794-4D2D-8B0D-EC3EEDB53FD4}"/>
              </a:ext>
            </a:extLst>
          </p:cNvPr>
          <p:cNvSpPr/>
          <p:nvPr/>
        </p:nvSpPr>
        <p:spPr>
          <a:xfrm>
            <a:off x="3224785" y="5719102"/>
            <a:ext cx="1520952"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DA37D-A663-4761-8B4A-7E7EE0BEF9E1}"/>
              </a:ext>
            </a:extLst>
          </p:cNvPr>
          <p:cNvSpPr/>
          <p:nvPr/>
        </p:nvSpPr>
        <p:spPr>
          <a:xfrm>
            <a:off x="4773167" y="5801398"/>
            <a:ext cx="1993393"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D0DF4C-6076-426F-A5E5-CFDEEC4F8115}"/>
              </a:ext>
            </a:extLst>
          </p:cNvPr>
          <p:cNvSpPr/>
          <p:nvPr/>
        </p:nvSpPr>
        <p:spPr>
          <a:xfrm>
            <a:off x="6766561" y="5807607"/>
            <a:ext cx="1993393"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9414CD-9D91-40E0-A7A5-FA62BDFDF400}"/>
              </a:ext>
            </a:extLst>
          </p:cNvPr>
          <p:cNvSpPr/>
          <p:nvPr/>
        </p:nvSpPr>
        <p:spPr>
          <a:xfrm>
            <a:off x="8846819" y="5794570"/>
            <a:ext cx="1993393"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8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chart seriesIdx="2" categoryIdx="-4" bldStep="series"/>
                                            </p:graphic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chart seriesIdx="3" categoryIdx="-4" bldStep="series"/>
                                            </p:graphic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chart seriesIdx="4" categoryIdx="-4" bldStep="series"/>
                                            </p:graphic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2118-7E2B-42DF-9380-66FEF8D7ADD1}"/>
              </a:ext>
            </a:extLst>
          </p:cNvPr>
          <p:cNvSpPr>
            <a:spLocks noGrp="1"/>
          </p:cNvSpPr>
          <p:nvPr>
            <p:ph type="title"/>
          </p:nvPr>
        </p:nvSpPr>
        <p:spPr/>
        <p:txBody>
          <a:bodyPr/>
          <a:lstStyle/>
          <a:p>
            <a:r>
              <a:rPr lang="en-US" dirty="0">
                <a:solidFill>
                  <a:schemeClr val="tx1"/>
                </a:solidFill>
              </a:rPr>
              <a:t>Cells lacking </a:t>
            </a:r>
            <a:r>
              <a:rPr lang="en-US" i="1" dirty="0">
                <a:solidFill>
                  <a:schemeClr val="tx1"/>
                </a:solidFill>
              </a:rPr>
              <a:t>rpsU2</a:t>
            </a:r>
            <a:r>
              <a:rPr lang="en-US" dirty="0">
                <a:solidFill>
                  <a:schemeClr val="tx1"/>
                </a:solidFill>
              </a:rPr>
              <a:t> have less </a:t>
            </a:r>
            <a:r>
              <a:rPr lang="en-US" dirty="0" err="1">
                <a:solidFill>
                  <a:schemeClr val="tx1"/>
                </a:solidFill>
              </a:rPr>
              <a:t>PdpB</a:t>
            </a:r>
            <a:endParaRPr lang="en-US" dirty="0">
              <a:solidFill>
                <a:schemeClr val="tx1"/>
              </a:solidFill>
            </a:endParaRPr>
          </a:p>
        </p:txBody>
      </p:sp>
      <p:grpSp>
        <p:nvGrpSpPr>
          <p:cNvPr id="17" name="Group 16">
            <a:extLst>
              <a:ext uri="{FF2B5EF4-FFF2-40B4-BE49-F238E27FC236}">
                <a16:creationId xmlns:a16="http://schemas.microsoft.com/office/drawing/2014/main" id="{084564BC-A55C-429A-A68E-79A2BAE971BF}"/>
              </a:ext>
            </a:extLst>
          </p:cNvPr>
          <p:cNvGrpSpPr/>
          <p:nvPr/>
        </p:nvGrpSpPr>
        <p:grpSpPr>
          <a:xfrm>
            <a:off x="5428530" y="2266475"/>
            <a:ext cx="1599373" cy="3317366"/>
            <a:chOff x="5470561" y="2158827"/>
            <a:chExt cx="1599373" cy="3317366"/>
          </a:xfrm>
        </p:grpSpPr>
        <p:pic>
          <p:nvPicPr>
            <p:cNvPr id="18" name="Picture 17">
              <a:extLst>
                <a:ext uri="{FF2B5EF4-FFF2-40B4-BE49-F238E27FC236}">
                  <a16:creationId xmlns:a16="http://schemas.microsoft.com/office/drawing/2014/main" id="{A4992379-307E-4404-AA8A-3A49920FD19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50000" t="13680" r="41639" b="47850"/>
            <a:stretch/>
          </p:blipFill>
          <p:spPr>
            <a:xfrm>
              <a:off x="5470561" y="2837932"/>
              <a:ext cx="767939" cy="2638261"/>
            </a:xfrm>
            <a:prstGeom prst="rect">
              <a:avLst/>
            </a:prstGeom>
          </p:spPr>
        </p:pic>
        <p:pic>
          <p:nvPicPr>
            <p:cNvPr id="19" name="Picture 18">
              <a:extLst>
                <a:ext uri="{FF2B5EF4-FFF2-40B4-BE49-F238E27FC236}">
                  <a16:creationId xmlns:a16="http://schemas.microsoft.com/office/drawing/2014/main" id="{97605DD6-D69F-4FA5-87A8-7E9B91FED317}"/>
                </a:ext>
              </a:extLst>
            </p:cNvPr>
            <p:cNvPicPr>
              <a:picLocks noChangeAspect="1"/>
            </p:cNvPicPr>
            <p:nvPr/>
          </p:nvPicPr>
          <p:blipFill rotWithShape="1">
            <a:blip r:embed="rId3">
              <a:extLst>
                <a:ext uri="{BEBA8EAE-BF5A-486C-A8C5-ECC9F3942E4B}">
                  <a14:imgProps xmlns:a14="http://schemas.microsoft.com/office/drawing/2010/main">
                    <a14:imgLayer r:embed="rId5">
                      <a14:imgEffect>
                        <a14:brightnessContrast contrast="40000"/>
                      </a14:imgEffect>
                    </a14:imgLayer>
                  </a14:imgProps>
                </a:ext>
              </a:extLst>
            </a:blip>
            <a:srcRect l="70251" t="13680" r="21820" b="47850"/>
            <a:stretch/>
          </p:blipFill>
          <p:spPr>
            <a:xfrm>
              <a:off x="6241280" y="2830574"/>
              <a:ext cx="728299" cy="2638259"/>
            </a:xfrm>
            <a:prstGeom prst="rect">
              <a:avLst/>
            </a:prstGeom>
          </p:spPr>
        </p:pic>
        <p:sp>
          <p:nvSpPr>
            <p:cNvPr id="20" name="TextBox 19">
              <a:extLst>
                <a:ext uri="{FF2B5EF4-FFF2-40B4-BE49-F238E27FC236}">
                  <a16:creationId xmlns:a16="http://schemas.microsoft.com/office/drawing/2014/main" id="{BC56574C-94B1-4669-9704-99E1D1106CC0}"/>
                </a:ext>
              </a:extLst>
            </p:cNvPr>
            <p:cNvSpPr txBox="1"/>
            <p:nvPr/>
          </p:nvSpPr>
          <p:spPr>
            <a:xfrm>
              <a:off x="5567899" y="2461242"/>
              <a:ext cx="536686" cy="400110"/>
            </a:xfrm>
            <a:prstGeom prst="rect">
              <a:avLst/>
            </a:prstGeom>
            <a:noFill/>
          </p:spPr>
          <p:txBody>
            <a:bodyPr wrap="none" rtlCol="0">
              <a:spAutoFit/>
            </a:bodyPr>
            <a:lstStyle/>
            <a:p>
              <a:pPr algn="ctr"/>
              <a:r>
                <a:rPr lang="en-US" sz="2000" dirty="0"/>
                <a:t>LVS</a:t>
              </a:r>
            </a:p>
          </p:txBody>
        </p:sp>
        <p:sp>
          <p:nvSpPr>
            <p:cNvPr id="21" name="TextBox 20">
              <a:extLst>
                <a:ext uri="{FF2B5EF4-FFF2-40B4-BE49-F238E27FC236}">
                  <a16:creationId xmlns:a16="http://schemas.microsoft.com/office/drawing/2014/main" id="{BBC7D422-B24B-45E8-B179-03722245DA8A}"/>
                </a:ext>
              </a:extLst>
            </p:cNvPr>
            <p:cNvSpPr txBox="1"/>
            <p:nvPr/>
          </p:nvSpPr>
          <p:spPr>
            <a:xfrm>
              <a:off x="6128330" y="2158827"/>
              <a:ext cx="941604" cy="707886"/>
            </a:xfrm>
            <a:prstGeom prst="rect">
              <a:avLst/>
            </a:prstGeom>
            <a:noFill/>
          </p:spPr>
          <p:txBody>
            <a:bodyPr wrap="none" rtlCol="0">
              <a:spAutoFit/>
            </a:bodyPr>
            <a:lstStyle/>
            <a:p>
              <a:pPr algn="ctr"/>
              <a:r>
                <a:rPr lang="en-US" sz="2000" dirty="0"/>
                <a:t>LVS</a:t>
              </a:r>
            </a:p>
            <a:p>
              <a:pPr algn="ctr"/>
              <a:r>
                <a:rPr lang="en-US" sz="2000" dirty="0"/>
                <a:t>∆</a:t>
              </a:r>
              <a:r>
                <a:rPr lang="en-US" sz="2000" i="1" dirty="0"/>
                <a:t>rpsU2</a:t>
              </a:r>
            </a:p>
          </p:txBody>
        </p:sp>
      </p:grpSp>
      <p:sp>
        <p:nvSpPr>
          <p:cNvPr id="22" name="TextBox 21">
            <a:extLst>
              <a:ext uri="{FF2B5EF4-FFF2-40B4-BE49-F238E27FC236}">
                <a16:creationId xmlns:a16="http://schemas.microsoft.com/office/drawing/2014/main" id="{28697A41-920D-40F3-BB97-3CF23ACCA8B3}"/>
              </a:ext>
            </a:extLst>
          </p:cNvPr>
          <p:cNvSpPr txBox="1"/>
          <p:nvPr/>
        </p:nvSpPr>
        <p:spPr>
          <a:xfrm>
            <a:off x="7165635" y="3354062"/>
            <a:ext cx="2238676" cy="400110"/>
          </a:xfrm>
          <a:prstGeom prst="rect">
            <a:avLst/>
          </a:prstGeom>
          <a:noFill/>
        </p:spPr>
        <p:txBody>
          <a:bodyPr wrap="square" rtlCol="0">
            <a:spAutoFit/>
          </a:bodyPr>
          <a:lstStyle/>
          <a:p>
            <a:r>
              <a:rPr lang="en-US" sz="2000" dirty="0" err="1"/>
              <a:t>PdpB</a:t>
            </a:r>
            <a:endParaRPr lang="en-US" sz="2000" dirty="0"/>
          </a:p>
        </p:txBody>
      </p:sp>
      <p:sp>
        <p:nvSpPr>
          <p:cNvPr id="23" name="TextBox 22">
            <a:extLst>
              <a:ext uri="{FF2B5EF4-FFF2-40B4-BE49-F238E27FC236}">
                <a16:creationId xmlns:a16="http://schemas.microsoft.com/office/drawing/2014/main" id="{675CE4AE-B94B-4A2F-9C2C-933F1E02A650}"/>
              </a:ext>
            </a:extLst>
          </p:cNvPr>
          <p:cNvSpPr txBox="1"/>
          <p:nvPr/>
        </p:nvSpPr>
        <p:spPr>
          <a:xfrm>
            <a:off x="3895379" y="3322297"/>
            <a:ext cx="1516084" cy="400110"/>
          </a:xfrm>
          <a:prstGeom prst="rect">
            <a:avLst/>
          </a:prstGeom>
          <a:noFill/>
        </p:spPr>
        <p:txBody>
          <a:bodyPr wrap="square" rtlCol="0">
            <a:spAutoFit/>
          </a:bodyPr>
          <a:lstStyle/>
          <a:p>
            <a:r>
              <a:rPr lang="en-US" sz="2000" dirty="0"/>
              <a:t>~125 </a:t>
            </a:r>
            <a:r>
              <a:rPr lang="en-US" sz="2000" dirty="0" err="1"/>
              <a:t>kDa</a:t>
            </a:r>
            <a:endParaRPr lang="en-US" sz="2000" dirty="0"/>
          </a:p>
        </p:txBody>
      </p:sp>
      <p:sp>
        <p:nvSpPr>
          <p:cNvPr id="25" name="Rectangle 24">
            <a:extLst>
              <a:ext uri="{FF2B5EF4-FFF2-40B4-BE49-F238E27FC236}">
                <a16:creationId xmlns:a16="http://schemas.microsoft.com/office/drawing/2014/main" id="{AA985528-12D5-43E0-8DD2-777AD1A17019}"/>
              </a:ext>
            </a:extLst>
          </p:cNvPr>
          <p:cNvSpPr/>
          <p:nvPr/>
        </p:nvSpPr>
        <p:spPr>
          <a:xfrm>
            <a:off x="5420138" y="3444436"/>
            <a:ext cx="1516085" cy="1520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5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3538</TotalTime>
  <Words>3911</Words>
  <Application>Microsoft Office PowerPoint</Application>
  <PresentationFormat>Widescreen</PresentationFormat>
  <Paragraphs>337</Paragraphs>
  <Slides>23</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Century Gothic</vt:lpstr>
      <vt:lpstr>Courier New</vt:lpstr>
      <vt:lpstr>Retrospect</vt:lpstr>
      <vt:lpstr>Role of a small ribosomal protein, bS21, encoded by rpsU, in regulating virulence genes in Francisella tularensis</vt:lpstr>
      <vt:lpstr>Outline</vt:lpstr>
      <vt:lpstr>Francisella tularensis</vt:lpstr>
      <vt:lpstr>Gene regulation in F. tularensis</vt:lpstr>
      <vt:lpstr>rpsU homologs in Francisella tularensis</vt:lpstr>
      <vt:lpstr>Heterogeneity in ribosomes</vt:lpstr>
      <vt:lpstr>Model for how rpsU-encoded bS21 might control gene expression</vt:lpstr>
      <vt:lpstr>Loss of rpsU2 results in a growth defect</vt:lpstr>
      <vt:lpstr>Cells lacking rpsU2 have less PdpB</vt:lpstr>
      <vt:lpstr>Francisella Pathogenicity Island (FPI)</vt:lpstr>
      <vt:lpstr>Lack of rpsU2 results in decrease in FPI proteins from one operon</vt:lpstr>
      <vt:lpstr>PdpB abundance can be recovered with complementation of rpsU2</vt:lpstr>
      <vt:lpstr>Transcript abundance is not affected by loss of rpsU2</vt:lpstr>
      <vt:lpstr>Loss of rpsU2 leads to intramacrophage growth defects</vt:lpstr>
      <vt:lpstr>Future Directions</vt:lpstr>
      <vt:lpstr>Acknowledgements</vt:lpstr>
      <vt:lpstr>Got any questions?</vt:lpstr>
      <vt:lpstr>Conditions rpsU1 is Expressed</vt:lpstr>
      <vt:lpstr>Amino acid alignment of bS21 (rpsU-encoded) homologs</vt:lpstr>
      <vt:lpstr>Francisella Pathogenicity Island (FPI)</vt:lpstr>
      <vt:lpstr>Complementation of only rpsU2 restores growth in macrophage</vt:lpstr>
      <vt:lpstr>Loss of rpsU2 leads to alterations in MIC for some ribosome-targeting antibiotics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Specialized Ribosomes in Francisella tularensis</dc:title>
  <dc:creator>Hannah Trautmann</dc:creator>
  <cp:lastModifiedBy>Hannah Trautmann</cp:lastModifiedBy>
  <cp:revision>723</cp:revision>
  <cp:lastPrinted>2019-01-31T23:04:44Z</cp:lastPrinted>
  <dcterms:created xsi:type="dcterms:W3CDTF">2019-01-17T21:15:17Z</dcterms:created>
  <dcterms:modified xsi:type="dcterms:W3CDTF">2020-04-03T02:30:41Z</dcterms:modified>
</cp:coreProperties>
</file>