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56" r:id="rId2"/>
    <p:sldId id="497" r:id="rId3"/>
    <p:sldId id="277" r:id="rId4"/>
    <p:sldId id="474" r:id="rId5"/>
    <p:sldId id="488" r:id="rId6"/>
    <p:sldId id="475" r:id="rId7"/>
    <p:sldId id="489" r:id="rId8"/>
    <p:sldId id="490" r:id="rId9"/>
    <p:sldId id="491" r:id="rId10"/>
    <p:sldId id="493" r:id="rId11"/>
    <p:sldId id="494" r:id="rId12"/>
    <p:sldId id="496" r:id="rId13"/>
    <p:sldId id="495" r:id="rId14"/>
    <p:sldId id="492" r:id="rId15"/>
    <p:sldId id="498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C40C08"/>
    <a:srgbClr val="00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18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608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hared%20drives\KRamsey%20Lab\Hannah%20Trautmann\Data\Macrophage%20assays\191118_MacAssa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02281567213699"/>
          <c:y val="4.4444444444444398E-2"/>
          <c:w val="0.696153353571767"/>
          <c:h val="0.7077305743758773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 vs 24'!$D$1</c:f>
              <c:strCache>
                <c:ptCount val="1"/>
                <c:pt idx="0">
                  <c:v>T=24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'2 vs 24'!$E$2:$E$5</c:f>
                <c:numCache>
                  <c:formatCode>General</c:formatCode>
                  <c:ptCount val="4"/>
                  <c:pt idx="0">
                    <c:v>13428.824718989148</c:v>
                  </c:pt>
                  <c:pt idx="1">
                    <c:v>3121.4312956291883</c:v>
                  </c:pt>
                  <c:pt idx="2">
                    <c:v>6027.7137733417012</c:v>
                  </c:pt>
                  <c:pt idx="3">
                    <c:v>9539.3920141694562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'2 vs 24'!$A$2:$A$5</c:f>
              <c:strCache>
                <c:ptCount val="4"/>
                <c:pt idx="0">
                  <c:v>LVS + pF</c:v>
                </c:pt>
                <c:pt idx="1">
                  <c:v>∆rpsU2 + pF</c:v>
                </c:pt>
                <c:pt idx="2">
                  <c:v>∆rpsU2 + pF-rpsU1</c:v>
                </c:pt>
                <c:pt idx="3">
                  <c:v>∆rpsU2 + pF-rpsU2</c:v>
                </c:pt>
              </c:strCache>
            </c:strRef>
          </c:cat>
          <c:val>
            <c:numRef>
              <c:f>'2 vs 24'!$D$2:$D$5</c:f>
              <c:numCache>
                <c:formatCode>General</c:formatCode>
                <c:ptCount val="4"/>
                <c:pt idx="0">
                  <c:v>78666.666666666672</c:v>
                </c:pt>
                <c:pt idx="1">
                  <c:v>14766.666666666666</c:v>
                </c:pt>
                <c:pt idx="2">
                  <c:v>35666.666666666664</c:v>
                </c:pt>
                <c:pt idx="3">
                  <c:v>102000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A5-4637-A035-8F715243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4037064"/>
        <c:axId val="1793997192"/>
      </c:barChart>
      <c:catAx>
        <c:axId val="1794037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997192"/>
        <c:crosses val="autoZero"/>
        <c:auto val="1"/>
        <c:lblAlgn val="ctr"/>
        <c:lblOffset val="100"/>
        <c:noMultiLvlLbl val="0"/>
      </c:catAx>
      <c:valAx>
        <c:axId val="179399719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CFU per well</a:t>
                </a:r>
              </a:p>
            </c:rich>
          </c:tx>
          <c:layout>
            <c:manualLayout>
              <c:xMode val="edge"/>
              <c:yMode val="edge"/>
              <c:x val="5.0508696554918504E-3"/>
              <c:y val="0.20376786235053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037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2CD945FB-B811-4FDB-A1A0-1E97A6133C90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DC35E36-44CF-41A2-B0A4-F6B5CD6E8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08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35E36-44CF-41A2-B0A4-F6B5CD6E87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4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35E36-44CF-41A2-B0A4-F6B5CD6E87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35E36-44CF-41A2-B0A4-F6B5CD6E87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0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A961-A1E1-482E-A6AB-74C9439DF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C3DA5-9BD5-42C4-9096-ABCF19520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3BF1-D9CC-40D3-8AB9-AC0E8130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BB2A-3F92-4430-B302-977ABA2E927B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71B19-66BA-4D18-A72B-7C0A8473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F22B-32F8-420D-8EBF-0E3B6FA8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/>
            </a:lvl1pPr>
          </a:lstStyle>
          <a:p>
            <a:fld id="{774E7A1F-B479-4118-A823-65CF7838C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C061-E33A-4DB0-A5BF-BE085CD4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3AD9C-E9F5-42F9-9FD2-49281FF9F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DB90D-E64F-48E5-857D-6E094C4D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57F7-509D-46FA-9D8A-862EAFC8BDB9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62551-BC07-4B6F-9F4D-617A0086A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2077-B04E-4693-9BF7-1DFB6E8D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6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ED1651-387C-4ADF-AC09-D5996F3E5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359F5-1B28-4876-9B78-12CB8E718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7C284-7C6D-42E3-B696-E62BEDA4E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67F9-7D33-4939-A2FF-3F93405E73AF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7C7D7-C039-418A-B755-C542251E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DB3A-A318-432C-B72B-28B74DF8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DE06-1FD6-4493-8E35-19085030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6BBDA-8DBF-4FB6-9EB1-4D82FC2B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1F059-4EFC-4907-B8B7-DD8D49F1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C9AAC-12F8-493E-BD99-737A40E1D9EE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B12E5-F2B5-4E8B-97A6-EC8A72F7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92616-55A3-46CB-B8E5-CA8D9060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/>
            </a:lvl1pPr>
          </a:lstStyle>
          <a:p>
            <a:fld id="{774E7A1F-B479-4118-A823-65CF7838C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78DA-31E7-40B1-93FF-E038FA90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0EC95-175F-4F9B-88BE-A66343443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3D640-D9F4-4B55-B4B2-56F7751E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7F27-6E4D-48BB-91FB-02F83B22BA50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85B48-B42E-4347-BB47-DE14D9AF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D184-1F51-439E-A134-3682B9EA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0ED3-AE87-4633-9B08-7C7FCE4A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63BB5-AFC9-4D07-BE5F-174E49E16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F80A4-052A-415E-A4A9-B90BC70F7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5885A-1D5A-48C6-A148-0BFBD483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B6E8-0B8B-4598-9C0F-F883203EEF83}" type="datetime1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E10A9-D36F-4EDE-898B-CB9159D0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FF9AC-2E5F-46A5-A88C-EEF701E8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EC97D-A59D-4446-9292-D057774A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89591-8F53-4FF5-812B-0C605794F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758C8-D764-4CA3-8B16-C09760D67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3C7A44-394F-4967-A35B-36136893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D9593-C07F-4186-A1A9-60AEDB993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0998E-90D6-4A22-A68B-87691758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73E6-5C08-4290-9C60-C004C485BBB6}" type="datetime1">
              <a:rPr lang="en-US" smtClean="0"/>
              <a:t>12/1/2019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221C0C-7E60-49F4-B7AD-CB32B04CF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657E3-045D-470B-9318-8B5EB1AB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4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32CA-5723-4918-9F43-EFCCBFA5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014D0-C5C0-415F-9BA9-28FC8814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9112-40A9-49B0-915B-A65A4BF98506}" type="datetime1">
              <a:rPr lang="en-US" smtClean="0"/>
              <a:t>12/1/2019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54E67-6DBD-4576-9EDD-669802C14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F1E92-86CB-409C-8353-EC569AF7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2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269BF-7AF9-4D19-BDA0-C300B6B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6464-0010-4211-B482-810064CAEAFA}" type="datetime1">
              <a:rPr lang="en-US" smtClean="0"/>
              <a:t>12/1/2019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795D6-2D7E-48A9-9161-022CF1E0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97C54-D764-437E-889E-6D1A896A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2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88B8-9B63-4BC7-805A-5C1DDF00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1D24-F454-45E2-8CFC-2852E2B41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A7D8F-3C9A-49A1-A1A8-6CCC58780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AC5C6-9530-4F9F-8C76-7DF77AFB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4EEB-EE59-4DE0-BF77-E0BC90D3E697}" type="datetime1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15F47-83A9-4931-9E7C-7C4DF309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FFD0B-45AB-401E-9C00-A96C2051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7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AC50-42AA-4C72-A17F-BD2D0B33F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400E5D-690F-4270-81DA-E0101EA49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3B573-EB15-4AEB-9A5E-054B9E69D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0B151-BBAD-4931-9B7A-1E66B305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00BD-ECA7-4A8B-AE17-27CB5862315F}" type="datetime1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7DFB4-842A-4832-B444-059E1ABDA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1EF73-DDC1-4FAF-9B85-AC040D07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3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84252-C09A-417F-8C95-E1F0636F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6B010-80F9-4B23-A412-25844463A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B8F4D-FC51-49A9-B54E-BDCC27611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6FEB0-0A59-4B6A-93C5-70DC89346E5D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32D16-994C-4AC9-BEA1-17B3F725D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9036A-A2E9-4B97-98C5-0E14F097D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7A1F-B479-4118-A823-65CF7838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3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F301-FAEC-4133-8851-A250484C9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3850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/>
              <a:t>Lab Meeting</a:t>
            </a:r>
            <a:br>
              <a:rPr lang="en-US" sz="7200" dirty="0"/>
            </a:br>
            <a:r>
              <a:rPr lang="en-US" sz="7200" dirty="0"/>
              <a:t>December 02, 2019</a:t>
            </a:r>
            <a:endParaRPr lang="en-US" sz="72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8C49F-2FD9-497E-B576-A7AA923F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307" y="4510823"/>
            <a:ext cx="2845869" cy="1655762"/>
          </a:xfrm>
        </p:spPr>
        <p:txBody>
          <a:bodyPr/>
          <a:lstStyle/>
          <a:p>
            <a:pPr algn="l"/>
            <a:r>
              <a:rPr lang="en-US" dirty="0"/>
              <a:t>Hannah Trautmann</a:t>
            </a:r>
          </a:p>
        </p:txBody>
      </p:sp>
    </p:spTree>
    <p:extLst>
      <p:ext uri="{BB962C8B-B14F-4D97-AF65-F5344CB8AC3E}">
        <p14:creationId xmlns:p14="http://schemas.microsoft.com/office/powerpoint/2010/main" val="341275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7F93-6D41-4611-BF3A-B4F5B570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</a:t>
            </a:r>
            <a:r>
              <a:rPr lang="en-US" i="1" dirty="0">
                <a:cs typeface="Calibri" panose="020F0502020204030204" pitchFamily="34" charset="0"/>
              </a:rPr>
              <a:t>ΔrpsU2 </a:t>
            </a:r>
            <a:r>
              <a:rPr lang="en-US" dirty="0">
                <a:cs typeface="Calibri" panose="020F0502020204030204" pitchFamily="34" charset="0"/>
              </a:rPr>
              <a:t>on Type VI Secretion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C230033-0F65-4C8C-A724-1FCA5B296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4" t="32198" r="50521" b="48097"/>
          <a:stretch/>
        </p:blipFill>
        <p:spPr>
          <a:xfrm rot="4795289" flipH="1">
            <a:off x="4981320" y="2138307"/>
            <a:ext cx="1948097" cy="37445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FD372-7012-4E31-881D-3B8605B1BF4D}"/>
              </a:ext>
            </a:extLst>
          </p:cNvPr>
          <p:cNvSpPr/>
          <p:nvPr/>
        </p:nvSpPr>
        <p:spPr>
          <a:xfrm>
            <a:off x="2869268" y="2282615"/>
            <a:ext cx="5943599" cy="152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42C39-11F7-4417-88B1-045B77EEBF86}"/>
              </a:ext>
            </a:extLst>
          </p:cNvPr>
          <p:cNvSpPr/>
          <p:nvPr/>
        </p:nvSpPr>
        <p:spPr>
          <a:xfrm>
            <a:off x="2695099" y="4217988"/>
            <a:ext cx="5943599" cy="152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58D2A8-E381-4754-96E3-CA5318321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4" t="31892" r="53207" b="49080"/>
          <a:stretch/>
        </p:blipFill>
        <p:spPr>
          <a:xfrm rot="5400000" flipH="1">
            <a:off x="5773246" y="1526507"/>
            <a:ext cx="364244" cy="37991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5236C7-2ED6-4A1D-BD0D-12D228492F9E}"/>
              </a:ext>
            </a:extLst>
          </p:cNvPr>
          <p:cNvSpPr txBox="1"/>
          <p:nvPr/>
        </p:nvSpPr>
        <p:spPr>
          <a:xfrm>
            <a:off x="8083525" y="3238854"/>
            <a:ext cx="187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anti-sigma70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E6465-8339-4C30-9622-8702D5A30AE0}"/>
              </a:ext>
            </a:extLst>
          </p:cNvPr>
          <p:cNvSpPr txBox="1"/>
          <p:nvPr/>
        </p:nvSpPr>
        <p:spPr>
          <a:xfrm>
            <a:off x="8105298" y="3803211"/>
            <a:ext cx="187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anti-</a:t>
            </a:r>
            <a:r>
              <a:rPr lang="en-US" dirty="0" err="1"/>
              <a:t>IglC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F28CBB-945D-45E3-8FA3-206AC957B51F}"/>
              </a:ext>
            </a:extLst>
          </p:cNvPr>
          <p:cNvGrpSpPr/>
          <p:nvPr/>
        </p:nvGrpSpPr>
        <p:grpSpPr>
          <a:xfrm>
            <a:off x="5169801" y="1922690"/>
            <a:ext cx="994194" cy="1378721"/>
            <a:chOff x="4342265" y="1999748"/>
            <a:chExt cx="994194" cy="13787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835AAD-B319-412F-A0E5-9E9FB36A34A5}"/>
                </a:ext>
              </a:extLst>
            </p:cNvPr>
            <p:cNvSpPr txBox="1"/>
            <p:nvPr/>
          </p:nvSpPr>
          <p:spPr>
            <a:xfrm rot="17707126">
              <a:off x="4159226" y="2524773"/>
              <a:ext cx="1338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pigR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0F428B-3802-4E80-9632-A8C9F104D368}"/>
                </a:ext>
              </a:extLst>
            </p:cNvPr>
            <p:cNvSpPr txBox="1"/>
            <p:nvPr/>
          </p:nvSpPr>
          <p:spPr>
            <a:xfrm rot="17711539">
              <a:off x="4482763" y="2484112"/>
              <a:ext cx="1338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rpsU2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D95511-E697-4FC8-8A03-22B82CCE8CD8}"/>
                </a:ext>
              </a:extLst>
            </p:cNvPr>
            <p:cNvSpPr txBox="1"/>
            <p:nvPr/>
          </p:nvSpPr>
          <p:spPr>
            <a:xfrm rot="17745137">
              <a:off x="3857901" y="2515886"/>
              <a:ext cx="1338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LVS</a:t>
              </a:r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327D78-F599-4B77-9A66-B0B6D085DDC7}"/>
              </a:ext>
            </a:extLst>
          </p:cNvPr>
          <p:cNvGrpSpPr/>
          <p:nvPr/>
        </p:nvGrpSpPr>
        <p:grpSpPr>
          <a:xfrm>
            <a:off x="4235130" y="1932780"/>
            <a:ext cx="994194" cy="1378721"/>
            <a:chOff x="4342265" y="1999748"/>
            <a:chExt cx="994194" cy="137872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B9F184-FE88-4618-B39F-EF8F92D5BADA}"/>
                </a:ext>
              </a:extLst>
            </p:cNvPr>
            <p:cNvSpPr txBox="1"/>
            <p:nvPr/>
          </p:nvSpPr>
          <p:spPr>
            <a:xfrm rot="17707126">
              <a:off x="4159226" y="2524773"/>
              <a:ext cx="1338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pigR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6685D5-D4AD-4604-BCB5-2B9AEE5DA982}"/>
                </a:ext>
              </a:extLst>
            </p:cNvPr>
            <p:cNvSpPr txBox="1"/>
            <p:nvPr/>
          </p:nvSpPr>
          <p:spPr>
            <a:xfrm rot="17711539">
              <a:off x="4482763" y="2484112"/>
              <a:ext cx="1338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rpsU2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E3C37B-2BB0-40C0-952E-2D8CA0C73D77}"/>
                </a:ext>
              </a:extLst>
            </p:cNvPr>
            <p:cNvSpPr txBox="1"/>
            <p:nvPr/>
          </p:nvSpPr>
          <p:spPr>
            <a:xfrm rot="17745137">
              <a:off x="3857901" y="2515886"/>
              <a:ext cx="1338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LVS</a:t>
              </a:r>
              <a:endParaRPr lang="en-US" dirty="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58E8E2-8864-4B66-9BDD-D44E996EB721}"/>
              </a:ext>
            </a:extLst>
          </p:cNvPr>
          <p:cNvCxnSpPr>
            <a:cxnSpLocks/>
          </p:cNvCxnSpPr>
          <p:nvPr/>
        </p:nvCxnSpPr>
        <p:spPr>
          <a:xfrm>
            <a:off x="4147457" y="2430917"/>
            <a:ext cx="91481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4C600A-FCFB-4E85-9A2C-F8AC556EB904}"/>
              </a:ext>
            </a:extLst>
          </p:cNvPr>
          <p:cNvCxnSpPr>
            <a:cxnSpLocks/>
          </p:cNvCxnSpPr>
          <p:nvPr/>
        </p:nvCxnSpPr>
        <p:spPr>
          <a:xfrm>
            <a:off x="5194536" y="2430917"/>
            <a:ext cx="91245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7B58E22-5FE4-4F5A-8D44-40DC138F35FA}"/>
              </a:ext>
            </a:extLst>
          </p:cNvPr>
          <p:cNvSpPr txBox="1"/>
          <p:nvPr/>
        </p:nvSpPr>
        <p:spPr>
          <a:xfrm>
            <a:off x="4591035" y="1459829"/>
            <a:ext cx="7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sBHIc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284002-0405-4E58-B004-C70652F2C179}"/>
              </a:ext>
            </a:extLst>
          </p:cNvPr>
          <p:cNvSpPr txBox="1"/>
          <p:nvPr/>
        </p:nvSpPr>
        <p:spPr>
          <a:xfrm>
            <a:off x="4980469" y="2036314"/>
            <a:ext cx="133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supernatant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F7D7E3E-A32B-46F1-94AB-FAA3C8E5FEC4}"/>
              </a:ext>
            </a:extLst>
          </p:cNvPr>
          <p:cNvCxnSpPr>
            <a:cxnSpLocks/>
          </p:cNvCxnSpPr>
          <p:nvPr/>
        </p:nvCxnSpPr>
        <p:spPr>
          <a:xfrm>
            <a:off x="4002177" y="1907511"/>
            <a:ext cx="21201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D0FC0D9-5064-4B32-B86F-0BA0694F4759}"/>
              </a:ext>
            </a:extLst>
          </p:cNvPr>
          <p:cNvGrpSpPr/>
          <p:nvPr/>
        </p:nvGrpSpPr>
        <p:grpSpPr>
          <a:xfrm>
            <a:off x="6165420" y="1907511"/>
            <a:ext cx="2205753" cy="523406"/>
            <a:chOff x="6165420" y="1907511"/>
            <a:chExt cx="2205753" cy="52340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4D84575-96FC-4166-B9C4-8F81BD89A953}"/>
                </a:ext>
              </a:extLst>
            </p:cNvPr>
            <p:cNvCxnSpPr>
              <a:cxnSpLocks/>
            </p:cNvCxnSpPr>
            <p:nvPr/>
          </p:nvCxnSpPr>
          <p:spPr>
            <a:xfrm>
              <a:off x="6165420" y="2423434"/>
              <a:ext cx="91245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4EDED98-D48D-4DF1-B86E-8C4B2F023AA5}"/>
                </a:ext>
              </a:extLst>
            </p:cNvPr>
            <p:cNvCxnSpPr>
              <a:cxnSpLocks/>
            </p:cNvCxnSpPr>
            <p:nvPr/>
          </p:nvCxnSpPr>
          <p:spPr>
            <a:xfrm>
              <a:off x="7149295" y="2430917"/>
              <a:ext cx="91245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D02464D-203B-461A-8BE5-B5B0EACEA127}"/>
                </a:ext>
              </a:extLst>
            </p:cNvPr>
            <p:cNvCxnSpPr>
              <a:cxnSpLocks/>
            </p:cNvCxnSpPr>
            <p:nvPr/>
          </p:nvCxnSpPr>
          <p:spPr>
            <a:xfrm>
              <a:off x="6250981" y="1907511"/>
              <a:ext cx="212019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05C5223-C0B9-4BA3-AF0B-52A3F7CB7418}"/>
              </a:ext>
            </a:extLst>
          </p:cNvPr>
          <p:cNvSpPr txBox="1"/>
          <p:nvPr/>
        </p:nvSpPr>
        <p:spPr>
          <a:xfrm>
            <a:off x="4180011" y="2036314"/>
            <a:ext cx="7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pellet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979167-B199-4C7F-9617-4DB9253DC3C8}"/>
              </a:ext>
            </a:extLst>
          </p:cNvPr>
          <p:cNvGrpSpPr/>
          <p:nvPr/>
        </p:nvGrpSpPr>
        <p:grpSpPr>
          <a:xfrm>
            <a:off x="6153280" y="1441816"/>
            <a:ext cx="2240541" cy="1864495"/>
            <a:chOff x="6130632" y="1438022"/>
            <a:chExt cx="2240541" cy="18644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306E3CF-282E-4B6F-822B-FDBD3F8F8D2E}"/>
                </a:ext>
              </a:extLst>
            </p:cNvPr>
            <p:cNvGrpSpPr/>
            <p:nvPr/>
          </p:nvGrpSpPr>
          <p:grpSpPr>
            <a:xfrm>
              <a:off x="7021849" y="1922481"/>
              <a:ext cx="994194" cy="1378721"/>
              <a:chOff x="4342265" y="1999748"/>
              <a:chExt cx="994194" cy="137872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84F09B-EECF-4236-82A6-74A8E498506F}"/>
                  </a:ext>
                </a:extLst>
              </p:cNvPr>
              <p:cNvSpPr txBox="1"/>
              <p:nvPr/>
            </p:nvSpPr>
            <p:spPr>
              <a:xfrm rot="17707126">
                <a:off x="4159226" y="2524773"/>
                <a:ext cx="1338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pigR</a:t>
                </a:r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167F-117C-4A72-9FBE-E3F8FC5DDC50}"/>
                  </a:ext>
                </a:extLst>
              </p:cNvPr>
              <p:cNvSpPr txBox="1"/>
              <p:nvPr/>
            </p:nvSpPr>
            <p:spPr>
              <a:xfrm rot="17711539">
                <a:off x="4482763" y="2484112"/>
                <a:ext cx="1338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rpsU2</a:t>
                </a:r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4B5B05-252F-413C-BDD6-DE45D498C3AB}"/>
                  </a:ext>
                </a:extLst>
              </p:cNvPr>
              <p:cNvSpPr txBox="1"/>
              <p:nvPr/>
            </p:nvSpPr>
            <p:spPr>
              <a:xfrm rot="17745137">
                <a:off x="3857901" y="2515886"/>
                <a:ext cx="1338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LVS</a:t>
                </a:r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6188E0C-CCA1-492E-92F8-D2122C4488D4}"/>
                </a:ext>
              </a:extLst>
            </p:cNvPr>
            <p:cNvGrpSpPr/>
            <p:nvPr/>
          </p:nvGrpSpPr>
          <p:grpSpPr>
            <a:xfrm>
              <a:off x="6130632" y="1923796"/>
              <a:ext cx="994194" cy="1378721"/>
              <a:chOff x="4342265" y="1999748"/>
              <a:chExt cx="994194" cy="137872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333FD8-F0E0-44DB-BA5A-AF29E7EB10AC}"/>
                  </a:ext>
                </a:extLst>
              </p:cNvPr>
              <p:cNvSpPr txBox="1"/>
              <p:nvPr/>
            </p:nvSpPr>
            <p:spPr>
              <a:xfrm rot="17707126">
                <a:off x="4159226" y="2524773"/>
                <a:ext cx="1338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pigR</a:t>
                </a:r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5BB224-F3A0-4C14-B513-69298BF68C34}"/>
                  </a:ext>
                </a:extLst>
              </p:cNvPr>
              <p:cNvSpPr txBox="1"/>
              <p:nvPr/>
            </p:nvSpPr>
            <p:spPr>
              <a:xfrm rot="17711539">
                <a:off x="4482763" y="2484112"/>
                <a:ext cx="1338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rpsU2</a:t>
                </a:r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7E95D2-ECDB-4833-8884-C2E56A0ACC75}"/>
                  </a:ext>
                </a:extLst>
              </p:cNvPr>
              <p:cNvSpPr txBox="1"/>
              <p:nvPr/>
            </p:nvSpPr>
            <p:spPr>
              <a:xfrm rot="17745137">
                <a:off x="3857901" y="2515886"/>
                <a:ext cx="1338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LVS</a:t>
                </a:r>
                <a:endParaRPr lang="en-US" dirty="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163C88-E239-4A99-BBEB-0C87A273E9E6}"/>
                </a:ext>
              </a:extLst>
            </p:cNvPr>
            <p:cNvSpPr txBox="1"/>
            <p:nvPr/>
          </p:nvSpPr>
          <p:spPr>
            <a:xfrm>
              <a:off x="6268460" y="2056619"/>
              <a:ext cx="740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pellet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9CA8AD-0516-496A-914F-7E875D8D0F8E}"/>
                </a:ext>
              </a:extLst>
            </p:cNvPr>
            <p:cNvSpPr txBox="1"/>
            <p:nvPr/>
          </p:nvSpPr>
          <p:spPr>
            <a:xfrm>
              <a:off x="7039858" y="2033847"/>
              <a:ext cx="1331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supernatant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B88564-0548-4449-87D9-02EE115AB5D7}"/>
                </a:ext>
              </a:extLst>
            </p:cNvPr>
            <p:cNvSpPr txBox="1"/>
            <p:nvPr/>
          </p:nvSpPr>
          <p:spPr>
            <a:xfrm>
              <a:off x="6494607" y="1438022"/>
              <a:ext cx="1678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sBHIc</a:t>
              </a:r>
              <a:r>
                <a:rPr lang="en-US" dirty="0"/>
                <a:t> + 5% </a:t>
              </a:r>
              <a:r>
                <a:rPr lang="en-US" dirty="0" err="1"/>
                <a:t>KCl</a:t>
              </a:r>
              <a:endParaRPr lang="en-US" dirty="0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13BA7972-ED5D-4A2D-B759-B2A93ABD6356}"/>
              </a:ext>
            </a:extLst>
          </p:cNvPr>
          <p:cNvSpPr/>
          <p:nvPr/>
        </p:nvSpPr>
        <p:spPr>
          <a:xfrm>
            <a:off x="5853730" y="3190443"/>
            <a:ext cx="2302814" cy="10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302F-995E-4A81-A4D9-265E95FB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14" y="205045"/>
            <a:ext cx="10515600" cy="1325563"/>
          </a:xfrm>
        </p:spPr>
        <p:txBody>
          <a:bodyPr/>
          <a:lstStyle/>
          <a:p>
            <a:r>
              <a:rPr lang="el-GR" dirty="0">
                <a:cs typeface="Calibri" panose="020F0502020204030204" pitchFamily="34" charset="0"/>
              </a:rPr>
              <a:t>Δ</a:t>
            </a:r>
            <a:r>
              <a:rPr lang="en-US" dirty="0">
                <a:cs typeface="Calibri" panose="020F0502020204030204" pitchFamily="34" charset="0"/>
              </a:rPr>
              <a:t>rpsU1/</a:t>
            </a:r>
            <a:r>
              <a:rPr lang="el-GR" dirty="0">
                <a:cs typeface="Calibri" panose="020F0502020204030204" pitchFamily="34" charset="0"/>
              </a:rPr>
              <a:t> Δ</a:t>
            </a:r>
            <a:r>
              <a:rPr lang="en-US" dirty="0">
                <a:cs typeface="Calibri" panose="020F0502020204030204" pitchFamily="34" charset="0"/>
              </a:rPr>
              <a:t>rpsU3 </a:t>
            </a:r>
            <a:r>
              <a:rPr lang="en-US" dirty="0" err="1">
                <a:cs typeface="Calibri" panose="020F0502020204030204" pitchFamily="34" charset="0"/>
              </a:rPr>
              <a:t>cryoEM</a:t>
            </a:r>
            <a:r>
              <a:rPr lang="en-US" dirty="0">
                <a:cs typeface="Calibri" panose="020F0502020204030204" pitchFamily="34" charset="0"/>
              </a:rPr>
              <a:t> progress</a:t>
            </a:r>
            <a:endParaRPr lang="en-US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F0A0EE6-0AD7-498E-9C72-A1A855711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294" y="1530608"/>
            <a:ext cx="8051368" cy="4532735"/>
          </a:xfrm>
        </p:spPr>
      </p:pic>
    </p:spTree>
    <p:extLst>
      <p:ext uri="{BB962C8B-B14F-4D97-AF65-F5344CB8AC3E}">
        <p14:creationId xmlns:p14="http://schemas.microsoft.com/office/powerpoint/2010/main" val="225054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302F-995E-4A81-A4D9-265E95FB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14" y="205045"/>
            <a:ext cx="10515600" cy="1325563"/>
          </a:xfrm>
        </p:spPr>
        <p:txBody>
          <a:bodyPr/>
          <a:lstStyle/>
          <a:p>
            <a:r>
              <a:rPr lang="el-GR" dirty="0">
                <a:cs typeface="Calibri" panose="020F0502020204030204" pitchFamily="34" charset="0"/>
              </a:rPr>
              <a:t>Δ</a:t>
            </a:r>
            <a:r>
              <a:rPr lang="en-US" dirty="0">
                <a:cs typeface="Calibri" panose="020F0502020204030204" pitchFamily="34" charset="0"/>
              </a:rPr>
              <a:t>rpsU1/</a:t>
            </a:r>
            <a:r>
              <a:rPr lang="el-GR" dirty="0">
                <a:cs typeface="Calibri" panose="020F0502020204030204" pitchFamily="34" charset="0"/>
              </a:rPr>
              <a:t> Δ</a:t>
            </a:r>
            <a:r>
              <a:rPr lang="en-US" dirty="0">
                <a:cs typeface="Calibri" panose="020F0502020204030204" pitchFamily="34" charset="0"/>
              </a:rPr>
              <a:t>rpsU3 </a:t>
            </a:r>
            <a:r>
              <a:rPr lang="en-US" dirty="0" err="1">
                <a:cs typeface="Calibri" panose="020F0502020204030204" pitchFamily="34" charset="0"/>
              </a:rPr>
              <a:t>cryoEM</a:t>
            </a:r>
            <a:r>
              <a:rPr lang="en-US" dirty="0">
                <a:cs typeface="Calibri" panose="020F0502020204030204" pitchFamily="34" charset="0"/>
              </a:rPr>
              <a:t> progress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83E59EB-56C1-4FED-8FC6-BDC7B7A7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49" y="1690688"/>
            <a:ext cx="10495201" cy="35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7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302F-995E-4A81-A4D9-265E95FB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14" y="205045"/>
            <a:ext cx="10515600" cy="1325563"/>
          </a:xfrm>
        </p:spPr>
        <p:txBody>
          <a:bodyPr/>
          <a:lstStyle/>
          <a:p>
            <a:r>
              <a:rPr lang="el-GR" dirty="0">
                <a:cs typeface="Calibri" panose="020F0502020204030204" pitchFamily="34" charset="0"/>
              </a:rPr>
              <a:t>Δ</a:t>
            </a:r>
            <a:r>
              <a:rPr lang="en-US" dirty="0">
                <a:cs typeface="Calibri" panose="020F0502020204030204" pitchFamily="34" charset="0"/>
              </a:rPr>
              <a:t>rpsU1/</a:t>
            </a:r>
            <a:r>
              <a:rPr lang="el-GR" dirty="0">
                <a:cs typeface="Calibri" panose="020F0502020204030204" pitchFamily="34" charset="0"/>
              </a:rPr>
              <a:t> Δ</a:t>
            </a:r>
            <a:r>
              <a:rPr lang="en-US" dirty="0">
                <a:cs typeface="Calibri" panose="020F0502020204030204" pitchFamily="34" charset="0"/>
              </a:rPr>
              <a:t>rpsU3 </a:t>
            </a:r>
            <a:r>
              <a:rPr lang="en-US" dirty="0" err="1">
                <a:cs typeface="Calibri" panose="020F0502020204030204" pitchFamily="34" charset="0"/>
              </a:rPr>
              <a:t>cryoEM</a:t>
            </a:r>
            <a:r>
              <a:rPr lang="en-US" dirty="0">
                <a:cs typeface="Calibri" panose="020F0502020204030204" pitchFamily="34" charset="0"/>
              </a:rPr>
              <a:t> progress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F4BC46-76E0-430C-8BE0-2B04EEED0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29" y="1788899"/>
            <a:ext cx="4911071" cy="42012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4D0A9-C587-4B12-A447-B8BBE99CC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70" y="1358106"/>
            <a:ext cx="5062859" cy="50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024A-E415-4916-BC70-385552B2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6080-3730-4EBA-B818-B2C667C31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Macrophage assays</a:t>
            </a:r>
          </a:p>
          <a:p>
            <a:pPr lvl="1"/>
            <a:r>
              <a:rPr lang="en-US" dirty="0"/>
              <a:t>Double deletions</a:t>
            </a:r>
          </a:p>
          <a:p>
            <a:r>
              <a:rPr lang="en-US" dirty="0"/>
              <a:t>Type VI secretion assays</a:t>
            </a:r>
          </a:p>
          <a:p>
            <a:pPr lvl="1"/>
            <a:r>
              <a:rPr lang="en-US" dirty="0"/>
              <a:t>Repeat and verify!</a:t>
            </a:r>
          </a:p>
          <a:p>
            <a:r>
              <a:rPr lang="en-US" dirty="0" err="1"/>
              <a:t>CryoEM</a:t>
            </a:r>
            <a:endParaRPr lang="en-US" dirty="0"/>
          </a:p>
          <a:p>
            <a:pPr lvl="1"/>
            <a:r>
              <a:rPr lang="en-US" dirty="0"/>
              <a:t>Isolate ribosomes from other double deletion strains</a:t>
            </a:r>
          </a:p>
        </p:txBody>
      </p:sp>
    </p:spTree>
    <p:extLst>
      <p:ext uri="{BB962C8B-B14F-4D97-AF65-F5344CB8AC3E}">
        <p14:creationId xmlns:p14="http://schemas.microsoft.com/office/powerpoint/2010/main" val="427722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AD47-B563-4C9E-B8DD-95E7E221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80" y="2766218"/>
            <a:ext cx="301244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263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B5D1-8739-4A41-BA39-681AFE25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96EA1-CA59-4FF1-BB00-6DA0E9226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refresher</a:t>
            </a:r>
          </a:p>
          <a:p>
            <a:r>
              <a:rPr lang="en-US" dirty="0"/>
              <a:t>Phylogenetic tree</a:t>
            </a:r>
          </a:p>
          <a:p>
            <a:r>
              <a:rPr lang="en-US" dirty="0"/>
              <a:t>Macrophage infection assays</a:t>
            </a:r>
          </a:p>
          <a:p>
            <a:r>
              <a:rPr lang="en-US" dirty="0"/>
              <a:t>Type VI secretion assays</a:t>
            </a:r>
          </a:p>
          <a:p>
            <a:r>
              <a:rPr lang="en-US" dirty="0" err="1"/>
              <a:t>CryoEM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9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6469-94FF-4010-9D4C-BB7BC3DC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26" y="162029"/>
            <a:ext cx="10772775" cy="1658198"/>
          </a:xfrm>
        </p:spPr>
        <p:txBody>
          <a:bodyPr/>
          <a:lstStyle/>
          <a:p>
            <a:r>
              <a:rPr lang="en-US" dirty="0"/>
              <a:t>Bacterial ribosomes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1EB310-FC84-41D3-8B24-A1D28AD4072C}"/>
              </a:ext>
            </a:extLst>
          </p:cNvPr>
          <p:cNvGrpSpPr/>
          <p:nvPr/>
        </p:nvGrpSpPr>
        <p:grpSpPr>
          <a:xfrm>
            <a:off x="3231210" y="2385603"/>
            <a:ext cx="5362428" cy="2082602"/>
            <a:chOff x="588538" y="2294363"/>
            <a:chExt cx="5362428" cy="20826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883328-3A0E-43D6-94AD-F6827FFDAB31}"/>
                </a:ext>
              </a:extLst>
            </p:cNvPr>
            <p:cNvGrpSpPr/>
            <p:nvPr/>
          </p:nvGrpSpPr>
          <p:grpSpPr>
            <a:xfrm>
              <a:off x="588538" y="2294363"/>
              <a:ext cx="5362428" cy="2082602"/>
              <a:chOff x="231922" y="1837163"/>
              <a:chExt cx="5362428" cy="208260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3DE6F30-639C-4B2F-8F8F-F79D0BAAADC3}"/>
                  </a:ext>
                </a:extLst>
              </p:cNvPr>
              <p:cNvGrpSpPr/>
              <p:nvPr/>
            </p:nvGrpSpPr>
            <p:grpSpPr>
              <a:xfrm>
                <a:off x="1103487" y="2072440"/>
                <a:ext cx="1714142" cy="1356560"/>
                <a:chOff x="2336863" y="3449356"/>
                <a:chExt cx="855722" cy="607249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A965F55-1DFC-4DCF-AA12-12BEE7BFEAC6}"/>
                    </a:ext>
                  </a:extLst>
                </p:cNvPr>
                <p:cNvSpPr/>
                <p:nvPr/>
              </p:nvSpPr>
              <p:spPr>
                <a:xfrm>
                  <a:off x="2336863" y="3449356"/>
                  <a:ext cx="855722" cy="501930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B48879C-9165-41AB-890E-65FCE69628A2}"/>
                    </a:ext>
                  </a:extLst>
                </p:cNvPr>
                <p:cNvSpPr/>
                <p:nvPr/>
              </p:nvSpPr>
              <p:spPr>
                <a:xfrm>
                  <a:off x="2412643" y="3773826"/>
                  <a:ext cx="703551" cy="282779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732577F-2733-4BD5-9FA4-2764F50C9734}"/>
                  </a:ext>
                </a:extLst>
              </p:cNvPr>
              <p:cNvGrpSpPr/>
              <p:nvPr/>
            </p:nvGrpSpPr>
            <p:grpSpPr>
              <a:xfrm>
                <a:off x="447041" y="1837163"/>
                <a:ext cx="956614" cy="429888"/>
                <a:chOff x="2998208" y="3538328"/>
                <a:chExt cx="389067" cy="166531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2365774-4F22-4708-B526-6328F9708853}"/>
                    </a:ext>
                  </a:extLst>
                </p:cNvPr>
                <p:cNvSpPr/>
                <p:nvPr/>
              </p:nvSpPr>
              <p:spPr>
                <a:xfrm>
                  <a:off x="2998208" y="3566523"/>
                  <a:ext cx="88977" cy="83736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3F9EBBF-50EB-48A2-A084-95D537D82993}"/>
                    </a:ext>
                  </a:extLst>
                </p:cNvPr>
                <p:cNvSpPr/>
                <p:nvPr/>
              </p:nvSpPr>
              <p:spPr>
                <a:xfrm>
                  <a:off x="3058367" y="3547692"/>
                  <a:ext cx="88977" cy="83736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EAF19A4-E103-448A-9F50-223077FBA3DF}"/>
                    </a:ext>
                  </a:extLst>
                </p:cNvPr>
                <p:cNvSpPr/>
                <p:nvPr/>
              </p:nvSpPr>
              <p:spPr>
                <a:xfrm>
                  <a:off x="3127896" y="3538328"/>
                  <a:ext cx="88977" cy="83736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6D0E70B-B86D-4ECF-B4D3-4CB1589716D7}"/>
                    </a:ext>
                  </a:extLst>
                </p:cNvPr>
                <p:cNvSpPr/>
                <p:nvPr/>
              </p:nvSpPr>
              <p:spPr>
                <a:xfrm>
                  <a:off x="3188965" y="3547692"/>
                  <a:ext cx="88977" cy="83736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33508FF-FCCC-4071-B793-EF43A65BD19A}"/>
                    </a:ext>
                  </a:extLst>
                </p:cNvPr>
                <p:cNvSpPr/>
                <p:nvPr/>
              </p:nvSpPr>
              <p:spPr>
                <a:xfrm>
                  <a:off x="3245000" y="3575545"/>
                  <a:ext cx="88977" cy="83736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99036A5-7C09-4851-857A-6EE3F9CBC0CA}"/>
                    </a:ext>
                  </a:extLst>
                </p:cNvPr>
                <p:cNvSpPr/>
                <p:nvPr/>
              </p:nvSpPr>
              <p:spPr>
                <a:xfrm>
                  <a:off x="3298298" y="3621123"/>
                  <a:ext cx="88977" cy="83736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23993E0-C0C4-4D2D-AB2E-28C573B404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922" y="3919765"/>
                <a:ext cx="5362428" cy="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C28C82F-05F8-4348-BD63-1B4E81BD42AB}"/>
                  </a:ext>
                </a:extLst>
              </p:cNvPr>
              <p:cNvSpPr/>
              <p:nvPr/>
            </p:nvSpPr>
            <p:spPr>
              <a:xfrm>
                <a:off x="3901571" y="3193723"/>
                <a:ext cx="1409321" cy="726042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0000"/>
                    </a:solidFill>
                  </a:rPr>
                  <a:t>RNAP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0828378-04F3-49B0-B711-23B116B75913}"/>
                  </a:ext>
                </a:extLst>
              </p:cNvPr>
              <p:cNvSpPr/>
              <p:nvPr/>
            </p:nvSpPr>
            <p:spPr>
              <a:xfrm>
                <a:off x="231922" y="2800969"/>
                <a:ext cx="3886200" cy="585442"/>
              </a:xfrm>
              <a:custGeom>
                <a:avLst/>
                <a:gdLst>
                  <a:gd name="connsiteX0" fmla="*/ 0 w 3886200"/>
                  <a:gd name="connsiteY0" fmla="*/ 56529 h 585442"/>
                  <a:gd name="connsiteX1" fmla="*/ 585216 w 3886200"/>
                  <a:gd name="connsiteY1" fmla="*/ 339993 h 585442"/>
                  <a:gd name="connsiteX2" fmla="*/ 1783080 w 3886200"/>
                  <a:gd name="connsiteY2" fmla="*/ 1665 h 585442"/>
                  <a:gd name="connsiteX3" fmla="*/ 3081528 w 3886200"/>
                  <a:gd name="connsiteY3" fmla="*/ 513729 h 585442"/>
                  <a:gd name="connsiteX4" fmla="*/ 3886200 w 3886200"/>
                  <a:gd name="connsiteY4" fmla="*/ 559449 h 58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200" h="585442">
                    <a:moveTo>
                      <a:pt x="0" y="56529"/>
                    </a:moveTo>
                    <a:cubicBezTo>
                      <a:pt x="144018" y="202833"/>
                      <a:pt x="288036" y="349137"/>
                      <a:pt x="585216" y="339993"/>
                    </a:cubicBezTo>
                    <a:cubicBezTo>
                      <a:pt x="882396" y="330849"/>
                      <a:pt x="1367028" y="-27291"/>
                      <a:pt x="1783080" y="1665"/>
                    </a:cubicBezTo>
                    <a:cubicBezTo>
                      <a:pt x="2199132" y="30621"/>
                      <a:pt x="2731008" y="420765"/>
                      <a:pt x="3081528" y="513729"/>
                    </a:cubicBezTo>
                    <a:cubicBezTo>
                      <a:pt x="3432048" y="606693"/>
                      <a:pt x="3756660" y="594501"/>
                      <a:pt x="3886200" y="559449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AB2439-5763-4629-B3EC-ECEE1AE19710}"/>
                </a:ext>
              </a:extLst>
            </p:cNvPr>
            <p:cNvCxnSpPr/>
            <p:nvPr/>
          </p:nvCxnSpPr>
          <p:spPr>
            <a:xfrm>
              <a:off x="951572" y="4013944"/>
              <a:ext cx="0" cy="36302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321C304-6916-4B20-BCE9-B3DE953D0C39}"/>
                </a:ext>
              </a:extLst>
            </p:cNvPr>
            <p:cNvCxnSpPr/>
            <p:nvPr/>
          </p:nvCxnSpPr>
          <p:spPr>
            <a:xfrm>
              <a:off x="942428" y="4013944"/>
              <a:ext cx="660330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958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53BA-B60B-432B-A28F-475D4AD3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bS21 homologs in </a:t>
            </a:r>
            <a:r>
              <a:rPr lang="en-US" i="1" dirty="0" err="1"/>
              <a:t>Francisella</a:t>
            </a:r>
            <a:r>
              <a:rPr lang="en-US" i="1" dirty="0"/>
              <a:t> </a:t>
            </a:r>
            <a:r>
              <a:rPr lang="en-US" i="1" dirty="0" err="1"/>
              <a:t>tularensis</a:t>
            </a:r>
            <a:endParaRPr lang="en-US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1F6859-2CA6-4D08-9BA8-65289EB3ECC2}"/>
              </a:ext>
            </a:extLst>
          </p:cNvPr>
          <p:cNvGrpSpPr/>
          <p:nvPr/>
        </p:nvGrpSpPr>
        <p:grpSpPr>
          <a:xfrm>
            <a:off x="596894" y="4937208"/>
            <a:ext cx="1873998" cy="824848"/>
            <a:chOff x="7425086" y="5372090"/>
            <a:chExt cx="1084733" cy="4387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8CF31FC-A688-4259-9D46-AC4A242F097D}"/>
                </a:ext>
              </a:extLst>
            </p:cNvPr>
            <p:cNvCxnSpPr>
              <a:cxnSpLocks/>
            </p:cNvCxnSpPr>
            <p:nvPr/>
          </p:nvCxnSpPr>
          <p:spPr>
            <a:xfrm>
              <a:off x="7425086" y="5810863"/>
              <a:ext cx="1084733" cy="1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A30759-068C-472C-A603-61E96E0C0612}"/>
                </a:ext>
              </a:extLst>
            </p:cNvPr>
            <p:cNvSpPr/>
            <p:nvPr/>
          </p:nvSpPr>
          <p:spPr>
            <a:xfrm>
              <a:off x="7622191" y="5604953"/>
              <a:ext cx="585017" cy="205909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C12214-8D38-4EC7-80B6-EA689D27FD6A}"/>
                </a:ext>
              </a:extLst>
            </p:cNvPr>
            <p:cNvSpPr txBox="1"/>
            <p:nvPr/>
          </p:nvSpPr>
          <p:spPr>
            <a:xfrm>
              <a:off x="7627894" y="5372090"/>
              <a:ext cx="573611" cy="24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latin typeface="Century Gothic" charset="0"/>
                  <a:ea typeface="Century Gothic" charset="0"/>
                  <a:cs typeface="Century Gothic" charset="0"/>
                </a:rPr>
                <a:t>rpsU3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048DBC-AACB-408C-8C50-DDE4C175BC67}"/>
              </a:ext>
            </a:extLst>
          </p:cNvPr>
          <p:cNvGrpSpPr/>
          <p:nvPr/>
        </p:nvGrpSpPr>
        <p:grpSpPr>
          <a:xfrm>
            <a:off x="596894" y="1680532"/>
            <a:ext cx="3130242" cy="800380"/>
            <a:chOff x="88488" y="5278912"/>
            <a:chExt cx="2433484" cy="54148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2E7CE3-F39D-4A4B-ACA3-EB10B9F81FF5}"/>
                </a:ext>
              </a:extLst>
            </p:cNvPr>
            <p:cNvSpPr/>
            <p:nvPr/>
          </p:nvSpPr>
          <p:spPr>
            <a:xfrm>
              <a:off x="339211" y="5574890"/>
              <a:ext cx="1209368" cy="2359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7643CB9-90A7-4CC8-A41E-313561290D5F}"/>
                </a:ext>
              </a:extLst>
            </p:cNvPr>
            <p:cNvCxnSpPr/>
            <p:nvPr/>
          </p:nvCxnSpPr>
          <p:spPr>
            <a:xfrm>
              <a:off x="88488" y="5810864"/>
              <a:ext cx="2433484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856861-AF5D-4CD7-A60D-617A009C7AD6}"/>
                </a:ext>
              </a:extLst>
            </p:cNvPr>
            <p:cNvSpPr/>
            <p:nvPr/>
          </p:nvSpPr>
          <p:spPr>
            <a:xfrm>
              <a:off x="1597743" y="5574890"/>
              <a:ext cx="585017" cy="23597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F19A2F-905C-4516-8C8C-A111EFB6A789}"/>
                </a:ext>
              </a:extLst>
            </p:cNvPr>
            <p:cNvSpPr txBox="1"/>
            <p:nvPr/>
          </p:nvSpPr>
          <p:spPr>
            <a:xfrm>
              <a:off x="1548736" y="5278912"/>
              <a:ext cx="770396" cy="3123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latin typeface="Century Gothic" charset="0"/>
                  <a:ea typeface="Century Gothic" charset="0"/>
                  <a:cs typeface="Century Gothic" charset="0"/>
                </a:rPr>
                <a:t>rpsU1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4A10EE-B828-4FFB-A0D3-BCF1874F8F26}"/>
                </a:ext>
              </a:extLst>
            </p:cNvPr>
            <p:cNvSpPr txBox="1"/>
            <p:nvPr/>
          </p:nvSpPr>
          <p:spPr>
            <a:xfrm>
              <a:off x="552432" y="5508064"/>
              <a:ext cx="749210" cy="3123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Century Gothic" charset="0"/>
                  <a:ea typeface="Century Gothic" charset="0"/>
                  <a:cs typeface="Century Gothic" charset="0"/>
                </a:rPr>
                <a:t>cspC</a:t>
              </a:r>
              <a:endParaRPr lang="en-US" sz="2400" i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92F4DE-56FB-4C41-A4C7-C875F904ED82}"/>
              </a:ext>
            </a:extLst>
          </p:cNvPr>
          <p:cNvGrpSpPr/>
          <p:nvPr/>
        </p:nvGrpSpPr>
        <p:grpSpPr>
          <a:xfrm>
            <a:off x="596894" y="3374098"/>
            <a:ext cx="7257448" cy="810103"/>
            <a:chOff x="375074" y="3280761"/>
            <a:chExt cx="7597803" cy="9439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CAF56C-1FF8-461B-A083-A9E4DBA1F9D0}"/>
                </a:ext>
              </a:extLst>
            </p:cNvPr>
            <p:cNvGrpSpPr/>
            <p:nvPr/>
          </p:nvGrpSpPr>
          <p:grpSpPr>
            <a:xfrm>
              <a:off x="745050" y="3280761"/>
              <a:ext cx="6800784" cy="943995"/>
              <a:chOff x="2909842" y="5611675"/>
              <a:chExt cx="3936521" cy="50215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96A1C4-9A3A-4524-9FFE-C7D1B7CA94B8}"/>
                  </a:ext>
                </a:extLst>
              </p:cNvPr>
              <p:cNvSpPr txBox="1"/>
              <p:nvPr/>
            </p:nvSpPr>
            <p:spPr>
              <a:xfrm>
                <a:off x="2915421" y="5611675"/>
                <a:ext cx="600511" cy="286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latin typeface="Century Gothic" charset="0"/>
                    <a:ea typeface="Century Gothic" charset="0"/>
                    <a:cs typeface="Century Gothic" charset="0"/>
                  </a:rPr>
                  <a:t>rpsU2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00F6EE-7F1E-4C55-9248-A39881C85FB4}"/>
                  </a:ext>
                </a:extLst>
              </p:cNvPr>
              <p:cNvSpPr/>
              <p:nvPr/>
            </p:nvSpPr>
            <p:spPr>
              <a:xfrm>
                <a:off x="4335968" y="5854290"/>
                <a:ext cx="1209368" cy="2359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5FAEE5-7563-4F02-A146-3EBF747ABDC8}"/>
                  </a:ext>
                </a:extLst>
              </p:cNvPr>
              <p:cNvSpPr/>
              <p:nvPr/>
            </p:nvSpPr>
            <p:spPr>
              <a:xfrm>
                <a:off x="2909842" y="5854289"/>
                <a:ext cx="585017" cy="23597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8F732B-9348-4CEA-AC35-5AB68F45D103}"/>
                  </a:ext>
                </a:extLst>
              </p:cNvPr>
              <p:cNvSpPr/>
              <p:nvPr/>
            </p:nvSpPr>
            <p:spPr>
              <a:xfrm>
                <a:off x="5636995" y="5854290"/>
                <a:ext cx="1209368" cy="2359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446D8-3622-4E5E-932B-72EC3FC94227}"/>
                  </a:ext>
                </a:extLst>
              </p:cNvPr>
              <p:cNvSpPr txBox="1"/>
              <p:nvPr/>
            </p:nvSpPr>
            <p:spPr>
              <a:xfrm>
                <a:off x="4572301" y="5821692"/>
                <a:ext cx="643252" cy="286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err="1">
                    <a:latin typeface="Century Gothic" charset="0"/>
                    <a:ea typeface="Century Gothic" charset="0"/>
                    <a:cs typeface="Century Gothic" charset="0"/>
                  </a:rPr>
                  <a:t>dnaG</a:t>
                </a:r>
                <a:endParaRPr lang="en-US" sz="2400" i="1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D3E7D-9689-4562-8B40-67790DECDAED}"/>
                  </a:ext>
                </a:extLst>
              </p:cNvPr>
              <p:cNvSpPr txBox="1"/>
              <p:nvPr/>
            </p:nvSpPr>
            <p:spPr>
              <a:xfrm>
                <a:off x="5931980" y="5827655"/>
                <a:ext cx="556799" cy="286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err="1">
                    <a:latin typeface="Century Gothic" charset="0"/>
                    <a:ea typeface="Century Gothic" charset="0"/>
                    <a:cs typeface="Century Gothic" charset="0"/>
                  </a:rPr>
                  <a:t>rpoD</a:t>
                </a:r>
                <a:endParaRPr lang="en-US" sz="2400" i="1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98352D2-02F1-4B41-AB6B-BF6EFBDA8EFF}"/>
                  </a:ext>
                </a:extLst>
              </p:cNvPr>
              <p:cNvSpPr/>
              <p:nvPr/>
            </p:nvSpPr>
            <p:spPr>
              <a:xfrm>
                <a:off x="3559285" y="5854289"/>
                <a:ext cx="702823" cy="2359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D9AC1B-7415-4C16-9C71-54E2633027CD}"/>
                  </a:ext>
                </a:extLst>
              </p:cNvPr>
              <p:cNvSpPr txBox="1"/>
              <p:nvPr/>
            </p:nvSpPr>
            <p:spPr>
              <a:xfrm>
                <a:off x="3609726" y="5827657"/>
                <a:ext cx="571370" cy="286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err="1">
                    <a:latin typeface="Century Gothic" charset="0"/>
                    <a:ea typeface="Century Gothic" charset="0"/>
                    <a:cs typeface="Century Gothic" charset="0"/>
                  </a:rPr>
                  <a:t>yqeY</a:t>
                </a:r>
                <a:endParaRPr lang="en-US" sz="2400" i="1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B42F70-5F01-4312-AF86-B4DBBB3754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74" y="4180502"/>
              <a:ext cx="7597803" cy="44213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180D8F-D048-4BEF-8F80-A8B6EBA848AE}"/>
              </a:ext>
            </a:extLst>
          </p:cNvPr>
          <p:cNvGrpSpPr/>
          <p:nvPr/>
        </p:nvGrpSpPr>
        <p:grpSpPr>
          <a:xfrm>
            <a:off x="8698467" y="3403928"/>
            <a:ext cx="1181434" cy="836294"/>
            <a:chOff x="5051905" y="2510640"/>
            <a:chExt cx="855722" cy="60724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FCB74FF-4AC5-482D-B1BE-DE910D7B3D67}"/>
                </a:ext>
              </a:extLst>
            </p:cNvPr>
            <p:cNvSpPr/>
            <p:nvPr/>
          </p:nvSpPr>
          <p:spPr>
            <a:xfrm>
              <a:off x="5051905" y="2510640"/>
              <a:ext cx="855722" cy="50193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40CCC8A-D852-4567-95B6-21CCF7F1324A}"/>
                </a:ext>
              </a:extLst>
            </p:cNvPr>
            <p:cNvSpPr/>
            <p:nvPr/>
          </p:nvSpPr>
          <p:spPr>
            <a:xfrm>
              <a:off x="5127684" y="2835110"/>
              <a:ext cx="703551" cy="2827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A38816-C5AB-47A8-B64E-8C4BF67BE007}"/>
                </a:ext>
              </a:extLst>
            </p:cNvPr>
            <p:cNvSpPr/>
            <p:nvPr/>
          </p:nvSpPr>
          <p:spPr>
            <a:xfrm rot="21097913">
              <a:off x="5188155" y="2860054"/>
              <a:ext cx="311655" cy="12826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065D731-F3C7-4488-B4CA-0EBA6920B25D}"/>
              </a:ext>
            </a:extLst>
          </p:cNvPr>
          <p:cNvGrpSpPr/>
          <p:nvPr/>
        </p:nvGrpSpPr>
        <p:grpSpPr>
          <a:xfrm>
            <a:off x="8698467" y="1561681"/>
            <a:ext cx="1181434" cy="836294"/>
            <a:chOff x="5051905" y="2510640"/>
            <a:chExt cx="855722" cy="60724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8F6B43F-F6D5-4489-959C-693A50B231B2}"/>
                </a:ext>
              </a:extLst>
            </p:cNvPr>
            <p:cNvSpPr/>
            <p:nvPr/>
          </p:nvSpPr>
          <p:spPr>
            <a:xfrm>
              <a:off x="5051905" y="2510640"/>
              <a:ext cx="855722" cy="50193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2BA5138-47CD-427E-8EF7-4C3191BA99E7}"/>
                </a:ext>
              </a:extLst>
            </p:cNvPr>
            <p:cNvSpPr/>
            <p:nvPr/>
          </p:nvSpPr>
          <p:spPr>
            <a:xfrm>
              <a:off x="5127684" y="2835110"/>
              <a:ext cx="703551" cy="2827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65BAB81-49C1-45A2-9803-17F535754FA7}"/>
                </a:ext>
              </a:extLst>
            </p:cNvPr>
            <p:cNvSpPr/>
            <p:nvPr/>
          </p:nvSpPr>
          <p:spPr>
            <a:xfrm rot="21097913">
              <a:off x="5188155" y="2860054"/>
              <a:ext cx="311655" cy="1282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85EC0D3-9406-45FE-BA5C-F53DE6D6426F}"/>
              </a:ext>
            </a:extLst>
          </p:cNvPr>
          <p:cNvGrpSpPr/>
          <p:nvPr/>
        </p:nvGrpSpPr>
        <p:grpSpPr>
          <a:xfrm>
            <a:off x="8698467" y="5159670"/>
            <a:ext cx="1181434" cy="836296"/>
            <a:chOff x="5051905" y="2510639"/>
            <a:chExt cx="855722" cy="60725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3B01E4A-7702-4367-A7A7-2CF3795E54EB}"/>
                </a:ext>
              </a:extLst>
            </p:cNvPr>
            <p:cNvSpPr/>
            <p:nvPr/>
          </p:nvSpPr>
          <p:spPr>
            <a:xfrm>
              <a:off x="5051905" y="2510639"/>
              <a:ext cx="855722" cy="50193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AA5ECDE-16FB-4D21-9015-14DBC0D5EF6D}"/>
                </a:ext>
              </a:extLst>
            </p:cNvPr>
            <p:cNvSpPr/>
            <p:nvPr/>
          </p:nvSpPr>
          <p:spPr>
            <a:xfrm>
              <a:off x="5127684" y="2835110"/>
              <a:ext cx="703551" cy="2827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BCC0233-5057-4269-BBB8-887D41089817}"/>
                </a:ext>
              </a:extLst>
            </p:cNvPr>
            <p:cNvSpPr/>
            <p:nvPr/>
          </p:nvSpPr>
          <p:spPr>
            <a:xfrm rot="21097913">
              <a:off x="5188155" y="2860054"/>
              <a:ext cx="311655" cy="12826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D88673-005C-44E0-9941-34265127BF1D}"/>
              </a:ext>
            </a:extLst>
          </p:cNvPr>
          <p:cNvGrpSpPr/>
          <p:nvPr/>
        </p:nvGrpSpPr>
        <p:grpSpPr>
          <a:xfrm>
            <a:off x="666106" y="1690688"/>
            <a:ext cx="527368" cy="757425"/>
            <a:chOff x="5299447" y="2480912"/>
            <a:chExt cx="796553" cy="44734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C5D8E56-C5A1-4CB4-AEAB-F8543993DB27}"/>
                </a:ext>
              </a:extLst>
            </p:cNvPr>
            <p:cNvCxnSpPr>
              <a:cxnSpLocks/>
            </p:cNvCxnSpPr>
            <p:nvPr/>
          </p:nvCxnSpPr>
          <p:spPr>
            <a:xfrm>
              <a:off x="5299447" y="2480912"/>
              <a:ext cx="0" cy="44734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D73B5C0-4F79-4A61-B18F-0E26945E3472}"/>
                </a:ext>
              </a:extLst>
            </p:cNvPr>
            <p:cNvCxnSpPr/>
            <p:nvPr/>
          </p:nvCxnSpPr>
          <p:spPr>
            <a:xfrm>
              <a:off x="5299447" y="2480912"/>
              <a:ext cx="7965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31EF46C-3D81-40FB-9150-38E3D410086B}"/>
              </a:ext>
            </a:extLst>
          </p:cNvPr>
          <p:cNvGrpSpPr/>
          <p:nvPr/>
        </p:nvGrpSpPr>
        <p:grpSpPr>
          <a:xfrm>
            <a:off x="655720" y="3388717"/>
            <a:ext cx="527368" cy="757425"/>
            <a:chOff x="5299447" y="2480912"/>
            <a:chExt cx="796553" cy="44734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57B1360-BE97-46FE-B233-D0F8B12C155A}"/>
                </a:ext>
              </a:extLst>
            </p:cNvPr>
            <p:cNvCxnSpPr>
              <a:cxnSpLocks/>
            </p:cNvCxnSpPr>
            <p:nvPr/>
          </p:nvCxnSpPr>
          <p:spPr>
            <a:xfrm>
              <a:off x="5299447" y="2480912"/>
              <a:ext cx="0" cy="44734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481F4CA-2549-4180-B27D-6A2C1CE0F32C}"/>
                </a:ext>
              </a:extLst>
            </p:cNvPr>
            <p:cNvCxnSpPr/>
            <p:nvPr/>
          </p:nvCxnSpPr>
          <p:spPr>
            <a:xfrm>
              <a:off x="5299447" y="2480912"/>
              <a:ext cx="7965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F0DE6A2-D168-447C-AC32-4D5E1C47F0A1}"/>
              </a:ext>
            </a:extLst>
          </p:cNvPr>
          <p:cNvGrpSpPr/>
          <p:nvPr/>
        </p:nvGrpSpPr>
        <p:grpSpPr>
          <a:xfrm>
            <a:off x="655480" y="4954840"/>
            <a:ext cx="527368" cy="757425"/>
            <a:chOff x="5299447" y="2480912"/>
            <a:chExt cx="796553" cy="44734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7B89B47-EC89-43C2-9CD7-D6E0F3389683}"/>
                </a:ext>
              </a:extLst>
            </p:cNvPr>
            <p:cNvCxnSpPr>
              <a:cxnSpLocks/>
            </p:cNvCxnSpPr>
            <p:nvPr/>
          </p:nvCxnSpPr>
          <p:spPr>
            <a:xfrm>
              <a:off x="5299447" y="2480912"/>
              <a:ext cx="0" cy="44734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8602E2B-D57E-4A82-BCAF-935AD7D71DB0}"/>
                </a:ext>
              </a:extLst>
            </p:cNvPr>
            <p:cNvCxnSpPr/>
            <p:nvPr/>
          </p:nvCxnSpPr>
          <p:spPr>
            <a:xfrm>
              <a:off x="5299447" y="2480912"/>
              <a:ext cx="7965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2D52AA-CAB5-43C6-ACFF-AD92DED2A58F}"/>
              </a:ext>
            </a:extLst>
          </p:cNvPr>
          <p:cNvGrpSpPr/>
          <p:nvPr/>
        </p:nvGrpSpPr>
        <p:grpSpPr>
          <a:xfrm>
            <a:off x="8373666" y="1680532"/>
            <a:ext cx="2801531" cy="711106"/>
            <a:chOff x="8505818" y="2094747"/>
            <a:chExt cx="2801531" cy="71110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DE4833D-6CA2-4191-AE9C-EAEA7E0047EA}"/>
                </a:ext>
              </a:extLst>
            </p:cNvPr>
            <p:cNvSpPr/>
            <p:nvPr/>
          </p:nvSpPr>
          <p:spPr>
            <a:xfrm>
              <a:off x="9719537" y="2128916"/>
              <a:ext cx="102434" cy="1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F89ED71-28AC-404C-9370-8151B2052801}"/>
                </a:ext>
              </a:extLst>
            </p:cNvPr>
            <p:cNvSpPr/>
            <p:nvPr/>
          </p:nvSpPr>
          <p:spPr>
            <a:xfrm>
              <a:off x="9788795" y="2106095"/>
              <a:ext cx="102434" cy="1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8E877B8-D75D-400A-90A0-84C1D36D7E09}"/>
                </a:ext>
              </a:extLst>
            </p:cNvPr>
            <p:cNvSpPr/>
            <p:nvPr/>
          </p:nvSpPr>
          <p:spPr>
            <a:xfrm>
              <a:off x="9868839" y="2094747"/>
              <a:ext cx="102434" cy="1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7D7AFC2-9C95-4404-BA87-09C4F0A50935}"/>
                </a:ext>
              </a:extLst>
            </p:cNvPr>
            <p:cNvSpPr/>
            <p:nvPr/>
          </p:nvSpPr>
          <p:spPr>
            <a:xfrm>
              <a:off x="9939144" y="2106095"/>
              <a:ext cx="102434" cy="1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5B71A99-CB0A-4F59-BC7B-174C7B63B4D5}"/>
                </a:ext>
              </a:extLst>
            </p:cNvPr>
            <p:cNvSpPr/>
            <p:nvPr/>
          </p:nvSpPr>
          <p:spPr>
            <a:xfrm>
              <a:off x="10003654" y="2139850"/>
              <a:ext cx="102434" cy="1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70DA2B3-1F89-4FE5-AC24-0A5034089C0F}"/>
                </a:ext>
              </a:extLst>
            </p:cNvPr>
            <p:cNvSpPr/>
            <p:nvPr/>
          </p:nvSpPr>
          <p:spPr>
            <a:xfrm>
              <a:off x="10065013" y="2195085"/>
              <a:ext cx="102434" cy="1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131">
              <a:extLst>
                <a:ext uri="{FF2B5EF4-FFF2-40B4-BE49-F238E27FC236}">
                  <a16:creationId xmlns:a16="http://schemas.microsoft.com/office/drawing/2014/main" id="{A8A6CDF2-0C4C-4000-9CB5-69C357F280A4}"/>
                </a:ext>
              </a:extLst>
            </p:cNvPr>
            <p:cNvSpPr/>
            <p:nvPr/>
          </p:nvSpPr>
          <p:spPr>
            <a:xfrm>
              <a:off x="8505818" y="2425523"/>
              <a:ext cx="2801531" cy="380330"/>
            </a:xfrm>
            <a:custGeom>
              <a:avLst/>
              <a:gdLst>
                <a:gd name="connsiteX0" fmla="*/ 0 w 3200400"/>
                <a:gd name="connsiteY0" fmla="*/ 237661 h 376138"/>
                <a:gd name="connsiteX1" fmla="*/ 840658 w 3200400"/>
                <a:gd name="connsiteY1" fmla="*/ 16435 h 376138"/>
                <a:gd name="connsiteX2" fmla="*/ 1386348 w 3200400"/>
                <a:gd name="connsiteY2" fmla="*/ 45932 h 376138"/>
                <a:gd name="connsiteX3" fmla="*/ 1932039 w 3200400"/>
                <a:gd name="connsiteY3" fmla="*/ 281906 h 376138"/>
                <a:gd name="connsiteX4" fmla="*/ 2625213 w 3200400"/>
                <a:gd name="connsiteY4" fmla="*/ 370396 h 376138"/>
                <a:gd name="connsiteX5" fmla="*/ 3200400 w 3200400"/>
                <a:gd name="connsiteY5" fmla="*/ 134422 h 37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0400" h="376138">
                  <a:moveTo>
                    <a:pt x="0" y="237661"/>
                  </a:moveTo>
                  <a:cubicBezTo>
                    <a:pt x="304800" y="143025"/>
                    <a:pt x="609600" y="48390"/>
                    <a:pt x="840658" y="16435"/>
                  </a:cubicBezTo>
                  <a:cubicBezTo>
                    <a:pt x="1071716" y="-15520"/>
                    <a:pt x="1204451" y="1687"/>
                    <a:pt x="1386348" y="45932"/>
                  </a:cubicBezTo>
                  <a:cubicBezTo>
                    <a:pt x="1568245" y="90177"/>
                    <a:pt x="1725562" y="227829"/>
                    <a:pt x="1932039" y="281906"/>
                  </a:cubicBezTo>
                  <a:cubicBezTo>
                    <a:pt x="2138516" y="335983"/>
                    <a:pt x="2413819" y="394977"/>
                    <a:pt x="2625213" y="370396"/>
                  </a:cubicBezTo>
                  <a:cubicBezTo>
                    <a:pt x="2836607" y="345815"/>
                    <a:pt x="3018503" y="240118"/>
                    <a:pt x="3200400" y="13442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A62A20E-7EDC-4D77-B93F-0891FFC0E519}"/>
              </a:ext>
            </a:extLst>
          </p:cNvPr>
          <p:cNvGrpSpPr/>
          <p:nvPr/>
        </p:nvGrpSpPr>
        <p:grpSpPr>
          <a:xfrm>
            <a:off x="8421187" y="5304714"/>
            <a:ext cx="2801531" cy="711106"/>
            <a:chOff x="8629064" y="5303411"/>
            <a:chExt cx="2801531" cy="71110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02DD92C-CD17-4D68-995D-F25C100D87F0}"/>
                </a:ext>
              </a:extLst>
            </p:cNvPr>
            <p:cNvGrpSpPr/>
            <p:nvPr/>
          </p:nvGrpSpPr>
          <p:grpSpPr>
            <a:xfrm>
              <a:off x="9842783" y="5303411"/>
              <a:ext cx="447910" cy="201816"/>
              <a:chOff x="1588834" y="3090438"/>
              <a:chExt cx="389067" cy="16653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8F4896A-6F8C-4A52-837F-E5D54EBD0040}"/>
                  </a:ext>
                </a:extLst>
              </p:cNvPr>
              <p:cNvSpPr/>
              <p:nvPr/>
            </p:nvSpPr>
            <p:spPr>
              <a:xfrm>
                <a:off x="1588834" y="3118633"/>
                <a:ext cx="88977" cy="8373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F27EE5-5500-47DA-AECA-987BABCA4FD5}"/>
                  </a:ext>
                </a:extLst>
              </p:cNvPr>
              <p:cNvSpPr/>
              <p:nvPr/>
            </p:nvSpPr>
            <p:spPr>
              <a:xfrm>
                <a:off x="1648993" y="3099802"/>
                <a:ext cx="88977" cy="8373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18EB451-FAF4-49CC-B908-66BCE0339DBF}"/>
                  </a:ext>
                </a:extLst>
              </p:cNvPr>
              <p:cNvSpPr/>
              <p:nvPr/>
            </p:nvSpPr>
            <p:spPr>
              <a:xfrm>
                <a:off x="1718522" y="3090438"/>
                <a:ext cx="88977" cy="8373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12A2731-1C8C-43B5-81A1-349DC275B6E2}"/>
                  </a:ext>
                </a:extLst>
              </p:cNvPr>
              <p:cNvSpPr/>
              <p:nvPr/>
            </p:nvSpPr>
            <p:spPr>
              <a:xfrm>
                <a:off x="1779591" y="3099802"/>
                <a:ext cx="88977" cy="8373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C263246-E7AD-4A9D-BFE8-3112AA2648EF}"/>
                  </a:ext>
                </a:extLst>
              </p:cNvPr>
              <p:cNvSpPr/>
              <p:nvPr/>
            </p:nvSpPr>
            <p:spPr>
              <a:xfrm>
                <a:off x="1835626" y="3127655"/>
                <a:ext cx="88977" cy="8373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D73CC2B-D20A-4369-87EA-744F0D16F066}"/>
                  </a:ext>
                </a:extLst>
              </p:cNvPr>
              <p:cNvSpPr/>
              <p:nvPr/>
            </p:nvSpPr>
            <p:spPr>
              <a:xfrm>
                <a:off x="1888924" y="3173233"/>
                <a:ext cx="88977" cy="8373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Freeform 131">
              <a:extLst>
                <a:ext uri="{FF2B5EF4-FFF2-40B4-BE49-F238E27FC236}">
                  <a16:creationId xmlns:a16="http://schemas.microsoft.com/office/drawing/2014/main" id="{ED981A1A-5530-491F-B869-B57D7B83CA8A}"/>
                </a:ext>
              </a:extLst>
            </p:cNvPr>
            <p:cNvSpPr/>
            <p:nvPr/>
          </p:nvSpPr>
          <p:spPr>
            <a:xfrm>
              <a:off x="8629064" y="5634187"/>
              <a:ext cx="2801531" cy="380330"/>
            </a:xfrm>
            <a:custGeom>
              <a:avLst/>
              <a:gdLst>
                <a:gd name="connsiteX0" fmla="*/ 0 w 3200400"/>
                <a:gd name="connsiteY0" fmla="*/ 237661 h 376138"/>
                <a:gd name="connsiteX1" fmla="*/ 840658 w 3200400"/>
                <a:gd name="connsiteY1" fmla="*/ 16435 h 376138"/>
                <a:gd name="connsiteX2" fmla="*/ 1386348 w 3200400"/>
                <a:gd name="connsiteY2" fmla="*/ 45932 h 376138"/>
                <a:gd name="connsiteX3" fmla="*/ 1932039 w 3200400"/>
                <a:gd name="connsiteY3" fmla="*/ 281906 h 376138"/>
                <a:gd name="connsiteX4" fmla="*/ 2625213 w 3200400"/>
                <a:gd name="connsiteY4" fmla="*/ 370396 h 376138"/>
                <a:gd name="connsiteX5" fmla="*/ 3200400 w 3200400"/>
                <a:gd name="connsiteY5" fmla="*/ 134422 h 37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0400" h="376138">
                  <a:moveTo>
                    <a:pt x="0" y="237661"/>
                  </a:moveTo>
                  <a:cubicBezTo>
                    <a:pt x="304800" y="143025"/>
                    <a:pt x="609600" y="48390"/>
                    <a:pt x="840658" y="16435"/>
                  </a:cubicBezTo>
                  <a:cubicBezTo>
                    <a:pt x="1071716" y="-15520"/>
                    <a:pt x="1204451" y="1687"/>
                    <a:pt x="1386348" y="45932"/>
                  </a:cubicBezTo>
                  <a:cubicBezTo>
                    <a:pt x="1568245" y="90177"/>
                    <a:pt x="1725562" y="227829"/>
                    <a:pt x="1932039" y="281906"/>
                  </a:cubicBezTo>
                  <a:cubicBezTo>
                    <a:pt x="2138516" y="335983"/>
                    <a:pt x="2413819" y="394977"/>
                    <a:pt x="2625213" y="370396"/>
                  </a:cubicBezTo>
                  <a:cubicBezTo>
                    <a:pt x="2836607" y="345815"/>
                    <a:pt x="3018503" y="240118"/>
                    <a:pt x="3200400" y="134422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4EABE7-7728-4D0E-BCF4-E4D4F721CEC9}"/>
              </a:ext>
            </a:extLst>
          </p:cNvPr>
          <p:cNvGrpSpPr/>
          <p:nvPr/>
        </p:nvGrpSpPr>
        <p:grpSpPr>
          <a:xfrm>
            <a:off x="8421186" y="3504241"/>
            <a:ext cx="2801531" cy="711106"/>
            <a:chOff x="8629064" y="5303411"/>
            <a:chExt cx="2801531" cy="711106"/>
          </a:xfrm>
          <a:solidFill>
            <a:srgbClr val="7030A0"/>
          </a:solidFill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4C7E940-A9AC-4632-BBD3-8AC8F6A062EF}"/>
                </a:ext>
              </a:extLst>
            </p:cNvPr>
            <p:cNvGrpSpPr/>
            <p:nvPr/>
          </p:nvGrpSpPr>
          <p:grpSpPr>
            <a:xfrm>
              <a:off x="9842783" y="5303411"/>
              <a:ext cx="447910" cy="201816"/>
              <a:chOff x="1588834" y="3090438"/>
              <a:chExt cx="389067" cy="166531"/>
            </a:xfrm>
            <a:grpFill/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1515C84-D2F6-4FEA-A12F-F524C4DA8BC5}"/>
                  </a:ext>
                </a:extLst>
              </p:cNvPr>
              <p:cNvSpPr/>
              <p:nvPr/>
            </p:nvSpPr>
            <p:spPr>
              <a:xfrm>
                <a:off x="1588834" y="3118633"/>
                <a:ext cx="88977" cy="8373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3DBB728-A31C-48EE-AA58-793459B208E6}"/>
                  </a:ext>
                </a:extLst>
              </p:cNvPr>
              <p:cNvSpPr/>
              <p:nvPr/>
            </p:nvSpPr>
            <p:spPr>
              <a:xfrm>
                <a:off x="1648993" y="3099802"/>
                <a:ext cx="88977" cy="8373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0966E7C-4C29-4CD9-91C4-800CB3F24307}"/>
                  </a:ext>
                </a:extLst>
              </p:cNvPr>
              <p:cNvSpPr/>
              <p:nvPr/>
            </p:nvSpPr>
            <p:spPr>
              <a:xfrm>
                <a:off x="1718522" y="3090438"/>
                <a:ext cx="88977" cy="8373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36E3F6F-659E-4F47-B27A-0ABC3375C7D6}"/>
                  </a:ext>
                </a:extLst>
              </p:cNvPr>
              <p:cNvSpPr/>
              <p:nvPr/>
            </p:nvSpPr>
            <p:spPr>
              <a:xfrm>
                <a:off x="1779591" y="3099802"/>
                <a:ext cx="88977" cy="8373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AA51681-3F1E-4B00-BFFD-E866216D68C5}"/>
                  </a:ext>
                </a:extLst>
              </p:cNvPr>
              <p:cNvSpPr/>
              <p:nvPr/>
            </p:nvSpPr>
            <p:spPr>
              <a:xfrm>
                <a:off x="1835626" y="3127655"/>
                <a:ext cx="88977" cy="8373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BC1F747-1997-45DD-A012-432B46FDEEB8}"/>
                  </a:ext>
                </a:extLst>
              </p:cNvPr>
              <p:cNvSpPr/>
              <p:nvPr/>
            </p:nvSpPr>
            <p:spPr>
              <a:xfrm>
                <a:off x="1888924" y="3173233"/>
                <a:ext cx="88977" cy="8373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Freeform 131">
              <a:extLst>
                <a:ext uri="{FF2B5EF4-FFF2-40B4-BE49-F238E27FC236}">
                  <a16:creationId xmlns:a16="http://schemas.microsoft.com/office/drawing/2014/main" id="{04DC3765-A5D5-4922-9C06-FADC805FF5DF}"/>
                </a:ext>
              </a:extLst>
            </p:cNvPr>
            <p:cNvSpPr/>
            <p:nvPr/>
          </p:nvSpPr>
          <p:spPr>
            <a:xfrm>
              <a:off x="8629064" y="5634187"/>
              <a:ext cx="2801531" cy="380330"/>
            </a:xfrm>
            <a:custGeom>
              <a:avLst/>
              <a:gdLst>
                <a:gd name="connsiteX0" fmla="*/ 0 w 3200400"/>
                <a:gd name="connsiteY0" fmla="*/ 237661 h 376138"/>
                <a:gd name="connsiteX1" fmla="*/ 840658 w 3200400"/>
                <a:gd name="connsiteY1" fmla="*/ 16435 h 376138"/>
                <a:gd name="connsiteX2" fmla="*/ 1386348 w 3200400"/>
                <a:gd name="connsiteY2" fmla="*/ 45932 h 376138"/>
                <a:gd name="connsiteX3" fmla="*/ 1932039 w 3200400"/>
                <a:gd name="connsiteY3" fmla="*/ 281906 h 376138"/>
                <a:gd name="connsiteX4" fmla="*/ 2625213 w 3200400"/>
                <a:gd name="connsiteY4" fmla="*/ 370396 h 376138"/>
                <a:gd name="connsiteX5" fmla="*/ 3200400 w 3200400"/>
                <a:gd name="connsiteY5" fmla="*/ 134422 h 37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0400" h="376138">
                  <a:moveTo>
                    <a:pt x="0" y="237661"/>
                  </a:moveTo>
                  <a:cubicBezTo>
                    <a:pt x="304800" y="143025"/>
                    <a:pt x="609600" y="48390"/>
                    <a:pt x="840658" y="16435"/>
                  </a:cubicBezTo>
                  <a:cubicBezTo>
                    <a:pt x="1071716" y="-15520"/>
                    <a:pt x="1204451" y="1687"/>
                    <a:pt x="1386348" y="45932"/>
                  </a:cubicBezTo>
                  <a:cubicBezTo>
                    <a:pt x="1568245" y="90177"/>
                    <a:pt x="1725562" y="227829"/>
                    <a:pt x="1932039" y="281906"/>
                  </a:cubicBezTo>
                  <a:cubicBezTo>
                    <a:pt x="2138516" y="335983"/>
                    <a:pt x="2413819" y="394977"/>
                    <a:pt x="2625213" y="370396"/>
                  </a:cubicBezTo>
                  <a:cubicBezTo>
                    <a:pt x="2836607" y="345815"/>
                    <a:pt x="3018503" y="240118"/>
                    <a:pt x="3200400" y="13442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96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A8C25-FA4E-4167-B8CC-E15240F6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Amino acid alignment of bS21 homologs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32FBAE0-9BA8-44BF-9387-8A4BF6C462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2597" y="1999285"/>
            <a:ext cx="11126805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bS21-1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PFD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FKR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CEKAG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KQ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KPT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RQ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ARISQ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-----RRAFI-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bS21-2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KER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PFD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FKR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CEKAG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KPT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AHKSN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IIVKR------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bS21-3 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DPK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PFD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FKR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CEKAG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KQ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KPT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QK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RK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IA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KA</a:t>
            </a:r>
            <a:r>
              <a:rPr lang="en-US" altLang="en-US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en-US" sz="1800" b="1" dirty="0"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AKKEA-----RRSYSY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1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E.coli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PFD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FKR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CEKAG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KPT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HAKKL</a:t>
            </a:r>
            <a:r>
              <a:rPr lang="en-US" alt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ARENARRTRLY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2BB08-0A35-440F-AB3E-1F47B50E0F17}"/>
              </a:ext>
            </a:extLst>
          </p:cNvPr>
          <p:cNvSpPr txBox="1"/>
          <p:nvPr/>
        </p:nvSpPr>
        <p:spPr>
          <a:xfrm>
            <a:off x="4223760" y="3548514"/>
            <a:ext cx="315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</a:rPr>
              <a:t>Identical amino acids</a:t>
            </a:r>
          </a:p>
          <a:p>
            <a:pPr algn="ctr"/>
            <a:r>
              <a:rPr lang="en-US" dirty="0">
                <a:highlight>
                  <a:srgbClr val="C0C0C0"/>
                </a:highlight>
              </a:rPr>
              <a:t>Similar properties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3529D46-EBBD-4DA6-A5DD-A83AAA2FF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606335"/>
              </p:ext>
            </p:extLst>
          </p:nvPr>
        </p:nvGraphicFramePr>
        <p:xfrm>
          <a:off x="1701799" y="4367106"/>
          <a:ext cx="8788400" cy="1854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57680">
                  <a:extLst>
                    <a:ext uri="{9D8B030D-6E8A-4147-A177-3AD203B41FA5}">
                      <a16:colId xmlns:a16="http://schemas.microsoft.com/office/drawing/2014/main" val="1984944621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17408892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77799199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656707952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38179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Percent Identity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bS21-1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bS21-2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bS21-3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bS21-4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828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bS21-1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312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bS21-2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450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bS21-3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084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E. coli </a:t>
                      </a:r>
                      <a:r>
                        <a:rPr lang="en-US" i="0" dirty="0"/>
                        <a:t>bS21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123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0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F1A05-0621-404E-91C5-DF568E7B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Phylogenetic tree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4C7662-3287-4F02-A37F-BC7E98FFF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754" y="1535960"/>
            <a:ext cx="5527486" cy="464100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A6F720-108E-4010-9E9E-E96D095704C0}"/>
              </a:ext>
            </a:extLst>
          </p:cNvPr>
          <p:cNvCxnSpPr/>
          <p:nvPr/>
        </p:nvCxnSpPr>
        <p:spPr>
          <a:xfrm flipH="1">
            <a:off x="6847840" y="2712720"/>
            <a:ext cx="16459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E71BCB-95C6-4AA9-9699-6B552578F5BC}"/>
              </a:ext>
            </a:extLst>
          </p:cNvPr>
          <p:cNvCxnSpPr/>
          <p:nvPr/>
        </p:nvCxnSpPr>
        <p:spPr>
          <a:xfrm flipH="1">
            <a:off x="5659120" y="3429000"/>
            <a:ext cx="164592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F824C6-A7E9-4447-A47A-C14C00B6CCC7}"/>
              </a:ext>
            </a:extLst>
          </p:cNvPr>
          <p:cNvSpPr txBox="1"/>
          <p:nvPr/>
        </p:nvSpPr>
        <p:spPr>
          <a:xfrm>
            <a:off x="8485052" y="2528054"/>
            <a:ext cx="163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LVS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DC289-895C-4550-9626-E530AFE5EB25}"/>
              </a:ext>
            </a:extLst>
          </p:cNvPr>
          <p:cNvSpPr txBox="1"/>
          <p:nvPr/>
        </p:nvSpPr>
        <p:spPr>
          <a:xfrm>
            <a:off x="7305040" y="3244334"/>
            <a:ext cx="163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E. coli</a:t>
            </a:r>
          </a:p>
        </p:txBody>
      </p:sp>
    </p:spTree>
    <p:extLst>
      <p:ext uri="{BB962C8B-B14F-4D97-AF65-F5344CB8AC3E}">
        <p14:creationId xmlns:p14="http://schemas.microsoft.com/office/powerpoint/2010/main" val="35960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B958-6676-430E-9D0B-C110B3B3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Phylogenetic tree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58DD5E-4674-486B-9265-C353E5C3A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816"/>
          <a:stretch/>
        </p:blipFill>
        <p:spPr>
          <a:xfrm>
            <a:off x="0" y="2570480"/>
            <a:ext cx="12192000" cy="20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16B0-AEF1-4C62-971E-50F4D4DE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Phylogenetic tree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2CFACE-05A0-4CE7-829F-7CF0E0F3D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46" y="1442720"/>
            <a:ext cx="12155254" cy="3470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D2BAC-61CD-46EE-9321-51BF4FC1F831}"/>
              </a:ext>
            </a:extLst>
          </p:cNvPr>
          <p:cNvSpPr txBox="1"/>
          <p:nvPr/>
        </p:nvSpPr>
        <p:spPr>
          <a:xfrm>
            <a:off x="4180114" y="5415280"/>
            <a:ext cx="404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Conclusion: paralogs?</a:t>
            </a:r>
          </a:p>
        </p:txBody>
      </p:sp>
    </p:spTree>
    <p:extLst>
      <p:ext uri="{BB962C8B-B14F-4D97-AF65-F5344CB8AC3E}">
        <p14:creationId xmlns:p14="http://schemas.microsoft.com/office/powerpoint/2010/main" val="2865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C2732-BBF1-4817-BD9C-1A3C029A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Intramacrophage growth defects associated with loss of </a:t>
            </a:r>
            <a:r>
              <a:rPr lang="en-US" i="1" dirty="0"/>
              <a:t>rpsU2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65C309-7F2C-4201-8241-6EB3EB234C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618628"/>
              </p:ext>
            </p:extLst>
          </p:nvPr>
        </p:nvGraphicFramePr>
        <p:xfrm>
          <a:off x="1939471" y="1999795"/>
          <a:ext cx="8313058" cy="466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14ABD3-8486-4579-9195-5019333250D7}"/>
              </a:ext>
            </a:extLst>
          </p:cNvPr>
          <p:cNvCxnSpPr>
            <a:cxnSpLocks/>
          </p:cNvCxnSpPr>
          <p:nvPr/>
        </p:nvCxnSpPr>
        <p:spPr>
          <a:xfrm flipH="1">
            <a:off x="4483102" y="2645229"/>
            <a:ext cx="131898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FD842C-9D6D-46D4-A50B-E63513DC4D85}"/>
              </a:ext>
            </a:extLst>
          </p:cNvPr>
          <p:cNvSpPr txBox="1"/>
          <p:nvPr/>
        </p:nvSpPr>
        <p:spPr>
          <a:xfrm>
            <a:off x="4952094" y="228360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46E13B-CFA4-46BC-9243-A6BA7CDE1D6B}"/>
              </a:ext>
            </a:extLst>
          </p:cNvPr>
          <p:cNvCxnSpPr>
            <a:cxnSpLocks/>
          </p:cNvCxnSpPr>
          <p:nvPr/>
        </p:nvCxnSpPr>
        <p:spPr>
          <a:xfrm flipH="1">
            <a:off x="7367815" y="2634344"/>
            <a:ext cx="131898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1C9543-11BA-442C-9A31-DB6E500C32B8}"/>
              </a:ext>
            </a:extLst>
          </p:cNvPr>
          <p:cNvSpPr txBox="1"/>
          <p:nvPr/>
        </p:nvSpPr>
        <p:spPr>
          <a:xfrm>
            <a:off x="7836807" y="22727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D81C1B-E313-4510-B624-AE622E20AF3E}"/>
              </a:ext>
            </a:extLst>
          </p:cNvPr>
          <p:cNvCxnSpPr>
            <a:cxnSpLocks/>
          </p:cNvCxnSpPr>
          <p:nvPr/>
        </p:nvCxnSpPr>
        <p:spPr>
          <a:xfrm flipH="1">
            <a:off x="5925459" y="2841173"/>
            <a:ext cx="131898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F34923-6058-4226-BBFE-6EC965FC83E6}"/>
              </a:ext>
            </a:extLst>
          </p:cNvPr>
          <p:cNvSpPr txBox="1"/>
          <p:nvPr/>
        </p:nvSpPr>
        <p:spPr>
          <a:xfrm>
            <a:off x="6394451" y="24795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ADA35E-811A-48C8-AFCA-ACC8CF01A3F6}"/>
              </a:ext>
            </a:extLst>
          </p:cNvPr>
          <p:cNvCxnSpPr>
            <a:cxnSpLocks/>
          </p:cNvCxnSpPr>
          <p:nvPr/>
        </p:nvCxnSpPr>
        <p:spPr>
          <a:xfrm flipH="1">
            <a:off x="4431397" y="2160686"/>
            <a:ext cx="293641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D607F5-2F57-46FA-A06E-102DEE7BE4FB}"/>
              </a:ext>
            </a:extLst>
          </p:cNvPr>
          <p:cNvSpPr txBox="1"/>
          <p:nvPr/>
        </p:nvSpPr>
        <p:spPr>
          <a:xfrm>
            <a:off x="5734959" y="17851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572999-B614-4752-ABCF-58C9EDE8B000}"/>
              </a:ext>
            </a:extLst>
          </p:cNvPr>
          <p:cNvSpPr/>
          <p:nvPr/>
        </p:nvSpPr>
        <p:spPr>
          <a:xfrm>
            <a:off x="6775451" y="2154440"/>
            <a:ext cx="2936418" cy="4170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2910</TotalTime>
  <Words>202</Words>
  <Application>Microsoft Office PowerPoint</Application>
  <PresentationFormat>Widescreen</PresentationFormat>
  <Paragraphs>91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Courier New</vt:lpstr>
      <vt:lpstr>Office Theme</vt:lpstr>
      <vt:lpstr>Lab Meeting December 02, 2019</vt:lpstr>
      <vt:lpstr>Outline</vt:lpstr>
      <vt:lpstr>Bacterial ribosomes</vt:lpstr>
      <vt:lpstr>bS21 homologs in Francisella tularensis</vt:lpstr>
      <vt:lpstr>Amino acid alignment of bS21 homologs</vt:lpstr>
      <vt:lpstr>Phylogenetic tree</vt:lpstr>
      <vt:lpstr>Phylogenetic tree</vt:lpstr>
      <vt:lpstr>Phylogenetic tree</vt:lpstr>
      <vt:lpstr>Intramacrophage growth defects associated with loss of rpsU2</vt:lpstr>
      <vt:lpstr>Effects of ΔrpsU2 on Type VI Secretion</vt:lpstr>
      <vt:lpstr>ΔrpsU1/ ΔrpsU3 cryoEM progress</vt:lpstr>
      <vt:lpstr>ΔrpsU1/ ΔrpsU3 cryoEM progress</vt:lpstr>
      <vt:lpstr>ΔrpsU1/ ΔrpsU3 cryoEM progress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Specialized Ribosomes in Francisella tularensis</dc:title>
  <dc:creator>Hannah Trautmann</dc:creator>
  <cp:lastModifiedBy>Hannah Trautmann</cp:lastModifiedBy>
  <cp:revision>528</cp:revision>
  <cp:lastPrinted>2019-01-31T23:04:44Z</cp:lastPrinted>
  <dcterms:created xsi:type="dcterms:W3CDTF">2019-01-17T21:15:17Z</dcterms:created>
  <dcterms:modified xsi:type="dcterms:W3CDTF">2019-12-01T15:20:50Z</dcterms:modified>
</cp:coreProperties>
</file>