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7010400" cy="92964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faKDOnj5H1AL6wFYcW7tpXGBW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CE93B7-1F86-4810-A6EA-10E380892F28}">
  <a:tblStyle styleId="{CDCE93B7-1F86-4810-A6EA-10E380892F28}" styleName="Table_0">
    <a:wholeTbl>
      <a:tcTxStyle b="off" i="off">
        <a:font>
          <a:latin typeface="Calibri"/>
          <a:ea typeface="Calibri"/>
          <a:cs typeface="Calibri"/>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a:band2H>
    <a:band1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 styleId="{626CF53F-C753-4B59-B2BF-EF1A7FBEB79F}"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BF1E8"/>
          </a:solidFill>
        </a:fill>
      </a:tcStyle>
    </a:lastRow>
    <a:seCell>
      <a:tcTxStyle/>
    </a:seCell>
    <a:swCell>
      <a:tcTxStyle/>
    </a:swCell>
    <a:firstRow>
      <a:tcTxStyle b="on" i="off"/>
      <a:tcStyle>
        <a:fill>
          <a:solidFill>
            <a:srgbClr val="EBF1E8"/>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hanna\Documents\Lab\LVS_ribosomes_analysis_count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G:\Shared%20drives\KRamsey%20Lab\Hannah%20Trautmann\Data\Macrophage%20assays\190821_MacAssay.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G:\Shared%20drives\KRamsey%20Lab\Hannah%20Trautmann\Data\B-galactosidase%20assays\190716_MS_Bg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6-4247-A92C-5A7CF5D2B9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A6-4247-A92C-5A7CF5D2B9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A6-4247-A92C-5A7CF5D2B904}"/>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Sheet1!$D$104:$D$106</c:f>
              <c:strCache>
                <c:ptCount val="3"/>
                <c:pt idx="0">
                  <c:v>Ribosomal proteins</c:v>
                </c:pt>
                <c:pt idx="1">
                  <c:v>Transcription-translation proteins</c:v>
                </c:pt>
                <c:pt idx="2">
                  <c:v>Other proteins</c:v>
                </c:pt>
              </c:strCache>
            </c:strRef>
          </c:cat>
          <c:val>
            <c:numRef>
              <c:f>Sheet1!$F$104:$F$106</c:f>
              <c:numCache>
                <c:formatCode>General</c:formatCode>
                <c:ptCount val="3"/>
                <c:pt idx="0">
                  <c:v>87.59219088937094</c:v>
                </c:pt>
                <c:pt idx="1">
                  <c:v>7.9392624728850318</c:v>
                </c:pt>
                <c:pt idx="2">
                  <c:v>4.4685466377440353</c:v>
                </c:pt>
              </c:numCache>
            </c:numRef>
          </c:val>
          <c:extLst>
            <c:ext xmlns:c16="http://schemas.microsoft.com/office/drawing/2014/chart" uri="{C3380CC4-5D6E-409C-BE32-E72D297353CC}">
              <c16:uniqueId val="{00000006-DAA6-4247-A92C-5A7CF5D2B904}"/>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586582156210257"/>
          <c:w val="0.36263106260985828"/>
          <c:h val="0.40417017412986395"/>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Sheet1!$A$13</c:f>
              <c:strCache>
                <c:ptCount val="1"/>
                <c:pt idx="0">
                  <c:v>Wild-Type</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Sheet1!$B$12:$H$12</c:f>
              <c:numCache>
                <c:formatCode>General</c:formatCode>
                <c:ptCount val="7"/>
                <c:pt idx="0">
                  <c:v>0</c:v>
                </c:pt>
                <c:pt idx="1">
                  <c:v>2</c:v>
                </c:pt>
                <c:pt idx="2">
                  <c:v>4</c:v>
                </c:pt>
                <c:pt idx="3">
                  <c:v>4.5</c:v>
                </c:pt>
                <c:pt idx="4">
                  <c:v>6</c:v>
                </c:pt>
                <c:pt idx="5" formatCode="0">
                  <c:v>8</c:v>
                </c:pt>
                <c:pt idx="6">
                  <c:v>23</c:v>
                </c:pt>
              </c:numCache>
            </c:numRef>
          </c:xVal>
          <c:yVal>
            <c:numRef>
              <c:f>Sheet1!$B$13:$H$13</c:f>
              <c:numCache>
                <c:formatCode>0.000</c:formatCode>
                <c:ptCount val="7"/>
                <c:pt idx="0">
                  <c:v>9.9000000000000005E-2</c:v>
                </c:pt>
                <c:pt idx="1">
                  <c:v>0.17299999999999999</c:v>
                </c:pt>
                <c:pt idx="2">
                  <c:v>0.3145</c:v>
                </c:pt>
                <c:pt idx="3">
                  <c:v>0.34599999999999997</c:v>
                </c:pt>
                <c:pt idx="4">
                  <c:v>0.44</c:v>
                </c:pt>
                <c:pt idx="5">
                  <c:v>0.59749999999999992</c:v>
                </c:pt>
                <c:pt idx="6">
                  <c:v>1.2965</c:v>
                </c:pt>
              </c:numCache>
            </c:numRef>
          </c:yVal>
          <c:smooth val="0"/>
          <c:extLst>
            <c:ext xmlns:c16="http://schemas.microsoft.com/office/drawing/2014/chart" uri="{C3380CC4-5D6E-409C-BE32-E72D297353CC}">
              <c16:uniqueId val="{00000000-8A09-4391-B9AC-BEA68B4C1F9B}"/>
            </c:ext>
          </c:extLst>
        </c:ser>
        <c:ser>
          <c:idx val="1"/>
          <c:order val="1"/>
          <c:tx>
            <c:strRef>
              <c:f>Sheet1!$A$14</c:f>
              <c:strCache>
                <c:ptCount val="1"/>
                <c:pt idx="0">
                  <c:v>ΔrpsU2</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xVal>
            <c:numRef>
              <c:f>Sheet1!$B$12:$H$12</c:f>
              <c:numCache>
                <c:formatCode>General</c:formatCode>
                <c:ptCount val="7"/>
                <c:pt idx="0">
                  <c:v>0</c:v>
                </c:pt>
                <c:pt idx="1">
                  <c:v>2</c:v>
                </c:pt>
                <c:pt idx="2">
                  <c:v>4</c:v>
                </c:pt>
                <c:pt idx="3">
                  <c:v>4.5</c:v>
                </c:pt>
                <c:pt idx="4">
                  <c:v>6</c:v>
                </c:pt>
                <c:pt idx="5" formatCode="0">
                  <c:v>8</c:v>
                </c:pt>
                <c:pt idx="6">
                  <c:v>23</c:v>
                </c:pt>
              </c:numCache>
            </c:numRef>
          </c:xVal>
          <c:yVal>
            <c:numRef>
              <c:f>Sheet1!$B$14:$H$14</c:f>
              <c:numCache>
                <c:formatCode>0.000</c:formatCode>
                <c:ptCount val="7"/>
                <c:pt idx="0">
                  <c:v>9.9000000000000005E-2</c:v>
                </c:pt>
                <c:pt idx="1">
                  <c:v>0.1555</c:v>
                </c:pt>
                <c:pt idx="2">
                  <c:v>0.249</c:v>
                </c:pt>
                <c:pt idx="3">
                  <c:v>0.27649999999999997</c:v>
                </c:pt>
                <c:pt idx="4">
                  <c:v>0.34150000000000003</c:v>
                </c:pt>
                <c:pt idx="5">
                  <c:v>0.4395</c:v>
                </c:pt>
                <c:pt idx="6">
                  <c:v>0.70499999999999996</c:v>
                </c:pt>
              </c:numCache>
            </c:numRef>
          </c:yVal>
          <c:smooth val="0"/>
          <c:extLst>
            <c:ext xmlns:c16="http://schemas.microsoft.com/office/drawing/2014/chart" uri="{C3380CC4-5D6E-409C-BE32-E72D297353CC}">
              <c16:uniqueId val="{00000001-8A09-4391-B9AC-BEA68B4C1F9B}"/>
            </c:ext>
          </c:extLst>
        </c:ser>
        <c:ser>
          <c:idx val="2"/>
          <c:order val="2"/>
          <c:tx>
            <c:strRef>
              <c:f>Sheet1!$A$15</c:f>
              <c:strCache>
                <c:ptCount val="1"/>
                <c:pt idx="0">
                  <c:v>ΔrpsU2 w/ pKR7</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xVal>
            <c:numRef>
              <c:f>Sheet1!$B$12:$H$12</c:f>
              <c:numCache>
                <c:formatCode>General</c:formatCode>
                <c:ptCount val="7"/>
                <c:pt idx="0">
                  <c:v>0</c:v>
                </c:pt>
                <c:pt idx="1">
                  <c:v>2</c:v>
                </c:pt>
                <c:pt idx="2">
                  <c:v>4</c:v>
                </c:pt>
                <c:pt idx="3">
                  <c:v>4.5</c:v>
                </c:pt>
                <c:pt idx="4">
                  <c:v>6</c:v>
                </c:pt>
                <c:pt idx="5" formatCode="0">
                  <c:v>8</c:v>
                </c:pt>
                <c:pt idx="6">
                  <c:v>23</c:v>
                </c:pt>
              </c:numCache>
            </c:numRef>
          </c:xVal>
          <c:yVal>
            <c:numRef>
              <c:f>Sheet1!$B$15:$H$15</c:f>
              <c:numCache>
                <c:formatCode>0.000</c:formatCode>
                <c:ptCount val="7"/>
                <c:pt idx="0">
                  <c:v>0.10249999999999999</c:v>
                </c:pt>
                <c:pt idx="1">
                  <c:v>0.17499999999999999</c:v>
                </c:pt>
                <c:pt idx="2">
                  <c:v>0.29499999999999998</c:v>
                </c:pt>
                <c:pt idx="3">
                  <c:v>0.32850000000000001</c:v>
                </c:pt>
                <c:pt idx="4">
                  <c:v>0.41099999999999998</c:v>
                </c:pt>
                <c:pt idx="5">
                  <c:v>0.54100000000000004</c:v>
                </c:pt>
                <c:pt idx="6">
                  <c:v>1.1465000000000001</c:v>
                </c:pt>
              </c:numCache>
            </c:numRef>
          </c:yVal>
          <c:smooth val="0"/>
          <c:extLst>
            <c:ext xmlns:c16="http://schemas.microsoft.com/office/drawing/2014/chart" uri="{C3380CC4-5D6E-409C-BE32-E72D297353CC}">
              <c16:uniqueId val="{00000002-8A09-4391-B9AC-BEA68B4C1F9B}"/>
            </c:ext>
          </c:extLst>
        </c:ser>
        <c:dLbls>
          <c:showLegendKey val="0"/>
          <c:showVal val="0"/>
          <c:showCatName val="0"/>
          <c:showSerName val="0"/>
          <c:showPercent val="0"/>
          <c:showBubbleSize val="0"/>
        </c:dLbls>
        <c:axId val="1886483664"/>
        <c:axId val="1886777488"/>
      </c:scatterChart>
      <c:valAx>
        <c:axId val="188648366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Time (hours)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86777488"/>
        <c:crossesAt val="1.0000000000000002E-2"/>
        <c:crossBetween val="midCat"/>
      </c:valAx>
      <c:valAx>
        <c:axId val="1886777488"/>
        <c:scaling>
          <c:logBase val="10"/>
          <c:orientation val="minMax"/>
          <c:max val="1.55"/>
          <c:min val="0.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Optical Density (A600)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8648366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0"/>
          <c:order val="0"/>
          <c:tx>
            <c:strRef>
              <c:f>'2 vs 24'!$B$1</c:f>
              <c:strCache>
                <c:ptCount val="1"/>
                <c:pt idx="0">
                  <c:v>T=2</c:v>
                </c:pt>
              </c:strCache>
            </c:strRef>
          </c:tx>
          <c:spPr>
            <a:solidFill>
              <a:schemeClr val="accent4">
                <a:lumMod val="60000"/>
                <a:lumOff val="40000"/>
              </a:schemeClr>
            </a:solidFill>
            <a:ln w="19050">
              <a:solidFill>
                <a:schemeClr val="tx1"/>
              </a:solidFill>
            </a:ln>
            <a:effectLst/>
          </c:spPr>
          <c:invertIfNegative val="0"/>
          <c:errBars>
            <c:errBarType val="both"/>
            <c:errValType val="cust"/>
            <c:noEndCap val="0"/>
            <c:plus>
              <c:numRef>
                <c:f>'2 vs 24'!$C$2:$C$4</c:f>
                <c:numCache>
                  <c:formatCode>General</c:formatCode>
                  <c:ptCount val="3"/>
                  <c:pt idx="0">
                    <c:v>17.009801096230763</c:v>
                  </c:pt>
                  <c:pt idx="1">
                    <c:v>8.0829037686547593</c:v>
                  </c:pt>
                  <c:pt idx="2">
                    <c:v>4.2426406871192848</c:v>
                  </c:pt>
                </c:numCache>
              </c:numRef>
            </c:plus>
            <c:minus>
              <c:numRef>
                <c:f>'2 vs 24'!$C$2:$C$4</c:f>
                <c:numCache>
                  <c:formatCode>General</c:formatCode>
                  <c:ptCount val="3"/>
                  <c:pt idx="0">
                    <c:v>17.009801096230763</c:v>
                  </c:pt>
                  <c:pt idx="1">
                    <c:v>8.0829037686547593</c:v>
                  </c:pt>
                  <c:pt idx="2">
                    <c:v>4.2426406871192848</c:v>
                  </c:pt>
                </c:numCache>
              </c:numRef>
            </c:minus>
            <c:spPr>
              <a:solidFill>
                <a:schemeClr val="tx1"/>
              </a:solidFill>
              <a:ln w="9525" cap="flat" cmpd="sng" algn="ctr">
                <a:solidFill>
                  <a:schemeClr val="tx1">
                    <a:shade val="95000"/>
                    <a:satMod val="105000"/>
                  </a:schemeClr>
                </a:solidFill>
                <a:prstDash val="solid"/>
                <a:round/>
              </a:ln>
              <a:effectLst/>
            </c:spPr>
          </c:errBars>
          <c:cat>
            <c:strRef>
              <c:f>'2 vs 24'!$A$2:$A$4</c:f>
              <c:strCache>
                <c:ptCount val="3"/>
                <c:pt idx="0">
                  <c:v>LVS + pF</c:v>
                </c:pt>
                <c:pt idx="1">
                  <c:v>∆rpsU2 + pF</c:v>
                </c:pt>
                <c:pt idx="2">
                  <c:v>∆rpsU2 + pF-rpsU2</c:v>
                </c:pt>
              </c:strCache>
            </c:strRef>
          </c:cat>
          <c:val>
            <c:numRef>
              <c:f>'2 vs 24'!$B$2:$B$4</c:f>
              <c:numCache>
                <c:formatCode>General</c:formatCode>
                <c:ptCount val="3"/>
                <c:pt idx="0">
                  <c:v>32.666666666666664</c:v>
                </c:pt>
                <c:pt idx="1">
                  <c:v>14.666666666666666</c:v>
                </c:pt>
                <c:pt idx="2">
                  <c:v>17</c:v>
                </c:pt>
              </c:numCache>
            </c:numRef>
          </c:val>
          <c:extLst>
            <c:ext xmlns:c16="http://schemas.microsoft.com/office/drawing/2014/chart" uri="{C3380CC4-5D6E-409C-BE32-E72D297353CC}">
              <c16:uniqueId val="{00000000-C221-48C9-98D2-4EAB0BA79ADA}"/>
            </c:ext>
          </c:extLst>
        </c:ser>
        <c:ser>
          <c:idx val="1"/>
          <c:order val="1"/>
          <c:tx>
            <c:strRef>
              <c:f>'2 vs 24'!$D$1</c:f>
              <c:strCache>
                <c:ptCount val="1"/>
                <c:pt idx="0">
                  <c:v>T=24</c:v>
                </c:pt>
              </c:strCache>
            </c:strRef>
          </c:tx>
          <c:spPr>
            <a:solidFill>
              <a:schemeClr val="accent1"/>
            </a:solidFill>
            <a:ln w="19050">
              <a:solidFill>
                <a:schemeClr val="tx1"/>
              </a:solidFill>
            </a:ln>
            <a:effectLst/>
          </c:spPr>
          <c:invertIfNegative val="0"/>
          <c:errBars>
            <c:errBarType val="both"/>
            <c:errValType val="cust"/>
            <c:noEndCap val="0"/>
            <c:plus>
              <c:numRef>
                <c:f>'2 vs 24'!$E$2:$E$4</c:f>
                <c:numCache>
                  <c:formatCode>General</c:formatCode>
                  <c:ptCount val="3"/>
                  <c:pt idx="0">
                    <c:v>5838.6642307980001</c:v>
                  </c:pt>
                  <c:pt idx="1">
                    <c:v>119.40407586566438</c:v>
                  </c:pt>
                  <c:pt idx="2">
                    <c:v>24027.761721253464</c:v>
                  </c:pt>
                </c:numCache>
              </c:numRef>
            </c:plus>
            <c:minus>
              <c:numRef>
                <c:f>'2 vs 24'!$E$2:$E$4</c:f>
                <c:numCache>
                  <c:formatCode>General</c:formatCode>
                  <c:ptCount val="3"/>
                  <c:pt idx="0">
                    <c:v>5838.6642307980001</c:v>
                  </c:pt>
                  <c:pt idx="1">
                    <c:v>119.40407586566438</c:v>
                  </c:pt>
                  <c:pt idx="2">
                    <c:v>24027.761721253464</c:v>
                  </c:pt>
                </c:numCache>
              </c:numRef>
            </c:minus>
            <c:spPr>
              <a:solidFill>
                <a:schemeClr val="tx1"/>
              </a:solidFill>
              <a:ln w="9525" cap="flat" cmpd="sng" algn="ctr">
                <a:solidFill>
                  <a:schemeClr val="tx1">
                    <a:shade val="95000"/>
                    <a:satMod val="105000"/>
                  </a:schemeClr>
                </a:solidFill>
                <a:prstDash val="solid"/>
                <a:round/>
              </a:ln>
              <a:effectLst/>
            </c:spPr>
          </c:errBars>
          <c:cat>
            <c:strRef>
              <c:f>'2 vs 24'!$A$2:$A$4</c:f>
              <c:strCache>
                <c:ptCount val="3"/>
                <c:pt idx="0">
                  <c:v>LVS + pF</c:v>
                </c:pt>
                <c:pt idx="1">
                  <c:v>∆rpsU2 + pF</c:v>
                </c:pt>
                <c:pt idx="2">
                  <c:v>∆rpsU2 + pF-rpsU2</c:v>
                </c:pt>
              </c:strCache>
            </c:strRef>
          </c:cat>
          <c:val>
            <c:numRef>
              <c:f>'2 vs 24'!$D$2:$D$4</c:f>
              <c:numCache>
                <c:formatCode>General</c:formatCode>
                <c:ptCount val="3"/>
                <c:pt idx="0">
                  <c:v>11800</c:v>
                </c:pt>
                <c:pt idx="1">
                  <c:v>151.33333333333334</c:v>
                </c:pt>
                <c:pt idx="2">
                  <c:v>37666.666666666664</c:v>
                </c:pt>
              </c:numCache>
            </c:numRef>
          </c:val>
          <c:extLst>
            <c:ext xmlns:c16="http://schemas.microsoft.com/office/drawing/2014/chart" uri="{C3380CC4-5D6E-409C-BE32-E72D297353CC}">
              <c16:uniqueId val="{00000001-C221-48C9-98D2-4EAB0BA79ADA}"/>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793997192"/>
        <c:crosses val="autoZero"/>
        <c:auto val="1"/>
        <c:lblAlgn val="ctr"/>
        <c:lblOffset val="100"/>
        <c:noMultiLvlLbl val="0"/>
      </c:catAx>
      <c:valAx>
        <c:axId val="1793997192"/>
        <c:scaling>
          <c:logBase val="10"/>
          <c:orientation val="minMax"/>
        </c:scaling>
        <c:delete val="0"/>
        <c:axPos val="l"/>
        <c:title>
          <c:tx>
            <c:rich>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a:t>CFU per well</a:t>
                </a:r>
              </a:p>
            </c:rich>
          </c:tx>
          <c:layout>
            <c:manualLayout>
              <c:xMode val="edge"/>
              <c:yMode val="edge"/>
              <c:x val="5.0508696554918504E-3"/>
              <c:y val="0.20376786235053901"/>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numFmt formatCode="0.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794037064"/>
        <c:crosses val="autoZero"/>
        <c:crossBetween val="between"/>
      </c:valAx>
      <c:spPr>
        <a:noFill/>
        <a:ln>
          <a:noFill/>
        </a:ln>
        <a:effectLst/>
      </c:spPr>
    </c:plotArea>
    <c:legend>
      <c:legendPos val="b"/>
      <c:layout>
        <c:manualLayout>
          <c:xMode val="edge"/>
          <c:yMode val="edge"/>
          <c:x val="1.9375788399220852E-2"/>
          <c:y val="0.89274088851340017"/>
          <c:w val="0.34304793467262762"/>
          <c:h val="7.161549855772979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errBars>
            <c:errBarType val="both"/>
            <c:errValType val="cust"/>
            <c:noEndCap val="0"/>
            <c:plus>
              <c:numRef>
                <c:f>'Data for Chart'!$C$3:$C$5</c:f>
                <c:numCache>
                  <c:formatCode>General</c:formatCode>
                  <c:ptCount val="3"/>
                  <c:pt idx="0">
                    <c:v>0.91187123013341165</c:v>
                  </c:pt>
                  <c:pt idx="1">
                    <c:v>1.3120822340646121</c:v>
                  </c:pt>
                  <c:pt idx="2">
                    <c:v>2.8252702274866666</c:v>
                  </c:pt>
                </c:numCache>
              </c:numRef>
            </c:plus>
            <c:minus>
              <c:numRef>
                <c:f>'Data for Chart'!$C$3:$C$5</c:f>
                <c:numCache>
                  <c:formatCode>General</c:formatCode>
                  <c:ptCount val="3"/>
                  <c:pt idx="0">
                    <c:v>0.91187123013341165</c:v>
                  </c:pt>
                  <c:pt idx="1">
                    <c:v>1.3120822340646121</c:v>
                  </c:pt>
                  <c:pt idx="2">
                    <c:v>2.8252702274866666</c:v>
                  </c:pt>
                </c:numCache>
              </c:numRef>
            </c:minus>
            <c:spPr>
              <a:noFill/>
              <a:ln w="9525" cap="flat" cmpd="sng" algn="ctr">
                <a:solidFill>
                  <a:schemeClr val="tx1">
                    <a:lumMod val="65000"/>
                    <a:lumOff val="35000"/>
                  </a:schemeClr>
                </a:solidFill>
                <a:round/>
              </a:ln>
              <a:effectLst/>
            </c:spPr>
          </c:errBars>
          <c:cat>
            <c:strRef>
              <c:f>'Data for Chart'!$A$3:$A$5</c:f>
              <c:strCache>
                <c:ptCount val="3"/>
                <c:pt idx="0">
                  <c:v>25˚C</c:v>
                </c:pt>
                <c:pt idx="1">
                  <c:v>37˚C</c:v>
                </c:pt>
                <c:pt idx="2">
                  <c:v>42˚C</c:v>
                </c:pt>
              </c:strCache>
            </c:strRef>
          </c:cat>
          <c:val>
            <c:numRef>
              <c:f>'Data for Chart'!$B$3:$B$5</c:f>
              <c:numCache>
                <c:formatCode>0.0</c:formatCode>
                <c:ptCount val="3"/>
                <c:pt idx="0">
                  <c:v>61.293448668501561</c:v>
                </c:pt>
                <c:pt idx="1">
                  <c:v>48.589825541349022</c:v>
                </c:pt>
                <c:pt idx="2">
                  <c:v>42.684643781243047</c:v>
                </c:pt>
              </c:numCache>
            </c:numRef>
          </c:val>
          <c:extLst>
            <c:ext xmlns:c16="http://schemas.microsoft.com/office/drawing/2014/chart" uri="{C3380CC4-5D6E-409C-BE32-E72D297353CC}">
              <c16:uniqueId val="{00000000-993A-4FD4-B900-732624B416BA}"/>
            </c:ext>
          </c:extLst>
        </c:ser>
        <c:dLbls>
          <c:showLegendKey val="0"/>
          <c:showVal val="0"/>
          <c:showCatName val="0"/>
          <c:showSerName val="0"/>
          <c:showPercent val="0"/>
          <c:showBubbleSize val="0"/>
        </c:dLbls>
        <c:gapWidth val="219"/>
        <c:overlap val="-27"/>
        <c:axId val="1015585008"/>
        <c:axId val="1015585392"/>
      </c:barChart>
      <c:catAx>
        <c:axId val="101558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15585392"/>
        <c:crosses val="autoZero"/>
        <c:auto val="1"/>
        <c:lblAlgn val="ctr"/>
        <c:lblOffset val="100"/>
        <c:noMultiLvlLbl val="0"/>
      </c:catAx>
      <c:valAx>
        <c:axId val="101558539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Beta-galactosidase Activity </a:t>
                </a:r>
              </a:p>
              <a:p>
                <a:pPr>
                  <a:defRPr/>
                </a:pPr>
                <a:r>
                  <a:rPr lang="en-US"/>
                  <a:t>(Miller Units)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1558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8"/>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0: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bS21, bL35</a:t>
            </a:r>
            <a:endParaRPr/>
          </a:p>
        </p:txBody>
      </p:sp>
      <p:sp>
        <p:nvSpPr>
          <p:cNvPr id="448" name="Google Shape;448;p10: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1: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68" name="Google Shape;468;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85" name="Google Shape;485;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3: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03" name="Google Shape;503;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GT in Vivo</a:t>
            </a:r>
            <a:r>
              <a:rPr lang="en-US"/>
              <a:t> 	</a:t>
            </a:r>
            <a:r>
              <a:rPr b="0" i="0" lang="en-US" sz="1200" u="none" strike="noStrike">
                <a:solidFill>
                  <a:schemeClr val="dk1"/>
                </a:solidFill>
                <a:latin typeface="Calibri"/>
                <a:ea typeface="Calibri"/>
                <a:cs typeface="Calibri"/>
                <a:sym typeface="Calibri"/>
              </a:rPr>
              <a:t>Generation Time in Vitro</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LVS + pF</a:t>
            </a:r>
            <a:r>
              <a:rPr lang="en-US"/>
              <a:t> 	</a:t>
            </a:r>
            <a:r>
              <a:rPr b="0" i="0" lang="en-US" sz="1200" u="none" strike="noStrike">
                <a:solidFill>
                  <a:schemeClr val="dk1"/>
                </a:solidFill>
                <a:latin typeface="Calibri"/>
                <a:ea typeface="Calibri"/>
                <a:cs typeface="Calibri"/>
                <a:sym typeface="Calibri"/>
              </a:rPr>
              <a:t>156.3858</a:t>
            </a:r>
            <a:r>
              <a:rPr lang="en-US"/>
              <a:t> 	</a:t>
            </a:r>
            <a:r>
              <a:rPr b="0" i="0" lang="en-US" sz="1200" u="none" strike="noStrike">
                <a:solidFill>
                  <a:schemeClr val="dk1"/>
                </a:solidFill>
                <a:latin typeface="Calibri"/>
                <a:ea typeface="Calibri"/>
                <a:cs typeface="Calibri"/>
                <a:sym typeface="Calibri"/>
              </a:rPr>
              <a:t>140.0894</a:t>
            </a:r>
            <a:r>
              <a:rPr lang="en-US"/>
              <a:t> </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∆rpsU2 + pF</a:t>
            </a:r>
            <a:r>
              <a:rPr lang="en-US"/>
              <a:t> 	</a:t>
            </a:r>
            <a:r>
              <a:rPr b="0" i="0" lang="en-US" sz="1200" u="none" strike="noStrike">
                <a:solidFill>
                  <a:schemeClr val="dk1"/>
                </a:solidFill>
                <a:latin typeface="Calibri"/>
                <a:ea typeface="Calibri"/>
                <a:cs typeface="Calibri"/>
                <a:sym typeface="Calibri"/>
              </a:rPr>
              <a:t>394.6318</a:t>
            </a:r>
            <a:r>
              <a:rPr lang="en-US"/>
              <a:t> 	</a:t>
            </a:r>
            <a:r>
              <a:rPr b="0" i="0" lang="en-US" sz="1200" u="none" strike="noStrike">
                <a:solidFill>
                  <a:schemeClr val="dk1"/>
                </a:solidFill>
                <a:latin typeface="Calibri"/>
                <a:ea typeface="Calibri"/>
                <a:cs typeface="Calibri"/>
                <a:sym typeface="Calibri"/>
              </a:rPr>
              <a:t>177.8443</a:t>
            </a:r>
            <a:r>
              <a:rPr lang="en-US"/>
              <a:t> </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∆rpsU2 + pKR7</a:t>
            </a:r>
            <a:r>
              <a:rPr lang="en-US"/>
              <a:t> </a:t>
            </a:r>
            <a:r>
              <a:rPr b="0" i="0" lang="en-US" sz="1200" u="none" strike="noStrike">
                <a:solidFill>
                  <a:schemeClr val="dk1"/>
                </a:solidFill>
                <a:latin typeface="Calibri"/>
                <a:ea typeface="Calibri"/>
                <a:cs typeface="Calibri"/>
                <a:sym typeface="Calibri"/>
              </a:rPr>
              <a:t>119.5633</a:t>
            </a:r>
            <a:r>
              <a:rPr lang="en-US"/>
              <a:t> </a:t>
            </a:r>
            <a:r>
              <a:rPr b="0" i="0" lang="en-US" sz="1200" u="none" strike="noStrike">
                <a:solidFill>
                  <a:schemeClr val="dk1"/>
                </a:solidFill>
                <a:latin typeface="Calibri"/>
                <a:ea typeface="Calibri"/>
                <a:cs typeface="Calibri"/>
                <a:sym typeface="Calibri"/>
              </a:rPr>
              <a:t>160.3448</a:t>
            </a:r>
            <a:r>
              <a:rPr lang="en-US"/>
              <a:t> </a:t>
            </a:r>
            <a:endParaRPr/>
          </a:p>
        </p:txBody>
      </p:sp>
      <p:sp>
        <p:nvSpPr>
          <p:cNvPr id="514" name="Google Shape;514;p1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5: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28" name="Google Shape;528;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6: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36" name="Google Shape;536;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7: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51" name="Google Shape;551;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8: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47" name="Google Shape;747;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9: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53" name="Google Shape;753;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20: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62" name="Google Shape;762;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1: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68" name="Google Shape;768;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p2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Arabidopsis thaliana = thale cress, small flowering plant</a:t>
            </a:r>
            <a:endParaRPr/>
          </a:p>
        </p:txBody>
      </p:sp>
      <p:sp>
        <p:nvSpPr>
          <p:cNvPr id="777" name="Google Shape;777;p22: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2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Francisella is a gram -, facultative intracellular bacteria. It is pathogenic and causes a disease called tularemia, which can take a number of forms based on the route of infection. If infection is via the skin like through a mosquito or tick bite, it produces the ulceroglandular form of the disease, or if infection is by breathing in the bacteria, it causes the respiratory form, which can be fatal. </a:t>
            </a:r>
            <a:endParaRPr/>
          </a:p>
          <a:p>
            <a:pPr indent="0" lvl="0" marL="0" rtl="0" algn="l">
              <a:spcBef>
                <a:spcPts val="0"/>
              </a:spcBef>
              <a:spcAft>
                <a:spcPts val="0"/>
              </a:spcAft>
              <a:buNone/>
            </a:pPr>
            <a:r>
              <a:rPr lang="en-US"/>
              <a:t>There are a large number of hosts and vectors including ticks, mosquitos, horse flies, rabbits, and a number of other rodents. It can also be water-borne, which makes understanding its epidemiology rather complex.</a:t>
            </a:r>
            <a:endParaRPr/>
          </a:p>
          <a:p>
            <a:pPr indent="0" lvl="0" marL="0" rtl="0" algn="l">
              <a:spcBef>
                <a:spcPts val="0"/>
              </a:spcBef>
              <a:spcAft>
                <a:spcPts val="0"/>
              </a:spcAft>
              <a:buNone/>
            </a:pPr>
            <a:r>
              <a:rPr lang="en-US"/>
              <a:t>It is highly infectious with as few as 10 organisms able to cause the disease, and for this reason, along with the fact that it is potentially lethal, that it is considered as a potential bioweapon. This image here is colored so that the francisella are blue and are in a yellow macrophage, and you can clearly see that a ton of organisms replicate in a single host cell.</a:t>
            </a:r>
            <a:endParaRPr/>
          </a:p>
          <a:p>
            <a:pPr indent="0" lvl="0" marL="0" rtl="0" algn="l">
              <a:spcBef>
                <a:spcPts val="0"/>
              </a:spcBef>
              <a:spcAft>
                <a:spcPts val="0"/>
              </a:spcAft>
              <a:buNone/>
            </a:pPr>
            <a:r>
              <a:rPr lang="en-US"/>
              <a:t>Luckily we don’t have to work with the pathogenic form because there is a live vaccine strain that we can work with in the lab. </a:t>
            </a:r>
            <a:endParaRPr/>
          </a:p>
          <a:p>
            <a:pPr indent="0" lvl="0" marL="0" rtl="0" algn="l">
              <a:spcBef>
                <a:spcPts val="0"/>
              </a:spcBef>
              <a:spcAft>
                <a:spcPts val="0"/>
              </a:spcAft>
              <a:buNone/>
            </a:pPr>
            <a:r>
              <a:t/>
            </a:r>
            <a:endParaRPr/>
          </a:p>
        </p:txBody>
      </p:sp>
      <p:sp>
        <p:nvSpPr>
          <p:cNvPr id="789" name="Google Shape;789;p2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23" name="Google Shape;123;p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46" name="Google Shape;146;p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6: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35" name="Google Shape;335;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3" name="Google Shape;383;p7: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8: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1" name="Google Shape;391;p8: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9: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4" name="Google Shape;404;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4400" u="none" cap="none" strike="noStrike">
                <a:solidFill>
                  <a:srgbClr val="888888"/>
                </a:solidFill>
                <a:latin typeface="Calibri"/>
                <a:ea typeface="Calibri"/>
                <a:cs typeface="Calibri"/>
                <a:sym typeface="Calibri"/>
              </a:defRPr>
            </a:lvl1pPr>
            <a:lvl2pPr indent="0" lvl="1" marL="0" algn="r">
              <a:spcBef>
                <a:spcPts val="0"/>
              </a:spcBef>
              <a:buNone/>
              <a:defRPr b="0" i="0" sz="4400" u="none" cap="none" strike="noStrike">
                <a:solidFill>
                  <a:srgbClr val="888888"/>
                </a:solidFill>
                <a:latin typeface="Calibri"/>
                <a:ea typeface="Calibri"/>
                <a:cs typeface="Calibri"/>
                <a:sym typeface="Calibri"/>
              </a:defRPr>
            </a:lvl2pPr>
            <a:lvl3pPr indent="0" lvl="2" marL="0" algn="r">
              <a:spcBef>
                <a:spcPts val="0"/>
              </a:spcBef>
              <a:buNone/>
              <a:defRPr b="0" i="0" sz="4400" u="none" cap="none" strike="noStrike">
                <a:solidFill>
                  <a:srgbClr val="888888"/>
                </a:solidFill>
                <a:latin typeface="Calibri"/>
                <a:ea typeface="Calibri"/>
                <a:cs typeface="Calibri"/>
                <a:sym typeface="Calibri"/>
              </a:defRPr>
            </a:lvl3pPr>
            <a:lvl4pPr indent="0" lvl="3" marL="0" algn="r">
              <a:spcBef>
                <a:spcPts val="0"/>
              </a:spcBef>
              <a:buNone/>
              <a:defRPr b="0" i="0" sz="4400" u="none" cap="none" strike="noStrike">
                <a:solidFill>
                  <a:srgbClr val="888888"/>
                </a:solidFill>
                <a:latin typeface="Calibri"/>
                <a:ea typeface="Calibri"/>
                <a:cs typeface="Calibri"/>
                <a:sym typeface="Calibri"/>
              </a:defRPr>
            </a:lvl4pPr>
            <a:lvl5pPr indent="0" lvl="4" marL="0" algn="r">
              <a:spcBef>
                <a:spcPts val="0"/>
              </a:spcBef>
              <a:buNone/>
              <a:defRPr b="0" i="0" sz="4400" u="none" cap="none" strike="noStrike">
                <a:solidFill>
                  <a:srgbClr val="888888"/>
                </a:solidFill>
                <a:latin typeface="Calibri"/>
                <a:ea typeface="Calibri"/>
                <a:cs typeface="Calibri"/>
                <a:sym typeface="Calibri"/>
              </a:defRPr>
            </a:lvl5pPr>
            <a:lvl6pPr indent="0" lvl="5" marL="0" algn="r">
              <a:spcBef>
                <a:spcPts val="0"/>
              </a:spcBef>
              <a:buNone/>
              <a:defRPr b="0" i="0" sz="4400" u="none" cap="none" strike="noStrike">
                <a:solidFill>
                  <a:srgbClr val="888888"/>
                </a:solidFill>
                <a:latin typeface="Calibri"/>
                <a:ea typeface="Calibri"/>
                <a:cs typeface="Calibri"/>
                <a:sym typeface="Calibri"/>
              </a:defRPr>
            </a:lvl6pPr>
            <a:lvl7pPr indent="0" lvl="6" marL="0" algn="r">
              <a:spcBef>
                <a:spcPts val="0"/>
              </a:spcBef>
              <a:buNone/>
              <a:defRPr b="0" i="0" sz="4400" u="none" cap="none" strike="noStrike">
                <a:solidFill>
                  <a:srgbClr val="888888"/>
                </a:solidFill>
                <a:latin typeface="Calibri"/>
                <a:ea typeface="Calibri"/>
                <a:cs typeface="Calibri"/>
                <a:sym typeface="Calibri"/>
              </a:defRPr>
            </a:lvl7pPr>
            <a:lvl8pPr indent="0" lvl="7" marL="0" algn="r">
              <a:spcBef>
                <a:spcPts val="0"/>
              </a:spcBef>
              <a:buNone/>
              <a:defRPr b="0" i="0" sz="4400" u="none" cap="none" strike="noStrike">
                <a:solidFill>
                  <a:srgbClr val="888888"/>
                </a:solidFill>
                <a:latin typeface="Calibri"/>
                <a:ea typeface="Calibri"/>
                <a:cs typeface="Calibri"/>
                <a:sym typeface="Calibri"/>
              </a:defRPr>
            </a:lvl8pPr>
            <a:lvl9pPr indent="0" lvl="8" marL="0" algn="r">
              <a:spcBef>
                <a:spcPts val="0"/>
              </a:spcBef>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4400" u="none" cap="none" strike="noStrike">
                <a:solidFill>
                  <a:srgbClr val="888888"/>
                </a:solidFill>
                <a:latin typeface="Calibri"/>
                <a:ea typeface="Calibri"/>
                <a:cs typeface="Calibri"/>
                <a:sym typeface="Calibri"/>
              </a:defRPr>
            </a:lvl1pPr>
            <a:lvl2pPr indent="0" lvl="1" marL="0" algn="r">
              <a:spcBef>
                <a:spcPts val="0"/>
              </a:spcBef>
              <a:buNone/>
              <a:defRPr b="0" i="0" sz="4400" u="none" cap="none" strike="noStrike">
                <a:solidFill>
                  <a:srgbClr val="888888"/>
                </a:solidFill>
                <a:latin typeface="Calibri"/>
                <a:ea typeface="Calibri"/>
                <a:cs typeface="Calibri"/>
                <a:sym typeface="Calibri"/>
              </a:defRPr>
            </a:lvl2pPr>
            <a:lvl3pPr indent="0" lvl="2" marL="0" algn="r">
              <a:spcBef>
                <a:spcPts val="0"/>
              </a:spcBef>
              <a:buNone/>
              <a:defRPr b="0" i="0" sz="4400" u="none" cap="none" strike="noStrike">
                <a:solidFill>
                  <a:srgbClr val="888888"/>
                </a:solidFill>
                <a:latin typeface="Calibri"/>
                <a:ea typeface="Calibri"/>
                <a:cs typeface="Calibri"/>
                <a:sym typeface="Calibri"/>
              </a:defRPr>
            </a:lvl3pPr>
            <a:lvl4pPr indent="0" lvl="3" marL="0" algn="r">
              <a:spcBef>
                <a:spcPts val="0"/>
              </a:spcBef>
              <a:buNone/>
              <a:defRPr b="0" i="0" sz="4400" u="none" cap="none" strike="noStrike">
                <a:solidFill>
                  <a:srgbClr val="888888"/>
                </a:solidFill>
                <a:latin typeface="Calibri"/>
                <a:ea typeface="Calibri"/>
                <a:cs typeface="Calibri"/>
                <a:sym typeface="Calibri"/>
              </a:defRPr>
            </a:lvl4pPr>
            <a:lvl5pPr indent="0" lvl="4" marL="0" algn="r">
              <a:spcBef>
                <a:spcPts val="0"/>
              </a:spcBef>
              <a:buNone/>
              <a:defRPr b="0" i="0" sz="4400" u="none" cap="none" strike="noStrike">
                <a:solidFill>
                  <a:srgbClr val="888888"/>
                </a:solidFill>
                <a:latin typeface="Calibri"/>
                <a:ea typeface="Calibri"/>
                <a:cs typeface="Calibri"/>
                <a:sym typeface="Calibri"/>
              </a:defRPr>
            </a:lvl5pPr>
            <a:lvl6pPr indent="0" lvl="5" marL="0" algn="r">
              <a:spcBef>
                <a:spcPts val="0"/>
              </a:spcBef>
              <a:buNone/>
              <a:defRPr b="0" i="0" sz="4400" u="none" cap="none" strike="noStrike">
                <a:solidFill>
                  <a:srgbClr val="888888"/>
                </a:solidFill>
                <a:latin typeface="Calibri"/>
                <a:ea typeface="Calibri"/>
                <a:cs typeface="Calibri"/>
                <a:sym typeface="Calibri"/>
              </a:defRPr>
            </a:lvl6pPr>
            <a:lvl7pPr indent="0" lvl="6" marL="0" algn="r">
              <a:spcBef>
                <a:spcPts val="0"/>
              </a:spcBef>
              <a:buNone/>
              <a:defRPr b="0" i="0" sz="4400" u="none" cap="none" strike="noStrike">
                <a:solidFill>
                  <a:srgbClr val="888888"/>
                </a:solidFill>
                <a:latin typeface="Calibri"/>
                <a:ea typeface="Calibri"/>
                <a:cs typeface="Calibri"/>
                <a:sym typeface="Calibri"/>
              </a:defRPr>
            </a:lvl7pPr>
            <a:lvl8pPr indent="0" lvl="7" marL="0" algn="r">
              <a:spcBef>
                <a:spcPts val="0"/>
              </a:spcBef>
              <a:buNone/>
              <a:defRPr b="0" i="0" sz="4400" u="none" cap="none" strike="noStrike">
                <a:solidFill>
                  <a:srgbClr val="888888"/>
                </a:solidFill>
                <a:latin typeface="Calibri"/>
                <a:ea typeface="Calibri"/>
                <a:cs typeface="Calibri"/>
                <a:sym typeface="Calibri"/>
              </a:defRPr>
            </a:lvl8pPr>
            <a:lvl9pPr indent="0" lvl="8" marL="0" algn="r">
              <a:spcBef>
                <a:spcPts val="0"/>
              </a:spcBef>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593850"/>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7200"/>
              <a:t>Investigation of heterogeneous ribosomes in </a:t>
            </a:r>
            <a:r>
              <a:rPr i="1" lang="en-US" sz="7200"/>
              <a:t>Francisella tularensis</a:t>
            </a:r>
            <a:endParaRPr i="1" sz="7200"/>
          </a:p>
        </p:txBody>
      </p:sp>
      <p:sp>
        <p:nvSpPr>
          <p:cNvPr id="90" name="Google Shape;90;p1"/>
          <p:cNvSpPr txBox="1"/>
          <p:nvPr>
            <p:ph idx="1" type="subTitle"/>
          </p:nvPr>
        </p:nvSpPr>
        <p:spPr>
          <a:xfrm>
            <a:off x="647307" y="4510823"/>
            <a:ext cx="2845869"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Hannah Trautmann</a:t>
            </a:r>
            <a:endParaRPr/>
          </a:p>
        </p:txBody>
      </p:sp>
      <p:sp>
        <p:nvSpPr>
          <p:cNvPr id="91" name="Google Shape;91;p1"/>
          <p:cNvSpPr txBox="1"/>
          <p:nvPr/>
        </p:nvSpPr>
        <p:spPr>
          <a:xfrm>
            <a:off x="8698824" y="4572194"/>
            <a:ext cx="2845869" cy="1655762"/>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Lab Meeting</a:t>
            </a:r>
            <a:endParaRPr/>
          </a:p>
          <a:p>
            <a:pPr indent="0" lvl="0" marL="0" marR="0" rtl="0" algn="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September 24,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0"/>
          <p:cNvSpPr txBox="1"/>
          <p:nvPr>
            <p:ph type="title"/>
          </p:nvPr>
        </p:nvSpPr>
        <p:spPr>
          <a:xfrm>
            <a:off x="364995" y="8846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Purified ribosomes from LVS</a:t>
            </a:r>
            <a:endParaRPr/>
          </a:p>
        </p:txBody>
      </p:sp>
      <p:grpSp>
        <p:nvGrpSpPr>
          <p:cNvPr id="451" name="Google Shape;451;p10"/>
          <p:cNvGrpSpPr/>
          <p:nvPr/>
        </p:nvGrpSpPr>
        <p:grpSpPr>
          <a:xfrm>
            <a:off x="8223834" y="2251660"/>
            <a:ext cx="2945602" cy="3533025"/>
            <a:chOff x="2053759" y="3160702"/>
            <a:chExt cx="2153734" cy="2539870"/>
          </a:xfrm>
        </p:grpSpPr>
        <p:grpSp>
          <p:nvGrpSpPr>
            <p:cNvPr id="452" name="Google Shape;452;p10"/>
            <p:cNvGrpSpPr/>
            <p:nvPr/>
          </p:nvGrpSpPr>
          <p:grpSpPr>
            <a:xfrm>
              <a:off x="3099104" y="3308032"/>
              <a:ext cx="985143" cy="735916"/>
              <a:chOff x="5051905" y="2510640"/>
              <a:chExt cx="855722" cy="607249"/>
            </a:xfrm>
          </p:grpSpPr>
          <p:sp>
            <p:nvSpPr>
              <p:cNvPr id="453" name="Google Shape;453;p10"/>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10"/>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10"/>
              <p:cNvSpPr/>
              <p:nvPr/>
            </p:nvSpPr>
            <p:spPr>
              <a:xfrm rot="-502087">
                <a:off x="5188155" y="2860054"/>
                <a:ext cx="311655" cy="128261"/>
              </a:xfrm>
              <a:prstGeom prst="ellipse">
                <a:avLst/>
              </a:prstGeom>
              <a:solidFill>
                <a:srgbClr val="7030A0"/>
              </a:solidFill>
              <a:ln cap="flat" cmpd="sng" w="952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6" name="Google Shape;456;p10"/>
            <p:cNvGrpSpPr/>
            <p:nvPr/>
          </p:nvGrpSpPr>
          <p:grpSpPr>
            <a:xfrm>
              <a:off x="3222350" y="4937247"/>
              <a:ext cx="985143" cy="735916"/>
              <a:chOff x="5051905" y="2510639"/>
              <a:chExt cx="855722" cy="607250"/>
            </a:xfrm>
          </p:grpSpPr>
          <p:sp>
            <p:nvSpPr>
              <p:cNvPr id="457" name="Google Shape;457;p10"/>
              <p:cNvSpPr/>
              <p:nvPr/>
            </p:nvSpPr>
            <p:spPr>
              <a:xfrm>
                <a:off x="5051905" y="2510639"/>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10"/>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10"/>
              <p:cNvSpPr/>
              <p:nvPr/>
            </p:nvSpPr>
            <p:spPr>
              <a:xfrm rot="-502087">
                <a:off x="5188155" y="2860054"/>
                <a:ext cx="311655" cy="128261"/>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10"/>
            <p:cNvSpPr txBox="1"/>
            <p:nvPr/>
          </p:nvSpPr>
          <p:spPr>
            <a:xfrm>
              <a:off x="2053759" y="3521341"/>
              <a:ext cx="1062637" cy="663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Normalized Spectral Count: 19</a:t>
              </a:r>
              <a:endParaRPr/>
            </a:p>
          </p:txBody>
        </p:sp>
        <p:sp>
          <p:nvSpPr>
            <p:cNvPr id="461" name="Google Shape;461;p10"/>
            <p:cNvSpPr txBox="1"/>
            <p:nvPr/>
          </p:nvSpPr>
          <p:spPr>
            <a:xfrm>
              <a:off x="2053759" y="3160702"/>
              <a:ext cx="103127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bS21-2</a:t>
              </a:r>
              <a:endParaRPr/>
            </a:p>
          </p:txBody>
        </p:sp>
        <p:sp>
          <p:nvSpPr>
            <p:cNvPr id="462" name="Google Shape;462;p10"/>
            <p:cNvSpPr txBox="1"/>
            <p:nvPr/>
          </p:nvSpPr>
          <p:spPr>
            <a:xfrm>
              <a:off x="2053759" y="5036796"/>
              <a:ext cx="1062637" cy="663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Normalized Spectral Count: 4</a:t>
              </a:r>
              <a:endParaRPr/>
            </a:p>
          </p:txBody>
        </p:sp>
        <p:sp>
          <p:nvSpPr>
            <p:cNvPr id="463" name="Google Shape;463;p10"/>
            <p:cNvSpPr txBox="1"/>
            <p:nvPr/>
          </p:nvSpPr>
          <p:spPr>
            <a:xfrm>
              <a:off x="2053759" y="4713145"/>
              <a:ext cx="103127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bS21-3</a:t>
              </a:r>
              <a:endParaRPr/>
            </a:p>
          </p:txBody>
        </p:sp>
      </p:grpSp>
      <p:sp>
        <p:nvSpPr>
          <p:cNvPr id="464" name="Google Shape;464;p10"/>
          <p:cNvSpPr txBox="1"/>
          <p:nvPr/>
        </p:nvSpPr>
        <p:spPr>
          <a:xfrm>
            <a:off x="7445004" y="1176197"/>
            <a:ext cx="4088904" cy="65169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bS21 proteins identified:</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aphicFrame>
        <p:nvGraphicFramePr>
          <p:cNvPr id="465" name="Google Shape;465;p10"/>
          <p:cNvGraphicFramePr/>
          <p:nvPr/>
        </p:nvGraphicFramePr>
        <p:xfrm>
          <a:off x="508263" y="1485748"/>
          <a:ext cx="6408946" cy="4843125"/>
        </p:xfrm>
        <a:graphic>
          <a:graphicData uri="http://schemas.openxmlformats.org/drawingml/2006/chart">
            <c:chart r:id="rId3"/>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Creating homogenous ribosome populations</a:t>
            </a:r>
            <a:endParaRPr/>
          </a:p>
        </p:txBody>
      </p:sp>
      <p:sp>
        <p:nvSpPr>
          <p:cNvPr id="471" name="Google Shape;471;p11"/>
          <p:cNvSpPr txBox="1"/>
          <p:nvPr/>
        </p:nvSpPr>
        <p:spPr>
          <a:xfrm>
            <a:off x="7441579" y="2009633"/>
            <a:ext cx="356140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2. Ectopic expression</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grpSp>
        <p:nvGrpSpPr>
          <p:cNvPr id="472" name="Google Shape;472;p11"/>
          <p:cNvGrpSpPr/>
          <p:nvPr/>
        </p:nvGrpSpPr>
        <p:grpSpPr>
          <a:xfrm>
            <a:off x="8214557" y="2589964"/>
            <a:ext cx="2123472" cy="2076009"/>
            <a:chOff x="8185682" y="2936473"/>
            <a:chExt cx="2123472" cy="2076009"/>
          </a:xfrm>
        </p:grpSpPr>
        <p:pic>
          <p:nvPicPr>
            <p:cNvPr id="473" name="Google Shape;473;p11"/>
            <p:cNvPicPr preferRelativeResize="0"/>
            <p:nvPr/>
          </p:nvPicPr>
          <p:blipFill rotWithShape="1">
            <a:blip r:embed="rId3">
              <a:alphaModFix/>
            </a:blip>
            <a:srcRect b="32523" l="47354" r="41650" t="55212"/>
            <a:stretch/>
          </p:blipFill>
          <p:spPr>
            <a:xfrm rot="5400000">
              <a:off x="8486841" y="3656651"/>
              <a:ext cx="1056111" cy="1655550"/>
            </a:xfrm>
            <a:prstGeom prst="rect">
              <a:avLst/>
            </a:prstGeom>
            <a:noFill/>
            <a:ln cap="flat" cmpd="sng" w="9525">
              <a:solidFill>
                <a:schemeClr val="dk1"/>
              </a:solidFill>
              <a:prstDash val="solid"/>
              <a:round/>
              <a:headEnd len="sm" w="sm" type="none"/>
              <a:tailEnd len="sm" w="sm" type="none"/>
            </a:ln>
          </p:spPr>
        </p:pic>
        <p:sp>
          <p:nvSpPr>
            <p:cNvPr id="474" name="Google Shape;474;p11"/>
            <p:cNvSpPr txBox="1"/>
            <p:nvPr/>
          </p:nvSpPr>
          <p:spPr>
            <a:xfrm rot="-3117515">
              <a:off x="8209154" y="3501133"/>
              <a:ext cx="643510"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WT</a:t>
              </a:r>
              <a:endParaRPr/>
            </a:p>
          </p:txBody>
        </p:sp>
        <p:sp>
          <p:nvSpPr>
            <p:cNvPr id="475" name="Google Shape;475;p11"/>
            <p:cNvSpPr txBox="1"/>
            <p:nvPr/>
          </p:nvSpPr>
          <p:spPr>
            <a:xfrm rot="-3117515">
              <a:off x="8438862" y="3324468"/>
              <a:ext cx="1147517"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bS21-1-V</a:t>
              </a:r>
              <a:endParaRPr/>
            </a:p>
          </p:txBody>
        </p:sp>
        <p:sp>
          <p:nvSpPr>
            <p:cNvPr id="476" name="Google Shape;476;p11"/>
            <p:cNvSpPr txBox="1"/>
            <p:nvPr/>
          </p:nvSpPr>
          <p:spPr>
            <a:xfrm rot="-3117515">
              <a:off x="8808645" y="3316738"/>
              <a:ext cx="1147517"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bS21-2-V</a:t>
              </a:r>
              <a:endParaRPr/>
            </a:p>
          </p:txBody>
        </p:sp>
        <p:sp>
          <p:nvSpPr>
            <p:cNvPr id="477" name="Google Shape;477;p11"/>
            <p:cNvSpPr txBox="1"/>
            <p:nvPr/>
          </p:nvSpPr>
          <p:spPr>
            <a:xfrm rot="-3117515">
              <a:off x="9234876" y="3318046"/>
              <a:ext cx="1147517"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bS21-3-V</a:t>
              </a:r>
              <a:endParaRPr/>
            </a:p>
          </p:txBody>
        </p:sp>
      </p:grpSp>
      <p:sp>
        <p:nvSpPr>
          <p:cNvPr id="478" name="Google Shape;478;p11"/>
          <p:cNvSpPr txBox="1"/>
          <p:nvPr/>
        </p:nvSpPr>
        <p:spPr>
          <a:xfrm>
            <a:off x="1945883" y="2011357"/>
            <a:ext cx="356140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1. Deletion strains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79" name="Google Shape;479;p11"/>
          <p:cNvSpPr txBox="1"/>
          <p:nvPr/>
        </p:nvSpPr>
        <p:spPr>
          <a:xfrm>
            <a:off x="2485091" y="2597693"/>
            <a:ext cx="2814599"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All single mutants</a:t>
            </a:r>
            <a:endParaRPr/>
          </a:p>
          <a:p>
            <a:pPr indent="-285750" lvl="0" marL="285750" marR="0" rtl="0" algn="l">
              <a:spcBef>
                <a:spcPts val="0"/>
              </a:spcBef>
              <a:spcAft>
                <a:spcPts val="0"/>
              </a:spcAft>
              <a:buClr>
                <a:schemeClr val="dk1"/>
              </a:buClr>
              <a:buSzPts val="2400"/>
              <a:buFont typeface="Arial"/>
              <a:buChar char="•"/>
            </a:pPr>
            <a:r>
              <a:rPr i="1" lang="en-US" sz="2400">
                <a:solidFill>
                  <a:schemeClr val="dk1"/>
                </a:solidFill>
                <a:latin typeface="Calibri"/>
                <a:ea typeface="Calibri"/>
                <a:cs typeface="Calibri"/>
                <a:sym typeface="Calibri"/>
              </a:rPr>
              <a:t>rpsU2</a:t>
            </a:r>
            <a:r>
              <a:rPr lang="en-US" sz="2400">
                <a:solidFill>
                  <a:schemeClr val="dk1"/>
                </a:solidFill>
                <a:latin typeface="Calibri"/>
                <a:ea typeface="Calibri"/>
                <a:cs typeface="Calibri"/>
                <a:sym typeface="Calibri"/>
              </a:rPr>
              <a:t> only</a:t>
            </a:r>
            <a:endParaRPr/>
          </a:p>
          <a:p>
            <a:pPr indent="-285750" lvl="0" marL="285750" marR="0" rtl="0" algn="l">
              <a:spcBef>
                <a:spcPts val="0"/>
              </a:spcBef>
              <a:spcAft>
                <a:spcPts val="0"/>
              </a:spcAft>
              <a:buClr>
                <a:schemeClr val="dk1"/>
              </a:buClr>
              <a:buSzPts val="2400"/>
              <a:buFont typeface="Arial"/>
              <a:buChar char="•"/>
            </a:pPr>
            <a:r>
              <a:rPr i="1" lang="en-US" sz="2400">
                <a:solidFill>
                  <a:schemeClr val="dk1"/>
                </a:solidFill>
                <a:latin typeface="Calibri"/>
                <a:ea typeface="Calibri"/>
                <a:cs typeface="Calibri"/>
                <a:sym typeface="Calibri"/>
              </a:rPr>
              <a:t>rpsU3 </a:t>
            </a:r>
            <a:r>
              <a:rPr lang="en-US" sz="2400">
                <a:solidFill>
                  <a:schemeClr val="dk1"/>
                </a:solidFill>
                <a:latin typeface="Calibri"/>
                <a:ea typeface="Calibri"/>
                <a:cs typeface="Calibri"/>
                <a:sym typeface="Calibri"/>
              </a:rPr>
              <a:t>only</a:t>
            </a:r>
            <a:endParaRPr/>
          </a:p>
        </p:txBody>
      </p:sp>
      <p:sp>
        <p:nvSpPr>
          <p:cNvPr id="480" name="Google Shape;480;p11"/>
          <p:cNvSpPr txBox="1"/>
          <p:nvPr/>
        </p:nvSpPr>
        <p:spPr>
          <a:xfrm>
            <a:off x="7123814" y="3999105"/>
            <a:ext cx="1605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~8 kDa</a:t>
            </a:r>
            <a:endParaRPr sz="1800">
              <a:solidFill>
                <a:schemeClr val="dk1"/>
              </a:solidFill>
              <a:latin typeface="Calibri"/>
              <a:ea typeface="Calibri"/>
              <a:cs typeface="Calibri"/>
              <a:sym typeface="Calibri"/>
            </a:endParaRPr>
          </a:p>
        </p:txBody>
      </p:sp>
      <p:sp>
        <p:nvSpPr>
          <p:cNvPr id="481" name="Google Shape;481;p11"/>
          <p:cNvSpPr txBox="1"/>
          <p:nvPr/>
        </p:nvSpPr>
        <p:spPr>
          <a:xfrm>
            <a:off x="10274860" y="3999105"/>
            <a:ext cx="1605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α-VSVG</a:t>
            </a:r>
            <a:endParaRPr/>
          </a:p>
        </p:txBody>
      </p:sp>
      <p:sp>
        <p:nvSpPr>
          <p:cNvPr id="482" name="Google Shape;482;p11"/>
          <p:cNvSpPr txBox="1"/>
          <p:nvPr/>
        </p:nvSpPr>
        <p:spPr>
          <a:xfrm>
            <a:off x="2042338" y="3892537"/>
            <a:ext cx="386733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Still to make:</a:t>
            </a:r>
            <a:endParaRPr/>
          </a:p>
          <a:p>
            <a:pPr indent="-342900" lvl="1" marL="800100" marR="0" rtl="0" algn="l">
              <a:spcBef>
                <a:spcPts val="0"/>
              </a:spcBef>
              <a:spcAft>
                <a:spcPts val="0"/>
              </a:spcAft>
              <a:buClr>
                <a:schemeClr val="dk1"/>
              </a:buClr>
              <a:buSzPts val="2400"/>
              <a:buFont typeface="Arial"/>
              <a:buChar char="•"/>
            </a:pPr>
            <a:r>
              <a:rPr b="0" i="1" lang="en-US" sz="2400" u="none" cap="none" strike="noStrike">
                <a:solidFill>
                  <a:schemeClr val="dk1"/>
                </a:solidFill>
                <a:latin typeface="Calibri"/>
                <a:ea typeface="Calibri"/>
                <a:cs typeface="Calibri"/>
                <a:sym typeface="Calibri"/>
              </a:rPr>
              <a:t>rpsU1</a:t>
            </a:r>
            <a:r>
              <a:rPr b="0" i="0" lang="en-US" sz="2400" u="none" cap="none" strike="noStrike">
                <a:solidFill>
                  <a:schemeClr val="dk1"/>
                </a:solidFill>
                <a:latin typeface="Calibri"/>
                <a:ea typeface="Calibri"/>
                <a:cs typeface="Calibri"/>
                <a:sym typeface="Calibri"/>
              </a:rPr>
              <a:t> only</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Triple deletions</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12"/>
          <p:cNvGrpSpPr/>
          <p:nvPr/>
        </p:nvGrpSpPr>
        <p:grpSpPr>
          <a:xfrm>
            <a:off x="8025426" y="373008"/>
            <a:ext cx="1535594" cy="6168359"/>
            <a:chOff x="7052473" y="375088"/>
            <a:chExt cx="1535594" cy="6168359"/>
          </a:xfrm>
        </p:grpSpPr>
        <p:pic>
          <p:nvPicPr>
            <p:cNvPr id="488" name="Google Shape;488;p12"/>
            <p:cNvPicPr preferRelativeResize="0"/>
            <p:nvPr/>
          </p:nvPicPr>
          <p:blipFill rotWithShape="1">
            <a:blip r:embed="rId3">
              <a:alphaModFix/>
            </a:blip>
            <a:srcRect b="5800" l="50000" r="41639" t="13680"/>
            <a:stretch/>
          </p:blipFill>
          <p:spPr>
            <a:xfrm>
              <a:off x="7052473" y="1021419"/>
              <a:ext cx="767939" cy="5522027"/>
            </a:xfrm>
            <a:prstGeom prst="rect">
              <a:avLst/>
            </a:prstGeom>
            <a:noFill/>
            <a:ln>
              <a:noFill/>
            </a:ln>
          </p:spPr>
        </p:pic>
        <p:pic>
          <p:nvPicPr>
            <p:cNvPr id="489" name="Google Shape;489;p12"/>
            <p:cNvPicPr preferRelativeResize="0"/>
            <p:nvPr/>
          </p:nvPicPr>
          <p:blipFill rotWithShape="1">
            <a:blip r:embed="rId3">
              <a:alphaModFix/>
            </a:blip>
            <a:srcRect b="5800" l="70375" r="21819" t="13680"/>
            <a:stretch/>
          </p:blipFill>
          <p:spPr>
            <a:xfrm>
              <a:off x="7851667" y="1021421"/>
              <a:ext cx="716891" cy="5522026"/>
            </a:xfrm>
            <a:prstGeom prst="rect">
              <a:avLst/>
            </a:prstGeom>
            <a:noFill/>
            <a:ln>
              <a:noFill/>
            </a:ln>
          </p:spPr>
        </p:pic>
        <p:sp>
          <p:nvSpPr>
            <p:cNvPr id="490" name="Google Shape;490;p12"/>
            <p:cNvSpPr txBox="1"/>
            <p:nvPr/>
          </p:nvSpPr>
          <p:spPr>
            <a:xfrm>
              <a:off x="7185411" y="481092"/>
              <a:ext cx="5018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LVS</a:t>
              </a:r>
              <a:endParaRPr/>
            </a:p>
          </p:txBody>
        </p:sp>
        <p:sp>
          <p:nvSpPr>
            <p:cNvPr id="491" name="Google Shape;491;p12"/>
            <p:cNvSpPr txBox="1"/>
            <p:nvPr/>
          </p:nvSpPr>
          <p:spPr>
            <a:xfrm>
              <a:off x="7718470" y="375088"/>
              <a:ext cx="86959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LVS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a:t>
              </a:r>
              <a:r>
                <a:rPr i="1" lang="en-US" sz="1800">
                  <a:solidFill>
                    <a:schemeClr val="dk1"/>
                  </a:solidFill>
                  <a:latin typeface="Calibri"/>
                  <a:ea typeface="Calibri"/>
                  <a:cs typeface="Calibri"/>
                  <a:sym typeface="Calibri"/>
                </a:rPr>
                <a:t>rpsU2</a:t>
              </a:r>
              <a:endParaRPr/>
            </a:p>
          </p:txBody>
        </p:sp>
      </p:grpSp>
      <p:sp>
        <p:nvSpPr>
          <p:cNvPr id="492" name="Google Shape;492;p12"/>
          <p:cNvSpPr txBox="1"/>
          <p:nvPr>
            <p:ph type="title"/>
          </p:nvPr>
        </p:nvSpPr>
        <p:spPr>
          <a:xfrm>
            <a:off x="690289" y="320202"/>
            <a:ext cx="481788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Identifying proteins lost by </a:t>
            </a:r>
            <a:r>
              <a:rPr i="1" lang="en-US">
                <a:latin typeface="Calibri"/>
                <a:ea typeface="Calibri"/>
                <a:cs typeface="Calibri"/>
                <a:sym typeface="Calibri"/>
              </a:rPr>
              <a:t>Δ</a:t>
            </a:r>
            <a:r>
              <a:rPr i="1" lang="en-US"/>
              <a:t>rpsU2</a:t>
            </a:r>
            <a:r>
              <a:rPr lang="en-US"/>
              <a:t> </a:t>
            </a:r>
            <a:endParaRPr/>
          </a:p>
        </p:txBody>
      </p:sp>
      <p:sp>
        <p:nvSpPr>
          <p:cNvPr id="493" name="Google Shape;493;p12"/>
          <p:cNvSpPr txBox="1"/>
          <p:nvPr/>
        </p:nvSpPr>
        <p:spPr>
          <a:xfrm>
            <a:off x="9758139" y="1343675"/>
            <a:ext cx="223867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CarB, PdpB</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FTL_0009</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bL21</a:t>
            </a:r>
            <a:endParaRPr/>
          </a:p>
        </p:txBody>
      </p:sp>
      <p:grpSp>
        <p:nvGrpSpPr>
          <p:cNvPr id="494" name="Google Shape;494;p12"/>
          <p:cNvGrpSpPr/>
          <p:nvPr/>
        </p:nvGrpSpPr>
        <p:grpSpPr>
          <a:xfrm>
            <a:off x="8017921" y="1493757"/>
            <a:ext cx="1523590" cy="3673522"/>
            <a:chOff x="7044968" y="1495837"/>
            <a:chExt cx="1523590" cy="3673522"/>
          </a:xfrm>
        </p:grpSpPr>
        <p:sp>
          <p:nvSpPr>
            <p:cNvPr id="495" name="Google Shape;495;p12"/>
            <p:cNvSpPr/>
            <p:nvPr/>
          </p:nvSpPr>
          <p:spPr>
            <a:xfrm>
              <a:off x="7052473" y="1495837"/>
              <a:ext cx="1516085" cy="15200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12"/>
            <p:cNvSpPr/>
            <p:nvPr/>
          </p:nvSpPr>
          <p:spPr>
            <a:xfrm>
              <a:off x="7044968" y="4198575"/>
              <a:ext cx="1516085" cy="15200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12"/>
            <p:cNvSpPr/>
            <p:nvPr/>
          </p:nvSpPr>
          <p:spPr>
            <a:xfrm>
              <a:off x="7049363" y="5000561"/>
              <a:ext cx="1516085" cy="16879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12"/>
          <p:cNvSpPr txBox="1"/>
          <p:nvPr/>
        </p:nvSpPr>
        <p:spPr>
          <a:xfrm>
            <a:off x="6934986" y="1385095"/>
            <a:ext cx="10705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~125 kDa</a:t>
            </a:r>
            <a:endParaRPr sz="1800">
              <a:solidFill>
                <a:schemeClr val="dk1"/>
              </a:solidFill>
              <a:latin typeface="Calibri"/>
              <a:ea typeface="Calibri"/>
              <a:cs typeface="Calibri"/>
              <a:sym typeface="Calibri"/>
            </a:endParaRPr>
          </a:p>
        </p:txBody>
      </p:sp>
      <p:sp>
        <p:nvSpPr>
          <p:cNvPr id="499" name="Google Shape;499;p12"/>
          <p:cNvSpPr txBox="1"/>
          <p:nvPr/>
        </p:nvSpPr>
        <p:spPr>
          <a:xfrm>
            <a:off x="6934986" y="3780352"/>
            <a:ext cx="194192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~20 kDa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~13 kDa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500" name="Google Shape;500;p12"/>
          <p:cNvGraphicFramePr/>
          <p:nvPr/>
        </p:nvGraphicFramePr>
        <p:xfrm>
          <a:off x="885289" y="2512078"/>
          <a:ext cx="3000000" cy="3000000"/>
        </p:xfrm>
        <a:graphic>
          <a:graphicData uri="http://schemas.openxmlformats.org/drawingml/2006/table">
            <a:tbl>
              <a:tblPr bandRow="1" firstRow="1">
                <a:noFill/>
                <a:tableStyleId>{CDCE93B7-1F86-4810-A6EA-10E380892F28}</a:tableStyleId>
              </a:tblPr>
              <a:tblGrid>
                <a:gridCol w="2506775"/>
                <a:gridCol w="1627375"/>
                <a:gridCol w="1632700"/>
              </a:tblGrid>
              <a:tr h="370850">
                <a:tc>
                  <a:txBody>
                    <a:bodyPr/>
                    <a:lstStyle/>
                    <a:p>
                      <a:pPr indent="0" lvl="0" marL="0" marR="0" rtl="0" algn="ctr">
                        <a:spcBef>
                          <a:spcPts val="0"/>
                        </a:spcBef>
                        <a:spcAft>
                          <a:spcPts val="0"/>
                        </a:spcAft>
                        <a:buNone/>
                      </a:pPr>
                      <a:r>
                        <a:rPr lang="en-US" sz="1800" u="none" cap="none" strike="noStrike">
                          <a:solidFill>
                            <a:schemeClr val="dk1"/>
                          </a:solidFill>
                        </a:rPr>
                        <a:t>Protein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spcBef>
                          <a:spcPts val="0"/>
                        </a:spcBef>
                        <a:spcAft>
                          <a:spcPts val="0"/>
                        </a:spcAft>
                        <a:buNone/>
                      </a:pPr>
                      <a:r>
                        <a:rPr lang="en-US" sz="1800" u="none" cap="none" strike="noStrike">
                          <a:solidFill>
                            <a:schemeClr val="dk1"/>
                          </a:solidFill>
                        </a:rPr>
                        <a:t>Normalized Spectral Count LVS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spcBef>
                          <a:spcPts val="0"/>
                        </a:spcBef>
                        <a:spcAft>
                          <a:spcPts val="0"/>
                        </a:spcAft>
                        <a:buNone/>
                      </a:pPr>
                      <a:r>
                        <a:rPr lang="en-US" sz="1800" u="none" cap="none" strike="noStrike">
                          <a:solidFill>
                            <a:schemeClr val="dk1"/>
                          </a:solidFill>
                        </a:rPr>
                        <a:t>Normalized Spectral Count Δ</a:t>
                      </a:r>
                      <a:r>
                        <a:rPr i="1" lang="en-US" sz="1800" u="none" cap="none" strike="noStrike">
                          <a:solidFill>
                            <a:schemeClr val="dk1"/>
                          </a:solidFill>
                        </a:rPr>
                        <a:t>rpsU2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r>
              <a:tr h="370850">
                <a:tc>
                  <a:txBody>
                    <a:bodyPr/>
                    <a:lstStyle/>
                    <a:p>
                      <a:pPr indent="0" lvl="0" marL="0" marR="0" rtl="0" algn="ctr">
                        <a:spcBef>
                          <a:spcPts val="0"/>
                        </a:spcBef>
                        <a:spcAft>
                          <a:spcPts val="0"/>
                        </a:spcAft>
                        <a:buNone/>
                      </a:pPr>
                      <a:r>
                        <a:rPr lang="en-US" sz="1600" u="none" cap="none" strike="noStrike"/>
                        <a:t>Carbamoyl phosphate synthase B (</a:t>
                      </a:r>
                      <a:r>
                        <a:rPr i="1" lang="en-US" sz="1600" u="none" cap="none" strike="noStrike"/>
                        <a:t>carB</a:t>
                      </a:r>
                      <a:r>
                        <a:rPr lang="en-US" sz="1600" u="none" cap="none" strike="noStrike"/>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174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135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1600" u="none" cap="none" strike="noStrike"/>
                        <a:t>PdpB (TssM homolog)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103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69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1600" u="none" cap="none" strike="noStrike"/>
                        <a:t>Outer membrane protein (FTL_0009)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77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58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n-US" sz="1600" u="none" cap="none" strike="noStrike"/>
                        <a:t>50S ribosomal protein L21 (</a:t>
                      </a:r>
                      <a:r>
                        <a:rPr i="1" lang="en-US" sz="1600" u="none" cap="none" strike="noStrike"/>
                        <a:t>rplU</a:t>
                      </a:r>
                      <a:r>
                        <a:rPr lang="en-US" sz="1600" u="none" cap="none" strike="noStrike"/>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75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65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3"/>
          <p:cNvSpPr txBox="1"/>
          <p:nvPr>
            <p:ph type="title"/>
          </p:nvPr>
        </p:nvSpPr>
        <p:spPr>
          <a:xfrm>
            <a:off x="616819" y="159707"/>
            <a:ext cx="57647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i="1" lang="en-US"/>
              <a:t>ΔrpsU2 </a:t>
            </a:r>
            <a:r>
              <a:rPr lang="en-US"/>
              <a:t>Growth Defect</a:t>
            </a:r>
            <a:endParaRPr/>
          </a:p>
        </p:txBody>
      </p:sp>
      <p:graphicFrame>
        <p:nvGraphicFramePr>
          <p:cNvPr id="506" name="Google Shape;506;p13"/>
          <p:cNvGraphicFramePr/>
          <p:nvPr/>
        </p:nvGraphicFramePr>
        <p:xfrm>
          <a:off x="838199" y="1371601"/>
          <a:ext cx="11070266" cy="5326692"/>
        </p:xfrm>
        <a:graphic>
          <a:graphicData uri="http://schemas.openxmlformats.org/drawingml/2006/chart">
            <c:chart r:id="rId3"/>
          </a:graphicData>
        </a:graphic>
      </p:graphicFrame>
      <p:sp>
        <p:nvSpPr>
          <p:cNvPr id="507" name="Google Shape;507;p13"/>
          <p:cNvSpPr/>
          <p:nvPr/>
        </p:nvSpPr>
        <p:spPr>
          <a:xfrm>
            <a:off x="9743219" y="4201886"/>
            <a:ext cx="2111829" cy="435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13"/>
          <p:cNvSpPr/>
          <p:nvPr/>
        </p:nvSpPr>
        <p:spPr>
          <a:xfrm>
            <a:off x="9769927" y="3817232"/>
            <a:ext cx="2111829" cy="435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13"/>
          <p:cNvSpPr/>
          <p:nvPr/>
        </p:nvSpPr>
        <p:spPr>
          <a:xfrm>
            <a:off x="10064347" y="4172734"/>
            <a:ext cx="2111829" cy="435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Δ</a:t>
            </a:r>
            <a:r>
              <a:rPr i="1" lang="en-US" sz="2000">
                <a:solidFill>
                  <a:schemeClr val="dk1"/>
                </a:solidFill>
                <a:latin typeface="Calibri"/>
                <a:ea typeface="Calibri"/>
                <a:cs typeface="Calibri"/>
                <a:sym typeface="Calibri"/>
              </a:rPr>
              <a:t>rpsU2 </a:t>
            </a:r>
            <a:r>
              <a:rPr lang="en-US" sz="2000">
                <a:solidFill>
                  <a:schemeClr val="dk1"/>
                </a:solidFill>
                <a:latin typeface="Calibri"/>
                <a:ea typeface="Calibri"/>
                <a:cs typeface="Calibri"/>
                <a:sym typeface="Calibri"/>
              </a:rPr>
              <a:t>w/ pKR7</a:t>
            </a:r>
            <a:endParaRPr sz="2000">
              <a:solidFill>
                <a:schemeClr val="dk1"/>
              </a:solidFill>
              <a:latin typeface="Calibri"/>
              <a:ea typeface="Calibri"/>
              <a:cs typeface="Calibri"/>
              <a:sym typeface="Calibri"/>
            </a:endParaRPr>
          </a:p>
        </p:txBody>
      </p:sp>
      <p:sp>
        <p:nvSpPr>
          <p:cNvPr id="510" name="Google Shape;510;p13"/>
          <p:cNvSpPr/>
          <p:nvPr/>
        </p:nvSpPr>
        <p:spPr>
          <a:xfrm>
            <a:off x="10075233" y="3788080"/>
            <a:ext cx="1621971" cy="435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Δ</a:t>
            </a:r>
            <a:r>
              <a:rPr i="1" lang="en-US" sz="2000">
                <a:solidFill>
                  <a:schemeClr val="dk1"/>
                </a:solidFill>
                <a:latin typeface="Calibri"/>
                <a:ea typeface="Calibri"/>
                <a:cs typeface="Calibri"/>
                <a:sym typeface="Calibri"/>
              </a:rPr>
              <a:t>rpsU2</a:t>
            </a:r>
            <a:endParaRPr i="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Loss of </a:t>
            </a:r>
            <a:r>
              <a:rPr i="1" lang="en-US"/>
              <a:t>rpsU2 </a:t>
            </a:r>
            <a:r>
              <a:rPr lang="en-US"/>
              <a:t>leads to intramacrophage growth defects</a:t>
            </a:r>
            <a:endParaRPr/>
          </a:p>
        </p:txBody>
      </p:sp>
      <p:graphicFrame>
        <p:nvGraphicFramePr>
          <p:cNvPr id="517" name="Google Shape;517;p14"/>
          <p:cNvGraphicFramePr/>
          <p:nvPr/>
        </p:nvGraphicFramePr>
        <p:xfrm>
          <a:off x="2009553" y="1552353"/>
          <a:ext cx="8973880" cy="4940522"/>
        </p:xfrm>
        <a:graphic>
          <a:graphicData uri="http://schemas.openxmlformats.org/drawingml/2006/chart">
            <c:chart r:id="rId3"/>
          </a:graphicData>
        </a:graphic>
      </p:graphicFrame>
      <p:sp>
        <p:nvSpPr>
          <p:cNvPr id="518" name="Google Shape;518;p14"/>
          <p:cNvSpPr/>
          <p:nvPr/>
        </p:nvSpPr>
        <p:spPr>
          <a:xfrm>
            <a:off x="5882463" y="1694195"/>
            <a:ext cx="2243470" cy="444429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14"/>
          <p:cNvSpPr/>
          <p:nvPr/>
        </p:nvSpPr>
        <p:spPr>
          <a:xfrm>
            <a:off x="8133022" y="1690688"/>
            <a:ext cx="2243470" cy="444429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14"/>
          <p:cNvSpPr/>
          <p:nvPr/>
        </p:nvSpPr>
        <p:spPr>
          <a:xfrm>
            <a:off x="5906387" y="5398809"/>
            <a:ext cx="1302487" cy="44086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14"/>
          <p:cNvSpPr txBox="1"/>
          <p:nvPr/>
        </p:nvSpPr>
        <p:spPr>
          <a:xfrm>
            <a:off x="6305328" y="5395834"/>
            <a:ext cx="20627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ΔrpsU2</a:t>
            </a:r>
            <a:endParaRPr/>
          </a:p>
        </p:txBody>
      </p:sp>
      <p:sp>
        <p:nvSpPr>
          <p:cNvPr id="522" name="Google Shape;522;p14"/>
          <p:cNvSpPr/>
          <p:nvPr/>
        </p:nvSpPr>
        <p:spPr>
          <a:xfrm>
            <a:off x="8056952" y="5372594"/>
            <a:ext cx="1045162" cy="38838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14"/>
          <p:cNvSpPr txBox="1"/>
          <p:nvPr/>
        </p:nvSpPr>
        <p:spPr>
          <a:xfrm>
            <a:off x="8162277" y="5405337"/>
            <a:ext cx="20627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ΔrpsU2</a:t>
            </a:r>
            <a:endParaRPr/>
          </a:p>
        </p:txBody>
      </p:sp>
      <p:sp>
        <p:nvSpPr>
          <p:cNvPr id="524" name="Google Shape;524;p14"/>
          <p:cNvSpPr/>
          <p:nvPr/>
        </p:nvSpPr>
        <p:spPr>
          <a:xfrm>
            <a:off x="9490925" y="5422488"/>
            <a:ext cx="920159" cy="38838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14"/>
          <p:cNvSpPr txBox="1"/>
          <p:nvPr/>
        </p:nvSpPr>
        <p:spPr>
          <a:xfrm>
            <a:off x="9419448" y="5398995"/>
            <a:ext cx="104516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rpsU2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Generation times </a:t>
            </a:r>
            <a:r>
              <a:rPr i="1" lang="en-US"/>
              <a:t>in vivo </a:t>
            </a:r>
            <a:r>
              <a:rPr lang="en-US"/>
              <a:t>vs. </a:t>
            </a:r>
            <a:r>
              <a:rPr i="1" lang="en-US"/>
              <a:t>in vitro</a:t>
            </a:r>
            <a:endParaRPr/>
          </a:p>
        </p:txBody>
      </p:sp>
      <p:graphicFrame>
        <p:nvGraphicFramePr>
          <p:cNvPr id="531" name="Google Shape;531;p15"/>
          <p:cNvGraphicFramePr/>
          <p:nvPr/>
        </p:nvGraphicFramePr>
        <p:xfrm>
          <a:off x="1958010" y="2142557"/>
          <a:ext cx="3000000" cy="3000000"/>
        </p:xfrm>
        <a:graphic>
          <a:graphicData uri="http://schemas.openxmlformats.org/drawingml/2006/table">
            <a:tbl>
              <a:tblPr>
                <a:noFill/>
                <a:tableStyleId>{626CF53F-C753-4B59-B2BF-EF1A7FBEB79F}</a:tableStyleId>
              </a:tblPr>
              <a:tblGrid>
                <a:gridCol w="2919200"/>
                <a:gridCol w="2255775"/>
                <a:gridCol w="2587475"/>
              </a:tblGrid>
              <a:tr h="1429100">
                <a:tc>
                  <a:txBody>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lang="en-US" sz="2400" u="none" cap="none" strike="noStrike"/>
                        <a:t>Generation time in macrophage (mins)</a:t>
                      </a:r>
                      <a:endParaRPr b="0" i="0" sz="24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lang="en-US" sz="2400" u="none" cap="none" strike="noStrike"/>
                        <a:t>Generation time in vitro (mins)</a:t>
                      </a:r>
                      <a:endParaRPr b="0" i="0" sz="2400" u="none" cap="none" strike="noStrike">
                        <a:solidFill>
                          <a:srgbClr val="000000"/>
                        </a:solidFill>
                        <a:latin typeface="Calibri"/>
                        <a:ea typeface="Calibri"/>
                        <a:cs typeface="Calibri"/>
                        <a:sym typeface="Calibri"/>
                      </a:endParaRPr>
                    </a:p>
                  </a:txBody>
                  <a:tcPr marT="6350" marB="0" marR="6350" marL="6350" anchor="b"/>
                </a:tc>
              </a:tr>
              <a:tr h="381250">
                <a:tc>
                  <a:txBody>
                    <a:bodyPr/>
                    <a:lstStyle/>
                    <a:p>
                      <a:pPr indent="0" lvl="0" marL="0" marR="0" rtl="0" algn="ctr">
                        <a:spcBef>
                          <a:spcPts val="0"/>
                        </a:spcBef>
                        <a:spcAft>
                          <a:spcPts val="0"/>
                        </a:spcAft>
                        <a:buNone/>
                      </a:pPr>
                      <a:r>
                        <a:rPr lang="en-US" sz="2400" u="none" cap="none" strike="noStrike"/>
                        <a:t>LVS</a:t>
                      </a:r>
                      <a:endParaRPr b="0" i="0" sz="24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lang="en-US" sz="2400" u="none" cap="none" strike="noStrike"/>
                        <a:t>123.4994</a:t>
                      </a:r>
                      <a:endParaRPr b="0" i="0" sz="24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lang="en-US" sz="2400" u="none" cap="none" strike="noStrike"/>
                        <a:t>135.2586</a:t>
                      </a:r>
                      <a:endParaRPr b="0" i="0" sz="2400" u="none" cap="none" strike="noStrike">
                        <a:solidFill>
                          <a:srgbClr val="000000"/>
                        </a:solidFill>
                        <a:latin typeface="Calibri"/>
                        <a:ea typeface="Calibri"/>
                        <a:cs typeface="Calibri"/>
                        <a:sym typeface="Calibri"/>
                      </a:endParaRPr>
                    </a:p>
                  </a:txBody>
                  <a:tcPr marT="6350" marB="0" marR="6350" marL="6350" anchor="b"/>
                </a:tc>
              </a:tr>
              <a:tr h="381250">
                <a:tc>
                  <a:txBody>
                    <a:bodyPr/>
                    <a:lstStyle/>
                    <a:p>
                      <a:pPr indent="0" lvl="0" marL="0" marR="0" rtl="0" algn="ctr">
                        <a:lnSpc>
                          <a:spcPct val="100000"/>
                        </a:lnSpc>
                        <a:spcBef>
                          <a:spcPts val="0"/>
                        </a:spcBef>
                        <a:spcAft>
                          <a:spcPts val="0"/>
                        </a:spcAft>
                        <a:buClr>
                          <a:schemeClr val="dk1"/>
                        </a:buClr>
                        <a:buSzPts val="2400"/>
                        <a:buFont typeface="Calibri"/>
                        <a:buNone/>
                      </a:pPr>
                      <a:r>
                        <a:rPr lang="en-US" sz="2400" u="none" cap="none" strike="noStrike"/>
                        <a:t>Δ</a:t>
                      </a:r>
                      <a:r>
                        <a:rPr i="1" lang="en-US" sz="2400" u="none" cap="none" strike="noStrike"/>
                        <a:t>rpsU2</a:t>
                      </a:r>
                      <a:endParaRPr i="1" sz="2400" u="none" cap="none" strike="noStrike">
                        <a:solidFill>
                          <a:schemeClr val="dk1"/>
                        </a:solidFill>
                      </a:endParaRPr>
                    </a:p>
                  </a:txBody>
                  <a:tcPr marT="6350" marB="0" marR="6350" marL="6350" anchor="b"/>
                </a:tc>
                <a:tc>
                  <a:txBody>
                    <a:bodyPr/>
                    <a:lstStyle/>
                    <a:p>
                      <a:pPr indent="0" lvl="0" marL="0" marR="0" rtl="0" algn="ctr">
                        <a:spcBef>
                          <a:spcPts val="0"/>
                        </a:spcBef>
                        <a:spcAft>
                          <a:spcPts val="0"/>
                        </a:spcAft>
                        <a:buNone/>
                      </a:pPr>
                      <a:r>
                        <a:rPr lang="en-US" sz="2400" u="none" cap="none" strike="noStrike"/>
                        <a:t>450.808</a:t>
                      </a:r>
                      <a:endParaRPr b="0" i="0" sz="24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lang="en-US" sz="2400" u="none" cap="none" strike="noStrike"/>
                        <a:t>179.3978</a:t>
                      </a:r>
                      <a:endParaRPr b="0" i="0" sz="2400" u="none" cap="none" strike="noStrike">
                        <a:solidFill>
                          <a:srgbClr val="000000"/>
                        </a:solidFill>
                        <a:latin typeface="Calibri"/>
                        <a:ea typeface="Calibri"/>
                        <a:cs typeface="Calibri"/>
                        <a:sym typeface="Calibri"/>
                      </a:endParaRPr>
                    </a:p>
                  </a:txBody>
                  <a:tcPr marT="6350" marB="0" marR="6350" marL="6350" anchor="b"/>
                </a:tc>
              </a:tr>
              <a:tr h="381250">
                <a:tc>
                  <a:txBody>
                    <a:bodyPr/>
                    <a:lstStyle/>
                    <a:p>
                      <a:pPr indent="0" lvl="0" marL="0" marR="0" rtl="0" algn="ctr">
                        <a:spcBef>
                          <a:spcPts val="0"/>
                        </a:spcBef>
                        <a:spcAft>
                          <a:spcPts val="0"/>
                        </a:spcAft>
                        <a:buNone/>
                      </a:pPr>
                      <a:r>
                        <a:rPr lang="en-US" sz="2400" u="none" cap="none" strike="noStrike"/>
                        <a:t>∆</a:t>
                      </a:r>
                      <a:r>
                        <a:rPr i="1" lang="en-US" sz="2400" u="none" cap="none" strike="noStrike"/>
                        <a:t>rpsU2 + </a:t>
                      </a:r>
                      <a:r>
                        <a:rPr i="0" lang="en-US" sz="2400" u="none" cap="none" strike="noStrike"/>
                        <a:t>pF</a:t>
                      </a:r>
                      <a:r>
                        <a:rPr i="1" lang="en-US" sz="2400" u="none" cap="none" strike="noStrike"/>
                        <a:t>-rpsU2</a:t>
                      </a:r>
                      <a:endParaRPr b="0" i="1" sz="2400" u="none" cap="none" strike="noStrike">
                        <a:solidFill>
                          <a:srgbClr val="000000"/>
                        </a:solidFill>
                        <a:latin typeface="Calibri"/>
                        <a:ea typeface="Calibri"/>
                        <a:cs typeface="Calibri"/>
                        <a:sym typeface="Calibri"/>
                      </a:endParaRPr>
                    </a:p>
                  </a:txBody>
                  <a:tcPr marT="6350" marB="0" marR="6350" marL="6350" anchor="ctr"/>
                </a:tc>
                <a:tc>
                  <a:txBody>
                    <a:bodyPr/>
                    <a:lstStyle/>
                    <a:p>
                      <a:pPr indent="0" lvl="0" marL="0" marR="0" rtl="0" algn="ctr">
                        <a:spcBef>
                          <a:spcPts val="0"/>
                        </a:spcBef>
                        <a:spcAft>
                          <a:spcPts val="0"/>
                        </a:spcAft>
                        <a:buNone/>
                      </a:pPr>
                      <a:r>
                        <a:rPr lang="en-US" sz="2400" u="none" cap="none" strike="noStrike"/>
                        <a:t>119.5633</a:t>
                      </a:r>
                      <a:endParaRPr b="0" i="0" sz="2400" u="none" cap="none" strike="noStrike">
                        <a:solidFill>
                          <a:srgbClr val="000000"/>
                        </a:solidFill>
                        <a:latin typeface="Calibri"/>
                        <a:ea typeface="Calibri"/>
                        <a:cs typeface="Calibri"/>
                        <a:sym typeface="Calibri"/>
                      </a:endParaRPr>
                    </a:p>
                  </a:txBody>
                  <a:tcPr marT="6350" marB="0" marR="6350" marL="6350" anchor="b"/>
                </a:tc>
                <a:tc>
                  <a:txBody>
                    <a:bodyPr/>
                    <a:lstStyle/>
                    <a:p>
                      <a:pPr indent="0" lvl="0" marL="0" marR="0" rtl="0" algn="ctr">
                        <a:spcBef>
                          <a:spcPts val="0"/>
                        </a:spcBef>
                        <a:spcAft>
                          <a:spcPts val="0"/>
                        </a:spcAft>
                        <a:buNone/>
                      </a:pPr>
                      <a:r>
                        <a:rPr lang="en-US" sz="2400" u="none" cap="none" strike="noStrike"/>
                        <a:t>160.3448</a:t>
                      </a:r>
                      <a:endParaRPr b="0" i="0" sz="2400" u="none" cap="none" strike="noStrike">
                        <a:solidFill>
                          <a:srgbClr val="000000"/>
                        </a:solidFill>
                        <a:latin typeface="Calibri"/>
                        <a:ea typeface="Calibri"/>
                        <a:cs typeface="Calibri"/>
                        <a:sym typeface="Calibri"/>
                      </a:endParaRPr>
                    </a:p>
                  </a:txBody>
                  <a:tcPr marT="6350" marB="0" marR="6350" marL="6350" anchor="b"/>
                </a:tc>
              </a:tr>
            </a:tbl>
          </a:graphicData>
        </a:graphic>
      </p:graphicFrame>
      <p:sp>
        <p:nvSpPr>
          <p:cNvPr id="532" name="Google Shape;532;p15"/>
          <p:cNvSpPr/>
          <p:nvPr/>
        </p:nvSpPr>
        <p:spPr>
          <a:xfrm>
            <a:off x="1752601" y="3945834"/>
            <a:ext cx="9041296" cy="4870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15"/>
          <p:cNvSpPr/>
          <p:nvPr/>
        </p:nvSpPr>
        <p:spPr>
          <a:xfrm>
            <a:off x="1752601" y="4383154"/>
            <a:ext cx="9041296" cy="4870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Conditions </a:t>
            </a:r>
            <a:r>
              <a:rPr i="1" lang="en-US"/>
              <a:t>rpsU1</a:t>
            </a:r>
            <a:r>
              <a:rPr lang="en-US"/>
              <a:t> is Expressed</a:t>
            </a:r>
            <a:endParaRPr/>
          </a:p>
        </p:txBody>
      </p:sp>
      <p:graphicFrame>
        <p:nvGraphicFramePr>
          <p:cNvPr id="539" name="Google Shape;539;p16"/>
          <p:cNvGraphicFramePr/>
          <p:nvPr/>
        </p:nvGraphicFramePr>
        <p:xfrm>
          <a:off x="2286901" y="1591142"/>
          <a:ext cx="7415363" cy="4472773"/>
        </p:xfrm>
        <a:graphic>
          <a:graphicData uri="http://schemas.openxmlformats.org/drawingml/2006/chart">
            <c:chart r:id="rId3"/>
          </a:graphicData>
        </a:graphic>
      </p:graphicFrame>
      <p:grpSp>
        <p:nvGrpSpPr>
          <p:cNvPr id="540" name="Google Shape;540;p16"/>
          <p:cNvGrpSpPr/>
          <p:nvPr/>
        </p:nvGrpSpPr>
        <p:grpSpPr>
          <a:xfrm>
            <a:off x="8339978" y="794085"/>
            <a:ext cx="3130242" cy="800380"/>
            <a:chOff x="88488" y="5278912"/>
            <a:chExt cx="2433484" cy="541488"/>
          </a:xfrm>
        </p:grpSpPr>
        <p:sp>
          <p:nvSpPr>
            <p:cNvPr id="541" name="Google Shape;541;p16"/>
            <p:cNvSpPr/>
            <p:nvPr/>
          </p:nvSpPr>
          <p:spPr>
            <a:xfrm>
              <a:off x="339211" y="55748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cxnSp>
          <p:nvCxnSpPr>
            <p:cNvPr id="542" name="Google Shape;542;p16"/>
            <p:cNvCxnSpPr/>
            <p:nvPr/>
          </p:nvCxnSpPr>
          <p:spPr>
            <a:xfrm>
              <a:off x="88488" y="5810864"/>
              <a:ext cx="2433484" cy="0"/>
            </a:xfrm>
            <a:prstGeom prst="straightConnector1">
              <a:avLst/>
            </a:prstGeom>
            <a:noFill/>
            <a:ln cap="flat" cmpd="sng" w="57150">
              <a:solidFill>
                <a:schemeClr val="dk1"/>
              </a:solidFill>
              <a:prstDash val="solid"/>
              <a:miter lim="800000"/>
              <a:headEnd len="sm" w="sm" type="none"/>
              <a:tailEnd len="sm" w="sm" type="none"/>
            </a:ln>
          </p:spPr>
        </p:cxnSp>
        <p:sp>
          <p:nvSpPr>
            <p:cNvPr id="543" name="Google Shape;543;p16"/>
            <p:cNvSpPr/>
            <p:nvPr/>
          </p:nvSpPr>
          <p:spPr>
            <a:xfrm>
              <a:off x="1597743" y="5574890"/>
              <a:ext cx="585017" cy="235974"/>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sp>
          <p:nvSpPr>
            <p:cNvPr id="544" name="Google Shape;544;p16"/>
            <p:cNvSpPr txBox="1"/>
            <p:nvPr/>
          </p:nvSpPr>
          <p:spPr>
            <a:xfrm>
              <a:off x="1548736" y="5278912"/>
              <a:ext cx="770396" cy="312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Century Gothic"/>
                  <a:ea typeface="Century Gothic"/>
                  <a:cs typeface="Century Gothic"/>
                  <a:sym typeface="Century Gothic"/>
                </a:rPr>
                <a:t>rpsU1</a:t>
              </a:r>
              <a:endParaRPr/>
            </a:p>
          </p:txBody>
        </p:sp>
        <p:sp>
          <p:nvSpPr>
            <p:cNvPr id="545" name="Google Shape;545;p16"/>
            <p:cNvSpPr txBox="1"/>
            <p:nvPr/>
          </p:nvSpPr>
          <p:spPr>
            <a:xfrm>
              <a:off x="552432" y="5508064"/>
              <a:ext cx="749210" cy="312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Gothic"/>
                  <a:ea typeface="Century Gothic"/>
                  <a:cs typeface="Century Gothic"/>
                  <a:sym typeface="Century Gothic"/>
                </a:rPr>
                <a:t>cspC</a:t>
              </a:r>
              <a:endParaRPr i="1" sz="2400">
                <a:solidFill>
                  <a:schemeClr val="dk1"/>
                </a:solidFill>
                <a:latin typeface="Century Gothic"/>
                <a:ea typeface="Century Gothic"/>
                <a:cs typeface="Century Gothic"/>
                <a:sym typeface="Century Gothic"/>
              </a:endParaRPr>
            </a:p>
          </p:txBody>
        </p:sp>
      </p:grpSp>
      <p:grpSp>
        <p:nvGrpSpPr>
          <p:cNvPr id="546" name="Google Shape;546;p16"/>
          <p:cNvGrpSpPr/>
          <p:nvPr/>
        </p:nvGrpSpPr>
        <p:grpSpPr>
          <a:xfrm>
            <a:off x="8409290" y="794085"/>
            <a:ext cx="527368" cy="757425"/>
            <a:chOff x="5299447" y="2480912"/>
            <a:chExt cx="796553" cy="447345"/>
          </a:xfrm>
        </p:grpSpPr>
        <p:cxnSp>
          <p:nvCxnSpPr>
            <p:cNvPr id="547" name="Google Shape;547;p16"/>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548" name="Google Shape;548;p16"/>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Why it matters</a:t>
            </a:r>
            <a:endParaRPr/>
          </a:p>
        </p:txBody>
      </p:sp>
      <p:grpSp>
        <p:nvGrpSpPr>
          <p:cNvPr id="554" name="Google Shape;554;p17"/>
          <p:cNvGrpSpPr/>
          <p:nvPr/>
        </p:nvGrpSpPr>
        <p:grpSpPr>
          <a:xfrm>
            <a:off x="8772850" y="2030025"/>
            <a:ext cx="3094765" cy="835035"/>
            <a:chOff x="8688008" y="2947775"/>
            <a:chExt cx="3484379" cy="1007393"/>
          </a:xfrm>
        </p:grpSpPr>
        <p:grpSp>
          <p:nvGrpSpPr>
            <p:cNvPr id="555" name="Google Shape;555;p17"/>
            <p:cNvGrpSpPr/>
            <p:nvPr/>
          </p:nvGrpSpPr>
          <p:grpSpPr>
            <a:xfrm>
              <a:off x="9140358" y="2947775"/>
              <a:ext cx="1225263" cy="950318"/>
              <a:chOff x="9081414" y="5214298"/>
              <a:chExt cx="985143" cy="735916"/>
            </a:xfrm>
          </p:grpSpPr>
          <p:sp>
            <p:nvSpPr>
              <p:cNvPr id="556" name="Google Shape;556;p17"/>
              <p:cNvSpPr/>
              <p:nvPr/>
            </p:nvSpPr>
            <p:spPr>
              <a:xfrm>
                <a:off x="9081414" y="5214298"/>
                <a:ext cx="985143" cy="608281"/>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17"/>
              <p:cNvSpPr/>
              <p:nvPr/>
            </p:nvSpPr>
            <p:spPr>
              <a:xfrm>
                <a:off x="9168654" y="5607519"/>
                <a:ext cx="809958" cy="342695"/>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17"/>
              <p:cNvSpPr/>
              <p:nvPr/>
            </p:nvSpPr>
            <p:spPr>
              <a:xfrm rot="-502087">
                <a:off x="9238270" y="5637748"/>
                <a:ext cx="358790" cy="155437"/>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59" name="Google Shape;559;p17"/>
            <p:cNvGrpSpPr/>
            <p:nvPr/>
          </p:nvGrpSpPr>
          <p:grpSpPr>
            <a:xfrm>
              <a:off x="8688008" y="3036888"/>
              <a:ext cx="3484379" cy="918280"/>
              <a:chOff x="8629064" y="5303411"/>
              <a:chExt cx="2801531" cy="711106"/>
            </a:xfrm>
          </p:grpSpPr>
          <p:grpSp>
            <p:nvGrpSpPr>
              <p:cNvPr id="560" name="Google Shape;560;p17"/>
              <p:cNvGrpSpPr/>
              <p:nvPr/>
            </p:nvGrpSpPr>
            <p:grpSpPr>
              <a:xfrm>
                <a:off x="9842783" y="5303411"/>
                <a:ext cx="447910" cy="201816"/>
                <a:chOff x="1588834" y="3090438"/>
                <a:chExt cx="389067" cy="166531"/>
              </a:xfrm>
            </p:grpSpPr>
            <p:sp>
              <p:nvSpPr>
                <p:cNvPr id="561" name="Google Shape;561;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67" name="Google Shape;567;p17"/>
              <p:cNvSpPr/>
              <p:nvPr/>
            </p:nvSpPr>
            <p:spPr>
              <a:xfrm>
                <a:off x="8629064" y="5634187"/>
                <a:ext cx="2801531" cy="380330"/>
              </a:xfrm>
              <a:custGeom>
                <a:rect b="b" l="l" r="r" t="t"/>
                <a:pathLst>
                  <a:path extrusionOk="0" h="376138" w="3200400">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cap="flat" cmpd="sng" w="190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568" name="Google Shape;568;p17"/>
          <p:cNvGrpSpPr/>
          <p:nvPr/>
        </p:nvGrpSpPr>
        <p:grpSpPr>
          <a:xfrm>
            <a:off x="4694203" y="2007269"/>
            <a:ext cx="2994912" cy="872762"/>
            <a:chOff x="4546774" y="2866189"/>
            <a:chExt cx="3371955" cy="1052907"/>
          </a:xfrm>
        </p:grpSpPr>
        <p:grpSp>
          <p:nvGrpSpPr>
            <p:cNvPr id="569" name="Google Shape;569;p17"/>
            <p:cNvGrpSpPr/>
            <p:nvPr/>
          </p:nvGrpSpPr>
          <p:grpSpPr>
            <a:xfrm>
              <a:off x="4999125" y="2866189"/>
              <a:ext cx="1185729" cy="987736"/>
              <a:chOff x="8958169" y="3585082"/>
              <a:chExt cx="985143" cy="735924"/>
            </a:xfrm>
          </p:grpSpPr>
          <p:sp>
            <p:nvSpPr>
              <p:cNvPr id="570" name="Google Shape;570;p17"/>
              <p:cNvSpPr/>
              <p:nvPr/>
            </p:nvSpPr>
            <p:spPr>
              <a:xfrm>
                <a:off x="8958169" y="3585082"/>
                <a:ext cx="985143" cy="6082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17"/>
              <p:cNvSpPr/>
              <p:nvPr/>
            </p:nvSpPr>
            <p:spPr>
              <a:xfrm>
                <a:off x="9045409" y="3978310"/>
                <a:ext cx="809958" cy="342696"/>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17"/>
              <p:cNvSpPr/>
              <p:nvPr/>
            </p:nvSpPr>
            <p:spPr>
              <a:xfrm rot="-502087">
                <a:off x="9115018" y="4008545"/>
                <a:ext cx="358790" cy="155438"/>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73" name="Google Shape;573;p17"/>
            <p:cNvGrpSpPr/>
            <p:nvPr/>
          </p:nvGrpSpPr>
          <p:grpSpPr>
            <a:xfrm>
              <a:off x="5955573" y="2947775"/>
              <a:ext cx="539110" cy="270873"/>
              <a:chOff x="1588834" y="3090438"/>
              <a:chExt cx="389067" cy="166531"/>
            </a:xfrm>
          </p:grpSpPr>
          <p:sp>
            <p:nvSpPr>
              <p:cNvPr id="574" name="Google Shape;574;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0" name="Google Shape;580;p17"/>
            <p:cNvSpPr/>
            <p:nvPr/>
          </p:nvSpPr>
          <p:spPr>
            <a:xfrm>
              <a:off x="4546774" y="3408628"/>
              <a:ext cx="3371955" cy="510468"/>
            </a:xfrm>
            <a:custGeom>
              <a:rect b="b" l="l" r="r" t="t"/>
              <a:pathLst>
                <a:path extrusionOk="0" h="376138" w="3200400">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81" name="Google Shape;581;p17"/>
          <p:cNvGrpSpPr/>
          <p:nvPr/>
        </p:nvGrpSpPr>
        <p:grpSpPr>
          <a:xfrm>
            <a:off x="645517" y="2042901"/>
            <a:ext cx="2964950" cy="813689"/>
            <a:chOff x="560674" y="2858662"/>
            <a:chExt cx="3338221" cy="981641"/>
          </a:xfrm>
        </p:grpSpPr>
        <p:grpSp>
          <p:nvGrpSpPr>
            <p:cNvPr id="582" name="Google Shape;582;p17"/>
            <p:cNvGrpSpPr/>
            <p:nvPr/>
          </p:nvGrpSpPr>
          <p:grpSpPr>
            <a:xfrm>
              <a:off x="1013024" y="2858662"/>
              <a:ext cx="1173867" cy="923668"/>
              <a:chOff x="8958168" y="2005634"/>
              <a:chExt cx="985143" cy="735916"/>
            </a:xfrm>
          </p:grpSpPr>
          <p:sp>
            <p:nvSpPr>
              <p:cNvPr id="583" name="Google Shape;583;p17"/>
              <p:cNvSpPr/>
              <p:nvPr/>
            </p:nvSpPr>
            <p:spPr>
              <a:xfrm>
                <a:off x="8958168" y="2005634"/>
                <a:ext cx="985143" cy="608281"/>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17"/>
              <p:cNvSpPr/>
              <p:nvPr/>
            </p:nvSpPr>
            <p:spPr>
              <a:xfrm>
                <a:off x="9045408" y="2398855"/>
                <a:ext cx="809958" cy="342695"/>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17"/>
              <p:cNvSpPr/>
              <p:nvPr/>
            </p:nvSpPr>
            <p:spPr>
              <a:xfrm rot="-502087">
                <a:off x="9115024" y="2429084"/>
                <a:ext cx="358790" cy="155437"/>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86" name="Google Shape;586;p17"/>
            <p:cNvGrpSpPr/>
            <p:nvPr/>
          </p:nvGrpSpPr>
          <p:grpSpPr>
            <a:xfrm>
              <a:off x="560674" y="2947775"/>
              <a:ext cx="3338221" cy="892528"/>
              <a:chOff x="8505818" y="2094747"/>
              <a:chExt cx="2801531" cy="711106"/>
            </a:xfrm>
          </p:grpSpPr>
          <p:sp>
            <p:nvSpPr>
              <p:cNvPr id="587" name="Google Shape;587;p17"/>
              <p:cNvSpPr/>
              <p:nvPr/>
            </p:nvSpPr>
            <p:spPr>
              <a:xfrm>
                <a:off x="9719537" y="2128916"/>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17"/>
              <p:cNvSpPr/>
              <p:nvPr/>
            </p:nvSpPr>
            <p:spPr>
              <a:xfrm>
                <a:off x="9788795" y="2106095"/>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17"/>
              <p:cNvSpPr/>
              <p:nvPr/>
            </p:nvSpPr>
            <p:spPr>
              <a:xfrm>
                <a:off x="9868839" y="2094747"/>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17"/>
              <p:cNvSpPr/>
              <p:nvPr/>
            </p:nvSpPr>
            <p:spPr>
              <a:xfrm>
                <a:off x="9939144" y="2106095"/>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17"/>
              <p:cNvSpPr/>
              <p:nvPr/>
            </p:nvSpPr>
            <p:spPr>
              <a:xfrm>
                <a:off x="10003654" y="2139850"/>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17"/>
              <p:cNvSpPr/>
              <p:nvPr/>
            </p:nvSpPr>
            <p:spPr>
              <a:xfrm>
                <a:off x="10065013" y="2195085"/>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17"/>
              <p:cNvSpPr/>
              <p:nvPr/>
            </p:nvSpPr>
            <p:spPr>
              <a:xfrm>
                <a:off x="8505818" y="2425523"/>
                <a:ext cx="2801531" cy="380330"/>
              </a:xfrm>
              <a:custGeom>
                <a:rect b="b" l="l" r="r" t="t"/>
                <a:pathLst>
                  <a:path extrusionOk="0" h="376138" w="3200400">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cxnSp>
        <p:nvCxnSpPr>
          <p:cNvPr id="594" name="Google Shape;594;p17"/>
          <p:cNvCxnSpPr/>
          <p:nvPr/>
        </p:nvCxnSpPr>
        <p:spPr>
          <a:xfrm flipH="1" rot="10800000">
            <a:off x="250359" y="3338773"/>
            <a:ext cx="11525693" cy="12178"/>
          </a:xfrm>
          <a:prstGeom prst="straightConnector1">
            <a:avLst/>
          </a:prstGeom>
          <a:noFill/>
          <a:ln cap="flat" cmpd="sng" w="38100">
            <a:solidFill>
              <a:schemeClr val="dk1"/>
            </a:solidFill>
            <a:prstDash val="dash"/>
            <a:miter lim="800000"/>
            <a:headEnd len="sm" w="sm" type="none"/>
            <a:tailEnd len="sm" w="sm" type="none"/>
          </a:ln>
        </p:spPr>
      </p:cxnSp>
      <p:sp>
        <p:nvSpPr>
          <p:cNvPr id="595" name="Google Shape;595;p17"/>
          <p:cNvSpPr/>
          <p:nvPr/>
        </p:nvSpPr>
        <p:spPr>
          <a:xfrm>
            <a:off x="645517" y="4166647"/>
            <a:ext cx="3238326" cy="1757310"/>
          </a:xfrm>
          <a:prstGeom prst="ellipse">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17"/>
          <p:cNvSpPr/>
          <p:nvPr/>
        </p:nvSpPr>
        <p:spPr>
          <a:xfrm>
            <a:off x="4327470" y="4177645"/>
            <a:ext cx="3238326" cy="1757310"/>
          </a:xfrm>
          <a:prstGeom prst="ellipse">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17"/>
          <p:cNvSpPr/>
          <p:nvPr/>
        </p:nvSpPr>
        <p:spPr>
          <a:xfrm>
            <a:off x="8009423" y="4159764"/>
            <a:ext cx="3238326" cy="1757310"/>
          </a:xfrm>
          <a:prstGeom prst="ellipse">
            <a:avLst/>
          </a:prstGeom>
          <a:solidFill>
            <a:schemeClr val="lt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98" name="Google Shape;598;p17"/>
          <p:cNvGrpSpPr/>
          <p:nvPr/>
        </p:nvGrpSpPr>
        <p:grpSpPr>
          <a:xfrm>
            <a:off x="2517459" y="4550925"/>
            <a:ext cx="447910" cy="201817"/>
            <a:chOff x="1588834" y="3090438"/>
            <a:chExt cx="389067" cy="166531"/>
          </a:xfrm>
        </p:grpSpPr>
        <p:sp>
          <p:nvSpPr>
            <p:cNvPr id="599" name="Google Shape;599;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5" name="Google Shape;605;p17"/>
          <p:cNvGrpSpPr/>
          <p:nvPr/>
        </p:nvGrpSpPr>
        <p:grpSpPr>
          <a:xfrm>
            <a:off x="6249203" y="4461935"/>
            <a:ext cx="447910" cy="201817"/>
            <a:chOff x="1588834" y="3090438"/>
            <a:chExt cx="389067" cy="166531"/>
          </a:xfrm>
        </p:grpSpPr>
        <p:sp>
          <p:nvSpPr>
            <p:cNvPr id="606" name="Google Shape;606;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12" name="Google Shape;612;p17"/>
          <p:cNvGrpSpPr/>
          <p:nvPr/>
        </p:nvGrpSpPr>
        <p:grpSpPr>
          <a:xfrm>
            <a:off x="5307875" y="4635833"/>
            <a:ext cx="447910" cy="201817"/>
            <a:chOff x="1588834" y="3090438"/>
            <a:chExt cx="389067" cy="166531"/>
          </a:xfrm>
        </p:grpSpPr>
        <p:sp>
          <p:nvSpPr>
            <p:cNvPr id="613" name="Google Shape;613;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19" name="Google Shape;619;p17"/>
          <p:cNvGrpSpPr/>
          <p:nvPr/>
        </p:nvGrpSpPr>
        <p:grpSpPr>
          <a:xfrm>
            <a:off x="6289745" y="5201275"/>
            <a:ext cx="447910" cy="201817"/>
            <a:chOff x="1588834" y="3090438"/>
            <a:chExt cx="389067" cy="166531"/>
          </a:xfrm>
        </p:grpSpPr>
        <p:sp>
          <p:nvSpPr>
            <p:cNvPr id="620" name="Google Shape;620;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1" name="Google Shape;621;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26" name="Google Shape;626;p17"/>
          <p:cNvGrpSpPr/>
          <p:nvPr/>
        </p:nvGrpSpPr>
        <p:grpSpPr>
          <a:xfrm>
            <a:off x="5041475" y="5218140"/>
            <a:ext cx="447910" cy="201817"/>
            <a:chOff x="1588834" y="3090438"/>
            <a:chExt cx="389067" cy="166531"/>
          </a:xfrm>
        </p:grpSpPr>
        <p:sp>
          <p:nvSpPr>
            <p:cNvPr id="627" name="Google Shape;627;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33" name="Google Shape;633;p17"/>
          <p:cNvGrpSpPr/>
          <p:nvPr/>
        </p:nvGrpSpPr>
        <p:grpSpPr>
          <a:xfrm>
            <a:off x="10254767" y="4702620"/>
            <a:ext cx="447910" cy="201817"/>
            <a:chOff x="1588834" y="3090438"/>
            <a:chExt cx="389067" cy="166531"/>
          </a:xfrm>
        </p:grpSpPr>
        <p:sp>
          <p:nvSpPr>
            <p:cNvPr id="634" name="Google Shape;634;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40" name="Google Shape;640;p17"/>
          <p:cNvGrpSpPr/>
          <p:nvPr/>
        </p:nvGrpSpPr>
        <p:grpSpPr>
          <a:xfrm>
            <a:off x="5761250" y="5563435"/>
            <a:ext cx="447910" cy="201817"/>
            <a:chOff x="1588834" y="3090438"/>
            <a:chExt cx="389067" cy="166531"/>
          </a:xfrm>
        </p:grpSpPr>
        <p:sp>
          <p:nvSpPr>
            <p:cNvPr id="641" name="Google Shape;641;p17"/>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2" name="Google Shape;642;p17"/>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17"/>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17"/>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17"/>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17"/>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47" name="Google Shape;647;p17"/>
          <p:cNvGrpSpPr/>
          <p:nvPr/>
        </p:nvGrpSpPr>
        <p:grpSpPr>
          <a:xfrm>
            <a:off x="1237587" y="4815447"/>
            <a:ext cx="447910" cy="201817"/>
            <a:chOff x="1588834" y="3090438"/>
            <a:chExt cx="389067" cy="166531"/>
          </a:xfrm>
        </p:grpSpPr>
        <p:sp>
          <p:nvSpPr>
            <p:cNvPr id="648" name="Google Shape;648;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4" name="Google Shape;654;p17"/>
          <p:cNvGrpSpPr/>
          <p:nvPr/>
        </p:nvGrpSpPr>
        <p:grpSpPr>
          <a:xfrm>
            <a:off x="1673536" y="4479119"/>
            <a:ext cx="447910" cy="201817"/>
            <a:chOff x="1588834" y="3090438"/>
            <a:chExt cx="389067" cy="166531"/>
          </a:xfrm>
        </p:grpSpPr>
        <p:sp>
          <p:nvSpPr>
            <p:cNvPr id="655" name="Google Shape;655;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0" name="Google Shape;660;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61" name="Google Shape;661;p17"/>
          <p:cNvGrpSpPr/>
          <p:nvPr/>
        </p:nvGrpSpPr>
        <p:grpSpPr>
          <a:xfrm>
            <a:off x="1737953" y="5334843"/>
            <a:ext cx="447910" cy="201817"/>
            <a:chOff x="1588834" y="3090438"/>
            <a:chExt cx="389067" cy="166531"/>
          </a:xfrm>
        </p:grpSpPr>
        <p:sp>
          <p:nvSpPr>
            <p:cNvPr id="662" name="Google Shape;662;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6" name="Google Shape;666;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68" name="Google Shape;668;p17"/>
          <p:cNvGrpSpPr/>
          <p:nvPr/>
        </p:nvGrpSpPr>
        <p:grpSpPr>
          <a:xfrm>
            <a:off x="2918332" y="5179318"/>
            <a:ext cx="447910" cy="201817"/>
            <a:chOff x="1588834" y="3090438"/>
            <a:chExt cx="389067" cy="166531"/>
          </a:xfrm>
        </p:grpSpPr>
        <p:sp>
          <p:nvSpPr>
            <p:cNvPr id="669" name="Google Shape;669;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75" name="Google Shape;675;p17"/>
          <p:cNvGrpSpPr/>
          <p:nvPr/>
        </p:nvGrpSpPr>
        <p:grpSpPr>
          <a:xfrm>
            <a:off x="851144" y="5201275"/>
            <a:ext cx="447910" cy="201817"/>
            <a:chOff x="1588834" y="3090438"/>
            <a:chExt cx="389067" cy="166531"/>
          </a:xfrm>
        </p:grpSpPr>
        <p:sp>
          <p:nvSpPr>
            <p:cNvPr id="676" name="Google Shape;676;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82" name="Google Shape;682;p17"/>
          <p:cNvGrpSpPr/>
          <p:nvPr/>
        </p:nvGrpSpPr>
        <p:grpSpPr>
          <a:xfrm>
            <a:off x="8573014" y="5185274"/>
            <a:ext cx="447910" cy="201817"/>
            <a:chOff x="1588834" y="3090438"/>
            <a:chExt cx="389067" cy="166531"/>
          </a:xfrm>
        </p:grpSpPr>
        <p:sp>
          <p:nvSpPr>
            <p:cNvPr id="683" name="Google Shape;683;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89" name="Google Shape;689;p17"/>
          <p:cNvGrpSpPr/>
          <p:nvPr/>
        </p:nvGrpSpPr>
        <p:grpSpPr>
          <a:xfrm>
            <a:off x="2003333" y="4951095"/>
            <a:ext cx="447910" cy="201817"/>
            <a:chOff x="1588834" y="3090438"/>
            <a:chExt cx="389067" cy="166531"/>
          </a:xfrm>
        </p:grpSpPr>
        <p:sp>
          <p:nvSpPr>
            <p:cNvPr id="690" name="Google Shape;690;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96" name="Google Shape;696;p17"/>
          <p:cNvGrpSpPr/>
          <p:nvPr/>
        </p:nvGrpSpPr>
        <p:grpSpPr>
          <a:xfrm>
            <a:off x="4621934" y="4810380"/>
            <a:ext cx="447910" cy="201817"/>
            <a:chOff x="1588834" y="3090438"/>
            <a:chExt cx="389067" cy="166531"/>
          </a:xfrm>
        </p:grpSpPr>
        <p:sp>
          <p:nvSpPr>
            <p:cNvPr id="697" name="Google Shape;697;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3" name="Google Shape;703;p17"/>
          <p:cNvGrpSpPr/>
          <p:nvPr/>
        </p:nvGrpSpPr>
        <p:grpSpPr>
          <a:xfrm>
            <a:off x="6737655" y="4872467"/>
            <a:ext cx="447910" cy="201817"/>
            <a:chOff x="1588834" y="3090438"/>
            <a:chExt cx="389067" cy="166531"/>
          </a:xfrm>
        </p:grpSpPr>
        <p:sp>
          <p:nvSpPr>
            <p:cNvPr id="704" name="Google Shape;704;p17"/>
            <p:cNvSpPr/>
            <p:nvPr/>
          </p:nvSpPr>
          <p:spPr>
            <a:xfrm>
              <a:off x="1588834" y="31186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17"/>
            <p:cNvSpPr/>
            <p:nvPr/>
          </p:nvSpPr>
          <p:spPr>
            <a:xfrm>
              <a:off x="1648993"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17"/>
            <p:cNvSpPr/>
            <p:nvPr/>
          </p:nvSpPr>
          <p:spPr>
            <a:xfrm>
              <a:off x="1718522" y="3090438"/>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17"/>
            <p:cNvSpPr/>
            <p:nvPr/>
          </p:nvSpPr>
          <p:spPr>
            <a:xfrm>
              <a:off x="1779591" y="3099802"/>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17"/>
            <p:cNvSpPr/>
            <p:nvPr/>
          </p:nvSpPr>
          <p:spPr>
            <a:xfrm>
              <a:off x="1835626" y="3127655"/>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17"/>
            <p:cNvSpPr/>
            <p:nvPr/>
          </p:nvSpPr>
          <p:spPr>
            <a:xfrm>
              <a:off x="1888924" y="3173233"/>
              <a:ext cx="88977" cy="83736"/>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0" name="Google Shape;710;p17"/>
          <p:cNvGrpSpPr/>
          <p:nvPr/>
        </p:nvGrpSpPr>
        <p:grpSpPr>
          <a:xfrm>
            <a:off x="8400276" y="4614309"/>
            <a:ext cx="447910" cy="201817"/>
            <a:chOff x="1588834" y="3090438"/>
            <a:chExt cx="389067" cy="166531"/>
          </a:xfrm>
        </p:grpSpPr>
        <p:sp>
          <p:nvSpPr>
            <p:cNvPr id="711" name="Google Shape;711;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7" name="Google Shape;717;p17"/>
          <p:cNvGrpSpPr/>
          <p:nvPr/>
        </p:nvGrpSpPr>
        <p:grpSpPr>
          <a:xfrm>
            <a:off x="9291840" y="4971336"/>
            <a:ext cx="447910" cy="201817"/>
            <a:chOff x="1588834" y="3090438"/>
            <a:chExt cx="389067" cy="166531"/>
          </a:xfrm>
        </p:grpSpPr>
        <p:sp>
          <p:nvSpPr>
            <p:cNvPr id="718" name="Google Shape;718;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24" name="Google Shape;724;p17"/>
          <p:cNvGrpSpPr/>
          <p:nvPr/>
        </p:nvGrpSpPr>
        <p:grpSpPr>
          <a:xfrm>
            <a:off x="10271289" y="5275160"/>
            <a:ext cx="447910" cy="201817"/>
            <a:chOff x="1588834" y="3090438"/>
            <a:chExt cx="389067" cy="166531"/>
          </a:xfrm>
        </p:grpSpPr>
        <p:sp>
          <p:nvSpPr>
            <p:cNvPr id="725" name="Google Shape;725;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31" name="Google Shape;731;p17"/>
          <p:cNvGrpSpPr/>
          <p:nvPr/>
        </p:nvGrpSpPr>
        <p:grpSpPr>
          <a:xfrm>
            <a:off x="9636831" y="4322205"/>
            <a:ext cx="447910" cy="201817"/>
            <a:chOff x="1588834" y="3090438"/>
            <a:chExt cx="389067" cy="166531"/>
          </a:xfrm>
        </p:grpSpPr>
        <p:sp>
          <p:nvSpPr>
            <p:cNvPr id="732" name="Google Shape;732;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38" name="Google Shape;738;p17"/>
          <p:cNvGrpSpPr/>
          <p:nvPr/>
        </p:nvGrpSpPr>
        <p:grpSpPr>
          <a:xfrm>
            <a:off x="9319621" y="5518988"/>
            <a:ext cx="447910" cy="201817"/>
            <a:chOff x="1588834" y="3090438"/>
            <a:chExt cx="389067" cy="166531"/>
          </a:xfrm>
        </p:grpSpPr>
        <p:sp>
          <p:nvSpPr>
            <p:cNvPr id="739" name="Google Shape;739;p17"/>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17"/>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p17"/>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2" name="Google Shape;742;p17"/>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p17"/>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17"/>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Future Directions</a:t>
            </a:r>
            <a:endParaRPr/>
          </a:p>
        </p:txBody>
      </p:sp>
      <p:sp>
        <p:nvSpPr>
          <p:cNvPr id="750" name="Google Shape;750;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Other functional consequences?</a:t>
            </a:r>
            <a:endParaRPr/>
          </a:p>
          <a:p>
            <a:pPr indent="-228600" lvl="1" marL="685800" rtl="0" algn="l">
              <a:lnSpc>
                <a:spcPct val="90000"/>
              </a:lnSpc>
              <a:spcBef>
                <a:spcPts val="500"/>
              </a:spcBef>
              <a:spcAft>
                <a:spcPts val="0"/>
              </a:spcAft>
              <a:buClr>
                <a:schemeClr val="dk1"/>
              </a:buClr>
              <a:buSzPts val="2400"/>
              <a:buChar char="•"/>
            </a:pPr>
            <a:r>
              <a:rPr lang="en-US"/>
              <a:t>Create homogenous populations</a:t>
            </a:r>
            <a:endParaRPr/>
          </a:p>
          <a:p>
            <a:pPr indent="-228600" lvl="1" marL="685800" rtl="0" algn="l">
              <a:lnSpc>
                <a:spcPct val="90000"/>
              </a:lnSpc>
              <a:spcBef>
                <a:spcPts val="500"/>
              </a:spcBef>
              <a:spcAft>
                <a:spcPts val="0"/>
              </a:spcAft>
              <a:buClr>
                <a:schemeClr val="dk1"/>
              </a:buClr>
              <a:buSzPts val="2400"/>
              <a:buChar char="•"/>
            </a:pPr>
            <a:r>
              <a:rPr lang="en-US"/>
              <a:t>Antibiotic susceptibility – MIC assays</a:t>
            </a:r>
            <a:endParaRPr/>
          </a:p>
          <a:p>
            <a:pPr indent="-228600" lvl="1" marL="685800" rtl="0" algn="l">
              <a:lnSpc>
                <a:spcPct val="90000"/>
              </a:lnSpc>
              <a:spcBef>
                <a:spcPts val="500"/>
              </a:spcBef>
              <a:spcAft>
                <a:spcPts val="0"/>
              </a:spcAft>
              <a:buClr>
                <a:schemeClr val="dk1"/>
              </a:buClr>
              <a:buSzPts val="2400"/>
              <a:buChar char="•"/>
            </a:pPr>
            <a:r>
              <a:rPr lang="en-US"/>
              <a:t>Structure – CryoEM</a:t>
            </a:r>
            <a:endParaRPr/>
          </a:p>
          <a:p>
            <a:pPr indent="-228600" lvl="0" marL="228600" rtl="0" algn="l">
              <a:lnSpc>
                <a:spcPct val="90000"/>
              </a:lnSpc>
              <a:spcBef>
                <a:spcPts val="1000"/>
              </a:spcBef>
              <a:spcAft>
                <a:spcPts val="0"/>
              </a:spcAft>
              <a:buClr>
                <a:schemeClr val="dk1"/>
              </a:buClr>
              <a:buSzPts val="2800"/>
              <a:buChar char="•"/>
            </a:pPr>
            <a:r>
              <a:rPr lang="en-US"/>
              <a:t>Differences in mRNA translated?</a:t>
            </a:r>
            <a:endParaRPr/>
          </a:p>
          <a:p>
            <a:pPr indent="-228600" lvl="1" marL="685800" rtl="0" algn="l">
              <a:lnSpc>
                <a:spcPct val="90000"/>
              </a:lnSpc>
              <a:spcBef>
                <a:spcPts val="500"/>
              </a:spcBef>
              <a:spcAft>
                <a:spcPts val="0"/>
              </a:spcAft>
              <a:buClr>
                <a:schemeClr val="dk1"/>
              </a:buClr>
              <a:buSzPts val="2400"/>
              <a:buChar char="•"/>
            </a:pPr>
            <a:r>
              <a:rPr lang="en-US"/>
              <a:t>Targeted approach</a:t>
            </a:r>
            <a:endParaRPr/>
          </a:p>
          <a:p>
            <a:pPr indent="-228600" lvl="1" marL="685800" rtl="0" algn="l">
              <a:lnSpc>
                <a:spcPct val="90000"/>
              </a:lnSpc>
              <a:spcBef>
                <a:spcPts val="500"/>
              </a:spcBef>
              <a:spcAft>
                <a:spcPts val="0"/>
              </a:spcAft>
              <a:buClr>
                <a:schemeClr val="dk1"/>
              </a:buClr>
              <a:buSzPts val="2400"/>
              <a:buChar char="•"/>
            </a:pPr>
            <a:r>
              <a:rPr lang="en-US"/>
              <a:t>Genome-wide approach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Acknowledgements</a:t>
            </a:r>
            <a:endParaRPr/>
          </a:p>
        </p:txBody>
      </p:sp>
      <p:sp>
        <p:nvSpPr>
          <p:cNvPr id="756" name="Google Shape;756;p19"/>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Dr. Kathryn Ramsey</a:t>
            </a:r>
            <a:endParaRPr/>
          </a:p>
          <a:p>
            <a:pPr indent="-228600" lvl="0" marL="228600" rtl="0" algn="l">
              <a:lnSpc>
                <a:spcPct val="90000"/>
              </a:lnSpc>
              <a:spcBef>
                <a:spcPts val="1000"/>
              </a:spcBef>
              <a:spcAft>
                <a:spcPts val="0"/>
              </a:spcAft>
              <a:buClr>
                <a:schemeClr val="dk1"/>
              </a:buClr>
              <a:buSzPts val="2800"/>
              <a:buChar char="•"/>
            </a:pPr>
            <a:r>
              <a:rPr lang="en-US"/>
              <a:t>Jamie Wandzilak</a:t>
            </a:r>
            <a:endParaRPr/>
          </a:p>
          <a:p>
            <a:pPr indent="-228600" lvl="0" marL="228600" rtl="0" algn="l">
              <a:lnSpc>
                <a:spcPct val="90000"/>
              </a:lnSpc>
              <a:spcBef>
                <a:spcPts val="1000"/>
              </a:spcBef>
              <a:spcAft>
                <a:spcPts val="0"/>
              </a:spcAft>
              <a:buClr>
                <a:schemeClr val="dk1"/>
              </a:buClr>
              <a:buSzPts val="2800"/>
              <a:buChar char="•"/>
            </a:pPr>
            <a:r>
              <a:rPr lang="en-US"/>
              <a:t>Tala Allababidi</a:t>
            </a:r>
            <a:endParaRPr/>
          </a:p>
          <a:p>
            <a:pPr indent="-228600" lvl="0" marL="228600" rtl="0" algn="l">
              <a:lnSpc>
                <a:spcPct val="90000"/>
              </a:lnSpc>
              <a:spcBef>
                <a:spcPts val="1000"/>
              </a:spcBef>
              <a:spcAft>
                <a:spcPts val="0"/>
              </a:spcAft>
              <a:buClr>
                <a:schemeClr val="dk1"/>
              </a:buClr>
              <a:buSzPts val="2800"/>
              <a:buChar char="•"/>
            </a:pPr>
            <a:r>
              <a:rPr lang="en-US"/>
              <a:t>Maria Santos</a:t>
            </a:r>
            <a:endParaRPr/>
          </a:p>
          <a:p>
            <a:pPr indent="-228600" lvl="0" marL="228600" rtl="0" algn="l">
              <a:lnSpc>
                <a:spcPct val="90000"/>
              </a:lnSpc>
              <a:spcBef>
                <a:spcPts val="1000"/>
              </a:spcBef>
              <a:spcAft>
                <a:spcPts val="0"/>
              </a:spcAft>
              <a:buClr>
                <a:schemeClr val="dk1"/>
              </a:buClr>
              <a:buSzPts val="2800"/>
              <a:buChar char="•"/>
            </a:pPr>
            <a:r>
              <a:rPr lang="en-US"/>
              <a:t>Dr. Steven Gregory &amp; Lab</a:t>
            </a:r>
            <a:endParaRPr/>
          </a:p>
          <a:p>
            <a:pPr indent="-228600" lvl="0" marL="228600" rtl="0" algn="l">
              <a:lnSpc>
                <a:spcPct val="90000"/>
              </a:lnSpc>
              <a:spcBef>
                <a:spcPts val="1000"/>
              </a:spcBef>
              <a:spcAft>
                <a:spcPts val="0"/>
              </a:spcAft>
              <a:buClr>
                <a:schemeClr val="dk1"/>
              </a:buClr>
              <a:buSzPts val="2800"/>
              <a:buChar char="•"/>
            </a:pPr>
            <a:r>
              <a:rPr lang="en-US"/>
              <a:t>Dr. Jodi Camberg &amp; Lab</a:t>
            </a:r>
            <a:endParaRPr/>
          </a:p>
          <a:p>
            <a:pPr indent="-228600" lvl="0" marL="228600" rtl="0" algn="l">
              <a:lnSpc>
                <a:spcPct val="90000"/>
              </a:lnSpc>
              <a:spcBef>
                <a:spcPts val="1000"/>
              </a:spcBef>
              <a:spcAft>
                <a:spcPts val="0"/>
              </a:spcAft>
              <a:buClr>
                <a:schemeClr val="dk1"/>
              </a:buClr>
              <a:buSzPts val="2800"/>
              <a:buChar char="•"/>
            </a:pPr>
            <a:r>
              <a:rPr lang="en-US"/>
              <a:t>Dr. Chris Lane</a:t>
            </a:r>
            <a:endParaRPr/>
          </a:p>
          <a:p>
            <a:pPr indent="-228600" lvl="0" marL="228600" rtl="0" algn="l">
              <a:lnSpc>
                <a:spcPct val="90000"/>
              </a:lnSpc>
              <a:spcBef>
                <a:spcPts val="1000"/>
              </a:spcBef>
              <a:spcAft>
                <a:spcPts val="0"/>
              </a:spcAft>
              <a:buClr>
                <a:schemeClr val="dk1"/>
              </a:buClr>
              <a:buSzPts val="2800"/>
              <a:buChar char="•"/>
            </a:pPr>
            <a:r>
              <a:rPr lang="en-US"/>
              <a:t>Janet Atoyan &amp; GSC</a:t>
            </a:r>
            <a:endParaRPr/>
          </a:p>
          <a:p>
            <a:pPr indent="-228600" lvl="0" marL="228600" rtl="0" algn="l">
              <a:lnSpc>
                <a:spcPct val="90000"/>
              </a:lnSpc>
              <a:spcBef>
                <a:spcPts val="1000"/>
              </a:spcBef>
              <a:spcAft>
                <a:spcPts val="0"/>
              </a:spcAft>
              <a:buClr>
                <a:schemeClr val="dk1"/>
              </a:buClr>
              <a:buSzPts val="2800"/>
              <a:buChar char="•"/>
            </a:pPr>
            <a:r>
              <a:rPr lang="en-US"/>
              <a:t>Northwestern Proteomics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Rhode Island Foundation" id="757" name="Google Shape;757;p19"/>
          <p:cNvPicPr preferRelativeResize="0"/>
          <p:nvPr/>
        </p:nvPicPr>
        <p:blipFill rotWithShape="1">
          <a:blip r:embed="rId3">
            <a:alphaModFix/>
          </a:blip>
          <a:srcRect b="0" l="0" r="0" t="0"/>
          <a:stretch/>
        </p:blipFill>
        <p:spPr>
          <a:xfrm>
            <a:off x="7709264" y="1619317"/>
            <a:ext cx="2910517" cy="941638"/>
          </a:xfrm>
          <a:prstGeom prst="rect">
            <a:avLst/>
          </a:prstGeom>
          <a:noFill/>
          <a:ln>
            <a:noFill/>
          </a:ln>
        </p:spPr>
      </p:pic>
      <p:pic>
        <p:nvPicPr>
          <p:cNvPr descr="Image result for uri cels" id="758" name="Google Shape;758;p19"/>
          <p:cNvPicPr preferRelativeResize="0"/>
          <p:nvPr/>
        </p:nvPicPr>
        <p:blipFill rotWithShape="1">
          <a:blip r:embed="rId4">
            <a:alphaModFix/>
          </a:blip>
          <a:srcRect b="0" l="0" r="0" t="0"/>
          <a:stretch/>
        </p:blipFill>
        <p:spPr>
          <a:xfrm>
            <a:off x="6197132" y="3367247"/>
            <a:ext cx="2460047" cy="1859598"/>
          </a:xfrm>
          <a:prstGeom prst="rect">
            <a:avLst/>
          </a:prstGeom>
          <a:noFill/>
          <a:ln>
            <a:noFill/>
          </a:ln>
        </p:spPr>
      </p:pic>
      <p:pic>
        <p:nvPicPr>
          <p:cNvPr descr="Image result for uri pharmacy" id="759" name="Google Shape;759;p19"/>
          <p:cNvPicPr preferRelativeResize="0"/>
          <p:nvPr/>
        </p:nvPicPr>
        <p:blipFill rotWithShape="1">
          <a:blip r:embed="rId5">
            <a:alphaModFix/>
          </a:blip>
          <a:srcRect b="25355" l="0" r="0" t="0"/>
          <a:stretch/>
        </p:blipFill>
        <p:spPr>
          <a:xfrm>
            <a:off x="9222776" y="3347087"/>
            <a:ext cx="2600710" cy="19412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Gene regulation in bacteria</a:t>
            </a:r>
            <a:endParaRPr/>
          </a:p>
        </p:txBody>
      </p:sp>
      <p:sp>
        <p:nvSpPr>
          <p:cNvPr id="97" name="Google Shape;97;p2"/>
          <p:cNvSpPr txBox="1"/>
          <p:nvPr/>
        </p:nvSpPr>
        <p:spPr>
          <a:xfrm>
            <a:off x="305594" y="2657475"/>
            <a:ext cx="196215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6600" u="none" cap="none" strike="noStrike">
                <a:solidFill>
                  <a:schemeClr val="dk1"/>
                </a:solidFill>
                <a:latin typeface="Calibri"/>
                <a:ea typeface="Calibri"/>
                <a:cs typeface="Calibri"/>
                <a:sym typeface="Calibri"/>
              </a:rPr>
              <a:t>DNA</a:t>
            </a:r>
            <a:endParaRPr/>
          </a:p>
        </p:txBody>
      </p:sp>
      <p:sp>
        <p:nvSpPr>
          <p:cNvPr id="98" name="Google Shape;98;p2"/>
          <p:cNvSpPr txBox="1"/>
          <p:nvPr/>
        </p:nvSpPr>
        <p:spPr>
          <a:xfrm>
            <a:off x="4841082" y="2657475"/>
            <a:ext cx="196215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RNA</a:t>
            </a:r>
            <a:endParaRPr/>
          </a:p>
        </p:txBody>
      </p:sp>
      <p:sp>
        <p:nvSpPr>
          <p:cNvPr id="99" name="Google Shape;99;p2"/>
          <p:cNvSpPr txBox="1"/>
          <p:nvPr/>
        </p:nvSpPr>
        <p:spPr>
          <a:xfrm>
            <a:off x="9200358" y="2657475"/>
            <a:ext cx="2686049"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protein</a:t>
            </a:r>
            <a:endParaRPr/>
          </a:p>
        </p:txBody>
      </p:sp>
      <p:sp>
        <p:nvSpPr>
          <p:cNvPr id="100" name="Google Shape;100;p2"/>
          <p:cNvSpPr/>
          <p:nvPr/>
        </p:nvSpPr>
        <p:spPr>
          <a:xfrm>
            <a:off x="2563812" y="2843213"/>
            <a:ext cx="1962150" cy="800100"/>
          </a:xfrm>
          <a:prstGeom prst="rightArrow">
            <a:avLst>
              <a:gd fmla="val 50000" name="adj1"/>
              <a:gd fmla="val 50000" name="adj2"/>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a:off x="7108826" y="2811423"/>
            <a:ext cx="1785938" cy="800100"/>
          </a:xfrm>
          <a:prstGeom prst="rightArrow">
            <a:avLst>
              <a:gd fmla="val 50000" name="adj1"/>
              <a:gd fmla="val 50000" name="adj2"/>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translation</a:t>
            </a:r>
            <a:endParaRPr/>
          </a:p>
        </p:txBody>
      </p:sp>
      <p:sp>
        <p:nvSpPr>
          <p:cNvPr id="102" name="Google Shape;102;p2"/>
          <p:cNvSpPr txBox="1"/>
          <p:nvPr/>
        </p:nvSpPr>
        <p:spPr>
          <a:xfrm>
            <a:off x="2573338" y="2994928"/>
            <a:ext cx="19621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transcription</a:t>
            </a:r>
            <a:endParaRPr/>
          </a:p>
        </p:txBody>
      </p:sp>
      <p:grpSp>
        <p:nvGrpSpPr>
          <p:cNvPr id="103" name="Google Shape;103;p2"/>
          <p:cNvGrpSpPr/>
          <p:nvPr/>
        </p:nvGrpSpPr>
        <p:grpSpPr>
          <a:xfrm>
            <a:off x="10787064" y="1847508"/>
            <a:ext cx="714380" cy="1147420"/>
            <a:chOff x="10787064" y="1847508"/>
            <a:chExt cx="714380" cy="1147420"/>
          </a:xfrm>
        </p:grpSpPr>
        <p:sp>
          <p:nvSpPr>
            <p:cNvPr id="104" name="Google Shape;104;p2"/>
            <p:cNvSpPr/>
            <p:nvPr/>
          </p:nvSpPr>
          <p:spPr>
            <a:xfrm>
              <a:off x="10787064" y="1847508"/>
              <a:ext cx="714380" cy="495300"/>
            </a:xfrm>
            <a:prstGeom prst="ellipse">
              <a:avLst/>
            </a:prstGeom>
            <a:solidFill>
              <a:srgbClr val="A8D08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Me</a:t>
              </a:r>
              <a:endParaRPr/>
            </a:p>
          </p:txBody>
        </p:sp>
        <p:cxnSp>
          <p:nvCxnSpPr>
            <p:cNvPr id="105" name="Google Shape;105;p2"/>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06" name="Google Shape;106;p2"/>
          <p:cNvGrpSpPr/>
          <p:nvPr/>
        </p:nvGrpSpPr>
        <p:grpSpPr>
          <a:xfrm>
            <a:off x="9382135" y="1847508"/>
            <a:ext cx="500063" cy="1147420"/>
            <a:chOff x="11001380" y="1847508"/>
            <a:chExt cx="500063" cy="1147420"/>
          </a:xfrm>
        </p:grpSpPr>
        <p:sp>
          <p:nvSpPr>
            <p:cNvPr id="107" name="Google Shape;107;p2"/>
            <p:cNvSpPr/>
            <p:nvPr/>
          </p:nvSpPr>
          <p:spPr>
            <a:xfrm>
              <a:off x="11001380" y="1847508"/>
              <a:ext cx="500063" cy="495300"/>
            </a:xfrm>
            <a:prstGeom prst="ellipse">
              <a:avLst/>
            </a:prstGeom>
            <a:solidFill>
              <a:srgbClr val="FFD9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a:t>
              </a:r>
              <a:endParaRPr/>
            </a:p>
          </p:txBody>
        </p:sp>
        <p:cxnSp>
          <p:nvCxnSpPr>
            <p:cNvPr id="108" name="Google Shape;108;p2"/>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09" name="Google Shape;109;p2"/>
          <p:cNvGrpSpPr/>
          <p:nvPr/>
        </p:nvGrpSpPr>
        <p:grpSpPr>
          <a:xfrm>
            <a:off x="9908386" y="3643313"/>
            <a:ext cx="678652" cy="1088945"/>
            <a:chOff x="10944229" y="2342808"/>
            <a:chExt cx="678652" cy="1088945"/>
          </a:xfrm>
        </p:grpSpPr>
        <p:sp>
          <p:nvSpPr>
            <p:cNvPr id="110" name="Google Shape;110;p2"/>
            <p:cNvSpPr/>
            <p:nvPr/>
          </p:nvSpPr>
          <p:spPr>
            <a:xfrm>
              <a:off x="10944229" y="2994928"/>
              <a:ext cx="678652" cy="436825"/>
            </a:xfrm>
            <a:prstGeom prst="ellipse">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Ac</a:t>
              </a:r>
              <a:endParaRPr/>
            </a:p>
          </p:txBody>
        </p:sp>
        <p:cxnSp>
          <p:nvCxnSpPr>
            <p:cNvPr id="111" name="Google Shape;111;p2"/>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pic>
        <p:nvPicPr>
          <p:cNvPr descr="Question mark" id="112" name="Google Shape;112;p2"/>
          <p:cNvPicPr preferRelativeResize="0"/>
          <p:nvPr/>
        </p:nvPicPr>
        <p:blipFill rotWithShape="1">
          <a:blip r:embed="rId3">
            <a:alphaModFix/>
          </a:blip>
          <a:srcRect b="0" l="0" r="0" t="0"/>
          <a:stretch/>
        </p:blipFill>
        <p:spPr>
          <a:xfrm>
            <a:off x="6979044" y="4812499"/>
            <a:ext cx="2045501" cy="2045501"/>
          </a:xfrm>
          <a:prstGeom prst="rect">
            <a:avLst/>
          </a:prstGeom>
          <a:noFill/>
          <a:ln>
            <a:noFill/>
          </a:ln>
        </p:spPr>
      </p:pic>
      <p:grpSp>
        <p:nvGrpSpPr>
          <p:cNvPr id="113" name="Google Shape;113;p2"/>
          <p:cNvGrpSpPr/>
          <p:nvPr/>
        </p:nvGrpSpPr>
        <p:grpSpPr>
          <a:xfrm>
            <a:off x="2582864" y="3697963"/>
            <a:ext cx="1685921" cy="2499180"/>
            <a:chOff x="2852729" y="3779842"/>
            <a:chExt cx="1685921" cy="2499180"/>
          </a:xfrm>
        </p:grpSpPr>
        <p:sp>
          <p:nvSpPr>
            <p:cNvPr id="114" name="Google Shape;114;p2"/>
            <p:cNvSpPr/>
            <p:nvPr/>
          </p:nvSpPr>
          <p:spPr>
            <a:xfrm>
              <a:off x="2867012" y="3779842"/>
              <a:ext cx="1671638" cy="495300"/>
            </a:xfrm>
            <a:prstGeom prst="roundRect">
              <a:avLst>
                <a:gd fmla="val 16667" name="adj"/>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Promoters</a:t>
              </a:r>
              <a:endParaRPr/>
            </a:p>
          </p:txBody>
        </p:sp>
        <p:sp>
          <p:nvSpPr>
            <p:cNvPr id="115" name="Google Shape;115;p2"/>
            <p:cNvSpPr/>
            <p:nvPr/>
          </p:nvSpPr>
          <p:spPr>
            <a:xfrm>
              <a:off x="2867012" y="4410079"/>
              <a:ext cx="1671638" cy="607933"/>
            </a:xfrm>
            <a:prstGeom prst="roundRect">
              <a:avLst>
                <a:gd fmla="val 16667" name="adj"/>
              </a:avLst>
            </a:prstGeom>
            <a:solidFill>
              <a:srgbClr val="A8D08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Transcription Factors</a:t>
              </a:r>
              <a:endParaRPr/>
            </a:p>
          </p:txBody>
        </p:sp>
        <p:sp>
          <p:nvSpPr>
            <p:cNvPr id="116" name="Google Shape;116;p2"/>
            <p:cNvSpPr/>
            <p:nvPr/>
          </p:nvSpPr>
          <p:spPr>
            <a:xfrm>
              <a:off x="2852729" y="5165664"/>
              <a:ext cx="1671638" cy="495300"/>
            </a:xfrm>
            <a:prstGeom prst="roundRect">
              <a:avLst>
                <a:gd fmla="val 16667" name="adj"/>
              </a:avLst>
            </a:prstGeom>
            <a:solidFill>
              <a:srgbClr val="FFD9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Corepressors</a:t>
              </a:r>
              <a:endParaRPr/>
            </a:p>
          </p:txBody>
        </p:sp>
        <p:sp>
          <p:nvSpPr>
            <p:cNvPr id="117" name="Google Shape;117;p2"/>
            <p:cNvSpPr/>
            <p:nvPr/>
          </p:nvSpPr>
          <p:spPr>
            <a:xfrm>
              <a:off x="2852729" y="5783722"/>
              <a:ext cx="1671638" cy="495300"/>
            </a:xfrm>
            <a:prstGeom prst="roundRect">
              <a:avLst>
                <a:gd fmla="val 16667" name="adj"/>
              </a:avLst>
            </a:prstGeom>
            <a:solidFill>
              <a:srgbClr val="BBD6E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Coactivators</a:t>
              </a:r>
              <a:endParaRPr/>
            </a:p>
          </p:txBody>
        </p:sp>
      </p:grpSp>
      <p:sp>
        <p:nvSpPr>
          <p:cNvPr id="118" name="Google Shape;118;p2"/>
          <p:cNvSpPr/>
          <p:nvPr/>
        </p:nvSpPr>
        <p:spPr>
          <a:xfrm>
            <a:off x="7108826" y="3697963"/>
            <a:ext cx="1671638" cy="495300"/>
          </a:xfrm>
          <a:prstGeom prst="roundRect">
            <a:avLst>
              <a:gd fmla="val 16667" name="adj"/>
            </a:avLst>
          </a:prstGeom>
          <a:solidFill>
            <a:srgbClr val="A5A5A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Small RNAs</a:t>
            </a:r>
            <a:endParaRPr/>
          </a:p>
        </p:txBody>
      </p:sp>
      <p:sp>
        <p:nvSpPr>
          <p:cNvPr id="119" name="Google Shape;119;p2"/>
          <p:cNvSpPr/>
          <p:nvPr/>
        </p:nvSpPr>
        <p:spPr>
          <a:xfrm>
            <a:off x="7108826" y="4384516"/>
            <a:ext cx="1671638" cy="495300"/>
          </a:xfrm>
          <a:prstGeom prst="roundRect">
            <a:avLst>
              <a:gd fmla="val 16667" name="adj"/>
            </a:avLst>
          </a:prstGeom>
          <a:solidFill>
            <a:srgbClr val="BBD6E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RNA binding proteins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20"/>
          <p:cNvSpPr txBox="1"/>
          <p:nvPr>
            <p:ph type="title"/>
          </p:nvPr>
        </p:nvSpPr>
        <p:spPr>
          <a:xfrm>
            <a:off x="838200" y="276621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Questions?</a:t>
            </a:r>
            <a:endParaRPr/>
          </a:p>
        </p:txBody>
      </p:sp>
      <p:pic>
        <p:nvPicPr>
          <p:cNvPr descr="Image result for baby dressed as scientist" id="765" name="Google Shape;765;p20"/>
          <p:cNvPicPr preferRelativeResize="0"/>
          <p:nvPr>
            <p:ph idx="1" type="body"/>
          </p:nvPr>
        </p:nvPicPr>
        <p:blipFill rotWithShape="1">
          <a:blip r:embed="rId3">
            <a:alphaModFix/>
          </a:blip>
          <a:srcRect b="0" l="0" r="0" t="0"/>
          <a:stretch/>
        </p:blipFill>
        <p:spPr>
          <a:xfrm>
            <a:off x="4236720" y="755263"/>
            <a:ext cx="6487160" cy="5591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21"/>
          <p:cNvSpPr txBox="1"/>
          <p:nvPr>
            <p:ph type="title"/>
          </p:nvPr>
        </p:nvSpPr>
        <p:spPr>
          <a:xfrm>
            <a:off x="537887" y="0"/>
            <a:ext cx="115125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Transcription and translation can be uncoupled</a:t>
            </a:r>
            <a:endParaRPr/>
          </a:p>
        </p:txBody>
      </p:sp>
      <p:pic>
        <p:nvPicPr>
          <p:cNvPr id="771" name="Google Shape;771;p21"/>
          <p:cNvPicPr preferRelativeResize="0"/>
          <p:nvPr/>
        </p:nvPicPr>
        <p:blipFill rotWithShape="1">
          <a:blip r:embed="rId3">
            <a:alphaModFix/>
          </a:blip>
          <a:srcRect b="1385" l="5631" r="0" t="0"/>
          <a:stretch/>
        </p:blipFill>
        <p:spPr>
          <a:xfrm>
            <a:off x="3416968" y="1251919"/>
            <a:ext cx="5519992" cy="5187381"/>
          </a:xfrm>
          <a:prstGeom prst="rect">
            <a:avLst/>
          </a:prstGeom>
          <a:noFill/>
          <a:ln>
            <a:noFill/>
          </a:ln>
        </p:spPr>
      </p:pic>
      <p:sp>
        <p:nvSpPr>
          <p:cNvPr id="772" name="Google Shape;772;p21"/>
          <p:cNvSpPr txBox="1"/>
          <p:nvPr/>
        </p:nvSpPr>
        <p:spPr>
          <a:xfrm>
            <a:off x="10016116" y="6308209"/>
            <a:ext cx="18133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Zhang et al. 2017</a:t>
            </a:r>
            <a:endParaRPr/>
          </a:p>
        </p:txBody>
      </p:sp>
      <p:sp>
        <p:nvSpPr>
          <p:cNvPr id="773" name="Google Shape;773;p21"/>
          <p:cNvSpPr txBox="1"/>
          <p:nvPr/>
        </p:nvSpPr>
        <p:spPr>
          <a:xfrm>
            <a:off x="537887" y="5846544"/>
            <a:ext cx="2906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RPF = ribosome-protected mRNA fragments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22"/>
          <p:cNvSpPr txBox="1"/>
          <p:nvPr>
            <p:ph type="title"/>
          </p:nvPr>
        </p:nvSpPr>
        <p:spPr>
          <a:xfrm>
            <a:off x="218320" y="-128590"/>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Specialized ribosomes in eukaryotes</a:t>
            </a:r>
            <a:endParaRPr/>
          </a:p>
        </p:txBody>
      </p:sp>
      <p:pic>
        <p:nvPicPr>
          <p:cNvPr id="780" name="Google Shape;780;p22"/>
          <p:cNvPicPr preferRelativeResize="0"/>
          <p:nvPr>
            <p:ph idx="1" type="body"/>
          </p:nvPr>
        </p:nvPicPr>
        <p:blipFill rotWithShape="1">
          <a:blip r:embed="rId3">
            <a:alphaModFix/>
          </a:blip>
          <a:srcRect b="0" l="0" r="0" t="0"/>
          <a:stretch/>
        </p:blipFill>
        <p:spPr>
          <a:xfrm>
            <a:off x="5159887" y="1149667"/>
            <a:ext cx="4750608" cy="2279332"/>
          </a:xfrm>
          <a:prstGeom prst="rect">
            <a:avLst/>
          </a:prstGeom>
          <a:noFill/>
          <a:ln>
            <a:noFill/>
          </a:ln>
        </p:spPr>
      </p:pic>
      <p:sp>
        <p:nvSpPr>
          <p:cNvPr id="781" name="Google Shape;781;p22"/>
          <p:cNvSpPr txBox="1"/>
          <p:nvPr/>
        </p:nvSpPr>
        <p:spPr>
          <a:xfrm>
            <a:off x="63404" y="1812279"/>
            <a:ext cx="335644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Different life stages (</a:t>
            </a:r>
            <a:r>
              <a:rPr i="1" lang="en-US" sz="2800">
                <a:solidFill>
                  <a:schemeClr val="dk1"/>
                </a:solidFill>
                <a:latin typeface="Calibri"/>
                <a:ea typeface="Calibri"/>
                <a:cs typeface="Calibri"/>
                <a:sym typeface="Calibri"/>
              </a:rPr>
              <a:t>Arabidopsis thaliana</a:t>
            </a:r>
            <a:r>
              <a:rPr lang="en-US" sz="2800">
                <a:solidFill>
                  <a:schemeClr val="dk1"/>
                </a:solidFill>
                <a:latin typeface="Calibri"/>
                <a:ea typeface="Calibri"/>
                <a:cs typeface="Calibri"/>
                <a:sym typeface="Calibri"/>
              </a:rPr>
              <a:t>)</a:t>
            </a:r>
            <a:endParaRPr/>
          </a:p>
        </p:txBody>
      </p:sp>
      <p:pic>
        <p:nvPicPr>
          <p:cNvPr id="782" name="Google Shape;782;p22"/>
          <p:cNvPicPr preferRelativeResize="0"/>
          <p:nvPr/>
        </p:nvPicPr>
        <p:blipFill rotWithShape="1">
          <a:blip r:embed="rId4">
            <a:alphaModFix/>
          </a:blip>
          <a:srcRect b="0" l="0" r="0" t="0"/>
          <a:stretch/>
        </p:blipFill>
        <p:spPr>
          <a:xfrm>
            <a:off x="3487104" y="3711672"/>
            <a:ext cx="3860800" cy="2626870"/>
          </a:xfrm>
          <a:prstGeom prst="rect">
            <a:avLst/>
          </a:prstGeom>
          <a:noFill/>
          <a:ln>
            <a:noFill/>
          </a:ln>
        </p:spPr>
      </p:pic>
      <p:pic>
        <p:nvPicPr>
          <p:cNvPr id="783" name="Google Shape;783;p22"/>
          <p:cNvPicPr preferRelativeResize="0"/>
          <p:nvPr/>
        </p:nvPicPr>
        <p:blipFill rotWithShape="1">
          <a:blip r:embed="rId5">
            <a:alphaModFix/>
          </a:blip>
          <a:srcRect b="0" l="0" r="0" t="0"/>
          <a:stretch/>
        </p:blipFill>
        <p:spPr>
          <a:xfrm>
            <a:off x="7347904" y="3711672"/>
            <a:ext cx="4140774" cy="2605279"/>
          </a:xfrm>
          <a:prstGeom prst="rect">
            <a:avLst/>
          </a:prstGeom>
          <a:noFill/>
          <a:ln>
            <a:noFill/>
          </a:ln>
        </p:spPr>
      </p:pic>
      <p:sp>
        <p:nvSpPr>
          <p:cNvPr id="784" name="Google Shape;784;p22"/>
          <p:cNvSpPr txBox="1"/>
          <p:nvPr/>
        </p:nvSpPr>
        <p:spPr>
          <a:xfrm>
            <a:off x="218320" y="4740048"/>
            <a:ext cx="26314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Different tissues (</a:t>
            </a:r>
            <a:r>
              <a:rPr i="1" lang="en-US" sz="2800">
                <a:solidFill>
                  <a:schemeClr val="dk1"/>
                </a:solidFill>
                <a:latin typeface="Calibri"/>
                <a:ea typeface="Calibri"/>
                <a:cs typeface="Calibri"/>
                <a:sym typeface="Calibri"/>
              </a:rPr>
              <a:t>Homo sapiens</a:t>
            </a:r>
            <a:r>
              <a:rPr lang="en-US" sz="2800">
                <a:solidFill>
                  <a:schemeClr val="dk1"/>
                </a:solidFill>
                <a:latin typeface="Calibri"/>
                <a:ea typeface="Calibri"/>
                <a:cs typeface="Calibri"/>
                <a:sym typeface="Calibri"/>
              </a:rPr>
              <a:t>)</a:t>
            </a:r>
            <a:endParaRPr/>
          </a:p>
        </p:txBody>
      </p:sp>
      <p:sp>
        <p:nvSpPr>
          <p:cNvPr id="785" name="Google Shape;785;p22"/>
          <p:cNvSpPr txBox="1"/>
          <p:nvPr/>
        </p:nvSpPr>
        <p:spPr>
          <a:xfrm>
            <a:off x="9829075" y="6372439"/>
            <a:ext cx="3068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Xue and Barna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23"/>
          <p:cNvSpPr txBox="1"/>
          <p:nvPr>
            <p:ph type="title"/>
          </p:nvPr>
        </p:nvSpPr>
        <p:spPr>
          <a:xfrm>
            <a:off x="484504" y="255194"/>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i="1" lang="en-US"/>
              <a:t>Francisella tularensis</a:t>
            </a:r>
            <a:endParaRPr i="1"/>
          </a:p>
        </p:txBody>
      </p:sp>
      <p:pic>
        <p:nvPicPr>
          <p:cNvPr id="792" name="Google Shape;792;p23"/>
          <p:cNvPicPr preferRelativeResize="0"/>
          <p:nvPr>
            <p:ph idx="1" type="body"/>
          </p:nvPr>
        </p:nvPicPr>
        <p:blipFill rotWithShape="1">
          <a:blip r:embed="rId3">
            <a:alphaModFix/>
          </a:blip>
          <a:srcRect b="0" l="4133" r="4132" t="0"/>
          <a:stretch/>
        </p:blipFill>
        <p:spPr>
          <a:xfrm>
            <a:off x="8068502" y="1913392"/>
            <a:ext cx="3361497" cy="3767137"/>
          </a:xfrm>
          <a:prstGeom prst="rect">
            <a:avLst/>
          </a:prstGeom>
          <a:noFill/>
          <a:ln>
            <a:noFill/>
          </a:ln>
        </p:spPr>
      </p:pic>
      <p:sp>
        <p:nvSpPr>
          <p:cNvPr id="793" name="Google Shape;793;p23"/>
          <p:cNvSpPr txBox="1"/>
          <p:nvPr/>
        </p:nvSpPr>
        <p:spPr>
          <a:xfrm>
            <a:off x="649383" y="1800413"/>
            <a:ext cx="7254240" cy="325717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Causes tularemia – ulceroglandular, respiratory </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Many hosts and vectors</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Highly infectious/ potential bioweapon</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Model: </a:t>
            </a:r>
            <a:r>
              <a:rPr i="1" lang="en-US" sz="2800">
                <a:solidFill>
                  <a:schemeClr val="dk1"/>
                </a:solidFill>
                <a:latin typeface="Calibri"/>
                <a:ea typeface="Calibri"/>
                <a:cs typeface="Calibri"/>
                <a:sym typeface="Calibri"/>
              </a:rPr>
              <a:t>F. tularensis</a:t>
            </a:r>
            <a:r>
              <a:rPr lang="en-US" sz="2800">
                <a:solidFill>
                  <a:schemeClr val="dk1"/>
                </a:solidFill>
                <a:latin typeface="Calibri"/>
                <a:ea typeface="Calibri"/>
                <a:cs typeface="Calibri"/>
                <a:sym typeface="Calibri"/>
              </a:rPr>
              <a:t> subsp. </a:t>
            </a:r>
            <a:r>
              <a:rPr i="1" lang="en-US" sz="2800">
                <a:solidFill>
                  <a:schemeClr val="dk1"/>
                </a:solidFill>
                <a:latin typeface="Calibri"/>
                <a:ea typeface="Calibri"/>
                <a:cs typeface="Calibri"/>
                <a:sym typeface="Calibri"/>
              </a:rPr>
              <a:t>holarctica</a:t>
            </a:r>
            <a:r>
              <a:rPr lang="en-US" sz="2800">
                <a:solidFill>
                  <a:schemeClr val="dk1"/>
                </a:solidFill>
                <a:latin typeface="Calibri"/>
                <a:ea typeface="Calibri"/>
                <a:cs typeface="Calibri"/>
                <a:sym typeface="Calibri"/>
              </a:rPr>
              <a:t> LVS (live vaccine strain)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208926" y="162029"/>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Bacterial ribosomes</a:t>
            </a:r>
            <a:endParaRPr/>
          </a:p>
        </p:txBody>
      </p:sp>
      <p:grpSp>
        <p:nvGrpSpPr>
          <p:cNvPr id="126" name="Google Shape;126;p3"/>
          <p:cNvGrpSpPr/>
          <p:nvPr/>
        </p:nvGrpSpPr>
        <p:grpSpPr>
          <a:xfrm>
            <a:off x="3231210" y="2385603"/>
            <a:ext cx="5362428" cy="2082602"/>
            <a:chOff x="588538" y="2294363"/>
            <a:chExt cx="5362428" cy="2082602"/>
          </a:xfrm>
        </p:grpSpPr>
        <p:grpSp>
          <p:nvGrpSpPr>
            <p:cNvPr id="127" name="Google Shape;127;p3"/>
            <p:cNvGrpSpPr/>
            <p:nvPr/>
          </p:nvGrpSpPr>
          <p:grpSpPr>
            <a:xfrm>
              <a:off x="588538" y="2294363"/>
              <a:ext cx="5362428" cy="2082602"/>
              <a:chOff x="231922" y="1837163"/>
              <a:chExt cx="5362428" cy="2082602"/>
            </a:xfrm>
          </p:grpSpPr>
          <p:grpSp>
            <p:nvGrpSpPr>
              <p:cNvPr id="128" name="Google Shape;128;p3"/>
              <p:cNvGrpSpPr/>
              <p:nvPr/>
            </p:nvGrpSpPr>
            <p:grpSpPr>
              <a:xfrm>
                <a:off x="1103487" y="2072440"/>
                <a:ext cx="1714142" cy="1356560"/>
                <a:chOff x="2336863" y="3449356"/>
                <a:chExt cx="855722" cy="607249"/>
              </a:xfrm>
            </p:grpSpPr>
            <p:sp>
              <p:nvSpPr>
                <p:cNvPr id="129" name="Google Shape;129;p3"/>
                <p:cNvSpPr/>
                <p:nvPr/>
              </p:nvSpPr>
              <p:spPr>
                <a:xfrm>
                  <a:off x="2336863" y="3449356"/>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3"/>
                <p:cNvSpPr/>
                <p:nvPr/>
              </p:nvSpPr>
              <p:spPr>
                <a:xfrm>
                  <a:off x="2412643" y="3773826"/>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31" name="Google Shape;131;p3"/>
              <p:cNvGrpSpPr/>
              <p:nvPr/>
            </p:nvGrpSpPr>
            <p:grpSpPr>
              <a:xfrm>
                <a:off x="447041" y="1837163"/>
                <a:ext cx="956614" cy="429888"/>
                <a:chOff x="2998208" y="3538328"/>
                <a:chExt cx="389067" cy="166531"/>
              </a:xfrm>
            </p:grpSpPr>
            <p:sp>
              <p:nvSpPr>
                <p:cNvPr id="132" name="Google Shape;132;p3"/>
                <p:cNvSpPr/>
                <p:nvPr/>
              </p:nvSpPr>
              <p:spPr>
                <a:xfrm>
                  <a:off x="2998208" y="3566523"/>
                  <a:ext cx="88977" cy="83736"/>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3"/>
                <p:cNvSpPr/>
                <p:nvPr/>
              </p:nvSpPr>
              <p:spPr>
                <a:xfrm>
                  <a:off x="3058367" y="3547692"/>
                  <a:ext cx="88977" cy="83736"/>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3"/>
                <p:cNvSpPr/>
                <p:nvPr/>
              </p:nvSpPr>
              <p:spPr>
                <a:xfrm>
                  <a:off x="3127896" y="3538328"/>
                  <a:ext cx="88977" cy="83736"/>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3"/>
                <p:cNvSpPr/>
                <p:nvPr/>
              </p:nvSpPr>
              <p:spPr>
                <a:xfrm>
                  <a:off x="3188965" y="3547692"/>
                  <a:ext cx="88977" cy="83736"/>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3"/>
                <p:cNvSpPr/>
                <p:nvPr/>
              </p:nvSpPr>
              <p:spPr>
                <a:xfrm>
                  <a:off x="3245000" y="3575545"/>
                  <a:ext cx="88977" cy="83736"/>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
                <p:cNvSpPr/>
                <p:nvPr/>
              </p:nvSpPr>
              <p:spPr>
                <a:xfrm>
                  <a:off x="3298298" y="3621123"/>
                  <a:ext cx="88977" cy="83736"/>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38" name="Google Shape;138;p3"/>
              <p:cNvCxnSpPr/>
              <p:nvPr/>
            </p:nvCxnSpPr>
            <p:spPr>
              <a:xfrm>
                <a:off x="231922" y="3919765"/>
                <a:ext cx="5362428" cy="0"/>
              </a:xfrm>
              <a:prstGeom prst="straightConnector1">
                <a:avLst/>
              </a:prstGeom>
              <a:noFill/>
              <a:ln cap="flat" cmpd="sng" w="28575">
                <a:solidFill>
                  <a:srgbClr val="000000"/>
                </a:solidFill>
                <a:prstDash val="solid"/>
                <a:miter lim="800000"/>
                <a:headEnd len="sm" w="sm" type="none"/>
                <a:tailEnd len="sm" w="sm" type="none"/>
              </a:ln>
            </p:spPr>
          </p:cxnSp>
          <p:sp>
            <p:nvSpPr>
              <p:cNvPr id="139" name="Google Shape;139;p3"/>
              <p:cNvSpPr/>
              <p:nvPr/>
            </p:nvSpPr>
            <p:spPr>
              <a:xfrm>
                <a:off x="3901571" y="3193723"/>
                <a:ext cx="1409321" cy="72604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Calibri"/>
                    <a:ea typeface="Calibri"/>
                    <a:cs typeface="Calibri"/>
                    <a:sym typeface="Calibri"/>
                  </a:rPr>
                  <a:t>RNAP</a:t>
                </a:r>
                <a:endParaRPr/>
              </a:p>
            </p:txBody>
          </p:sp>
          <p:sp>
            <p:nvSpPr>
              <p:cNvPr id="140" name="Google Shape;140;p3"/>
              <p:cNvSpPr/>
              <p:nvPr/>
            </p:nvSpPr>
            <p:spPr>
              <a:xfrm>
                <a:off x="231922" y="2800969"/>
                <a:ext cx="3886200" cy="58544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41" name="Google Shape;141;p3"/>
            <p:cNvCxnSpPr/>
            <p:nvPr/>
          </p:nvCxnSpPr>
          <p:spPr>
            <a:xfrm>
              <a:off x="951572" y="4013944"/>
              <a:ext cx="0" cy="363021"/>
            </a:xfrm>
            <a:prstGeom prst="straightConnector1">
              <a:avLst/>
            </a:prstGeom>
            <a:noFill/>
            <a:ln cap="flat" cmpd="sng" w="38100">
              <a:solidFill>
                <a:srgbClr val="000000"/>
              </a:solidFill>
              <a:prstDash val="solid"/>
              <a:miter lim="800000"/>
              <a:headEnd len="sm" w="sm" type="none"/>
              <a:tailEnd len="sm" w="sm" type="none"/>
            </a:ln>
          </p:spPr>
        </p:cxnSp>
        <p:cxnSp>
          <p:nvCxnSpPr>
            <p:cNvPr id="142" name="Google Shape;142;p3"/>
            <p:cNvCxnSpPr/>
            <p:nvPr/>
          </p:nvCxnSpPr>
          <p:spPr>
            <a:xfrm>
              <a:off x="942428" y="4013944"/>
              <a:ext cx="660330" cy="0"/>
            </a:xfrm>
            <a:prstGeom prst="straightConnector1">
              <a:avLst/>
            </a:prstGeom>
            <a:noFill/>
            <a:ln cap="flat" cmpd="sng" w="38100">
              <a:solidFill>
                <a:srgbClr val="000000"/>
              </a:solidFill>
              <a:prstDash val="solid"/>
              <a:miter lim="800000"/>
              <a:headEnd len="sm" w="sm" type="none"/>
              <a:tailEnd len="med" w="med" type="triangl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type="title"/>
          </p:nvPr>
        </p:nvSpPr>
        <p:spPr>
          <a:xfrm>
            <a:off x="458081" y="161654"/>
            <a:ext cx="10772775" cy="1175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Heterogeneity in ribosomes</a:t>
            </a:r>
            <a:endParaRPr/>
          </a:p>
        </p:txBody>
      </p:sp>
      <p:grpSp>
        <p:nvGrpSpPr>
          <p:cNvPr id="149" name="Google Shape;149;p4"/>
          <p:cNvGrpSpPr/>
          <p:nvPr/>
        </p:nvGrpSpPr>
        <p:grpSpPr>
          <a:xfrm>
            <a:off x="2226463" y="3010853"/>
            <a:ext cx="1181434" cy="836294"/>
            <a:chOff x="5051905" y="2510640"/>
            <a:chExt cx="855722" cy="607249"/>
          </a:xfrm>
        </p:grpSpPr>
        <p:sp>
          <p:nvSpPr>
            <p:cNvPr id="150" name="Google Shape;150;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52" name="Google Shape;152;p4"/>
          <p:cNvGrpSpPr/>
          <p:nvPr/>
        </p:nvGrpSpPr>
        <p:grpSpPr>
          <a:xfrm>
            <a:off x="611757" y="1261633"/>
            <a:ext cx="6949440" cy="578187"/>
            <a:chOff x="394636" y="1370929"/>
            <a:chExt cx="6949440" cy="578187"/>
          </a:xfrm>
        </p:grpSpPr>
        <p:cxnSp>
          <p:nvCxnSpPr>
            <p:cNvPr id="153" name="Google Shape;153;p4"/>
            <p:cNvCxnSpPr/>
            <p:nvPr/>
          </p:nvCxnSpPr>
          <p:spPr>
            <a:xfrm>
              <a:off x="394636" y="1722922"/>
              <a:ext cx="3207818" cy="1"/>
            </a:xfrm>
            <a:prstGeom prst="straightConnector1">
              <a:avLst/>
            </a:prstGeom>
            <a:noFill/>
            <a:ln cap="flat" cmpd="sng" w="38100">
              <a:solidFill>
                <a:schemeClr val="dk1"/>
              </a:solidFill>
              <a:prstDash val="solid"/>
              <a:miter lim="800000"/>
              <a:headEnd len="sm" w="sm" type="none"/>
              <a:tailEnd len="sm" w="sm" type="none"/>
            </a:ln>
          </p:spPr>
        </p:cxnSp>
        <p:cxnSp>
          <p:nvCxnSpPr>
            <p:cNvPr id="154" name="Google Shape;154;p4"/>
            <p:cNvCxnSpPr/>
            <p:nvPr/>
          </p:nvCxnSpPr>
          <p:spPr>
            <a:xfrm>
              <a:off x="3848501" y="1722923"/>
              <a:ext cx="3495575" cy="9624"/>
            </a:xfrm>
            <a:prstGeom prst="straightConnector1">
              <a:avLst/>
            </a:prstGeom>
            <a:noFill/>
            <a:ln cap="flat" cmpd="sng" w="38100">
              <a:solidFill>
                <a:schemeClr val="dk1"/>
              </a:solidFill>
              <a:prstDash val="solid"/>
              <a:miter lim="800000"/>
              <a:headEnd len="sm" w="sm" type="none"/>
              <a:tailEnd len="sm" w="sm" type="none"/>
            </a:ln>
          </p:spPr>
        </p:cxnSp>
        <p:cxnSp>
          <p:nvCxnSpPr>
            <p:cNvPr id="155" name="Google Shape;155;p4"/>
            <p:cNvCxnSpPr/>
            <p:nvPr/>
          </p:nvCxnSpPr>
          <p:spPr>
            <a:xfrm flipH="1">
              <a:off x="3490025" y="1506354"/>
              <a:ext cx="225703" cy="433137"/>
            </a:xfrm>
            <a:prstGeom prst="straightConnector1">
              <a:avLst/>
            </a:prstGeom>
            <a:noFill/>
            <a:ln cap="flat" cmpd="sng" w="9525">
              <a:solidFill>
                <a:schemeClr val="dk1"/>
              </a:solidFill>
              <a:prstDash val="solid"/>
              <a:miter lim="800000"/>
              <a:headEnd len="sm" w="sm" type="none"/>
              <a:tailEnd len="sm" w="sm" type="none"/>
            </a:ln>
          </p:spPr>
        </p:cxnSp>
        <p:cxnSp>
          <p:nvCxnSpPr>
            <p:cNvPr id="156" name="Google Shape;156;p4"/>
            <p:cNvCxnSpPr/>
            <p:nvPr/>
          </p:nvCxnSpPr>
          <p:spPr>
            <a:xfrm flipH="1">
              <a:off x="3735227" y="1515979"/>
              <a:ext cx="225703" cy="433137"/>
            </a:xfrm>
            <a:prstGeom prst="straightConnector1">
              <a:avLst/>
            </a:prstGeom>
            <a:noFill/>
            <a:ln cap="flat" cmpd="sng" w="9525">
              <a:solidFill>
                <a:schemeClr val="dk1"/>
              </a:solidFill>
              <a:prstDash val="solid"/>
              <a:miter lim="800000"/>
              <a:headEnd len="sm" w="sm" type="none"/>
              <a:tailEnd len="sm" w="sm" type="none"/>
            </a:ln>
          </p:spPr>
        </p:cxnSp>
        <p:grpSp>
          <p:nvGrpSpPr>
            <p:cNvPr id="157" name="Google Shape;157;p4"/>
            <p:cNvGrpSpPr/>
            <p:nvPr/>
          </p:nvGrpSpPr>
          <p:grpSpPr>
            <a:xfrm>
              <a:off x="480553" y="1370929"/>
              <a:ext cx="2927344" cy="344972"/>
              <a:chOff x="480553" y="1370929"/>
              <a:chExt cx="2927344" cy="344972"/>
            </a:xfrm>
          </p:grpSpPr>
          <p:sp>
            <p:nvSpPr>
              <p:cNvPr id="158" name="Google Shape;158;p4"/>
              <p:cNvSpPr txBox="1"/>
              <p:nvPr/>
            </p:nvSpPr>
            <p:spPr>
              <a:xfrm>
                <a:off x="480553" y="1370929"/>
                <a:ext cx="1029903" cy="33795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16S rRNA</a:t>
                </a:r>
                <a:endParaRPr/>
              </a:p>
            </p:txBody>
          </p:sp>
          <p:sp>
            <p:nvSpPr>
              <p:cNvPr id="159" name="Google Shape;159;p4"/>
              <p:cNvSpPr txBox="1"/>
              <p:nvPr/>
            </p:nvSpPr>
            <p:spPr>
              <a:xfrm>
                <a:off x="1606664" y="1377347"/>
                <a:ext cx="689059" cy="33855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tRNA</a:t>
                </a:r>
                <a:endParaRPr/>
              </a:p>
            </p:txBody>
          </p:sp>
          <p:sp>
            <p:nvSpPr>
              <p:cNvPr id="160" name="Google Shape;160;p4"/>
              <p:cNvSpPr txBox="1"/>
              <p:nvPr/>
            </p:nvSpPr>
            <p:spPr>
              <a:xfrm>
                <a:off x="2377994" y="1375071"/>
                <a:ext cx="1029903" cy="33795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23S rRNA</a:t>
                </a:r>
                <a:endParaRPr/>
              </a:p>
            </p:txBody>
          </p:sp>
        </p:grpSp>
        <p:grpSp>
          <p:nvGrpSpPr>
            <p:cNvPr id="161" name="Google Shape;161;p4"/>
            <p:cNvGrpSpPr/>
            <p:nvPr/>
          </p:nvGrpSpPr>
          <p:grpSpPr>
            <a:xfrm>
              <a:off x="4088125" y="1377950"/>
              <a:ext cx="2927344" cy="344972"/>
              <a:chOff x="480553" y="1370929"/>
              <a:chExt cx="2927344" cy="344972"/>
            </a:xfrm>
          </p:grpSpPr>
          <p:sp>
            <p:nvSpPr>
              <p:cNvPr id="162" name="Google Shape;162;p4"/>
              <p:cNvSpPr txBox="1"/>
              <p:nvPr/>
            </p:nvSpPr>
            <p:spPr>
              <a:xfrm>
                <a:off x="480553" y="1370929"/>
                <a:ext cx="1029903" cy="33795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16S rRNA</a:t>
                </a:r>
                <a:endParaRPr/>
              </a:p>
            </p:txBody>
          </p:sp>
          <p:sp>
            <p:nvSpPr>
              <p:cNvPr id="163" name="Google Shape;163;p4"/>
              <p:cNvSpPr txBox="1"/>
              <p:nvPr/>
            </p:nvSpPr>
            <p:spPr>
              <a:xfrm>
                <a:off x="1606664" y="1377347"/>
                <a:ext cx="689059" cy="33855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tRNA</a:t>
                </a:r>
                <a:endParaRPr/>
              </a:p>
            </p:txBody>
          </p:sp>
          <p:sp>
            <p:nvSpPr>
              <p:cNvPr id="164" name="Google Shape;164;p4"/>
              <p:cNvSpPr txBox="1"/>
              <p:nvPr/>
            </p:nvSpPr>
            <p:spPr>
              <a:xfrm>
                <a:off x="2377994" y="1375071"/>
                <a:ext cx="1029903" cy="33795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23S rRNA</a:t>
                </a:r>
                <a:endParaRPr/>
              </a:p>
            </p:txBody>
          </p:sp>
        </p:grpSp>
      </p:grpSp>
      <p:sp>
        <p:nvSpPr>
          <p:cNvPr id="165" name="Google Shape;165;p4"/>
          <p:cNvSpPr txBox="1"/>
          <p:nvPr/>
        </p:nvSpPr>
        <p:spPr>
          <a:xfrm>
            <a:off x="7729378" y="2158101"/>
            <a:ext cx="27493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Multiple rRNA operons</a:t>
            </a:r>
            <a:endParaRPr/>
          </a:p>
        </p:txBody>
      </p:sp>
      <p:cxnSp>
        <p:nvCxnSpPr>
          <p:cNvPr id="166" name="Google Shape;166;p4"/>
          <p:cNvCxnSpPr/>
          <p:nvPr/>
        </p:nvCxnSpPr>
        <p:spPr>
          <a:xfrm>
            <a:off x="2416886" y="2031696"/>
            <a:ext cx="240371" cy="829322"/>
          </a:xfrm>
          <a:prstGeom prst="straightConnector1">
            <a:avLst/>
          </a:prstGeom>
          <a:noFill/>
          <a:ln cap="flat" cmpd="sng" w="28575">
            <a:solidFill>
              <a:schemeClr val="dk1"/>
            </a:solidFill>
            <a:prstDash val="solid"/>
            <a:miter lim="800000"/>
            <a:headEnd len="sm" w="sm" type="none"/>
            <a:tailEnd len="med" w="med" type="triangle"/>
          </a:ln>
        </p:spPr>
      </p:cxnSp>
      <p:cxnSp>
        <p:nvCxnSpPr>
          <p:cNvPr id="167" name="Google Shape;167;p4"/>
          <p:cNvCxnSpPr/>
          <p:nvPr/>
        </p:nvCxnSpPr>
        <p:spPr>
          <a:xfrm flipH="1">
            <a:off x="4298605" y="2031696"/>
            <a:ext cx="304471" cy="846813"/>
          </a:xfrm>
          <a:prstGeom prst="straightConnector1">
            <a:avLst/>
          </a:prstGeom>
          <a:noFill/>
          <a:ln cap="flat" cmpd="sng" w="28575">
            <a:solidFill>
              <a:schemeClr val="dk1"/>
            </a:solidFill>
            <a:prstDash val="solid"/>
            <a:miter lim="800000"/>
            <a:headEnd len="sm" w="sm" type="none"/>
            <a:tailEnd len="med" w="med" type="triangle"/>
          </a:ln>
        </p:spPr>
      </p:cxnSp>
      <p:grpSp>
        <p:nvGrpSpPr>
          <p:cNvPr id="168" name="Google Shape;168;p4"/>
          <p:cNvGrpSpPr/>
          <p:nvPr/>
        </p:nvGrpSpPr>
        <p:grpSpPr>
          <a:xfrm>
            <a:off x="3715728" y="3010853"/>
            <a:ext cx="1181434" cy="836294"/>
            <a:chOff x="5051905" y="2510640"/>
            <a:chExt cx="855722" cy="607249"/>
          </a:xfrm>
        </p:grpSpPr>
        <p:sp>
          <p:nvSpPr>
            <p:cNvPr id="169" name="Google Shape;169;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1" name="Google Shape;171;p4"/>
          <p:cNvSpPr txBox="1"/>
          <p:nvPr/>
        </p:nvSpPr>
        <p:spPr>
          <a:xfrm>
            <a:off x="7729378" y="3287798"/>
            <a:ext cx="2512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 rRNA modifications</a:t>
            </a:r>
            <a:endParaRPr/>
          </a:p>
        </p:txBody>
      </p:sp>
      <p:grpSp>
        <p:nvGrpSpPr>
          <p:cNvPr id="172" name="Google Shape;172;p4"/>
          <p:cNvGrpSpPr/>
          <p:nvPr/>
        </p:nvGrpSpPr>
        <p:grpSpPr>
          <a:xfrm>
            <a:off x="3584225" y="2014559"/>
            <a:ext cx="714380" cy="1147420"/>
            <a:chOff x="10787064" y="1847508"/>
            <a:chExt cx="714380" cy="1147420"/>
          </a:xfrm>
        </p:grpSpPr>
        <p:sp>
          <p:nvSpPr>
            <p:cNvPr id="173" name="Google Shape;173;p4"/>
            <p:cNvSpPr/>
            <p:nvPr/>
          </p:nvSpPr>
          <p:spPr>
            <a:xfrm>
              <a:off x="10787064" y="1847508"/>
              <a:ext cx="714380" cy="495300"/>
            </a:xfrm>
            <a:prstGeom prst="ellipse">
              <a:avLst/>
            </a:prstGeom>
            <a:solidFill>
              <a:srgbClr val="A8D08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Me</a:t>
              </a:r>
              <a:endParaRPr/>
            </a:p>
          </p:txBody>
        </p:sp>
        <p:cxnSp>
          <p:nvCxnSpPr>
            <p:cNvPr id="174" name="Google Shape;174;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75" name="Google Shape;175;p4"/>
          <p:cNvGrpSpPr/>
          <p:nvPr/>
        </p:nvGrpSpPr>
        <p:grpSpPr>
          <a:xfrm>
            <a:off x="2306314" y="3780887"/>
            <a:ext cx="678652" cy="1088945"/>
            <a:chOff x="10944229" y="2342808"/>
            <a:chExt cx="678652" cy="1088945"/>
          </a:xfrm>
        </p:grpSpPr>
        <p:sp>
          <p:nvSpPr>
            <p:cNvPr id="176" name="Google Shape;176;p4"/>
            <p:cNvSpPr/>
            <p:nvPr/>
          </p:nvSpPr>
          <p:spPr>
            <a:xfrm>
              <a:off x="10944229" y="2994928"/>
              <a:ext cx="678652" cy="436825"/>
            </a:xfrm>
            <a:prstGeom prst="ellipse">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Ac</a:t>
              </a:r>
              <a:endParaRPr/>
            </a:p>
          </p:txBody>
        </p:sp>
        <p:cxnSp>
          <p:nvCxnSpPr>
            <p:cNvPr id="177" name="Google Shape;177;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78" name="Google Shape;178;p4"/>
          <p:cNvGrpSpPr/>
          <p:nvPr/>
        </p:nvGrpSpPr>
        <p:grpSpPr>
          <a:xfrm>
            <a:off x="3333139" y="5067544"/>
            <a:ext cx="1181434" cy="836294"/>
            <a:chOff x="5051905" y="2510640"/>
            <a:chExt cx="855722" cy="607249"/>
          </a:xfrm>
        </p:grpSpPr>
        <p:sp>
          <p:nvSpPr>
            <p:cNvPr id="179" name="Google Shape;179;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4"/>
            <p:cNvSpPr/>
            <p:nvPr/>
          </p:nvSpPr>
          <p:spPr>
            <a:xfrm rot="-502087">
              <a:off x="5188155" y="2860054"/>
              <a:ext cx="311655" cy="128261"/>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82" name="Google Shape;182;p4"/>
          <p:cNvCxnSpPr/>
          <p:nvPr/>
        </p:nvCxnSpPr>
        <p:spPr>
          <a:xfrm flipH="1">
            <a:off x="4450840" y="4473874"/>
            <a:ext cx="614961" cy="520640"/>
          </a:xfrm>
          <a:prstGeom prst="straightConnector1">
            <a:avLst/>
          </a:prstGeom>
          <a:noFill/>
          <a:ln cap="flat" cmpd="sng" w="28575">
            <a:solidFill>
              <a:schemeClr val="dk1"/>
            </a:solidFill>
            <a:prstDash val="solid"/>
            <a:miter lim="800000"/>
            <a:headEnd len="sm" w="sm" type="none"/>
            <a:tailEnd len="med" w="med" type="triangle"/>
          </a:ln>
        </p:spPr>
      </p:cxnSp>
      <p:cxnSp>
        <p:nvCxnSpPr>
          <p:cNvPr id="183" name="Google Shape;183;p4"/>
          <p:cNvCxnSpPr/>
          <p:nvPr/>
        </p:nvCxnSpPr>
        <p:spPr>
          <a:xfrm flipH="1">
            <a:off x="6199771" y="4561916"/>
            <a:ext cx="645470" cy="563538"/>
          </a:xfrm>
          <a:prstGeom prst="straightConnector1">
            <a:avLst/>
          </a:prstGeom>
          <a:noFill/>
          <a:ln cap="flat" cmpd="sng" w="28575">
            <a:solidFill>
              <a:schemeClr val="dk1"/>
            </a:solidFill>
            <a:prstDash val="solid"/>
            <a:miter lim="800000"/>
            <a:headEnd len="sm" w="sm" type="none"/>
            <a:tailEnd len="med" w="med" type="triangle"/>
          </a:ln>
        </p:spPr>
      </p:cxnSp>
      <p:grpSp>
        <p:nvGrpSpPr>
          <p:cNvPr id="184" name="Google Shape;184;p4"/>
          <p:cNvGrpSpPr/>
          <p:nvPr/>
        </p:nvGrpSpPr>
        <p:grpSpPr>
          <a:xfrm>
            <a:off x="4768504" y="5096252"/>
            <a:ext cx="1181434" cy="836294"/>
            <a:chOff x="5051905" y="2510640"/>
            <a:chExt cx="855722" cy="607249"/>
          </a:xfrm>
        </p:grpSpPr>
        <p:sp>
          <p:nvSpPr>
            <p:cNvPr id="185" name="Google Shape;185;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4"/>
            <p:cNvSpPr/>
            <p:nvPr/>
          </p:nvSpPr>
          <p:spPr>
            <a:xfrm rot="-502087">
              <a:off x="5188155" y="2860054"/>
              <a:ext cx="311655" cy="128261"/>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8" name="Google Shape;188;p4"/>
          <p:cNvSpPr txBox="1"/>
          <p:nvPr/>
        </p:nvSpPr>
        <p:spPr>
          <a:xfrm>
            <a:off x="7729377" y="4809848"/>
            <a:ext cx="40489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 Multiple ribosomal protein homologs</a:t>
            </a:r>
            <a:endParaRPr/>
          </a:p>
        </p:txBody>
      </p:sp>
      <p:grpSp>
        <p:nvGrpSpPr>
          <p:cNvPr id="189" name="Google Shape;189;p4"/>
          <p:cNvGrpSpPr/>
          <p:nvPr/>
        </p:nvGrpSpPr>
        <p:grpSpPr>
          <a:xfrm rot="-5607573">
            <a:off x="2723963" y="5037522"/>
            <a:ext cx="536277" cy="1170078"/>
            <a:chOff x="10983273" y="1824850"/>
            <a:chExt cx="536277" cy="1170078"/>
          </a:xfrm>
        </p:grpSpPr>
        <p:sp>
          <p:nvSpPr>
            <p:cNvPr id="190" name="Google Shape;190;p4"/>
            <p:cNvSpPr/>
            <p:nvPr/>
          </p:nvSpPr>
          <p:spPr>
            <a:xfrm rot="5105446">
              <a:off x="11001380" y="1847508"/>
              <a:ext cx="500063" cy="495300"/>
            </a:xfrm>
            <a:prstGeom prst="ellipse">
              <a:avLst/>
            </a:prstGeom>
            <a:solidFill>
              <a:srgbClr val="FFD9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a:t>
              </a:r>
              <a:endParaRPr/>
            </a:p>
          </p:txBody>
        </p:sp>
        <p:cxnSp>
          <p:nvCxnSpPr>
            <p:cNvPr id="191" name="Google Shape;191;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sp>
        <p:nvSpPr>
          <p:cNvPr id="192" name="Google Shape;192;p4"/>
          <p:cNvSpPr txBox="1"/>
          <p:nvPr/>
        </p:nvSpPr>
        <p:spPr>
          <a:xfrm>
            <a:off x="7729378" y="5685274"/>
            <a:ext cx="3589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 Ribosomal protein modifications</a:t>
            </a:r>
            <a:endParaRPr/>
          </a:p>
        </p:txBody>
      </p:sp>
      <p:grpSp>
        <p:nvGrpSpPr>
          <p:cNvPr id="193" name="Google Shape;193;p4"/>
          <p:cNvGrpSpPr/>
          <p:nvPr/>
        </p:nvGrpSpPr>
        <p:grpSpPr>
          <a:xfrm rot="7565066">
            <a:off x="5370708" y="5359428"/>
            <a:ext cx="821030" cy="1374749"/>
            <a:chOff x="10706823" y="1620179"/>
            <a:chExt cx="821030" cy="1374749"/>
          </a:xfrm>
        </p:grpSpPr>
        <p:sp>
          <p:nvSpPr>
            <p:cNvPr id="194" name="Google Shape;194;p4"/>
            <p:cNvSpPr/>
            <p:nvPr/>
          </p:nvSpPr>
          <p:spPr>
            <a:xfrm rot="-7565066">
              <a:off x="10760148" y="1807052"/>
              <a:ext cx="714380" cy="495300"/>
            </a:xfrm>
            <a:prstGeom prst="ellipse">
              <a:avLst/>
            </a:prstGeom>
            <a:solidFill>
              <a:srgbClr val="A8D08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Me</a:t>
              </a:r>
              <a:endParaRPr/>
            </a:p>
          </p:txBody>
        </p:sp>
        <p:cxnSp>
          <p:nvCxnSpPr>
            <p:cNvPr id="195" name="Google Shape;195;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96" name="Google Shape;196;p4"/>
          <p:cNvGrpSpPr/>
          <p:nvPr/>
        </p:nvGrpSpPr>
        <p:grpSpPr>
          <a:xfrm>
            <a:off x="4655845" y="4038916"/>
            <a:ext cx="3917153" cy="531528"/>
            <a:chOff x="1138761" y="1349178"/>
            <a:chExt cx="5418635" cy="599938"/>
          </a:xfrm>
        </p:grpSpPr>
        <p:cxnSp>
          <p:nvCxnSpPr>
            <p:cNvPr id="197" name="Google Shape;197;p4"/>
            <p:cNvCxnSpPr/>
            <p:nvPr/>
          </p:nvCxnSpPr>
          <p:spPr>
            <a:xfrm>
              <a:off x="1138761" y="1722923"/>
              <a:ext cx="2463694" cy="1"/>
            </a:xfrm>
            <a:prstGeom prst="straightConnector1">
              <a:avLst/>
            </a:prstGeom>
            <a:noFill/>
            <a:ln cap="flat" cmpd="sng" w="38100">
              <a:solidFill>
                <a:schemeClr val="dk1"/>
              </a:solidFill>
              <a:prstDash val="solid"/>
              <a:miter lim="800000"/>
              <a:headEnd len="sm" w="sm" type="none"/>
              <a:tailEnd len="sm" w="sm" type="none"/>
            </a:ln>
          </p:spPr>
        </p:cxnSp>
        <p:cxnSp>
          <p:nvCxnSpPr>
            <p:cNvPr id="198" name="Google Shape;198;p4"/>
            <p:cNvCxnSpPr/>
            <p:nvPr/>
          </p:nvCxnSpPr>
          <p:spPr>
            <a:xfrm>
              <a:off x="3848501" y="1722923"/>
              <a:ext cx="2708895" cy="0"/>
            </a:xfrm>
            <a:prstGeom prst="straightConnector1">
              <a:avLst/>
            </a:prstGeom>
            <a:noFill/>
            <a:ln cap="flat" cmpd="sng" w="38100">
              <a:solidFill>
                <a:schemeClr val="dk1"/>
              </a:solidFill>
              <a:prstDash val="solid"/>
              <a:miter lim="800000"/>
              <a:headEnd len="sm" w="sm" type="none"/>
              <a:tailEnd len="sm" w="sm" type="none"/>
            </a:ln>
          </p:spPr>
        </p:cxnSp>
        <p:cxnSp>
          <p:nvCxnSpPr>
            <p:cNvPr id="199" name="Google Shape;199;p4"/>
            <p:cNvCxnSpPr/>
            <p:nvPr/>
          </p:nvCxnSpPr>
          <p:spPr>
            <a:xfrm flipH="1">
              <a:off x="3490025" y="1506354"/>
              <a:ext cx="225703" cy="433137"/>
            </a:xfrm>
            <a:prstGeom prst="straightConnector1">
              <a:avLst/>
            </a:prstGeom>
            <a:noFill/>
            <a:ln cap="flat" cmpd="sng" w="9525">
              <a:solidFill>
                <a:schemeClr val="dk1"/>
              </a:solidFill>
              <a:prstDash val="solid"/>
              <a:miter lim="800000"/>
              <a:headEnd len="sm" w="sm" type="none"/>
              <a:tailEnd len="sm" w="sm" type="none"/>
            </a:ln>
          </p:spPr>
        </p:cxnSp>
        <p:cxnSp>
          <p:nvCxnSpPr>
            <p:cNvPr id="200" name="Google Shape;200;p4"/>
            <p:cNvCxnSpPr/>
            <p:nvPr/>
          </p:nvCxnSpPr>
          <p:spPr>
            <a:xfrm flipH="1">
              <a:off x="3735227" y="1515979"/>
              <a:ext cx="225703" cy="433137"/>
            </a:xfrm>
            <a:prstGeom prst="straightConnector1">
              <a:avLst/>
            </a:prstGeom>
            <a:noFill/>
            <a:ln cap="flat" cmpd="sng" w="9525">
              <a:solidFill>
                <a:schemeClr val="dk1"/>
              </a:solidFill>
              <a:prstDash val="solid"/>
              <a:miter lim="800000"/>
              <a:headEnd len="sm" w="sm" type="none"/>
              <a:tailEnd len="sm" w="sm" type="none"/>
            </a:ln>
          </p:spPr>
        </p:cxnSp>
        <p:sp>
          <p:nvSpPr>
            <p:cNvPr id="201" name="Google Shape;201;p4"/>
            <p:cNvSpPr txBox="1"/>
            <p:nvPr/>
          </p:nvSpPr>
          <p:spPr>
            <a:xfrm>
              <a:off x="1179381" y="1349178"/>
              <a:ext cx="2228519" cy="356699"/>
            </a:xfrm>
            <a:prstGeom prst="rect">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Ribosomal Protein</a:t>
              </a:r>
              <a:endParaRPr/>
            </a:p>
          </p:txBody>
        </p:sp>
        <p:sp>
          <p:nvSpPr>
            <p:cNvPr id="202" name="Google Shape;202;p4"/>
            <p:cNvSpPr txBox="1"/>
            <p:nvPr/>
          </p:nvSpPr>
          <p:spPr>
            <a:xfrm>
              <a:off x="4088125" y="1351397"/>
              <a:ext cx="2139274" cy="356709"/>
            </a:xfrm>
            <a:prstGeom prst="rect">
              <a:avLst/>
            </a:prstGeom>
            <a:solidFill>
              <a:srgbClr val="7030A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Ribosomal Protein</a:t>
              </a:r>
              <a:endParaRPr/>
            </a:p>
          </p:txBody>
        </p:sp>
      </p:grpSp>
      <p:sp>
        <p:nvSpPr>
          <p:cNvPr id="203" name="Google Shape;203;p4"/>
          <p:cNvSpPr txBox="1"/>
          <p:nvPr/>
        </p:nvSpPr>
        <p:spPr>
          <a:xfrm>
            <a:off x="9753859" y="6258710"/>
            <a:ext cx="24649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Byrgazov </a:t>
            </a:r>
            <a:r>
              <a:rPr i="1" lang="en-US" sz="1800">
                <a:solidFill>
                  <a:schemeClr val="dk1"/>
                </a:solidFill>
                <a:latin typeface="Calibri"/>
                <a:ea typeface="Calibri"/>
                <a:cs typeface="Calibri"/>
                <a:sym typeface="Calibri"/>
              </a:rPr>
              <a:t>et al. </a:t>
            </a:r>
            <a:r>
              <a:rPr lang="en-US" sz="1800">
                <a:solidFill>
                  <a:schemeClr val="dk1"/>
                </a:solidFill>
                <a:latin typeface="Calibri"/>
                <a:ea typeface="Calibri"/>
                <a:cs typeface="Calibri"/>
                <a:sym typeface="Calibri"/>
              </a:rPr>
              <a:t>2013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
          <p:cNvSpPr txBox="1"/>
          <p:nvPr>
            <p:ph type="title"/>
          </p:nvPr>
        </p:nvSpPr>
        <p:spPr>
          <a:xfrm>
            <a:off x="357484" y="16503"/>
            <a:ext cx="1234911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Specialized ribosomes in </a:t>
            </a:r>
            <a:r>
              <a:rPr i="1" lang="en-US" sz="4000"/>
              <a:t>Mycobacterium tuberculosis</a:t>
            </a:r>
            <a:endParaRPr/>
          </a:p>
        </p:txBody>
      </p:sp>
      <p:grpSp>
        <p:nvGrpSpPr>
          <p:cNvPr id="209" name="Google Shape;209;p5"/>
          <p:cNvGrpSpPr/>
          <p:nvPr/>
        </p:nvGrpSpPr>
        <p:grpSpPr>
          <a:xfrm>
            <a:off x="3222933" y="2641166"/>
            <a:ext cx="1181434" cy="836294"/>
            <a:chOff x="6901988" y="3274804"/>
            <a:chExt cx="1181434" cy="836294"/>
          </a:xfrm>
        </p:grpSpPr>
        <p:grpSp>
          <p:nvGrpSpPr>
            <p:cNvPr id="210" name="Google Shape;210;p5"/>
            <p:cNvGrpSpPr/>
            <p:nvPr/>
          </p:nvGrpSpPr>
          <p:grpSpPr>
            <a:xfrm>
              <a:off x="6901988" y="3274804"/>
              <a:ext cx="1181434" cy="836294"/>
              <a:chOff x="5051905" y="2510640"/>
              <a:chExt cx="855722" cy="607249"/>
            </a:xfrm>
          </p:grpSpPr>
          <p:sp>
            <p:nvSpPr>
              <p:cNvPr id="211" name="Google Shape;211;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3" name="Google Shape;213;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4" name="Google Shape;214;p5"/>
          <p:cNvGrpSpPr/>
          <p:nvPr/>
        </p:nvGrpSpPr>
        <p:grpSpPr>
          <a:xfrm>
            <a:off x="3028564" y="2045155"/>
            <a:ext cx="1477004" cy="369334"/>
            <a:chOff x="88488" y="5558317"/>
            <a:chExt cx="1818385" cy="296213"/>
          </a:xfrm>
        </p:grpSpPr>
        <p:sp>
          <p:nvSpPr>
            <p:cNvPr id="215" name="Google Shape;215;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216" name="Google Shape;216;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17" name="Google Shape;217;p5"/>
            <p:cNvSpPr txBox="1"/>
            <p:nvPr/>
          </p:nvSpPr>
          <p:spPr>
            <a:xfrm>
              <a:off x="472427" y="5558317"/>
              <a:ext cx="1326593" cy="296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AltRP 18</a:t>
              </a:r>
              <a:endParaRPr/>
            </a:p>
          </p:txBody>
        </p:sp>
      </p:grpSp>
      <p:grpSp>
        <p:nvGrpSpPr>
          <p:cNvPr id="218" name="Google Shape;218;p5"/>
          <p:cNvGrpSpPr/>
          <p:nvPr/>
        </p:nvGrpSpPr>
        <p:grpSpPr>
          <a:xfrm>
            <a:off x="618699" y="4402583"/>
            <a:ext cx="1477004" cy="514603"/>
            <a:chOff x="596894" y="1936573"/>
            <a:chExt cx="1477004" cy="514603"/>
          </a:xfrm>
        </p:grpSpPr>
        <p:grpSp>
          <p:nvGrpSpPr>
            <p:cNvPr id="219" name="Google Shape;219;p5"/>
            <p:cNvGrpSpPr/>
            <p:nvPr/>
          </p:nvGrpSpPr>
          <p:grpSpPr>
            <a:xfrm>
              <a:off x="596894" y="2081844"/>
              <a:ext cx="1477004" cy="369332"/>
              <a:chOff x="88488" y="5558233"/>
              <a:chExt cx="1818385" cy="296211"/>
            </a:xfrm>
          </p:grpSpPr>
          <p:sp>
            <p:nvSpPr>
              <p:cNvPr id="220" name="Google Shape;220;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221" name="Google Shape;221;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22" name="Google Shape;222;p5"/>
              <p:cNvSpPr txBox="1"/>
              <p:nvPr/>
            </p:nvSpPr>
            <p:spPr>
              <a:xfrm>
                <a:off x="369117" y="5558233"/>
                <a:ext cx="1537756" cy="296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PrimRP 18</a:t>
                </a:r>
                <a:endParaRPr/>
              </a:p>
            </p:txBody>
          </p:sp>
        </p:grpSp>
        <p:grpSp>
          <p:nvGrpSpPr>
            <p:cNvPr id="223" name="Google Shape;223;p5"/>
            <p:cNvGrpSpPr/>
            <p:nvPr/>
          </p:nvGrpSpPr>
          <p:grpSpPr>
            <a:xfrm>
              <a:off x="678416" y="1936573"/>
              <a:ext cx="527368" cy="449836"/>
              <a:chOff x="5299447" y="2480912"/>
              <a:chExt cx="796553" cy="447345"/>
            </a:xfrm>
          </p:grpSpPr>
          <p:cxnSp>
            <p:nvCxnSpPr>
              <p:cNvPr id="224" name="Google Shape;224;p5"/>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225" name="Google Shape;225;p5"/>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grpSp>
        <p:nvGrpSpPr>
          <p:cNvPr id="226" name="Google Shape;226;p5"/>
          <p:cNvGrpSpPr/>
          <p:nvPr/>
        </p:nvGrpSpPr>
        <p:grpSpPr>
          <a:xfrm>
            <a:off x="863463" y="2045157"/>
            <a:ext cx="1477004" cy="369332"/>
            <a:chOff x="88488" y="5558233"/>
            <a:chExt cx="1818385" cy="296211"/>
          </a:xfrm>
        </p:grpSpPr>
        <p:sp>
          <p:nvSpPr>
            <p:cNvPr id="227" name="Google Shape;227;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228" name="Google Shape;228;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29" name="Google Shape;229;p5"/>
            <p:cNvSpPr txBox="1"/>
            <p:nvPr/>
          </p:nvSpPr>
          <p:spPr>
            <a:xfrm>
              <a:off x="369117" y="5558233"/>
              <a:ext cx="1537756" cy="296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PrimRP 18</a:t>
              </a:r>
              <a:endParaRPr/>
            </a:p>
          </p:txBody>
        </p:sp>
      </p:grpSp>
      <p:grpSp>
        <p:nvGrpSpPr>
          <p:cNvPr id="230" name="Google Shape;230;p5"/>
          <p:cNvGrpSpPr/>
          <p:nvPr/>
        </p:nvGrpSpPr>
        <p:grpSpPr>
          <a:xfrm>
            <a:off x="944985" y="1899886"/>
            <a:ext cx="527368" cy="449836"/>
            <a:chOff x="5299447" y="2480912"/>
            <a:chExt cx="796553" cy="447345"/>
          </a:xfrm>
        </p:grpSpPr>
        <p:cxnSp>
          <p:nvCxnSpPr>
            <p:cNvPr id="231" name="Google Shape;231;p5"/>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232" name="Google Shape;232;p5"/>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cxnSp>
        <p:nvCxnSpPr>
          <p:cNvPr id="233" name="Google Shape;233;p5"/>
          <p:cNvCxnSpPr/>
          <p:nvPr/>
        </p:nvCxnSpPr>
        <p:spPr>
          <a:xfrm flipH="1" rot="10800000">
            <a:off x="212651" y="3678141"/>
            <a:ext cx="11525693" cy="12178"/>
          </a:xfrm>
          <a:prstGeom prst="straightConnector1">
            <a:avLst/>
          </a:prstGeom>
          <a:noFill/>
          <a:ln cap="flat" cmpd="sng" w="38100">
            <a:solidFill>
              <a:schemeClr val="dk1"/>
            </a:solidFill>
            <a:prstDash val="dash"/>
            <a:miter lim="800000"/>
            <a:headEnd len="sm" w="sm" type="none"/>
            <a:tailEnd len="sm" w="sm" type="none"/>
          </a:ln>
        </p:spPr>
      </p:cxnSp>
      <p:grpSp>
        <p:nvGrpSpPr>
          <p:cNvPr id="234" name="Google Shape;234;p5"/>
          <p:cNvGrpSpPr/>
          <p:nvPr/>
        </p:nvGrpSpPr>
        <p:grpSpPr>
          <a:xfrm>
            <a:off x="2767138" y="4402583"/>
            <a:ext cx="1477004" cy="514701"/>
            <a:chOff x="596894" y="1936573"/>
            <a:chExt cx="1477004" cy="514701"/>
          </a:xfrm>
        </p:grpSpPr>
        <p:grpSp>
          <p:nvGrpSpPr>
            <p:cNvPr id="235" name="Google Shape;235;p5"/>
            <p:cNvGrpSpPr/>
            <p:nvPr/>
          </p:nvGrpSpPr>
          <p:grpSpPr>
            <a:xfrm>
              <a:off x="596894" y="2081940"/>
              <a:ext cx="1477004" cy="369334"/>
              <a:chOff x="88488" y="5558317"/>
              <a:chExt cx="1818385" cy="296213"/>
            </a:xfrm>
          </p:grpSpPr>
          <p:sp>
            <p:nvSpPr>
              <p:cNvPr id="236" name="Google Shape;236;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237" name="Google Shape;237;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38" name="Google Shape;238;p5"/>
              <p:cNvSpPr txBox="1"/>
              <p:nvPr/>
            </p:nvSpPr>
            <p:spPr>
              <a:xfrm>
                <a:off x="472427" y="5558317"/>
                <a:ext cx="1326593" cy="296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AltRP 18</a:t>
                </a:r>
                <a:endParaRPr/>
              </a:p>
            </p:txBody>
          </p:sp>
        </p:grpSp>
        <p:grpSp>
          <p:nvGrpSpPr>
            <p:cNvPr id="239" name="Google Shape;239;p5"/>
            <p:cNvGrpSpPr/>
            <p:nvPr/>
          </p:nvGrpSpPr>
          <p:grpSpPr>
            <a:xfrm>
              <a:off x="678416" y="1936573"/>
              <a:ext cx="527368" cy="449836"/>
              <a:chOff x="5299447" y="2480912"/>
              <a:chExt cx="796553" cy="447345"/>
            </a:xfrm>
          </p:grpSpPr>
          <p:cxnSp>
            <p:nvCxnSpPr>
              <p:cNvPr id="240" name="Google Shape;240;p5"/>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241" name="Google Shape;241;p5"/>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grpSp>
        <p:nvGrpSpPr>
          <p:cNvPr id="242" name="Google Shape;242;p5"/>
          <p:cNvGrpSpPr/>
          <p:nvPr/>
        </p:nvGrpSpPr>
        <p:grpSpPr>
          <a:xfrm>
            <a:off x="5482565" y="1184814"/>
            <a:ext cx="1734385" cy="1000273"/>
            <a:chOff x="5482565" y="1184814"/>
            <a:chExt cx="1734385" cy="1000273"/>
          </a:xfrm>
        </p:grpSpPr>
        <p:cxnSp>
          <p:nvCxnSpPr>
            <p:cNvPr id="243" name="Google Shape;243;p5"/>
            <p:cNvCxnSpPr/>
            <p:nvPr/>
          </p:nvCxnSpPr>
          <p:spPr>
            <a:xfrm rot="10800000">
              <a:off x="5744606" y="1184814"/>
              <a:ext cx="0" cy="522538"/>
            </a:xfrm>
            <a:prstGeom prst="straightConnector1">
              <a:avLst/>
            </a:prstGeom>
            <a:noFill/>
            <a:ln cap="flat" cmpd="sng" w="38100">
              <a:solidFill>
                <a:schemeClr val="dk1"/>
              </a:solidFill>
              <a:prstDash val="solid"/>
              <a:miter lim="800000"/>
              <a:headEnd len="sm" w="sm" type="none"/>
              <a:tailEnd len="med" w="med" type="triangle"/>
            </a:ln>
          </p:spPr>
        </p:cxnSp>
        <p:sp>
          <p:nvSpPr>
            <p:cNvPr id="244" name="Google Shape;244;p5"/>
            <p:cNvSpPr txBox="1"/>
            <p:nvPr/>
          </p:nvSpPr>
          <p:spPr>
            <a:xfrm>
              <a:off x="5914239" y="1213403"/>
              <a:ext cx="13027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Zn</a:t>
              </a:r>
              <a:r>
                <a:rPr baseline="30000" lang="en-US" sz="3200">
                  <a:solidFill>
                    <a:schemeClr val="dk1"/>
                  </a:solidFill>
                  <a:latin typeface="Calibri"/>
                  <a:ea typeface="Calibri"/>
                  <a:cs typeface="Calibri"/>
                  <a:sym typeface="Calibri"/>
                </a:rPr>
                <a:t>2+</a:t>
              </a:r>
              <a:endParaRPr/>
            </a:p>
          </p:txBody>
        </p:sp>
        <p:sp>
          <p:nvSpPr>
            <p:cNvPr id="245" name="Google Shape;245;p5"/>
            <p:cNvSpPr txBox="1"/>
            <p:nvPr/>
          </p:nvSpPr>
          <p:spPr>
            <a:xfrm>
              <a:off x="5482565" y="1815755"/>
              <a:ext cx="15100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(Intracellular)</a:t>
              </a:r>
              <a:endParaRPr/>
            </a:p>
          </p:txBody>
        </p:sp>
      </p:grpSp>
      <p:grpSp>
        <p:nvGrpSpPr>
          <p:cNvPr id="246" name="Google Shape;246;p5"/>
          <p:cNvGrpSpPr/>
          <p:nvPr/>
        </p:nvGrpSpPr>
        <p:grpSpPr>
          <a:xfrm>
            <a:off x="5469124" y="3849406"/>
            <a:ext cx="1734385" cy="1023020"/>
            <a:chOff x="5482565" y="1162067"/>
            <a:chExt cx="1734385" cy="1023020"/>
          </a:xfrm>
        </p:grpSpPr>
        <p:cxnSp>
          <p:nvCxnSpPr>
            <p:cNvPr id="247" name="Google Shape;247;p5"/>
            <p:cNvCxnSpPr/>
            <p:nvPr/>
          </p:nvCxnSpPr>
          <p:spPr>
            <a:xfrm>
              <a:off x="5761384" y="1162067"/>
              <a:ext cx="0" cy="596759"/>
            </a:xfrm>
            <a:prstGeom prst="straightConnector1">
              <a:avLst/>
            </a:prstGeom>
            <a:noFill/>
            <a:ln cap="flat" cmpd="sng" w="38100">
              <a:solidFill>
                <a:schemeClr val="dk1"/>
              </a:solidFill>
              <a:prstDash val="solid"/>
              <a:miter lim="800000"/>
              <a:headEnd len="sm" w="sm" type="none"/>
              <a:tailEnd len="med" w="med" type="triangle"/>
            </a:ln>
          </p:spPr>
        </p:cxnSp>
        <p:sp>
          <p:nvSpPr>
            <p:cNvPr id="248" name="Google Shape;248;p5"/>
            <p:cNvSpPr txBox="1"/>
            <p:nvPr/>
          </p:nvSpPr>
          <p:spPr>
            <a:xfrm>
              <a:off x="5914239" y="1213403"/>
              <a:ext cx="13027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Zn</a:t>
              </a:r>
              <a:r>
                <a:rPr baseline="30000" lang="en-US" sz="3200">
                  <a:solidFill>
                    <a:schemeClr val="dk1"/>
                  </a:solidFill>
                  <a:latin typeface="Calibri"/>
                  <a:ea typeface="Calibri"/>
                  <a:cs typeface="Calibri"/>
                  <a:sym typeface="Calibri"/>
                </a:rPr>
                <a:t>2+</a:t>
              </a:r>
              <a:endParaRPr/>
            </a:p>
          </p:txBody>
        </p:sp>
        <p:sp>
          <p:nvSpPr>
            <p:cNvPr id="249" name="Google Shape;249;p5"/>
            <p:cNvSpPr txBox="1"/>
            <p:nvPr/>
          </p:nvSpPr>
          <p:spPr>
            <a:xfrm>
              <a:off x="5482565" y="1815755"/>
              <a:ext cx="15100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(Extracellular)</a:t>
              </a:r>
              <a:endParaRPr/>
            </a:p>
          </p:txBody>
        </p:sp>
      </p:grpSp>
      <p:grpSp>
        <p:nvGrpSpPr>
          <p:cNvPr id="250" name="Google Shape;250;p5"/>
          <p:cNvGrpSpPr/>
          <p:nvPr/>
        </p:nvGrpSpPr>
        <p:grpSpPr>
          <a:xfrm>
            <a:off x="863463" y="5314905"/>
            <a:ext cx="1181434" cy="836294"/>
            <a:chOff x="7054388" y="3427204"/>
            <a:chExt cx="1181434" cy="836294"/>
          </a:xfrm>
        </p:grpSpPr>
        <p:grpSp>
          <p:nvGrpSpPr>
            <p:cNvPr id="251" name="Google Shape;251;p5"/>
            <p:cNvGrpSpPr/>
            <p:nvPr/>
          </p:nvGrpSpPr>
          <p:grpSpPr>
            <a:xfrm>
              <a:off x="7054388" y="3427204"/>
              <a:ext cx="1181434" cy="836294"/>
              <a:chOff x="5051905" y="2510640"/>
              <a:chExt cx="855722" cy="607249"/>
            </a:xfrm>
          </p:grpSpPr>
          <p:sp>
            <p:nvSpPr>
              <p:cNvPr id="252" name="Google Shape;252;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4" name="Google Shape;254;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5" name="Google Shape;255;p5"/>
          <p:cNvGrpSpPr/>
          <p:nvPr/>
        </p:nvGrpSpPr>
        <p:grpSpPr>
          <a:xfrm>
            <a:off x="3030801" y="5294600"/>
            <a:ext cx="1181434" cy="836294"/>
            <a:chOff x="6901988" y="3274804"/>
            <a:chExt cx="1181434" cy="836294"/>
          </a:xfrm>
        </p:grpSpPr>
        <p:grpSp>
          <p:nvGrpSpPr>
            <p:cNvPr id="256" name="Google Shape;256;p5"/>
            <p:cNvGrpSpPr/>
            <p:nvPr/>
          </p:nvGrpSpPr>
          <p:grpSpPr>
            <a:xfrm>
              <a:off x="6901988" y="3274804"/>
              <a:ext cx="1181434" cy="836294"/>
              <a:chOff x="5051905" y="2510640"/>
              <a:chExt cx="855722" cy="607249"/>
            </a:xfrm>
          </p:grpSpPr>
          <p:sp>
            <p:nvSpPr>
              <p:cNvPr id="257" name="Google Shape;257;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9" name="Google Shape;259;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0" name="Google Shape;260;p5"/>
          <p:cNvGrpSpPr/>
          <p:nvPr/>
        </p:nvGrpSpPr>
        <p:grpSpPr>
          <a:xfrm>
            <a:off x="6777000" y="4078964"/>
            <a:ext cx="4646011" cy="2290691"/>
            <a:chOff x="7204587" y="1195521"/>
            <a:chExt cx="4646011" cy="2290691"/>
          </a:xfrm>
        </p:grpSpPr>
        <p:grpSp>
          <p:nvGrpSpPr>
            <p:cNvPr id="261" name="Google Shape;261;p5"/>
            <p:cNvGrpSpPr/>
            <p:nvPr/>
          </p:nvGrpSpPr>
          <p:grpSpPr>
            <a:xfrm>
              <a:off x="7956299" y="1582274"/>
              <a:ext cx="1181434" cy="836294"/>
              <a:chOff x="7054388" y="3427204"/>
              <a:chExt cx="1181434" cy="836294"/>
            </a:xfrm>
          </p:grpSpPr>
          <p:grpSp>
            <p:nvGrpSpPr>
              <p:cNvPr id="262" name="Google Shape;262;p5"/>
              <p:cNvGrpSpPr/>
              <p:nvPr/>
            </p:nvGrpSpPr>
            <p:grpSpPr>
              <a:xfrm>
                <a:off x="7054388" y="3427204"/>
                <a:ext cx="1181434" cy="836294"/>
                <a:chOff x="5051905" y="2510640"/>
                <a:chExt cx="855722" cy="607249"/>
              </a:xfrm>
            </p:grpSpPr>
            <p:sp>
              <p:nvSpPr>
                <p:cNvPr id="263" name="Google Shape;263;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5" name="Google Shape;265;p5"/>
              <p:cNvSpPr/>
              <p:nvPr/>
            </p:nvSpPr>
            <p:spPr>
              <a:xfrm>
                <a:off x="7543014" y="40173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6" name="Google Shape;266;p5"/>
            <p:cNvGrpSpPr/>
            <p:nvPr/>
          </p:nvGrpSpPr>
          <p:grpSpPr>
            <a:xfrm>
              <a:off x="9266949" y="2036672"/>
              <a:ext cx="1181434" cy="836294"/>
              <a:chOff x="7054388" y="3427204"/>
              <a:chExt cx="1181434" cy="836294"/>
            </a:xfrm>
          </p:grpSpPr>
          <p:grpSp>
            <p:nvGrpSpPr>
              <p:cNvPr id="267" name="Google Shape;267;p5"/>
              <p:cNvGrpSpPr/>
              <p:nvPr/>
            </p:nvGrpSpPr>
            <p:grpSpPr>
              <a:xfrm>
                <a:off x="7054388" y="3427204"/>
                <a:ext cx="1181434" cy="836294"/>
                <a:chOff x="5051905" y="2510640"/>
                <a:chExt cx="855722" cy="607249"/>
              </a:xfrm>
            </p:grpSpPr>
            <p:sp>
              <p:nvSpPr>
                <p:cNvPr id="268" name="Google Shape;268;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0" name="Google Shape;270;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1" name="Google Shape;271;p5"/>
            <p:cNvGrpSpPr/>
            <p:nvPr/>
          </p:nvGrpSpPr>
          <p:grpSpPr>
            <a:xfrm>
              <a:off x="7204587" y="2538966"/>
              <a:ext cx="1181434" cy="836294"/>
              <a:chOff x="7054388" y="3427204"/>
              <a:chExt cx="1181434" cy="836294"/>
            </a:xfrm>
          </p:grpSpPr>
          <p:grpSp>
            <p:nvGrpSpPr>
              <p:cNvPr id="272" name="Google Shape;272;p5"/>
              <p:cNvGrpSpPr/>
              <p:nvPr/>
            </p:nvGrpSpPr>
            <p:grpSpPr>
              <a:xfrm>
                <a:off x="7054388" y="3427204"/>
                <a:ext cx="1181434" cy="836294"/>
                <a:chOff x="5051905" y="2510640"/>
                <a:chExt cx="855722" cy="607249"/>
              </a:xfrm>
            </p:grpSpPr>
            <p:sp>
              <p:nvSpPr>
                <p:cNvPr id="273" name="Google Shape;273;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5" name="Google Shape;275;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6" name="Google Shape;276;p5"/>
            <p:cNvGrpSpPr/>
            <p:nvPr/>
          </p:nvGrpSpPr>
          <p:grpSpPr>
            <a:xfrm>
              <a:off x="10388241" y="1195521"/>
              <a:ext cx="1181434" cy="836294"/>
              <a:chOff x="7054388" y="3427204"/>
              <a:chExt cx="1181434" cy="836294"/>
            </a:xfrm>
          </p:grpSpPr>
          <p:grpSp>
            <p:nvGrpSpPr>
              <p:cNvPr id="277" name="Google Shape;277;p5"/>
              <p:cNvGrpSpPr/>
              <p:nvPr/>
            </p:nvGrpSpPr>
            <p:grpSpPr>
              <a:xfrm>
                <a:off x="7054388" y="3427204"/>
                <a:ext cx="1181434" cy="836294"/>
                <a:chOff x="5051905" y="2510640"/>
                <a:chExt cx="855722" cy="607249"/>
              </a:xfrm>
            </p:grpSpPr>
            <p:sp>
              <p:nvSpPr>
                <p:cNvPr id="278" name="Google Shape;278;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5"/>
              <p:cNvSpPr/>
              <p:nvPr/>
            </p:nvSpPr>
            <p:spPr>
              <a:xfrm>
                <a:off x="7543014" y="40173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1" name="Google Shape;281;p5"/>
            <p:cNvGrpSpPr/>
            <p:nvPr/>
          </p:nvGrpSpPr>
          <p:grpSpPr>
            <a:xfrm>
              <a:off x="10669164" y="2649918"/>
              <a:ext cx="1181434" cy="836294"/>
              <a:chOff x="6901988" y="3274804"/>
              <a:chExt cx="1181434" cy="836294"/>
            </a:xfrm>
          </p:grpSpPr>
          <p:grpSp>
            <p:nvGrpSpPr>
              <p:cNvPr id="282" name="Google Shape;282;p5"/>
              <p:cNvGrpSpPr/>
              <p:nvPr/>
            </p:nvGrpSpPr>
            <p:grpSpPr>
              <a:xfrm>
                <a:off x="6901988" y="3274804"/>
                <a:ext cx="1181434" cy="836294"/>
                <a:chOff x="5051905" y="2510640"/>
                <a:chExt cx="855722" cy="607249"/>
              </a:xfrm>
            </p:grpSpPr>
            <p:sp>
              <p:nvSpPr>
                <p:cNvPr id="283" name="Google Shape;283;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5" name="Google Shape;285;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286" name="Google Shape;286;p5"/>
          <p:cNvGrpSpPr/>
          <p:nvPr/>
        </p:nvGrpSpPr>
        <p:grpSpPr>
          <a:xfrm>
            <a:off x="2645778" y="1126755"/>
            <a:ext cx="1261204" cy="1044604"/>
            <a:chOff x="2645778" y="1126755"/>
            <a:chExt cx="1261204" cy="1044604"/>
          </a:xfrm>
        </p:grpSpPr>
        <p:grpSp>
          <p:nvGrpSpPr>
            <p:cNvPr id="287" name="Google Shape;287;p5"/>
            <p:cNvGrpSpPr/>
            <p:nvPr/>
          </p:nvGrpSpPr>
          <p:grpSpPr>
            <a:xfrm>
              <a:off x="2645778" y="1226202"/>
              <a:ext cx="932102" cy="945157"/>
              <a:chOff x="2645778" y="1226202"/>
              <a:chExt cx="932102" cy="945157"/>
            </a:xfrm>
          </p:grpSpPr>
          <p:cxnSp>
            <p:nvCxnSpPr>
              <p:cNvPr id="288" name="Google Shape;288;p5"/>
              <p:cNvCxnSpPr/>
              <p:nvPr/>
            </p:nvCxnSpPr>
            <p:spPr>
              <a:xfrm>
                <a:off x="3111829" y="1707352"/>
                <a:ext cx="0" cy="449836"/>
              </a:xfrm>
              <a:prstGeom prst="straightConnector1">
                <a:avLst/>
              </a:prstGeom>
              <a:noFill/>
              <a:ln cap="flat" cmpd="sng" w="12700">
                <a:solidFill>
                  <a:schemeClr val="dk1"/>
                </a:solidFill>
                <a:prstDash val="solid"/>
                <a:miter lim="800000"/>
                <a:headEnd len="sm" w="sm" type="none"/>
                <a:tailEnd len="sm" w="sm" type="none"/>
              </a:ln>
            </p:spPr>
          </p:cxnSp>
          <p:cxnSp>
            <p:nvCxnSpPr>
              <p:cNvPr id="289" name="Google Shape;289;p5"/>
              <p:cNvCxnSpPr/>
              <p:nvPr/>
            </p:nvCxnSpPr>
            <p:spPr>
              <a:xfrm>
                <a:off x="3004716" y="2171359"/>
                <a:ext cx="227617" cy="0"/>
              </a:xfrm>
              <a:prstGeom prst="straightConnector1">
                <a:avLst/>
              </a:prstGeom>
              <a:noFill/>
              <a:ln cap="flat" cmpd="sng" w="12700">
                <a:solidFill>
                  <a:schemeClr val="dk1"/>
                </a:solidFill>
                <a:prstDash val="solid"/>
                <a:miter lim="800000"/>
                <a:headEnd len="sm" w="sm" type="none"/>
                <a:tailEnd len="sm" w="sm" type="none"/>
              </a:ln>
            </p:spPr>
          </p:cxnSp>
          <p:sp>
            <p:nvSpPr>
              <p:cNvPr id="290" name="Google Shape;290;p5"/>
              <p:cNvSpPr/>
              <p:nvPr/>
            </p:nvSpPr>
            <p:spPr>
              <a:xfrm>
                <a:off x="2645778" y="1226202"/>
                <a:ext cx="932102" cy="505873"/>
              </a:xfrm>
              <a:prstGeom prst="ellipse">
                <a:avLst/>
              </a:prstGeom>
              <a:solidFill>
                <a:schemeClr val="accent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Zur</a:t>
                </a:r>
                <a:endParaRPr baseline="30000" sz="1800">
                  <a:solidFill>
                    <a:schemeClr val="dk1"/>
                  </a:solidFill>
                  <a:latin typeface="Calibri"/>
                  <a:ea typeface="Calibri"/>
                  <a:cs typeface="Calibri"/>
                  <a:sym typeface="Calibri"/>
                </a:endParaRPr>
              </a:p>
            </p:txBody>
          </p:sp>
        </p:grpSp>
        <p:sp>
          <p:nvSpPr>
            <p:cNvPr id="291" name="Google Shape;291;p5"/>
            <p:cNvSpPr/>
            <p:nvPr/>
          </p:nvSpPr>
          <p:spPr>
            <a:xfrm>
              <a:off x="3318893" y="1126755"/>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grpSp>
      <p:grpSp>
        <p:nvGrpSpPr>
          <p:cNvPr id="292" name="Google Shape;292;p5"/>
          <p:cNvGrpSpPr/>
          <p:nvPr/>
        </p:nvGrpSpPr>
        <p:grpSpPr>
          <a:xfrm>
            <a:off x="1011248" y="2646061"/>
            <a:ext cx="1181434" cy="836294"/>
            <a:chOff x="7054388" y="3427204"/>
            <a:chExt cx="1181434" cy="836294"/>
          </a:xfrm>
        </p:grpSpPr>
        <p:grpSp>
          <p:nvGrpSpPr>
            <p:cNvPr id="293" name="Google Shape;293;p5"/>
            <p:cNvGrpSpPr/>
            <p:nvPr/>
          </p:nvGrpSpPr>
          <p:grpSpPr>
            <a:xfrm>
              <a:off x="7054388" y="3427204"/>
              <a:ext cx="1181434" cy="836294"/>
              <a:chOff x="5051905" y="2510640"/>
              <a:chExt cx="855722" cy="607249"/>
            </a:xfrm>
          </p:grpSpPr>
          <p:sp>
            <p:nvSpPr>
              <p:cNvPr id="294" name="Google Shape;294;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6" name="Google Shape;296;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7" name="Google Shape;297;p5"/>
          <p:cNvSpPr/>
          <p:nvPr/>
        </p:nvSpPr>
        <p:spPr>
          <a:xfrm>
            <a:off x="1687854" y="3345518"/>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grpSp>
        <p:nvGrpSpPr>
          <p:cNvPr id="298" name="Google Shape;298;p5"/>
          <p:cNvGrpSpPr/>
          <p:nvPr/>
        </p:nvGrpSpPr>
        <p:grpSpPr>
          <a:xfrm>
            <a:off x="7204587" y="1195521"/>
            <a:ext cx="4646011" cy="2404061"/>
            <a:chOff x="7204587" y="1195521"/>
            <a:chExt cx="4646011" cy="2404061"/>
          </a:xfrm>
        </p:grpSpPr>
        <p:grpSp>
          <p:nvGrpSpPr>
            <p:cNvPr id="299" name="Google Shape;299;p5"/>
            <p:cNvGrpSpPr/>
            <p:nvPr/>
          </p:nvGrpSpPr>
          <p:grpSpPr>
            <a:xfrm>
              <a:off x="7204587" y="1195521"/>
              <a:ext cx="4646011" cy="2290691"/>
              <a:chOff x="7204587" y="1195521"/>
              <a:chExt cx="4646011" cy="2290691"/>
            </a:xfrm>
          </p:grpSpPr>
          <p:grpSp>
            <p:nvGrpSpPr>
              <p:cNvPr id="300" name="Google Shape;300;p5"/>
              <p:cNvGrpSpPr/>
              <p:nvPr/>
            </p:nvGrpSpPr>
            <p:grpSpPr>
              <a:xfrm>
                <a:off x="7956299" y="1582274"/>
                <a:ext cx="1181434" cy="836294"/>
                <a:chOff x="7054388" y="3427204"/>
                <a:chExt cx="1181434" cy="836294"/>
              </a:xfrm>
            </p:grpSpPr>
            <p:grpSp>
              <p:nvGrpSpPr>
                <p:cNvPr id="301" name="Google Shape;301;p5"/>
                <p:cNvGrpSpPr/>
                <p:nvPr/>
              </p:nvGrpSpPr>
              <p:grpSpPr>
                <a:xfrm>
                  <a:off x="7054388" y="3427204"/>
                  <a:ext cx="1181434" cy="836294"/>
                  <a:chOff x="5051905" y="2510640"/>
                  <a:chExt cx="855722" cy="607249"/>
                </a:xfrm>
              </p:grpSpPr>
              <p:sp>
                <p:nvSpPr>
                  <p:cNvPr id="302" name="Google Shape;302;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4" name="Google Shape;304;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5" name="Google Shape;305;p5"/>
              <p:cNvGrpSpPr/>
              <p:nvPr/>
            </p:nvGrpSpPr>
            <p:grpSpPr>
              <a:xfrm>
                <a:off x="9266949" y="2036672"/>
                <a:ext cx="1181434" cy="836294"/>
                <a:chOff x="7054388" y="3427204"/>
                <a:chExt cx="1181434" cy="836294"/>
              </a:xfrm>
            </p:grpSpPr>
            <p:grpSp>
              <p:nvGrpSpPr>
                <p:cNvPr id="306" name="Google Shape;306;p5"/>
                <p:cNvGrpSpPr/>
                <p:nvPr/>
              </p:nvGrpSpPr>
              <p:grpSpPr>
                <a:xfrm>
                  <a:off x="7054388" y="3427204"/>
                  <a:ext cx="1181434" cy="836294"/>
                  <a:chOff x="5051905" y="2510640"/>
                  <a:chExt cx="855722" cy="607249"/>
                </a:xfrm>
              </p:grpSpPr>
              <p:sp>
                <p:nvSpPr>
                  <p:cNvPr id="307" name="Google Shape;307;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9" name="Google Shape;309;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0" name="Google Shape;310;p5"/>
              <p:cNvGrpSpPr/>
              <p:nvPr/>
            </p:nvGrpSpPr>
            <p:grpSpPr>
              <a:xfrm>
                <a:off x="7204587" y="2538966"/>
                <a:ext cx="1181434" cy="836294"/>
                <a:chOff x="7054388" y="3427204"/>
                <a:chExt cx="1181434" cy="836294"/>
              </a:xfrm>
            </p:grpSpPr>
            <p:grpSp>
              <p:nvGrpSpPr>
                <p:cNvPr id="311" name="Google Shape;311;p5"/>
                <p:cNvGrpSpPr/>
                <p:nvPr/>
              </p:nvGrpSpPr>
              <p:grpSpPr>
                <a:xfrm>
                  <a:off x="7054388" y="3427204"/>
                  <a:ext cx="1181434" cy="836294"/>
                  <a:chOff x="5051905" y="2510640"/>
                  <a:chExt cx="855722" cy="607249"/>
                </a:xfrm>
              </p:grpSpPr>
              <p:sp>
                <p:nvSpPr>
                  <p:cNvPr id="312" name="Google Shape;312;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4" name="Google Shape;314;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5" name="Google Shape;315;p5"/>
              <p:cNvGrpSpPr/>
              <p:nvPr/>
            </p:nvGrpSpPr>
            <p:grpSpPr>
              <a:xfrm>
                <a:off x="10388241" y="1195521"/>
                <a:ext cx="1181434" cy="836294"/>
                <a:chOff x="7054388" y="3427204"/>
                <a:chExt cx="1181434" cy="836294"/>
              </a:xfrm>
            </p:grpSpPr>
            <p:grpSp>
              <p:nvGrpSpPr>
                <p:cNvPr id="316" name="Google Shape;316;p5"/>
                <p:cNvGrpSpPr/>
                <p:nvPr/>
              </p:nvGrpSpPr>
              <p:grpSpPr>
                <a:xfrm>
                  <a:off x="7054388" y="3427204"/>
                  <a:ext cx="1181434" cy="836294"/>
                  <a:chOff x="5051905" y="2510640"/>
                  <a:chExt cx="855722" cy="607249"/>
                </a:xfrm>
              </p:grpSpPr>
              <p:sp>
                <p:nvSpPr>
                  <p:cNvPr id="317" name="Google Shape;317;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9" name="Google Shape;319;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0" name="Google Shape;320;p5"/>
              <p:cNvGrpSpPr/>
              <p:nvPr/>
            </p:nvGrpSpPr>
            <p:grpSpPr>
              <a:xfrm>
                <a:off x="10669164" y="2649918"/>
                <a:ext cx="1181434" cy="836294"/>
                <a:chOff x="6901988" y="3274804"/>
                <a:chExt cx="1181434" cy="836294"/>
              </a:xfrm>
            </p:grpSpPr>
            <p:grpSp>
              <p:nvGrpSpPr>
                <p:cNvPr id="321" name="Google Shape;321;p5"/>
                <p:cNvGrpSpPr/>
                <p:nvPr/>
              </p:nvGrpSpPr>
              <p:grpSpPr>
                <a:xfrm>
                  <a:off x="6901988" y="3274804"/>
                  <a:ext cx="1181434" cy="836294"/>
                  <a:chOff x="5051905" y="2510640"/>
                  <a:chExt cx="855722" cy="607249"/>
                </a:xfrm>
              </p:grpSpPr>
              <p:sp>
                <p:nvSpPr>
                  <p:cNvPr id="322" name="Google Shape;322;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4" name="Google Shape;324;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325" name="Google Shape;325;p5"/>
            <p:cNvSpPr/>
            <p:nvPr/>
          </p:nvSpPr>
          <p:spPr>
            <a:xfrm>
              <a:off x="7789869" y="3286365"/>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sp>
          <p:nvSpPr>
            <p:cNvPr id="326" name="Google Shape;326;p5"/>
            <p:cNvSpPr/>
            <p:nvPr/>
          </p:nvSpPr>
          <p:spPr>
            <a:xfrm>
              <a:off x="8561517" y="2311238"/>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sp>
          <p:nvSpPr>
            <p:cNvPr id="327" name="Google Shape;327;p5"/>
            <p:cNvSpPr/>
            <p:nvPr/>
          </p:nvSpPr>
          <p:spPr>
            <a:xfrm>
              <a:off x="9762581" y="2795901"/>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sp>
          <p:nvSpPr>
            <p:cNvPr id="328" name="Google Shape;328;p5"/>
            <p:cNvSpPr/>
            <p:nvPr/>
          </p:nvSpPr>
          <p:spPr>
            <a:xfrm>
              <a:off x="10984611" y="1943563"/>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grpSp>
      <p:sp>
        <p:nvSpPr>
          <p:cNvPr id="329" name="Google Shape;329;p5"/>
          <p:cNvSpPr/>
          <p:nvPr/>
        </p:nvSpPr>
        <p:spPr>
          <a:xfrm>
            <a:off x="1421892" y="6050214"/>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sp>
        <p:nvSpPr>
          <p:cNvPr id="330" name="Google Shape;330;p5"/>
          <p:cNvSpPr/>
          <p:nvPr/>
        </p:nvSpPr>
        <p:spPr>
          <a:xfrm>
            <a:off x="7399168" y="6104504"/>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sp>
        <p:nvSpPr>
          <p:cNvPr id="331" name="Google Shape;331;p5"/>
          <p:cNvSpPr/>
          <p:nvPr/>
        </p:nvSpPr>
        <p:spPr>
          <a:xfrm>
            <a:off x="9434561" y="5698012"/>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Zn</a:t>
            </a:r>
            <a:r>
              <a:rPr baseline="30000" lang="en-US" sz="1100">
                <a:solidFill>
                  <a:schemeClr val="dk1"/>
                </a:solidFill>
                <a:latin typeface="Calibri"/>
                <a:ea typeface="Calibri"/>
                <a:cs typeface="Calibri"/>
                <a:sym typeface="Calibri"/>
              </a:rPr>
              <a:t>2+</a:t>
            </a:r>
            <a:endParaRPr/>
          </a:p>
        </p:txBody>
      </p:sp>
      <p:sp>
        <p:nvSpPr>
          <p:cNvPr id="332" name="Google Shape;332;p5"/>
          <p:cNvSpPr txBox="1"/>
          <p:nvPr/>
        </p:nvSpPr>
        <p:spPr>
          <a:xfrm>
            <a:off x="10241577" y="6363431"/>
            <a:ext cx="27146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Prisic </a:t>
            </a:r>
            <a:r>
              <a:rPr i="1" lang="en-US" sz="1800">
                <a:solidFill>
                  <a:schemeClr val="dk1"/>
                </a:solidFill>
                <a:latin typeface="Calibri"/>
                <a:ea typeface="Calibri"/>
                <a:cs typeface="Calibri"/>
                <a:sym typeface="Calibri"/>
              </a:rPr>
              <a:t>et al. </a:t>
            </a:r>
            <a:r>
              <a:rPr lang="en-US" sz="1800">
                <a:solidFill>
                  <a:schemeClr val="dk1"/>
                </a:solidFill>
                <a:latin typeface="Calibri"/>
                <a:ea typeface="Calibri"/>
                <a:cs typeface="Calibri"/>
                <a:sym typeface="Calibri"/>
              </a:rPr>
              <a:t>2016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bS21 homologs in </a:t>
            </a:r>
            <a:r>
              <a:rPr i="1" lang="en-US"/>
              <a:t>Francisella tularensis</a:t>
            </a:r>
            <a:endParaRPr i="1"/>
          </a:p>
        </p:txBody>
      </p:sp>
      <p:grpSp>
        <p:nvGrpSpPr>
          <p:cNvPr id="338" name="Google Shape;338;p6"/>
          <p:cNvGrpSpPr/>
          <p:nvPr/>
        </p:nvGrpSpPr>
        <p:grpSpPr>
          <a:xfrm>
            <a:off x="596894" y="4937208"/>
            <a:ext cx="1873998" cy="824848"/>
            <a:chOff x="7425086" y="5372090"/>
            <a:chExt cx="1084733" cy="438774"/>
          </a:xfrm>
        </p:grpSpPr>
        <p:cxnSp>
          <p:nvCxnSpPr>
            <p:cNvPr id="339" name="Google Shape;339;p6"/>
            <p:cNvCxnSpPr/>
            <p:nvPr/>
          </p:nvCxnSpPr>
          <p:spPr>
            <a:xfrm>
              <a:off x="7425086" y="5810863"/>
              <a:ext cx="1084733" cy="1"/>
            </a:xfrm>
            <a:prstGeom prst="straightConnector1">
              <a:avLst/>
            </a:prstGeom>
            <a:noFill/>
            <a:ln cap="flat" cmpd="sng" w="57150">
              <a:solidFill>
                <a:schemeClr val="dk1"/>
              </a:solidFill>
              <a:prstDash val="solid"/>
              <a:miter lim="800000"/>
              <a:headEnd len="sm" w="sm" type="none"/>
              <a:tailEnd len="sm" w="sm" type="none"/>
            </a:ln>
          </p:spPr>
        </p:cxnSp>
        <p:sp>
          <p:nvSpPr>
            <p:cNvPr id="340" name="Google Shape;340;p6"/>
            <p:cNvSpPr/>
            <p:nvPr/>
          </p:nvSpPr>
          <p:spPr>
            <a:xfrm>
              <a:off x="7622191" y="5604953"/>
              <a:ext cx="585017" cy="205909"/>
            </a:xfrm>
            <a:prstGeom prst="rect">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41" name="Google Shape;341;p6"/>
            <p:cNvSpPr txBox="1"/>
            <p:nvPr/>
          </p:nvSpPr>
          <p:spPr>
            <a:xfrm>
              <a:off x="7627894" y="5372090"/>
              <a:ext cx="573611" cy="24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Century Gothic"/>
                  <a:ea typeface="Century Gothic"/>
                  <a:cs typeface="Century Gothic"/>
                  <a:sym typeface="Century Gothic"/>
                </a:rPr>
                <a:t>rpsU3</a:t>
              </a:r>
              <a:endParaRPr/>
            </a:p>
          </p:txBody>
        </p:sp>
      </p:grpSp>
      <p:grpSp>
        <p:nvGrpSpPr>
          <p:cNvPr id="342" name="Google Shape;342;p6"/>
          <p:cNvGrpSpPr/>
          <p:nvPr/>
        </p:nvGrpSpPr>
        <p:grpSpPr>
          <a:xfrm>
            <a:off x="596894" y="1680532"/>
            <a:ext cx="3130242" cy="800380"/>
            <a:chOff x="88488" y="5278912"/>
            <a:chExt cx="2433484" cy="541488"/>
          </a:xfrm>
        </p:grpSpPr>
        <p:sp>
          <p:nvSpPr>
            <p:cNvPr id="343" name="Google Shape;343;p6"/>
            <p:cNvSpPr/>
            <p:nvPr/>
          </p:nvSpPr>
          <p:spPr>
            <a:xfrm>
              <a:off x="339211" y="55748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cxnSp>
          <p:nvCxnSpPr>
            <p:cNvPr id="344" name="Google Shape;344;p6"/>
            <p:cNvCxnSpPr/>
            <p:nvPr/>
          </p:nvCxnSpPr>
          <p:spPr>
            <a:xfrm>
              <a:off x="88488" y="5810864"/>
              <a:ext cx="2433484" cy="0"/>
            </a:xfrm>
            <a:prstGeom prst="straightConnector1">
              <a:avLst/>
            </a:prstGeom>
            <a:noFill/>
            <a:ln cap="flat" cmpd="sng" w="57150">
              <a:solidFill>
                <a:schemeClr val="dk1"/>
              </a:solidFill>
              <a:prstDash val="solid"/>
              <a:miter lim="800000"/>
              <a:headEnd len="sm" w="sm" type="none"/>
              <a:tailEnd len="sm" w="sm" type="none"/>
            </a:ln>
          </p:spPr>
        </p:cxnSp>
        <p:sp>
          <p:nvSpPr>
            <p:cNvPr id="345" name="Google Shape;345;p6"/>
            <p:cNvSpPr/>
            <p:nvPr/>
          </p:nvSpPr>
          <p:spPr>
            <a:xfrm>
              <a:off x="1597743" y="5574890"/>
              <a:ext cx="585017" cy="235974"/>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sp>
          <p:nvSpPr>
            <p:cNvPr id="346" name="Google Shape;346;p6"/>
            <p:cNvSpPr txBox="1"/>
            <p:nvPr/>
          </p:nvSpPr>
          <p:spPr>
            <a:xfrm>
              <a:off x="1548736" y="5278912"/>
              <a:ext cx="770396" cy="312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Century Gothic"/>
                  <a:ea typeface="Century Gothic"/>
                  <a:cs typeface="Century Gothic"/>
                  <a:sym typeface="Century Gothic"/>
                </a:rPr>
                <a:t>rpsU1</a:t>
              </a:r>
              <a:endParaRPr/>
            </a:p>
          </p:txBody>
        </p:sp>
        <p:sp>
          <p:nvSpPr>
            <p:cNvPr id="347" name="Google Shape;347;p6"/>
            <p:cNvSpPr txBox="1"/>
            <p:nvPr/>
          </p:nvSpPr>
          <p:spPr>
            <a:xfrm>
              <a:off x="552432" y="5508064"/>
              <a:ext cx="749210" cy="312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Gothic"/>
                  <a:ea typeface="Century Gothic"/>
                  <a:cs typeface="Century Gothic"/>
                  <a:sym typeface="Century Gothic"/>
                </a:rPr>
                <a:t>cspC</a:t>
              </a:r>
              <a:endParaRPr i="1" sz="2400">
                <a:solidFill>
                  <a:schemeClr val="dk1"/>
                </a:solidFill>
                <a:latin typeface="Century Gothic"/>
                <a:ea typeface="Century Gothic"/>
                <a:cs typeface="Century Gothic"/>
                <a:sym typeface="Century Gothic"/>
              </a:endParaRPr>
            </a:p>
          </p:txBody>
        </p:sp>
      </p:grpSp>
      <p:grpSp>
        <p:nvGrpSpPr>
          <p:cNvPr id="348" name="Google Shape;348;p6"/>
          <p:cNvGrpSpPr/>
          <p:nvPr/>
        </p:nvGrpSpPr>
        <p:grpSpPr>
          <a:xfrm>
            <a:off x="596894" y="3374098"/>
            <a:ext cx="7257448" cy="810103"/>
            <a:chOff x="375074" y="3280761"/>
            <a:chExt cx="7597803" cy="943995"/>
          </a:xfrm>
        </p:grpSpPr>
        <p:grpSp>
          <p:nvGrpSpPr>
            <p:cNvPr id="349" name="Google Shape;349;p6"/>
            <p:cNvGrpSpPr/>
            <p:nvPr/>
          </p:nvGrpSpPr>
          <p:grpSpPr>
            <a:xfrm>
              <a:off x="745050" y="3280761"/>
              <a:ext cx="6800784" cy="943995"/>
              <a:chOff x="2909842" y="5611675"/>
              <a:chExt cx="3936521" cy="502152"/>
            </a:xfrm>
          </p:grpSpPr>
          <p:sp>
            <p:nvSpPr>
              <p:cNvPr id="350" name="Google Shape;350;p6"/>
              <p:cNvSpPr txBox="1"/>
              <p:nvPr/>
            </p:nvSpPr>
            <p:spPr>
              <a:xfrm>
                <a:off x="2915421" y="5611675"/>
                <a:ext cx="600511" cy="2861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Century Gothic"/>
                    <a:ea typeface="Century Gothic"/>
                    <a:cs typeface="Century Gothic"/>
                    <a:sym typeface="Century Gothic"/>
                  </a:rPr>
                  <a:t>rpsU2</a:t>
                </a:r>
                <a:endParaRPr/>
              </a:p>
            </p:txBody>
          </p:sp>
          <p:sp>
            <p:nvSpPr>
              <p:cNvPr id="351" name="Google Shape;351;p6"/>
              <p:cNvSpPr/>
              <p:nvPr/>
            </p:nvSpPr>
            <p:spPr>
              <a:xfrm>
                <a:off x="4335968" y="58542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sp>
            <p:nvSpPr>
              <p:cNvPr id="352" name="Google Shape;352;p6"/>
              <p:cNvSpPr/>
              <p:nvPr/>
            </p:nvSpPr>
            <p:spPr>
              <a:xfrm>
                <a:off x="2909842" y="5854289"/>
                <a:ext cx="585017" cy="235974"/>
              </a:xfrm>
              <a:prstGeom prst="rect">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sp>
            <p:nvSpPr>
              <p:cNvPr id="353" name="Google Shape;353;p6"/>
              <p:cNvSpPr/>
              <p:nvPr/>
            </p:nvSpPr>
            <p:spPr>
              <a:xfrm>
                <a:off x="5636995" y="58542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sp>
            <p:nvSpPr>
              <p:cNvPr id="354" name="Google Shape;354;p6"/>
              <p:cNvSpPr txBox="1"/>
              <p:nvPr/>
            </p:nvSpPr>
            <p:spPr>
              <a:xfrm>
                <a:off x="4572301" y="5821692"/>
                <a:ext cx="643252" cy="2861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Gothic"/>
                    <a:ea typeface="Century Gothic"/>
                    <a:cs typeface="Century Gothic"/>
                    <a:sym typeface="Century Gothic"/>
                  </a:rPr>
                  <a:t>dnaG</a:t>
                </a:r>
                <a:endParaRPr i="1" sz="2400">
                  <a:solidFill>
                    <a:schemeClr val="dk1"/>
                  </a:solidFill>
                  <a:latin typeface="Century Gothic"/>
                  <a:ea typeface="Century Gothic"/>
                  <a:cs typeface="Century Gothic"/>
                  <a:sym typeface="Century Gothic"/>
                </a:endParaRPr>
              </a:p>
            </p:txBody>
          </p:sp>
          <p:sp>
            <p:nvSpPr>
              <p:cNvPr id="355" name="Google Shape;355;p6"/>
              <p:cNvSpPr txBox="1"/>
              <p:nvPr/>
            </p:nvSpPr>
            <p:spPr>
              <a:xfrm>
                <a:off x="5931980" y="5827655"/>
                <a:ext cx="556799" cy="2861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Gothic"/>
                    <a:ea typeface="Century Gothic"/>
                    <a:cs typeface="Century Gothic"/>
                    <a:sym typeface="Century Gothic"/>
                  </a:rPr>
                  <a:t>rpoD</a:t>
                </a:r>
                <a:endParaRPr i="1" sz="2400">
                  <a:solidFill>
                    <a:schemeClr val="dk1"/>
                  </a:solidFill>
                  <a:latin typeface="Century Gothic"/>
                  <a:ea typeface="Century Gothic"/>
                  <a:cs typeface="Century Gothic"/>
                  <a:sym typeface="Century Gothic"/>
                </a:endParaRPr>
              </a:p>
            </p:txBody>
          </p:sp>
          <p:sp>
            <p:nvSpPr>
              <p:cNvPr id="356" name="Google Shape;356;p6"/>
              <p:cNvSpPr/>
              <p:nvPr/>
            </p:nvSpPr>
            <p:spPr>
              <a:xfrm>
                <a:off x="3559285" y="5854289"/>
                <a:ext cx="702823"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Calibri"/>
                  <a:ea typeface="Calibri"/>
                  <a:cs typeface="Calibri"/>
                  <a:sym typeface="Calibri"/>
                </a:endParaRPr>
              </a:p>
            </p:txBody>
          </p:sp>
          <p:sp>
            <p:nvSpPr>
              <p:cNvPr id="357" name="Google Shape;357;p6"/>
              <p:cNvSpPr txBox="1"/>
              <p:nvPr/>
            </p:nvSpPr>
            <p:spPr>
              <a:xfrm>
                <a:off x="3609726" y="5827657"/>
                <a:ext cx="571370" cy="2861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entury Gothic"/>
                    <a:ea typeface="Century Gothic"/>
                    <a:cs typeface="Century Gothic"/>
                    <a:sym typeface="Century Gothic"/>
                  </a:rPr>
                  <a:t>yqeY</a:t>
                </a:r>
                <a:endParaRPr i="1" sz="2400">
                  <a:solidFill>
                    <a:schemeClr val="dk1"/>
                  </a:solidFill>
                  <a:latin typeface="Century Gothic"/>
                  <a:ea typeface="Century Gothic"/>
                  <a:cs typeface="Century Gothic"/>
                  <a:sym typeface="Century Gothic"/>
                </a:endParaRPr>
              </a:p>
            </p:txBody>
          </p:sp>
        </p:grpSp>
        <p:cxnSp>
          <p:nvCxnSpPr>
            <p:cNvPr id="358" name="Google Shape;358;p6"/>
            <p:cNvCxnSpPr/>
            <p:nvPr/>
          </p:nvCxnSpPr>
          <p:spPr>
            <a:xfrm flipH="1" rot="10800000">
              <a:off x="375074" y="4180502"/>
              <a:ext cx="7597803" cy="44213"/>
            </a:xfrm>
            <a:prstGeom prst="straightConnector1">
              <a:avLst/>
            </a:prstGeom>
            <a:noFill/>
            <a:ln cap="flat" cmpd="sng" w="57150">
              <a:solidFill>
                <a:schemeClr val="dk1"/>
              </a:solidFill>
              <a:prstDash val="solid"/>
              <a:miter lim="800000"/>
              <a:headEnd len="sm" w="sm" type="none"/>
              <a:tailEnd len="sm" w="sm" type="none"/>
            </a:ln>
          </p:spPr>
        </p:cxnSp>
      </p:grpSp>
      <p:grpSp>
        <p:nvGrpSpPr>
          <p:cNvPr id="359" name="Google Shape;359;p6"/>
          <p:cNvGrpSpPr/>
          <p:nvPr/>
        </p:nvGrpSpPr>
        <p:grpSpPr>
          <a:xfrm>
            <a:off x="8698467" y="3403928"/>
            <a:ext cx="1181434" cy="836294"/>
            <a:chOff x="5051905" y="2510640"/>
            <a:chExt cx="855722" cy="607249"/>
          </a:xfrm>
        </p:grpSpPr>
        <p:sp>
          <p:nvSpPr>
            <p:cNvPr id="360" name="Google Shape;360;p6"/>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6"/>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6"/>
            <p:cNvSpPr/>
            <p:nvPr/>
          </p:nvSpPr>
          <p:spPr>
            <a:xfrm rot="-502087">
              <a:off x="5188155" y="2860054"/>
              <a:ext cx="311655" cy="128261"/>
            </a:xfrm>
            <a:prstGeom prst="ellipse">
              <a:avLst/>
            </a:prstGeom>
            <a:solidFill>
              <a:srgbClr val="7030A0"/>
            </a:solidFill>
            <a:ln cap="flat" cmpd="sng" w="952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3" name="Google Shape;363;p6"/>
          <p:cNvGrpSpPr/>
          <p:nvPr/>
        </p:nvGrpSpPr>
        <p:grpSpPr>
          <a:xfrm>
            <a:off x="8698467" y="1561681"/>
            <a:ext cx="1181434" cy="836294"/>
            <a:chOff x="5051905" y="2510640"/>
            <a:chExt cx="855722" cy="607249"/>
          </a:xfrm>
        </p:grpSpPr>
        <p:sp>
          <p:nvSpPr>
            <p:cNvPr id="364" name="Google Shape;364;p6"/>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6"/>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6"/>
            <p:cNvSpPr/>
            <p:nvPr/>
          </p:nvSpPr>
          <p:spPr>
            <a:xfrm rot="-502087">
              <a:off x="5188155" y="2860054"/>
              <a:ext cx="311655" cy="128261"/>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7" name="Google Shape;367;p6"/>
          <p:cNvGrpSpPr/>
          <p:nvPr/>
        </p:nvGrpSpPr>
        <p:grpSpPr>
          <a:xfrm>
            <a:off x="8698467" y="5159670"/>
            <a:ext cx="1181434" cy="836296"/>
            <a:chOff x="5051905" y="2510639"/>
            <a:chExt cx="855722" cy="607250"/>
          </a:xfrm>
        </p:grpSpPr>
        <p:sp>
          <p:nvSpPr>
            <p:cNvPr id="368" name="Google Shape;368;p6"/>
            <p:cNvSpPr/>
            <p:nvPr/>
          </p:nvSpPr>
          <p:spPr>
            <a:xfrm>
              <a:off x="5051905" y="2510639"/>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6"/>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6"/>
            <p:cNvSpPr/>
            <p:nvPr/>
          </p:nvSpPr>
          <p:spPr>
            <a:xfrm rot="-502087">
              <a:off x="5188155" y="2860054"/>
              <a:ext cx="311655" cy="128261"/>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71" name="Google Shape;371;p6"/>
          <p:cNvGrpSpPr/>
          <p:nvPr/>
        </p:nvGrpSpPr>
        <p:grpSpPr>
          <a:xfrm>
            <a:off x="666106" y="1690688"/>
            <a:ext cx="527368" cy="757425"/>
            <a:chOff x="5299447" y="2480912"/>
            <a:chExt cx="796553" cy="447345"/>
          </a:xfrm>
        </p:grpSpPr>
        <p:cxnSp>
          <p:nvCxnSpPr>
            <p:cNvPr id="372" name="Google Shape;372;p6"/>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373" name="Google Shape;373;p6"/>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nvGrpSpPr>
          <p:cNvPr id="374" name="Google Shape;374;p6"/>
          <p:cNvGrpSpPr/>
          <p:nvPr/>
        </p:nvGrpSpPr>
        <p:grpSpPr>
          <a:xfrm>
            <a:off x="655720" y="3388717"/>
            <a:ext cx="527368" cy="757425"/>
            <a:chOff x="5299447" y="2480912"/>
            <a:chExt cx="796553" cy="447345"/>
          </a:xfrm>
        </p:grpSpPr>
        <p:cxnSp>
          <p:nvCxnSpPr>
            <p:cNvPr id="375" name="Google Shape;375;p6"/>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376" name="Google Shape;376;p6"/>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nvGrpSpPr>
          <p:cNvPr id="377" name="Google Shape;377;p6"/>
          <p:cNvGrpSpPr/>
          <p:nvPr/>
        </p:nvGrpSpPr>
        <p:grpSpPr>
          <a:xfrm>
            <a:off x="655480" y="4954840"/>
            <a:ext cx="527368" cy="757425"/>
            <a:chOff x="5299447" y="2480912"/>
            <a:chExt cx="796553" cy="447345"/>
          </a:xfrm>
        </p:grpSpPr>
        <p:cxnSp>
          <p:nvCxnSpPr>
            <p:cNvPr id="378" name="Google Shape;378;p6"/>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379" name="Google Shape;379;p6"/>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Amino acid alignment of bS21 homologs</a:t>
            </a:r>
            <a:endParaRPr/>
          </a:p>
        </p:txBody>
      </p:sp>
      <p:sp>
        <p:nvSpPr>
          <p:cNvPr id="386" name="Google Shape;386;p7"/>
          <p:cNvSpPr txBox="1"/>
          <p:nvPr>
            <p:ph idx="1" type="body"/>
          </p:nvPr>
        </p:nvSpPr>
        <p:spPr>
          <a:xfrm>
            <a:off x="532598" y="2792345"/>
            <a:ext cx="11126805" cy="1107996"/>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bS21-1 </a:t>
            </a:r>
            <a:r>
              <a:rPr b="1" i="0" lang="en-US" sz="1800" u="none" cap="none" strike="noStrike">
                <a:highlight>
                  <a:srgbClr val="00FFFF"/>
                </a:highlight>
                <a:latin typeface="Courier New"/>
                <a:ea typeface="Courier New"/>
                <a:cs typeface="Courier New"/>
                <a:sym typeface="Courier New"/>
              </a:rPr>
              <a:t>M</a:t>
            </a:r>
            <a:r>
              <a:rPr b="1" i="0" lang="en-US" sz="1800" u="none" cap="none" strike="noStrike">
                <a:latin typeface="Courier New"/>
                <a:ea typeface="Courier New"/>
                <a:cs typeface="Courier New"/>
                <a:sym typeface="Courier New"/>
              </a:rPr>
              <a:t>LS</a:t>
            </a:r>
            <a:r>
              <a:rPr b="1" i="0" lang="en-US" sz="1800" u="none" cap="none" strike="noStrike">
                <a:highlight>
                  <a:srgbClr val="C0C0C0"/>
                </a:highlight>
                <a:latin typeface="Courier New"/>
                <a:ea typeface="Courier New"/>
                <a:cs typeface="Courier New"/>
                <a:sym typeface="Courier New"/>
              </a:rPr>
              <a:t>I</a:t>
            </a:r>
            <a:r>
              <a:rPr b="1" i="0" lang="en-US" sz="1800" u="none" cap="none" strike="noStrike">
                <a:latin typeface="Courier New"/>
                <a:ea typeface="Courier New"/>
                <a:cs typeface="Courier New"/>
                <a:sym typeface="Courier New"/>
              </a:rPr>
              <a:t>R</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DEH</a:t>
            </a:r>
            <a:r>
              <a:rPr b="1" i="0" lang="en-US" sz="1800" u="none" cap="none" strike="noStrike">
                <a:highlight>
                  <a:srgbClr val="C0C0C0"/>
                </a:highlight>
                <a:latin typeface="Courier New"/>
                <a:ea typeface="Courier New"/>
                <a:cs typeface="Courier New"/>
                <a:sym typeface="Courier New"/>
              </a:rPr>
              <a:t>K</a:t>
            </a:r>
            <a:r>
              <a:rPr b="1" i="0" lang="en-US" sz="1800" u="none" cap="none" strike="noStrike">
                <a:highlight>
                  <a:srgbClr val="00FFFF"/>
                </a:highlight>
                <a:latin typeface="Courier New"/>
                <a:ea typeface="Courier New"/>
                <a:cs typeface="Courier New"/>
                <a:sym typeface="Courier New"/>
              </a:rPr>
              <a:t>PFD</a:t>
            </a:r>
            <a:r>
              <a:rPr b="1" i="0" lang="en-US" sz="1800" u="none" cap="none" strike="noStrike">
                <a:highlight>
                  <a:srgbClr val="C0C0C0"/>
                </a:highlight>
                <a:latin typeface="Courier New"/>
                <a:ea typeface="Courier New"/>
                <a:cs typeface="Courier New"/>
                <a:sym typeface="Courier New"/>
              </a:rPr>
              <a:t>IS</a:t>
            </a:r>
            <a:r>
              <a:rPr b="1" i="0" lang="en-US" sz="1800" u="none" cap="none" strike="noStrike">
                <a:highlight>
                  <a:srgbClr val="00FFFF"/>
                </a:highlight>
                <a:latin typeface="Courier New"/>
                <a:ea typeface="Courier New"/>
                <a:cs typeface="Courier New"/>
                <a:sym typeface="Courier New"/>
              </a:rPr>
              <a:t>LR</a:t>
            </a:r>
            <a:r>
              <a:rPr b="1" i="0" lang="en-US" sz="1800" u="none" cap="none" strike="noStrike">
                <a:latin typeface="Courier New"/>
                <a:ea typeface="Courier New"/>
                <a:cs typeface="Courier New"/>
                <a:sym typeface="Courier New"/>
              </a:rPr>
              <a:t>N</a:t>
            </a:r>
            <a:r>
              <a:rPr b="1" i="0" lang="en-US" sz="1800" u="none" cap="none" strike="noStrike">
                <a:highlight>
                  <a:srgbClr val="00FFFF"/>
                </a:highlight>
                <a:latin typeface="Courier New"/>
                <a:ea typeface="Courier New"/>
                <a:cs typeface="Courier New"/>
                <a:sym typeface="Courier New"/>
              </a:rPr>
              <a:t>FKR</a:t>
            </a:r>
            <a:r>
              <a:rPr b="1" i="0" lang="en-US" sz="1800" u="none" cap="none" strike="noStrike">
                <a:highlight>
                  <a:srgbClr val="C0C0C0"/>
                </a:highlight>
                <a:latin typeface="Courier New"/>
                <a:ea typeface="Courier New"/>
                <a:cs typeface="Courier New"/>
                <a:sym typeface="Courier New"/>
              </a:rPr>
              <a:t>A</a:t>
            </a:r>
            <a:r>
              <a:rPr b="1" i="0" lang="en-US" sz="1800" u="none" cap="none" strike="noStrike">
                <a:highlight>
                  <a:srgbClr val="00FFFF"/>
                </a:highlight>
                <a:latin typeface="Courier New"/>
                <a:ea typeface="Courier New"/>
                <a:cs typeface="Courier New"/>
                <a:sym typeface="Courier New"/>
              </a:rPr>
              <a:t>CEKAG</a:t>
            </a:r>
            <a:r>
              <a:rPr b="1" i="0" lang="en-US" sz="1800" u="none" cap="none" strike="noStrike">
                <a:highlight>
                  <a:srgbClr val="C0C0C0"/>
                </a:highlight>
                <a:latin typeface="Courier New"/>
                <a:ea typeface="Courier New"/>
                <a:cs typeface="Courier New"/>
                <a:sym typeface="Courier New"/>
              </a:rPr>
              <a:t>I</a:t>
            </a:r>
            <a:r>
              <a:rPr b="1" i="0" lang="en-US" sz="1800" u="none" cap="none" strike="noStrike">
                <a:latin typeface="Courier New"/>
                <a:ea typeface="Courier New"/>
                <a:cs typeface="Courier New"/>
                <a:sym typeface="Courier New"/>
              </a:rPr>
              <a:t>KQ</a:t>
            </a:r>
            <a:r>
              <a:rPr b="1" i="0" lang="en-US" sz="1800" u="none" cap="none" strike="noStrike">
                <a:highlight>
                  <a:srgbClr val="00FFFF"/>
                </a:highlight>
                <a:latin typeface="Courier New"/>
                <a:ea typeface="Courier New"/>
                <a:cs typeface="Courier New"/>
                <a:sym typeface="Courier New"/>
              </a:rPr>
              <a:t>E</a:t>
            </a:r>
            <a:r>
              <a:rPr b="1" i="0" lang="en-US" sz="1800" u="none" cap="none" strike="noStrike">
                <a:highlight>
                  <a:srgbClr val="C0C0C0"/>
                </a:highlight>
                <a:latin typeface="Courier New"/>
                <a:ea typeface="Courier New"/>
                <a:cs typeface="Courier New"/>
                <a:sym typeface="Courier New"/>
              </a:rPr>
              <a:t>L</a:t>
            </a:r>
            <a:r>
              <a:rPr b="1" i="0" lang="en-US" sz="1800" u="none" cap="none" strike="noStrike">
                <a:highlight>
                  <a:srgbClr val="00FFFF"/>
                </a:highlight>
                <a:latin typeface="Courier New"/>
                <a:ea typeface="Courier New"/>
                <a:cs typeface="Courier New"/>
                <a:sym typeface="Courier New"/>
              </a:rPr>
              <a:t>R</a:t>
            </a:r>
            <a:r>
              <a:rPr b="1" i="0" lang="en-US" sz="1800" u="none" cap="none" strike="noStrike">
                <a:latin typeface="Courier New"/>
                <a:ea typeface="Courier New"/>
                <a:cs typeface="Courier New"/>
                <a:sym typeface="Courier New"/>
              </a:rPr>
              <a:t>D</a:t>
            </a:r>
            <a:r>
              <a:rPr b="1" i="0" lang="en-US" sz="1800" u="none" cap="none" strike="noStrike">
                <a:highlight>
                  <a:srgbClr val="00FFFF"/>
                </a:highlight>
                <a:latin typeface="Courier New"/>
                <a:ea typeface="Courier New"/>
                <a:cs typeface="Courier New"/>
                <a:sym typeface="Courier New"/>
              </a:rPr>
              <a:t>R</a:t>
            </a:r>
            <a:r>
              <a:rPr b="1" i="0" lang="en-US" sz="1800" u="none" cap="none" strike="noStrike">
                <a:highlight>
                  <a:srgbClr val="C0C0C0"/>
                </a:highlight>
                <a:latin typeface="Courier New"/>
                <a:ea typeface="Courier New"/>
                <a:cs typeface="Courier New"/>
                <a:sym typeface="Courier New"/>
              </a:rPr>
              <a:t>Q</a:t>
            </a:r>
            <a:r>
              <a:rPr b="1" i="0" lang="en-US" sz="1800" u="none" cap="none" strike="noStrike">
                <a:latin typeface="Courier New"/>
                <a:ea typeface="Courier New"/>
                <a:cs typeface="Courier New"/>
                <a:sym typeface="Courier New"/>
              </a:rPr>
              <a:t>H</a:t>
            </a:r>
            <a:r>
              <a:rPr b="1" i="0" lang="en-US" sz="1800" u="none" cap="none" strike="noStrike">
                <a:highlight>
                  <a:srgbClr val="C0C0C0"/>
                </a:highlight>
                <a:latin typeface="Courier New"/>
                <a:ea typeface="Courier New"/>
                <a:cs typeface="Courier New"/>
                <a:sym typeface="Courier New"/>
              </a:rPr>
              <a:t>Y</a:t>
            </a:r>
            <a:r>
              <a:rPr b="1" i="0" lang="en-US" sz="1800" u="none" cap="none" strike="noStrike">
                <a:latin typeface="Courier New"/>
                <a:ea typeface="Courier New"/>
                <a:cs typeface="Courier New"/>
                <a:sym typeface="Courier New"/>
              </a:rPr>
              <a:t>V</a:t>
            </a:r>
            <a:r>
              <a:rPr b="1" i="0" lang="en-US" sz="1800" u="none" cap="none" strike="noStrike">
                <a:highlight>
                  <a:srgbClr val="00FFFF"/>
                </a:highlight>
                <a:latin typeface="Courier New"/>
                <a:ea typeface="Courier New"/>
                <a:cs typeface="Courier New"/>
                <a:sym typeface="Courier New"/>
              </a:rPr>
              <a:t>KPT</a:t>
            </a:r>
            <a:r>
              <a:rPr b="1" i="0" lang="en-US" sz="1800" u="none" cap="none" strike="noStrike">
                <a:latin typeface="Courier New"/>
                <a:ea typeface="Courier New"/>
                <a:cs typeface="Courier New"/>
                <a:sym typeface="Courier New"/>
              </a:rPr>
              <a:t>EK</a:t>
            </a:r>
            <a:r>
              <a:rPr b="1" i="0" lang="en-US" sz="1800" u="none" cap="none" strike="noStrike">
                <a:highlight>
                  <a:srgbClr val="00FFFF"/>
                </a:highlight>
                <a:latin typeface="Courier New"/>
                <a:ea typeface="Courier New"/>
                <a:cs typeface="Courier New"/>
                <a:sym typeface="Courier New"/>
              </a:rPr>
              <a:t>RK</a:t>
            </a:r>
            <a:r>
              <a:rPr b="1" i="0" lang="en-US" sz="1800" u="none" cap="none" strike="noStrike">
                <a:latin typeface="Courier New"/>
                <a:ea typeface="Courier New"/>
                <a:cs typeface="Courier New"/>
                <a:sym typeface="Courier New"/>
              </a:rPr>
              <a:t>IA</a:t>
            </a:r>
            <a:r>
              <a:rPr b="1" i="0" lang="en-US" sz="1800" u="none" cap="none" strike="noStrike">
                <a:highlight>
                  <a:srgbClr val="00FFFF"/>
                </a:highlight>
                <a:latin typeface="Courier New"/>
                <a:ea typeface="Courier New"/>
                <a:cs typeface="Courier New"/>
                <a:sym typeface="Courier New"/>
              </a:rPr>
              <a:t>K</a:t>
            </a:r>
            <a:r>
              <a:rPr b="1" i="0" lang="en-US" sz="1800" u="none" cap="none" strike="noStrike">
                <a:latin typeface="Courier New"/>
                <a:ea typeface="Courier New"/>
                <a:cs typeface="Courier New"/>
                <a:sym typeface="Courier New"/>
              </a:rPr>
              <a:t>RQ</a:t>
            </a:r>
            <a:r>
              <a:rPr b="1" i="0" lang="en-US" sz="1800" u="none" cap="none" strike="noStrike">
                <a:highlight>
                  <a:srgbClr val="00FFFF"/>
                </a:highlight>
                <a:latin typeface="Courier New"/>
                <a:ea typeface="Courier New"/>
                <a:cs typeface="Courier New"/>
                <a:sym typeface="Courier New"/>
              </a:rPr>
              <a:t>A</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K</a:t>
            </a:r>
            <a:r>
              <a:rPr b="1" i="0" lang="en-US" sz="1800" u="none" cap="none" strike="noStrike">
                <a:highlight>
                  <a:srgbClr val="C0C0C0"/>
                </a:highlight>
                <a:latin typeface="Courier New"/>
                <a:ea typeface="Courier New"/>
                <a:cs typeface="Courier New"/>
                <a:sym typeface="Courier New"/>
              </a:rPr>
              <a:t>R</a:t>
            </a:r>
            <a:r>
              <a:rPr b="1" i="0" lang="en-US" sz="1800" u="none" cap="none" strike="noStrike">
                <a:latin typeface="Courier New"/>
                <a:ea typeface="Courier New"/>
                <a:cs typeface="Courier New"/>
                <a:sym typeface="Courier New"/>
              </a:rPr>
              <a:t>ARISQ</a:t>
            </a:r>
            <a:r>
              <a:rPr b="1" lang="en-US" sz="1800">
                <a:latin typeface="Courier New"/>
                <a:ea typeface="Courier New"/>
                <a:cs typeface="Courier New"/>
                <a:sym typeface="Courier New"/>
              </a:rPr>
              <a:t>-----RRAFI- </a:t>
            </a:r>
            <a:r>
              <a:rPr b="1" i="0" lang="en-US" sz="1800" u="none" cap="none" strike="noStrike">
                <a:latin typeface="Courier New"/>
                <a:ea typeface="Courier New"/>
                <a:cs typeface="Courier New"/>
                <a:sym typeface="Courier New"/>
              </a:rPr>
              <a:t> </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bS21-2 </a:t>
            </a:r>
            <a:r>
              <a:rPr b="1" i="0" lang="en-US" sz="1800" u="none" cap="none" strike="noStrike">
                <a:highlight>
                  <a:srgbClr val="00FFFF"/>
                </a:highlight>
                <a:latin typeface="Courier New"/>
                <a:ea typeface="Courier New"/>
                <a:cs typeface="Courier New"/>
                <a:sym typeface="Courier New"/>
              </a:rPr>
              <a:t>M</a:t>
            </a:r>
            <a:r>
              <a:rPr b="1" i="0" lang="en-US" sz="1800" u="none" cap="none" strike="noStrike">
                <a:latin typeface="Courier New"/>
                <a:ea typeface="Courier New"/>
                <a:cs typeface="Courier New"/>
                <a:sym typeface="Courier New"/>
              </a:rPr>
              <a:t>PS</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R</a:t>
            </a:r>
            <a:r>
              <a:rPr b="1" i="0" lang="en-US" sz="1800" u="none" cap="none" strike="noStrike">
                <a:highlight>
                  <a:srgbClr val="C0C0C0"/>
                </a:highlight>
                <a:latin typeface="Courier New"/>
                <a:ea typeface="Courier New"/>
                <a:cs typeface="Courier New"/>
                <a:sym typeface="Courier New"/>
              </a:rPr>
              <a:t>I</a:t>
            </a:r>
            <a:r>
              <a:rPr b="1" i="0" lang="en-US" sz="1800" u="none" cap="none" strike="noStrike">
                <a:latin typeface="Courier New"/>
                <a:ea typeface="Courier New"/>
                <a:cs typeface="Courier New"/>
                <a:sym typeface="Courier New"/>
              </a:rPr>
              <a:t>KER</a:t>
            </a:r>
            <a:r>
              <a:rPr b="1" i="0" lang="en-US" sz="1800" u="none" cap="none" strike="noStrike">
                <a:highlight>
                  <a:srgbClr val="C0C0C0"/>
                </a:highlight>
                <a:latin typeface="Courier New"/>
                <a:ea typeface="Courier New"/>
                <a:cs typeface="Courier New"/>
                <a:sym typeface="Courier New"/>
              </a:rPr>
              <a:t>E</a:t>
            </a:r>
            <a:r>
              <a:rPr b="1" i="0" lang="en-US" sz="1800" u="none" cap="none" strike="noStrike">
                <a:highlight>
                  <a:srgbClr val="00FFFF"/>
                </a:highlight>
                <a:latin typeface="Courier New"/>
                <a:ea typeface="Courier New"/>
                <a:cs typeface="Courier New"/>
                <a:sym typeface="Courier New"/>
              </a:rPr>
              <a:t>PFD</a:t>
            </a:r>
            <a:r>
              <a:rPr b="1" i="0" lang="en-US" sz="1800" u="none" cap="none" strike="noStrike">
                <a:highlight>
                  <a:srgbClr val="C0C0C0"/>
                </a:highlight>
                <a:latin typeface="Courier New"/>
                <a:ea typeface="Courier New"/>
                <a:cs typeface="Courier New"/>
                <a:sym typeface="Courier New"/>
              </a:rPr>
              <a:t>VA</a:t>
            </a:r>
            <a:r>
              <a:rPr b="1" i="0" lang="en-US" sz="1800" u="none" cap="none" strike="noStrike">
                <a:highlight>
                  <a:srgbClr val="00FFFF"/>
                </a:highlight>
                <a:latin typeface="Courier New"/>
                <a:ea typeface="Courier New"/>
                <a:cs typeface="Courier New"/>
                <a:sym typeface="Courier New"/>
              </a:rPr>
              <a:t>LR</a:t>
            </a:r>
            <a:r>
              <a:rPr b="1" i="0" lang="en-US" sz="1800" u="none" cap="none" strike="noStrike">
                <a:latin typeface="Courier New"/>
                <a:ea typeface="Courier New"/>
                <a:cs typeface="Courier New"/>
                <a:sym typeface="Courier New"/>
              </a:rPr>
              <a:t>R</a:t>
            </a:r>
            <a:r>
              <a:rPr b="1" i="0" lang="en-US" sz="1800" u="none" cap="none" strike="noStrike">
                <a:highlight>
                  <a:srgbClr val="00FFFF"/>
                </a:highlight>
                <a:latin typeface="Courier New"/>
                <a:ea typeface="Courier New"/>
                <a:cs typeface="Courier New"/>
                <a:sym typeface="Courier New"/>
              </a:rPr>
              <a:t>FKR</a:t>
            </a:r>
            <a:r>
              <a:rPr b="1" i="0" lang="en-US" sz="1800" u="none" cap="none" strike="noStrike">
                <a:highlight>
                  <a:srgbClr val="C0C0C0"/>
                </a:highlight>
                <a:latin typeface="Courier New"/>
                <a:ea typeface="Courier New"/>
                <a:cs typeface="Courier New"/>
                <a:sym typeface="Courier New"/>
              </a:rPr>
              <a:t>S</a:t>
            </a:r>
            <a:r>
              <a:rPr b="1" i="0" lang="en-US" sz="1800" u="none" cap="none" strike="noStrike">
                <a:highlight>
                  <a:srgbClr val="00FFFF"/>
                </a:highlight>
                <a:latin typeface="Courier New"/>
                <a:ea typeface="Courier New"/>
                <a:cs typeface="Courier New"/>
                <a:sym typeface="Courier New"/>
              </a:rPr>
              <a:t>CEKAG</a:t>
            </a:r>
            <a:r>
              <a:rPr b="1" i="0" lang="en-US" sz="1800" u="none" cap="none" strike="noStrike">
                <a:highlight>
                  <a:srgbClr val="C0C0C0"/>
                </a:highlight>
                <a:latin typeface="Courier New"/>
                <a:ea typeface="Courier New"/>
                <a:cs typeface="Courier New"/>
                <a:sym typeface="Courier New"/>
              </a:rPr>
              <a:t>I</a:t>
            </a:r>
            <a:r>
              <a:rPr b="1" i="0" lang="en-US" sz="1800" u="none" cap="none" strike="noStrike">
                <a:latin typeface="Courier New"/>
                <a:ea typeface="Courier New"/>
                <a:cs typeface="Courier New"/>
                <a:sym typeface="Courier New"/>
              </a:rPr>
              <a:t>VS</a:t>
            </a:r>
            <a:r>
              <a:rPr b="1" i="0" lang="en-US" sz="1800" u="none" cap="none" strike="noStrike">
                <a:highlight>
                  <a:srgbClr val="00FFFF"/>
                </a:highlight>
                <a:latin typeface="Courier New"/>
                <a:ea typeface="Courier New"/>
                <a:cs typeface="Courier New"/>
                <a:sym typeface="Courier New"/>
              </a:rPr>
              <a:t>E</a:t>
            </a:r>
            <a:r>
              <a:rPr b="1" i="0" lang="en-US" sz="1800" u="none" cap="none" strike="noStrike">
                <a:highlight>
                  <a:srgbClr val="C0C0C0"/>
                </a:highlight>
                <a:latin typeface="Courier New"/>
                <a:ea typeface="Courier New"/>
                <a:cs typeface="Courier New"/>
                <a:sym typeface="Courier New"/>
              </a:rPr>
              <a:t>L</a:t>
            </a:r>
            <a:r>
              <a:rPr b="1" i="0" lang="en-US" sz="1800" u="none" cap="none" strike="noStrike">
                <a:highlight>
                  <a:srgbClr val="00FFFF"/>
                </a:highlight>
                <a:latin typeface="Courier New"/>
                <a:ea typeface="Courier New"/>
                <a:cs typeface="Courier New"/>
                <a:sym typeface="Courier New"/>
              </a:rPr>
              <a:t>R</a:t>
            </a:r>
            <a:r>
              <a:rPr b="1" i="0" lang="en-US" sz="1800" u="none" cap="none" strike="noStrike">
                <a:latin typeface="Courier New"/>
                <a:ea typeface="Courier New"/>
                <a:cs typeface="Courier New"/>
                <a:sym typeface="Courier New"/>
              </a:rPr>
              <a:t>R</a:t>
            </a:r>
            <a:r>
              <a:rPr b="1" i="0" lang="en-US" sz="1800" u="none" cap="none" strike="noStrike">
                <a:highlight>
                  <a:srgbClr val="00FFFF"/>
                </a:highlight>
                <a:latin typeface="Courier New"/>
                <a:ea typeface="Courier New"/>
                <a:cs typeface="Courier New"/>
                <a:sym typeface="Courier New"/>
              </a:rPr>
              <a:t>R</a:t>
            </a:r>
            <a:r>
              <a:rPr b="1" i="0" lang="en-US" sz="1800" u="none" cap="none" strike="noStrike">
                <a:highlight>
                  <a:srgbClr val="C0C0C0"/>
                </a:highlight>
                <a:latin typeface="Courier New"/>
                <a:ea typeface="Courier New"/>
                <a:cs typeface="Courier New"/>
                <a:sym typeface="Courier New"/>
              </a:rPr>
              <a:t>E</a:t>
            </a:r>
            <a:r>
              <a:rPr b="1" i="0" lang="en-US" sz="1800" u="none" cap="none" strike="noStrike">
                <a:latin typeface="Courier New"/>
                <a:ea typeface="Courier New"/>
                <a:cs typeface="Courier New"/>
                <a:sym typeface="Courier New"/>
              </a:rPr>
              <a:t>Y</a:t>
            </a:r>
            <a:r>
              <a:rPr b="1" i="0" lang="en-US" sz="1800" u="none" cap="none" strike="noStrike">
                <a:highlight>
                  <a:srgbClr val="C0C0C0"/>
                </a:highlight>
                <a:latin typeface="Courier New"/>
                <a:ea typeface="Courier New"/>
                <a:cs typeface="Courier New"/>
                <a:sym typeface="Courier New"/>
              </a:rPr>
              <a:t>F</a:t>
            </a:r>
            <a:r>
              <a:rPr b="1" i="0" lang="en-US" sz="1800" u="none" cap="none" strike="noStrike">
                <a:latin typeface="Courier New"/>
                <a:ea typeface="Courier New"/>
                <a:cs typeface="Courier New"/>
                <a:sym typeface="Courier New"/>
              </a:rPr>
              <a:t>E</a:t>
            </a:r>
            <a:r>
              <a:rPr b="1" i="0" lang="en-US" sz="1800" u="none" cap="none" strike="noStrike">
                <a:highlight>
                  <a:srgbClr val="00FFFF"/>
                </a:highlight>
                <a:latin typeface="Courier New"/>
                <a:ea typeface="Courier New"/>
                <a:cs typeface="Courier New"/>
                <a:sym typeface="Courier New"/>
              </a:rPr>
              <a:t>KPT</a:t>
            </a:r>
            <a:r>
              <a:rPr b="1" i="0" lang="en-US" sz="1800" u="none" cap="none" strike="noStrike">
                <a:latin typeface="Courier New"/>
                <a:ea typeface="Courier New"/>
                <a:cs typeface="Courier New"/>
                <a:sym typeface="Courier New"/>
              </a:rPr>
              <a:t>WA</a:t>
            </a:r>
            <a:r>
              <a:rPr b="1" i="0" lang="en-US" sz="1800" u="none" cap="none" strike="noStrike">
                <a:highlight>
                  <a:srgbClr val="00FFFF"/>
                </a:highlight>
                <a:latin typeface="Courier New"/>
                <a:ea typeface="Courier New"/>
                <a:cs typeface="Courier New"/>
                <a:sym typeface="Courier New"/>
              </a:rPr>
              <a:t>RK</a:t>
            </a:r>
            <a:r>
              <a:rPr b="1" i="0" lang="en-US" sz="1800" u="none" cap="none" strike="noStrike">
                <a:latin typeface="Courier New"/>
                <a:ea typeface="Courier New"/>
                <a:cs typeface="Courier New"/>
                <a:sym typeface="Courier New"/>
              </a:rPr>
              <a:t>RK</a:t>
            </a:r>
            <a:r>
              <a:rPr b="1" i="0" lang="en-US" sz="1800" u="none" cap="none" strike="noStrike">
                <a:highlight>
                  <a:srgbClr val="00FFFF"/>
                </a:highlight>
                <a:latin typeface="Courier New"/>
                <a:ea typeface="Courier New"/>
                <a:cs typeface="Courier New"/>
                <a:sym typeface="Courier New"/>
              </a:rPr>
              <a:t>K</a:t>
            </a:r>
            <a:r>
              <a:rPr b="1" i="0" lang="en-US" sz="1800" u="none" cap="none" strike="noStrike">
                <a:latin typeface="Courier New"/>
                <a:ea typeface="Courier New"/>
                <a:cs typeface="Courier New"/>
                <a:sym typeface="Courier New"/>
              </a:rPr>
              <a:t>TA</a:t>
            </a:r>
            <a:r>
              <a:rPr b="1" i="0" lang="en-US" sz="1800" u="none" cap="none" strike="noStrike">
                <a:highlight>
                  <a:srgbClr val="00FFFF"/>
                </a:highlight>
                <a:latin typeface="Courier New"/>
                <a:ea typeface="Courier New"/>
                <a:cs typeface="Courier New"/>
                <a:sym typeface="Courier New"/>
              </a:rPr>
              <a:t>A</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K</a:t>
            </a:r>
            <a:r>
              <a:rPr b="1" i="0" lang="en-US" sz="1800" u="none" cap="none" strike="noStrike">
                <a:highlight>
                  <a:srgbClr val="C0C0C0"/>
                </a:highlight>
                <a:latin typeface="Courier New"/>
                <a:ea typeface="Courier New"/>
                <a:cs typeface="Courier New"/>
                <a:sym typeface="Courier New"/>
              </a:rPr>
              <a:t>R</a:t>
            </a:r>
            <a:r>
              <a:rPr b="1" i="0" lang="en-US" sz="1800" u="none" cap="none" strike="noStrike">
                <a:latin typeface="Courier New"/>
                <a:ea typeface="Courier New"/>
                <a:cs typeface="Courier New"/>
                <a:sym typeface="Courier New"/>
              </a:rPr>
              <a:t>AHKSN</a:t>
            </a:r>
            <a:r>
              <a:rPr b="1" lang="en-US" sz="1800">
                <a:latin typeface="Courier New"/>
                <a:ea typeface="Courier New"/>
                <a:cs typeface="Courier New"/>
                <a:sym typeface="Courier New"/>
              </a:rPr>
              <a:t>IIVKR------</a:t>
            </a:r>
            <a:endParaRPr/>
          </a:p>
          <a:p>
            <a:pPr indent="0" lvl="0" marL="0" rtl="0" algn="l">
              <a:lnSpc>
                <a:spcPct val="100000"/>
              </a:lnSpc>
              <a:spcBef>
                <a:spcPts val="0"/>
              </a:spcBef>
              <a:spcAft>
                <a:spcPts val="0"/>
              </a:spcAft>
              <a:buClr>
                <a:schemeClr val="dk1"/>
              </a:buClr>
              <a:buSzPts val="1800"/>
              <a:buNone/>
            </a:pPr>
            <a:r>
              <a:rPr b="1" lang="en-US" sz="1800">
                <a:latin typeface="Courier New"/>
                <a:ea typeface="Courier New"/>
                <a:cs typeface="Courier New"/>
                <a:sym typeface="Courier New"/>
              </a:rPr>
              <a:t>bS21-3 </a:t>
            </a:r>
            <a:r>
              <a:rPr b="1" lang="en-US" sz="1800">
                <a:highlight>
                  <a:srgbClr val="00FFFF"/>
                </a:highlight>
                <a:latin typeface="Courier New"/>
                <a:ea typeface="Courier New"/>
                <a:cs typeface="Courier New"/>
                <a:sym typeface="Courier New"/>
              </a:rPr>
              <a:t>M</a:t>
            </a:r>
            <a:r>
              <a:rPr b="1" lang="en-US" sz="1800">
                <a:latin typeface="Courier New"/>
                <a:ea typeface="Courier New"/>
                <a:cs typeface="Courier New"/>
                <a:sym typeface="Courier New"/>
              </a:rPr>
              <a:t>PR</a:t>
            </a:r>
            <a:r>
              <a:rPr b="1" lang="en-US" sz="1800">
                <a:highlight>
                  <a:srgbClr val="C0C0C0"/>
                </a:highlight>
                <a:latin typeface="Courier New"/>
                <a:ea typeface="Courier New"/>
                <a:cs typeface="Courier New"/>
                <a:sym typeface="Courier New"/>
              </a:rPr>
              <a:t>I</a:t>
            </a:r>
            <a:r>
              <a:rPr b="1" lang="en-US" sz="1800">
                <a:latin typeface="Courier New"/>
                <a:ea typeface="Courier New"/>
                <a:cs typeface="Courier New"/>
                <a:sym typeface="Courier New"/>
              </a:rPr>
              <a:t>I</a:t>
            </a:r>
            <a:r>
              <a:rPr b="1" lang="en-US" sz="1800">
                <a:highlight>
                  <a:srgbClr val="C0C0C0"/>
                </a:highlight>
                <a:latin typeface="Courier New"/>
                <a:ea typeface="Courier New"/>
                <a:cs typeface="Courier New"/>
                <a:sym typeface="Courier New"/>
              </a:rPr>
              <a:t>V</a:t>
            </a:r>
            <a:r>
              <a:rPr b="1" lang="en-US" sz="1800">
                <a:latin typeface="Courier New"/>
                <a:ea typeface="Courier New"/>
                <a:cs typeface="Courier New"/>
                <a:sym typeface="Courier New"/>
              </a:rPr>
              <a:t>DPK</a:t>
            </a:r>
            <a:r>
              <a:rPr b="1" lang="en-US" sz="1800">
                <a:highlight>
                  <a:srgbClr val="C0C0C0"/>
                </a:highlight>
                <a:latin typeface="Courier New"/>
                <a:ea typeface="Courier New"/>
                <a:cs typeface="Courier New"/>
                <a:sym typeface="Courier New"/>
              </a:rPr>
              <a:t>K</a:t>
            </a:r>
            <a:r>
              <a:rPr b="1" lang="en-US" sz="1800">
                <a:highlight>
                  <a:srgbClr val="00FFFF"/>
                </a:highlight>
                <a:latin typeface="Courier New"/>
                <a:ea typeface="Courier New"/>
                <a:cs typeface="Courier New"/>
                <a:sym typeface="Courier New"/>
              </a:rPr>
              <a:t>PFD</a:t>
            </a:r>
            <a:r>
              <a:rPr b="1" lang="en-US" sz="1800">
                <a:highlight>
                  <a:srgbClr val="C0C0C0"/>
                </a:highlight>
                <a:latin typeface="Courier New"/>
                <a:ea typeface="Courier New"/>
                <a:cs typeface="Courier New"/>
                <a:sym typeface="Courier New"/>
              </a:rPr>
              <a:t>IS</a:t>
            </a:r>
            <a:r>
              <a:rPr b="1" lang="en-US" sz="1800">
                <a:highlight>
                  <a:srgbClr val="00FFFF"/>
                </a:highlight>
                <a:latin typeface="Courier New"/>
                <a:ea typeface="Courier New"/>
                <a:cs typeface="Courier New"/>
                <a:sym typeface="Courier New"/>
              </a:rPr>
              <a:t>LR</a:t>
            </a:r>
            <a:r>
              <a:rPr b="1" lang="en-US" sz="1800">
                <a:latin typeface="Courier New"/>
                <a:ea typeface="Courier New"/>
                <a:cs typeface="Courier New"/>
                <a:sym typeface="Courier New"/>
              </a:rPr>
              <a:t>N</a:t>
            </a:r>
            <a:r>
              <a:rPr b="1" lang="en-US" sz="1800">
                <a:highlight>
                  <a:srgbClr val="00FFFF"/>
                </a:highlight>
                <a:latin typeface="Courier New"/>
                <a:ea typeface="Courier New"/>
                <a:cs typeface="Courier New"/>
                <a:sym typeface="Courier New"/>
              </a:rPr>
              <a:t>FKR</a:t>
            </a:r>
            <a:r>
              <a:rPr b="1" lang="en-US" sz="1800">
                <a:highlight>
                  <a:srgbClr val="C0C0C0"/>
                </a:highlight>
                <a:latin typeface="Courier New"/>
                <a:ea typeface="Courier New"/>
                <a:cs typeface="Courier New"/>
                <a:sym typeface="Courier New"/>
              </a:rPr>
              <a:t>A</a:t>
            </a:r>
            <a:r>
              <a:rPr b="1" lang="en-US" sz="1800">
                <a:highlight>
                  <a:srgbClr val="00FFFF"/>
                </a:highlight>
                <a:latin typeface="Courier New"/>
                <a:ea typeface="Courier New"/>
                <a:cs typeface="Courier New"/>
                <a:sym typeface="Courier New"/>
              </a:rPr>
              <a:t>CEKAG</a:t>
            </a:r>
            <a:r>
              <a:rPr b="1" lang="en-US" sz="1800">
                <a:highlight>
                  <a:srgbClr val="C0C0C0"/>
                </a:highlight>
                <a:latin typeface="Courier New"/>
                <a:ea typeface="Courier New"/>
                <a:cs typeface="Courier New"/>
                <a:sym typeface="Courier New"/>
              </a:rPr>
              <a:t>I</a:t>
            </a:r>
            <a:r>
              <a:rPr b="1" lang="en-US" sz="1800">
                <a:latin typeface="Courier New"/>
                <a:ea typeface="Courier New"/>
                <a:cs typeface="Courier New"/>
                <a:sym typeface="Courier New"/>
              </a:rPr>
              <a:t>KQ</a:t>
            </a:r>
            <a:r>
              <a:rPr b="1" lang="en-US" sz="1800">
                <a:highlight>
                  <a:srgbClr val="00FFFF"/>
                </a:highlight>
                <a:latin typeface="Courier New"/>
                <a:ea typeface="Courier New"/>
                <a:cs typeface="Courier New"/>
                <a:sym typeface="Courier New"/>
              </a:rPr>
              <a:t>E</a:t>
            </a:r>
            <a:r>
              <a:rPr b="1" lang="en-US" sz="1800">
                <a:highlight>
                  <a:srgbClr val="C0C0C0"/>
                </a:highlight>
                <a:latin typeface="Courier New"/>
                <a:ea typeface="Courier New"/>
                <a:cs typeface="Courier New"/>
                <a:sym typeface="Courier New"/>
              </a:rPr>
              <a:t>L</a:t>
            </a:r>
            <a:r>
              <a:rPr b="1" lang="en-US" sz="1800">
                <a:highlight>
                  <a:srgbClr val="00FFFF"/>
                </a:highlight>
                <a:latin typeface="Courier New"/>
                <a:ea typeface="Courier New"/>
                <a:cs typeface="Courier New"/>
                <a:sym typeface="Courier New"/>
              </a:rPr>
              <a:t>R</a:t>
            </a:r>
            <a:r>
              <a:rPr b="1" lang="en-US" sz="1800">
                <a:latin typeface="Courier New"/>
                <a:ea typeface="Courier New"/>
                <a:cs typeface="Courier New"/>
                <a:sym typeface="Courier New"/>
              </a:rPr>
              <a:t>D</a:t>
            </a:r>
            <a:r>
              <a:rPr b="1" lang="en-US" sz="1800">
                <a:highlight>
                  <a:srgbClr val="00FFFF"/>
                </a:highlight>
                <a:latin typeface="Courier New"/>
                <a:ea typeface="Courier New"/>
                <a:cs typeface="Courier New"/>
                <a:sym typeface="Courier New"/>
              </a:rPr>
              <a:t>R</a:t>
            </a:r>
            <a:r>
              <a:rPr b="1" lang="en-US" sz="1800">
                <a:highlight>
                  <a:srgbClr val="C0C0C0"/>
                </a:highlight>
                <a:latin typeface="Courier New"/>
                <a:ea typeface="Courier New"/>
                <a:cs typeface="Courier New"/>
                <a:sym typeface="Courier New"/>
              </a:rPr>
              <a:t>Q</a:t>
            </a:r>
            <a:r>
              <a:rPr b="1" lang="en-US" sz="1800">
                <a:latin typeface="Courier New"/>
                <a:ea typeface="Courier New"/>
                <a:cs typeface="Courier New"/>
                <a:sym typeface="Courier New"/>
              </a:rPr>
              <a:t>H</a:t>
            </a:r>
            <a:r>
              <a:rPr b="1" lang="en-US" sz="1800">
                <a:highlight>
                  <a:srgbClr val="C0C0C0"/>
                </a:highlight>
                <a:latin typeface="Courier New"/>
                <a:ea typeface="Courier New"/>
                <a:cs typeface="Courier New"/>
                <a:sym typeface="Courier New"/>
              </a:rPr>
              <a:t>Y</a:t>
            </a:r>
            <a:r>
              <a:rPr b="1" lang="en-US" sz="1800">
                <a:latin typeface="Courier New"/>
                <a:ea typeface="Courier New"/>
                <a:cs typeface="Courier New"/>
                <a:sym typeface="Courier New"/>
              </a:rPr>
              <a:t>V</a:t>
            </a:r>
            <a:r>
              <a:rPr b="1" lang="en-US" sz="1800">
                <a:highlight>
                  <a:srgbClr val="00FFFF"/>
                </a:highlight>
                <a:latin typeface="Courier New"/>
                <a:ea typeface="Courier New"/>
                <a:cs typeface="Courier New"/>
                <a:sym typeface="Courier New"/>
              </a:rPr>
              <a:t>KPT</a:t>
            </a:r>
            <a:r>
              <a:rPr b="1" lang="en-US" sz="1800">
                <a:latin typeface="Courier New"/>
                <a:ea typeface="Courier New"/>
                <a:cs typeface="Courier New"/>
                <a:sym typeface="Courier New"/>
              </a:rPr>
              <a:t>QK</a:t>
            </a:r>
            <a:r>
              <a:rPr b="1" lang="en-US" sz="1800">
                <a:highlight>
                  <a:srgbClr val="00FFFF"/>
                </a:highlight>
                <a:latin typeface="Courier New"/>
                <a:ea typeface="Courier New"/>
                <a:cs typeface="Courier New"/>
                <a:sym typeface="Courier New"/>
              </a:rPr>
              <a:t>RK</a:t>
            </a:r>
            <a:r>
              <a:rPr b="1" lang="en-US" sz="1800">
                <a:latin typeface="Courier New"/>
                <a:ea typeface="Courier New"/>
                <a:cs typeface="Courier New"/>
                <a:sym typeface="Courier New"/>
              </a:rPr>
              <a:t>IA</a:t>
            </a:r>
            <a:r>
              <a:rPr b="1" lang="en-US" sz="1800">
                <a:highlight>
                  <a:srgbClr val="00FFFF"/>
                </a:highlight>
                <a:latin typeface="Courier New"/>
                <a:ea typeface="Courier New"/>
                <a:cs typeface="Courier New"/>
                <a:sym typeface="Courier New"/>
              </a:rPr>
              <a:t>K</a:t>
            </a:r>
            <a:r>
              <a:rPr b="1" lang="en-US" sz="1800">
                <a:latin typeface="Courier New"/>
                <a:ea typeface="Courier New"/>
                <a:cs typeface="Courier New"/>
                <a:sym typeface="Courier New"/>
              </a:rPr>
              <a:t>KA</a:t>
            </a:r>
            <a:r>
              <a:rPr b="1" lang="en-US" sz="1800">
                <a:highlight>
                  <a:srgbClr val="00FFFF"/>
                </a:highlight>
                <a:latin typeface="Courier New"/>
                <a:ea typeface="Courier New"/>
                <a:cs typeface="Courier New"/>
                <a:sym typeface="Courier New"/>
              </a:rPr>
              <a:t>A</a:t>
            </a:r>
            <a:r>
              <a:rPr b="1" lang="en-US" sz="1800">
                <a:highlight>
                  <a:srgbClr val="C0C0C0"/>
                </a:highlight>
                <a:latin typeface="Courier New"/>
                <a:ea typeface="Courier New"/>
                <a:cs typeface="Courier New"/>
                <a:sym typeface="Courier New"/>
              </a:rPr>
              <a:t>I</a:t>
            </a:r>
            <a:r>
              <a:rPr b="1" lang="en-US" sz="1800">
                <a:latin typeface="Courier New"/>
                <a:ea typeface="Courier New"/>
                <a:cs typeface="Courier New"/>
                <a:sym typeface="Courier New"/>
              </a:rPr>
              <a:t>S</a:t>
            </a:r>
            <a:r>
              <a:rPr b="1" lang="en-US" sz="1800">
                <a:highlight>
                  <a:srgbClr val="C0C0C0"/>
                </a:highlight>
                <a:latin typeface="Courier New"/>
                <a:ea typeface="Courier New"/>
                <a:cs typeface="Courier New"/>
                <a:sym typeface="Courier New"/>
              </a:rPr>
              <a:t>K</a:t>
            </a:r>
            <a:r>
              <a:rPr b="1" lang="en-US" sz="1800">
                <a:latin typeface="Courier New"/>
                <a:ea typeface="Courier New"/>
                <a:cs typeface="Courier New"/>
                <a:sym typeface="Courier New"/>
              </a:rPr>
              <a:t>AKKEA-----RRSYSY </a:t>
            </a:r>
            <a:endParaRPr/>
          </a:p>
          <a:p>
            <a:pPr indent="0" lvl="0" marL="0" rtl="0" algn="l">
              <a:lnSpc>
                <a:spcPct val="100000"/>
              </a:lnSpc>
              <a:spcBef>
                <a:spcPts val="0"/>
              </a:spcBef>
              <a:spcAft>
                <a:spcPts val="0"/>
              </a:spcAft>
              <a:buClr>
                <a:schemeClr val="dk1"/>
              </a:buClr>
              <a:buSzPts val="1800"/>
              <a:buNone/>
            </a:pPr>
            <a:r>
              <a:rPr b="1" i="1" lang="en-US" sz="1800" u="none" cap="none" strike="noStrike">
                <a:latin typeface="Courier New"/>
                <a:ea typeface="Courier New"/>
                <a:cs typeface="Courier New"/>
                <a:sym typeface="Courier New"/>
              </a:rPr>
              <a:t>E.coli </a:t>
            </a:r>
            <a:r>
              <a:rPr b="1" i="0" lang="en-US" sz="1800" u="none" cap="none" strike="noStrike">
                <a:highlight>
                  <a:srgbClr val="00FFFF"/>
                </a:highlight>
                <a:latin typeface="Courier New"/>
                <a:ea typeface="Courier New"/>
                <a:cs typeface="Courier New"/>
                <a:sym typeface="Courier New"/>
              </a:rPr>
              <a:t>M</a:t>
            </a:r>
            <a:r>
              <a:rPr b="1" i="0" lang="en-US" sz="1800" u="none" cap="none" strike="noStrike">
                <a:latin typeface="Courier New"/>
                <a:ea typeface="Courier New"/>
                <a:cs typeface="Courier New"/>
                <a:sym typeface="Courier New"/>
              </a:rPr>
              <a:t>PV</a:t>
            </a:r>
            <a:r>
              <a:rPr b="1" i="0" lang="en-US" sz="1800" u="none" cap="none" strike="noStrike">
                <a:highlight>
                  <a:srgbClr val="C0C0C0"/>
                </a:highlight>
                <a:latin typeface="Courier New"/>
                <a:ea typeface="Courier New"/>
                <a:cs typeface="Courier New"/>
                <a:sym typeface="Courier New"/>
              </a:rPr>
              <a:t>I</a:t>
            </a:r>
            <a:r>
              <a:rPr b="1" i="0" lang="en-US" sz="1800" u="none" cap="none" strike="noStrike">
                <a:latin typeface="Courier New"/>
                <a:ea typeface="Courier New"/>
                <a:cs typeface="Courier New"/>
                <a:sym typeface="Courier New"/>
              </a:rPr>
              <a:t>K</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REN</a:t>
            </a:r>
            <a:r>
              <a:rPr b="1" i="0" lang="en-US" sz="1800" u="none" cap="none" strike="noStrike">
                <a:highlight>
                  <a:srgbClr val="C0C0C0"/>
                </a:highlight>
                <a:latin typeface="Courier New"/>
                <a:ea typeface="Courier New"/>
                <a:cs typeface="Courier New"/>
                <a:sym typeface="Courier New"/>
              </a:rPr>
              <a:t>E</a:t>
            </a:r>
            <a:r>
              <a:rPr b="1" i="0" lang="en-US" sz="1800" u="none" cap="none" strike="noStrike">
                <a:highlight>
                  <a:srgbClr val="00FFFF"/>
                </a:highlight>
                <a:latin typeface="Courier New"/>
                <a:ea typeface="Courier New"/>
                <a:cs typeface="Courier New"/>
                <a:sym typeface="Courier New"/>
              </a:rPr>
              <a:t>PFD</a:t>
            </a:r>
            <a:r>
              <a:rPr b="1" i="0" lang="en-US" sz="1800" u="none" cap="none" strike="noStrike">
                <a:highlight>
                  <a:srgbClr val="C0C0C0"/>
                </a:highlight>
                <a:latin typeface="Courier New"/>
                <a:ea typeface="Courier New"/>
                <a:cs typeface="Courier New"/>
                <a:sym typeface="Courier New"/>
              </a:rPr>
              <a:t>VA</a:t>
            </a:r>
            <a:r>
              <a:rPr b="1" i="0" lang="en-US" sz="1800" u="none" cap="none" strike="noStrike">
                <a:highlight>
                  <a:srgbClr val="00FFFF"/>
                </a:highlight>
                <a:latin typeface="Courier New"/>
                <a:ea typeface="Courier New"/>
                <a:cs typeface="Courier New"/>
                <a:sym typeface="Courier New"/>
              </a:rPr>
              <a:t>LR</a:t>
            </a:r>
            <a:r>
              <a:rPr b="1" i="0" lang="en-US" sz="1800" u="none" cap="none" strike="noStrike">
                <a:latin typeface="Courier New"/>
                <a:ea typeface="Courier New"/>
                <a:cs typeface="Courier New"/>
                <a:sym typeface="Courier New"/>
              </a:rPr>
              <a:t>R</a:t>
            </a:r>
            <a:r>
              <a:rPr b="1" i="0" lang="en-US" sz="1800" u="none" cap="none" strike="noStrike">
                <a:highlight>
                  <a:srgbClr val="00FFFF"/>
                </a:highlight>
                <a:latin typeface="Courier New"/>
                <a:ea typeface="Courier New"/>
                <a:cs typeface="Courier New"/>
                <a:sym typeface="Courier New"/>
              </a:rPr>
              <a:t>FKR</a:t>
            </a:r>
            <a:r>
              <a:rPr b="1" i="0" lang="en-US" sz="1800" u="none" cap="none" strike="noStrike">
                <a:highlight>
                  <a:srgbClr val="C0C0C0"/>
                </a:highlight>
                <a:latin typeface="Courier New"/>
                <a:ea typeface="Courier New"/>
                <a:cs typeface="Courier New"/>
                <a:sym typeface="Courier New"/>
              </a:rPr>
              <a:t>S</a:t>
            </a:r>
            <a:r>
              <a:rPr b="1" i="0" lang="en-US" sz="1800" u="none" cap="none" strike="noStrike">
                <a:highlight>
                  <a:srgbClr val="00FFFF"/>
                </a:highlight>
                <a:latin typeface="Courier New"/>
                <a:ea typeface="Courier New"/>
                <a:cs typeface="Courier New"/>
                <a:sym typeface="Courier New"/>
              </a:rPr>
              <a:t>CEKAG</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LA</a:t>
            </a:r>
            <a:r>
              <a:rPr b="1" i="0" lang="en-US" sz="1800" u="none" cap="none" strike="noStrike">
                <a:highlight>
                  <a:srgbClr val="00FFFF"/>
                </a:highlight>
                <a:latin typeface="Courier New"/>
                <a:ea typeface="Courier New"/>
                <a:cs typeface="Courier New"/>
                <a:sym typeface="Courier New"/>
              </a:rPr>
              <a:t>E</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highlight>
                  <a:srgbClr val="00FFFF"/>
                </a:highlight>
                <a:latin typeface="Courier New"/>
                <a:ea typeface="Courier New"/>
                <a:cs typeface="Courier New"/>
                <a:sym typeface="Courier New"/>
              </a:rPr>
              <a:t>R</a:t>
            </a:r>
            <a:r>
              <a:rPr b="1" i="0" lang="en-US" sz="1800" u="none" cap="none" strike="noStrike">
                <a:latin typeface="Courier New"/>
                <a:ea typeface="Courier New"/>
                <a:cs typeface="Courier New"/>
                <a:sym typeface="Courier New"/>
              </a:rPr>
              <a:t>R</a:t>
            </a:r>
            <a:r>
              <a:rPr b="1" i="0" lang="en-US" sz="1800" u="none" cap="none" strike="noStrike">
                <a:highlight>
                  <a:srgbClr val="00FFFF"/>
                </a:highlight>
                <a:latin typeface="Courier New"/>
                <a:ea typeface="Courier New"/>
                <a:cs typeface="Courier New"/>
                <a:sym typeface="Courier New"/>
              </a:rPr>
              <a:t>R</a:t>
            </a:r>
            <a:r>
              <a:rPr b="1" i="0" lang="en-US" sz="1800" u="none" cap="none" strike="noStrike">
                <a:highlight>
                  <a:srgbClr val="C0C0C0"/>
                </a:highlight>
                <a:latin typeface="Courier New"/>
                <a:ea typeface="Courier New"/>
                <a:cs typeface="Courier New"/>
                <a:sym typeface="Courier New"/>
              </a:rPr>
              <a:t>E</a:t>
            </a:r>
            <a:r>
              <a:rPr b="1" i="0" lang="en-US" sz="1800" u="none" cap="none" strike="noStrike">
                <a:latin typeface="Courier New"/>
                <a:ea typeface="Courier New"/>
                <a:cs typeface="Courier New"/>
                <a:sym typeface="Courier New"/>
              </a:rPr>
              <a:t>F</a:t>
            </a:r>
            <a:r>
              <a:rPr b="1" i="0" lang="en-US" sz="1800" u="none" cap="none" strike="noStrike">
                <a:highlight>
                  <a:srgbClr val="C0C0C0"/>
                </a:highlight>
                <a:latin typeface="Courier New"/>
                <a:ea typeface="Courier New"/>
                <a:cs typeface="Courier New"/>
                <a:sym typeface="Courier New"/>
              </a:rPr>
              <a:t>Y</a:t>
            </a:r>
            <a:r>
              <a:rPr b="1" i="0" lang="en-US" sz="1800" u="none" cap="none" strike="noStrike">
                <a:latin typeface="Courier New"/>
                <a:ea typeface="Courier New"/>
                <a:cs typeface="Courier New"/>
                <a:sym typeface="Courier New"/>
              </a:rPr>
              <a:t>E</a:t>
            </a:r>
            <a:r>
              <a:rPr b="1" i="0" lang="en-US" sz="1800" u="none" cap="none" strike="noStrike">
                <a:highlight>
                  <a:srgbClr val="00FFFF"/>
                </a:highlight>
                <a:latin typeface="Courier New"/>
                <a:ea typeface="Courier New"/>
                <a:cs typeface="Courier New"/>
                <a:sym typeface="Courier New"/>
              </a:rPr>
              <a:t>KPT</a:t>
            </a:r>
            <a:r>
              <a:rPr b="1" i="0" lang="en-US" sz="1800" u="none" cap="none" strike="noStrike">
                <a:latin typeface="Courier New"/>
                <a:ea typeface="Courier New"/>
                <a:cs typeface="Courier New"/>
                <a:sym typeface="Courier New"/>
              </a:rPr>
              <a:t>TE</a:t>
            </a:r>
            <a:r>
              <a:rPr b="1" i="0" lang="en-US" sz="1800" u="none" cap="none" strike="noStrike">
                <a:highlight>
                  <a:srgbClr val="00FFFF"/>
                </a:highlight>
                <a:latin typeface="Courier New"/>
                <a:ea typeface="Courier New"/>
                <a:cs typeface="Courier New"/>
                <a:sym typeface="Courier New"/>
              </a:rPr>
              <a:t>RK</a:t>
            </a:r>
            <a:r>
              <a:rPr b="1" i="0" lang="en-US" sz="1800" u="none" cap="none" strike="noStrike">
                <a:latin typeface="Courier New"/>
                <a:ea typeface="Courier New"/>
                <a:cs typeface="Courier New"/>
                <a:sym typeface="Courier New"/>
              </a:rPr>
              <a:t>RA</a:t>
            </a:r>
            <a:r>
              <a:rPr b="1" i="0" lang="en-US" sz="1800" u="none" cap="none" strike="noStrike">
                <a:highlight>
                  <a:srgbClr val="00FFFF"/>
                </a:highlight>
                <a:latin typeface="Courier New"/>
                <a:ea typeface="Courier New"/>
                <a:cs typeface="Courier New"/>
                <a:sym typeface="Courier New"/>
              </a:rPr>
              <a:t>K</a:t>
            </a:r>
            <a:r>
              <a:rPr b="1" i="0" lang="en-US" sz="1800" u="none" cap="none" strike="noStrike">
                <a:latin typeface="Courier New"/>
                <a:ea typeface="Courier New"/>
                <a:cs typeface="Courier New"/>
                <a:sym typeface="Courier New"/>
              </a:rPr>
              <a:t>AS</a:t>
            </a:r>
            <a:r>
              <a:rPr b="1" i="0" lang="en-US" sz="1800" u="none" cap="none" strike="noStrike">
                <a:highlight>
                  <a:srgbClr val="00FFFF"/>
                </a:highlight>
                <a:latin typeface="Courier New"/>
                <a:ea typeface="Courier New"/>
                <a:cs typeface="Courier New"/>
                <a:sym typeface="Courier New"/>
              </a:rPr>
              <a:t>A</a:t>
            </a:r>
            <a:r>
              <a:rPr b="1" i="0" lang="en-US" sz="1800" u="none" cap="none" strike="noStrike">
                <a:highlight>
                  <a:srgbClr val="C0C0C0"/>
                </a:highlight>
                <a:latin typeface="Courier New"/>
                <a:ea typeface="Courier New"/>
                <a:cs typeface="Courier New"/>
                <a:sym typeface="Courier New"/>
              </a:rPr>
              <a:t>V</a:t>
            </a:r>
            <a:r>
              <a:rPr b="1" i="0" lang="en-US" sz="1800" u="none" cap="none" strike="noStrike">
                <a:latin typeface="Courier New"/>
                <a:ea typeface="Courier New"/>
                <a:cs typeface="Courier New"/>
                <a:sym typeface="Courier New"/>
              </a:rPr>
              <a:t>K</a:t>
            </a:r>
            <a:r>
              <a:rPr b="1" i="0" lang="en-US" sz="1800" u="none" cap="none" strike="noStrike">
                <a:highlight>
                  <a:srgbClr val="C0C0C0"/>
                </a:highlight>
                <a:latin typeface="Courier New"/>
                <a:ea typeface="Courier New"/>
                <a:cs typeface="Courier New"/>
                <a:sym typeface="Courier New"/>
              </a:rPr>
              <a:t>R</a:t>
            </a:r>
            <a:r>
              <a:rPr b="1" i="0" lang="en-US" sz="1800" u="none" cap="none" strike="noStrike">
                <a:latin typeface="Courier New"/>
                <a:ea typeface="Courier New"/>
                <a:cs typeface="Courier New"/>
                <a:sym typeface="Courier New"/>
              </a:rPr>
              <a:t>HAKKL</a:t>
            </a:r>
            <a:r>
              <a:rPr b="1" lang="en-US" sz="1800">
                <a:latin typeface="Courier New"/>
                <a:ea typeface="Courier New"/>
                <a:cs typeface="Courier New"/>
                <a:sym typeface="Courier New"/>
              </a:rPr>
              <a:t>ARENARRTRLY</a:t>
            </a:r>
            <a:r>
              <a:rPr b="1" i="0" lang="en-US" sz="1800" u="none" cap="none" strike="noStrike">
                <a:latin typeface="Courier New"/>
                <a:ea typeface="Courier New"/>
                <a:cs typeface="Courier New"/>
                <a:sym typeface="Courier New"/>
              </a:rPr>
              <a:t> </a:t>
            </a:r>
            <a:endParaRPr/>
          </a:p>
        </p:txBody>
      </p:sp>
      <p:sp>
        <p:nvSpPr>
          <p:cNvPr id="387" name="Google Shape;387;p7"/>
          <p:cNvSpPr txBox="1"/>
          <p:nvPr/>
        </p:nvSpPr>
        <p:spPr>
          <a:xfrm>
            <a:off x="4518400" y="4523874"/>
            <a:ext cx="31552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highlight>
                  <a:srgbClr val="00FFFF"/>
                </a:highlight>
                <a:latin typeface="Calibri"/>
                <a:ea typeface="Calibri"/>
                <a:cs typeface="Calibri"/>
                <a:sym typeface="Calibri"/>
              </a:rPr>
              <a:t>Identical amino acids</a:t>
            </a:r>
            <a:endParaRPr/>
          </a:p>
          <a:p>
            <a:pPr indent="0" lvl="0" marL="0" marR="0" rtl="0" algn="ctr">
              <a:spcBef>
                <a:spcPts val="0"/>
              </a:spcBef>
              <a:spcAft>
                <a:spcPts val="0"/>
              </a:spcAft>
              <a:buNone/>
            </a:pPr>
            <a:r>
              <a:rPr lang="en-US" sz="1800">
                <a:solidFill>
                  <a:schemeClr val="dk1"/>
                </a:solidFill>
                <a:highlight>
                  <a:srgbClr val="C0C0C0"/>
                </a:highlight>
                <a:latin typeface="Calibri"/>
                <a:ea typeface="Calibri"/>
                <a:cs typeface="Calibri"/>
                <a:sym typeface="Calibri"/>
              </a:rPr>
              <a:t>Similar properties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8"/>
          <p:cNvPicPr preferRelativeResize="0"/>
          <p:nvPr/>
        </p:nvPicPr>
        <p:blipFill rotWithShape="1">
          <a:blip r:embed="rId3">
            <a:alphaModFix/>
          </a:blip>
          <a:srcRect b="0" l="0" r="0" t="0"/>
          <a:stretch/>
        </p:blipFill>
        <p:spPr>
          <a:xfrm>
            <a:off x="3797300" y="1483868"/>
            <a:ext cx="4719320" cy="4719320"/>
          </a:xfrm>
          <a:prstGeom prst="rect">
            <a:avLst/>
          </a:prstGeom>
          <a:noFill/>
          <a:ln>
            <a:noFill/>
          </a:ln>
        </p:spPr>
      </p:pic>
      <p:sp>
        <p:nvSpPr>
          <p:cNvPr id="394" name="Google Shape;394;p8"/>
          <p:cNvSpPr txBox="1"/>
          <p:nvPr/>
        </p:nvSpPr>
        <p:spPr>
          <a:xfrm>
            <a:off x="2895600" y="2361805"/>
            <a:ext cx="66236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bS21</a:t>
            </a:r>
            <a:endParaRPr/>
          </a:p>
        </p:txBody>
      </p:sp>
      <p:sp>
        <p:nvSpPr>
          <p:cNvPr id="395" name="Google Shape;395;p8"/>
          <p:cNvSpPr txBox="1"/>
          <p:nvPr/>
        </p:nvSpPr>
        <p:spPr>
          <a:xfrm>
            <a:off x="3992880" y="1314591"/>
            <a:ext cx="167693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P-site tRNA ASL</a:t>
            </a:r>
            <a:endParaRPr/>
          </a:p>
        </p:txBody>
      </p:sp>
      <p:sp>
        <p:nvSpPr>
          <p:cNvPr id="396" name="Google Shape;396;p8"/>
          <p:cNvSpPr txBox="1"/>
          <p:nvPr/>
        </p:nvSpPr>
        <p:spPr>
          <a:xfrm>
            <a:off x="4551681" y="2253488"/>
            <a:ext cx="78739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mRNA</a:t>
            </a:r>
            <a:endParaRPr/>
          </a:p>
        </p:txBody>
      </p:sp>
      <p:cxnSp>
        <p:nvCxnSpPr>
          <p:cNvPr id="397" name="Google Shape;397;p8"/>
          <p:cNvCxnSpPr/>
          <p:nvPr/>
        </p:nvCxnSpPr>
        <p:spPr>
          <a:xfrm>
            <a:off x="3557962" y="2700359"/>
            <a:ext cx="993719" cy="738406"/>
          </a:xfrm>
          <a:prstGeom prst="straightConnector1">
            <a:avLst/>
          </a:prstGeom>
          <a:noFill/>
          <a:ln cap="flat" cmpd="sng" w="12700">
            <a:solidFill>
              <a:schemeClr val="dk1"/>
            </a:solidFill>
            <a:prstDash val="solid"/>
            <a:miter lim="800000"/>
            <a:headEnd len="sm" w="sm" type="none"/>
            <a:tailEnd len="sm" w="sm" type="none"/>
          </a:ln>
        </p:spPr>
      </p:cxnSp>
      <p:cxnSp>
        <p:nvCxnSpPr>
          <p:cNvPr id="398" name="Google Shape;398;p8"/>
          <p:cNvCxnSpPr/>
          <p:nvPr/>
        </p:nvCxnSpPr>
        <p:spPr>
          <a:xfrm>
            <a:off x="5043572" y="2580980"/>
            <a:ext cx="1113389" cy="1155869"/>
          </a:xfrm>
          <a:prstGeom prst="straightConnector1">
            <a:avLst/>
          </a:prstGeom>
          <a:noFill/>
          <a:ln cap="flat" cmpd="sng" w="12700">
            <a:solidFill>
              <a:schemeClr val="dk1"/>
            </a:solidFill>
            <a:prstDash val="solid"/>
            <a:miter lim="800000"/>
            <a:headEnd len="sm" w="sm" type="none"/>
            <a:tailEnd len="sm" w="sm" type="none"/>
          </a:ln>
        </p:spPr>
      </p:cxnSp>
      <p:cxnSp>
        <p:nvCxnSpPr>
          <p:cNvPr id="399" name="Google Shape;399;p8"/>
          <p:cNvCxnSpPr/>
          <p:nvPr/>
        </p:nvCxnSpPr>
        <p:spPr>
          <a:xfrm>
            <a:off x="5452509" y="1653145"/>
            <a:ext cx="640946" cy="769620"/>
          </a:xfrm>
          <a:prstGeom prst="straightConnector1">
            <a:avLst/>
          </a:prstGeom>
          <a:noFill/>
          <a:ln cap="flat" cmpd="sng" w="12700">
            <a:solidFill>
              <a:schemeClr val="dk1"/>
            </a:solidFill>
            <a:prstDash val="solid"/>
            <a:miter lim="800000"/>
            <a:headEnd len="sm" w="sm" type="none"/>
            <a:tailEnd len="sm" w="sm" type="none"/>
          </a:ln>
        </p:spPr>
      </p:cxnSp>
      <p:sp>
        <p:nvSpPr>
          <p:cNvPr id="400" name="Google Shape;400;p8"/>
          <p:cNvSpPr txBox="1"/>
          <p:nvPr/>
        </p:nvSpPr>
        <p:spPr>
          <a:xfrm>
            <a:off x="7589316" y="6352143"/>
            <a:ext cx="31875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Steven Gregory, PDB Entry 4V50</a:t>
            </a:r>
            <a:endParaRPr/>
          </a:p>
        </p:txBody>
      </p:sp>
      <p:sp>
        <p:nvSpPr>
          <p:cNvPr id="401" name="Google Shape;401;p8"/>
          <p:cNvSpPr txBox="1"/>
          <p:nvPr/>
        </p:nvSpPr>
        <p:spPr>
          <a:xfrm>
            <a:off x="657224" y="499533"/>
            <a:ext cx="10772775" cy="1658198"/>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3F3F3F"/>
              </a:buClr>
              <a:buSzPts val="4400"/>
              <a:buFont typeface="Calibri"/>
              <a:buNone/>
            </a:pPr>
            <a:r>
              <a:rPr lang="en-US" sz="4400">
                <a:solidFill>
                  <a:srgbClr val="3F3F3F"/>
                </a:solidFill>
                <a:latin typeface="Calibri"/>
                <a:ea typeface="Calibri"/>
                <a:cs typeface="Calibri"/>
                <a:sym typeface="Calibri"/>
              </a:rPr>
              <a:t>Ribosomal protein bS21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Major questions</a:t>
            </a:r>
            <a:endParaRPr/>
          </a:p>
        </p:txBody>
      </p:sp>
      <p:sp>
        <p:nvSpPr>
          <p:cNvPr id="407" name="Google Shape;407;p9"/>
          <p:cNvSpPr txBox="1"/>
          <p:nvPr>
            <p:ph idx="1" type="body"/>
          </p:nvPr>
        </p:nvSpPr>
        <p:spPr>
          <a:xfrm>
            <a:off x="1062037" y="1624396"/>
            <a:ext cx="7194869" cy="452965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3600"/>
              <a:buFont typeface="Calibri"/>
              <a:buAutoNum type="arabicPeriod"/>
            </a:pPr>
            <a:r>
              <a:rPr lang="en-US" sz="3600"/>
              <a:t>Are all three bS21 proteins incorporated into ribosomes?</a:t>
            </a:r>
            <a:endParaRPr/>
          </a:p>
          <a:p>
            <a:pPr indent="-514350" lvl="0" marL="514350" rtl="0" algn="l">
              <a:lnSpc>
                <a:spcPct val="90000"/>
              </a:lnSpc>
              <a:spcBef>
                <a:spcPts val="1000"/>
              </a:spcBef>
              <a:spcAft>
                <a:spcPts val="0"/>
              </a:spcAft>
              <a:buClr>
                <a:schemeClr val="dk1"/>
              </a:buClr>
              <a:buSzPts val="3600"/>
              <a:buFont typeface="Calibri"/>
              <a:buAutoNum type="arabicPeriod"/>
            </a:pPr>
            <a:r>
              <a:rPr lang="en-US" sz="3600"/>
              <a:t>What are the functional consequences of incorporating different homologs into ribosomes?</a:t>
            </a:r>
            <a:endParaRPr/>
          </a:p>
          <a:p>
            <a:pPr indent="0" lvl="0" marL="0" rtl="0" algn="l">
              <a:lnSpc>
                <a:spcPct val="90000"/>
              </a:lnSpc>
              <a:spcBef>
                <a:spcPts val="1000"/>
              </a:spcBef>
              <a:spcAft>
                <a:spcPts val="0"/>
              </a:spcAft>
              <a:buClr>
                <a:schemeClr val="dk1"/>
              </a:buClr>
              <a:buSzPts val="3200"/>
              <a:buNone/>
            </a:pPr>
            <a:r>
              <a:rPr lang="en-US" sz="3200" u="sng"/>
              <a:t>Hypothesis: </a:t>
            </a:r>
            <a:r>
              <a:rPr lang="en-US" sz="3200"/>
              <a:t>Different classes of ribosomes translate different mRNA species</a:t>
            </a:r>
            <a:endParaRPr/>
          </a:p>
        </p:txBody>
      </p:sp>
      <p:grpSp>
        <p:nvGrpSpPr>
          <p:cNvPr id="408" name="Google Shape;408;p9"/>
          <p:cNvGrpSpPr/>
          <p:nvPr/>
        </p:nvGrpSpPr>
        <p:grpSpPr>
          <a:xfrm>
            <a:off x="8958169" y="3585082"/>
            <a:ext cx="985143" cy="735924"/>
            <a:chOff x="8958169" y="3585082"/>
            <a:chExt cx="985143" cy="735924"/>
          </a:xfrm>
        </p:grpSpPr>
        <p:sp>
          <p:nvSpPr>
            <p:cNvPr id="409" name="Google Shape;409;p9"/>
            <p:cNvSpPr/>
            <p:nvPr/>
          </p:nvSpPr>
          <p:spPr>
            <a:xfrm>
              <a:off x="8958169" y="3585082"/>
              <a:ext cx="985143" cy="6082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9"/>
            <p:cNvSpPr/>
            <p:nvPr/>
          </p:nvSpPr>
          <p:spPr>
            <a:xfrm>
              <a:off x="9045409" y="3978310"/>
              <a:ext cx="809958" cy="342696"/>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9"/>
            <p:cNvSpPr/>
            <p:nvPr/>
          </p:nvSpPr>
          <p:spPr>
            <a:xfrm rot="-502087">
              <a:off x="9115018" y="4008545"/>
              <a:ext cx="358790" cy="155438"/>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2" name="Google Shape;412;p9"/>
          <p:cNvGrpSpPr/>
          <p:nvPr/>
        </p:nvGrpSpPr>
        <p:grpSpPr>
          <a:xfrm>
            <a:off x="9081414" y="5214298"/>
            <a:ext cx="985143" cy="735916"/>
            <a:chOff x="9081414" y="5214298"/>
            <a:chExt cx="985143" cy="735916"/>
          </a:xfrm>
        </p:grpSpPr>
        <p:sp>
          <p:nvSpPr>
            <p:cNvPr id="413" name="Google Shape;413;p9"/>
            <p:cNvSpPr/>
            <p:nvPr/>
          </p:nvSpPr>
          <p:spPr>
            <a:xfrm>
              <a:off x="9081414" y="5214298"/>
              <a:ext cx="985143" cy="608281"/>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9"/>
            <p:cNvSpPr/>
            <p:nvPr/>
          </p:nvSpPr>
          <p:spPr>
            <a:xfrm>
              <a:off x="9168654" y="5607519"/>
              <a:ext cx="809958" cy="342695"/>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9"/>
            <p:cNvSpPr/>
            <p:nvPr/>
          </p:nvSpPr>
          <p:spPr>
            <a:xfrm rot="-502087">
              <a:off x="9238270" y="5637748"/>
              <a:ext cx="358790" cy="155437"/>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6" name="Google Shape;416;p9"/>
          <p:cNvGrpSpPr/>
          <p:nvPr/>
        </p:nvGrpSpPr>
        <p:grpSpPr>
          <a:xfrm>
            <a:off x="8629064" y="5303411"/>
            <a:ext cx="2801531" cy="711106"/>
            <a:chOff x="8629064" y="5303411"/>
            <a:chExt cx="2801531" cy="711106"/>
          </a:xfrm>
        </p:grpSpPr>
        <p:grpSp>
          <p:nvGrpSpPr>
            <p:cNvPr id="417" name="Google Shape;417;p9"/>
            <p:cNvGrpSpPr/>
            <p:nvPr/>
          </p:nvGrpSpPr>
          <p:grpSpPr>
            <a:xfrm>
              <a:off x="9842783" y="5303411"/>
              <a:ext cx="447910" cy="201816"/>
              <a:chOff x="1588834" y="3090438"/>
              <a:chExt cx="389067" cy="166531"/>
            </a:xfrm>
          </p:grpSpPr>
          <p:sp>
            <p:nvSpPr>
              <p:cNvPr id="418" name="Google Shape;418;p9"/>
              <p:cNvSpPr/>
              <p:nvPr/>
            </p:nvSpPr>
            <p:spPr>
              <a:xfrm>
                <a:off x="1588834" y="31186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9"/>
              <p:cNvSpPr/>
              <p:nvPr/>
            </p:nvSpPr>
            <p:spPr>
              <a:xfrm>
                <a:off x="1648993"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9"/>
              <p:cNvSpPr/>
              <p:nvPr/>
            </p:nvSpPr>
            <p:spPr>
              <a:xfrm>
                <a:off x="1718522" y="3090438"/>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9"/>
              <p:cNvSpPr/>
              <p:nvPr/>
            </p:nvSpPr>
            <p:spPr>
              <a:xfrm>
                <a:off x="1779591" y="3099802"/>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9"/>
              <p:cNvSpPr/>
              <p:nvPr/>
            </p:nvSpPr>
            <p:spPr>
              <a:xfrm>
                <a:off x="1835626" y="3127655"/>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9"/>
              <p:cNvSpPr/>
              <p:nvPr/>
            </p:nvSpPr>
            <p:spPr>
              <a:xfrm>
                <a:off x="1888924" y="3173233"/>
                <a:ext cx="88977" cy="83736"/>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4" name="Google Shape;424;p9"/>
            <p:cNvSpPr/>
            <p:nvPr/>
          </p:nvSpPr>
          <p:spPr>
            <a:xfrm>
              <a:off x="8629064" y="5634187"/>
              <a:ext cx="2801531" cy="380330"/>
            </a:xfrm>
            <a:custGeom>
              <a:rect b="b" l="l" r="r" t="t"/>
              <a:pathLst>
                <a:path extrusionOk="0" h="376138" w="3200400">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cap="flat" cmpd="sng" w="190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25" name="Google Shape;425;p9"/>
          <p:cNvGrpSpPr/>
          <p:nvPr/>
        </p:nvGrpSpPr>
        <p:grpSpPr>
          <a:xfrm>
            <a:off x="8958168" y="2005634"/>
            <a:ext cx="985143" cy="735916"/>
            <a:chOff x="8958168" y="2005634"/>
            <a:chExt cx="985143" cy="735916"/>
          </a:xfrm>
        </p:grpSpPr>
        <p:sp>
          <p:nvSpPr>
            <p:cNvPr id="426" name="Google Shape;426;p9"/>
            <p:cNvSpPr/>
            <p:nvPr/>
          </p:nvSpPr>
          <p:spPr>
            <a:xfrm>
              <a:off x="8958168" y="2005634"/>
              <a:ext cx="985143" cy="608281"/>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9"/>
            <p:cNvSpPr/>
            <p:nvPr/>
          </p:nvSpPr>
          <p:spPr>
            <a:xfrm>
              <a:off x="9045408" y="2398855"/>
              <a:ext cx="809958" cy="342695"/>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9"/>
            <p:cNvSpPr/>
            <p:nvPr/>
          </p:nvSpPr>
          <p:spPr>
            <a:xfrm rot="-502087">
              <a:off x="9115024" y="2429084"/>
              <a:ext cx="358790" cy="155437"/>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29" name="Google Shape;429;p9"/>
          <p:cNvGrpSpPr/>
          <p:nvPr/>
        </p:nvGrpSpPr>
        <p:grpSpPr>
          <a:xfrm>
            <a:off x="9719538" y="3674194"/>
            <a:ext cx="447910" cy="201817"/>
            <a:chOff x="1588834" y="3090438"/>
            <a:chExt cx="389067" cy="166531"/>
          </a:xfrm>
        </p:grpSpPr>
        <p:sp>
          <p:nvSpPr>
            <p:cNvPr id="430" name="Google Shape;430;p9"/>
            <p:cNvSpPr/>
            <p:nvPr/>
          </p:nvSpPr>
          <p:spPr>
            <a:xfrm>
              <a:off x="1588834" y="31186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9"/>
            <p:cNvSpPr/>
            <p:nvPr/>
          </p:nvSpPr>
          <p:spPr>
            <a:xfrm>
              <a:off x="1648993"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9"/>
            <p:cNvSpPr/>
            <p:nvPr/>
          </p:nvSpPr>
          <p:spPr>
            <a:xfrm>
              <a:off x="1718522" y="3090438"/>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9"/>
            <p:cNvSpPr/>
            <p:nvPr/>
          </p:nvSpPr>
          <p:spPr>
            <a:xfrm>
              <a:off x="1779591" y="3099802"/>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9"/>
            <p:cNvSpPr/>
            <p:nvPr/>
          </p:nvSpPr>
          <p:spPr>
            <a:xfrm>
              <a:off x="1835626" y="3127655"/>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9"/>
            <p:cNvSpPr/>
            <p:nvPr/>
          </p:nvSpPr>
          <p:spPr>
            <a:xfrm>
              <a:off x="1888924" y="3173233"/>
              <a:ext cx="88977" cy="83736"/>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36" name="Google Shape;436;p9"/>
          <p:cNvSpPr/>
          <p:nvPr/>
        </p:nvSpPr>
        <p:spPr>
          <a:xfrm>
            <a:off x="8505818" y="4004971"/>
            <a:ext cx="2801531" cy="380330"/>
          </a:xfrm>
          <a:custGeom>
            <a:rect b="b" l="l" r="r" t="t"/>
            <a:pathLst>
              <a:path extrusionOk="0" h="376138" w="3200400">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7" name="Google Shape;437;p9"/>
          <p:cNvGrpSpPr/>
          <p:nvPr/>
        </p:nvGrpSpPr>
        <p:grpSpPr>
          <a:xfrm>
            <a:off x="8505818" y="2094747"/>
            <a:ext cx="2801531" cy="711106"/>
            <a:chOff x="8505818" y="2094747"/>
            <a:chExt cx="2801531" cy="711106"/>
          </a:xfrm>
        </p:grpSpPr>
        <p:sp>
          <p:nvSpPr>
            <p:cNvPr id="438" name="Google Shape;438;p9"/>
            <p:cNvSpPr/>
            <p:nvPr/>
          </p:nvSpPr>
          <p:spPr>
            <a:xfrm>
              <a:off x="9719537" y="2128916"/>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9"/>
            <p:cNvSpPr/>
            <p:nvPr/>
          </p:nvSpPr>
          <p:spPr>
            <a:xfrm>
              <a:off x="9788795" y="2106095"/>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9"/>
            <p:cNvSpPr/>
            <p:nvPr/>
          </p:nvSpPr>
          <p:spPr>
            <a:xfrm>
              <a:off x="9868839" y="2094747"/>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9"/>
            <p:cNvSpPr/>
            <p:nvPr/>
          </p:nvSpPr>
          <p:spPr>
            <a:xfrm>
              <a:off x="9939144" y="2106095"/>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9"/>
            <p:cNvSpPr/>
            <p:nvPr/>
          </p:nvSpPr>
          <p:spPr>
            <a:xfrm>
              <a:off x="10003654" y="2139850"/>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9"/>
            <p:cNvSpPr/>
            <p:nvPr/>
          </p:nvSpPr>
          <p:spPr>
            <a:xfrm>
              <a:off x="10065013" y="2195085"/>
              <a:ext cx="102434" cy="101478"/>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9"/>
            <p:cNvSpPr/>
            <p:nvPr/>
          </p:nvSpPr>
          <p:spPr>
            <a:xfrm>
              <a:off x="8505818" y="2425523"/>
              <a:ext cx="2801531" cy="380330"/>
            </a:xfrm>
            <a:custGeom>
              <a:rect b="b" l="l" r="r" t="t"/>
              <a:pathLst>
                <a:path extrusionOk="0" h="376138" w="3200400">
                  <a:moveTo>
                    <a:pt x="0" y="237661"/>
                  </a:moveTo>
                  <a:cubicBezTo>
                    <a:pt x="304800" y="143025"/>
                    <a:pt x="609600" y="48390"/>
                    <a:pt x="840658" y="16435"/>
                  </a:cubicBezTo>
                  <a:cubicBezTo>
                    <a:pt x="1071716" y="-15520"/>
                    <a:pt x="1204451" y="1687"/>
                    <a:pt x="1386348" y="45932"/>
                  </a:cubicBezTo>
                  <a:cubicBezTo>
                    <a:pt x="1568245" y="90177"/>
                    <a:pt x="1725562" y="227829"/>
                    <a:pt x="1932039" y="281906"/>
                  </a:cubicBezTo>
                  <a:cubicBezTo>
                    <a:pt x="2138516" y="335983"/>
                    <a:pt x="2413819" y="394977"/>
                    <a:pt x="2625213" y="370396"/>
                  </a:cubicBezTo>
                  <a:cubicBezTo>
                    <a:pt x="2836607" y="345815"/>
                    <a:pt x="3018503" y="240118"/>
                    <a:pt x="3200400" y="134422"/>
                  </a:cubicBezTo>
                </a:path>
              </a:pathLst>
            </a:cu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2019-01-17T21:15:17Z</dcterms:created>
  <dc:creator>Hannah Trautmann</dc:creator>
</cp:coreProperties>
</file>