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40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G:\Shared%20drives\KRamsey%20Lab\Hannah%20Trautmann\Data\qPCR\200203_HT_qPCR_cDNA.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Graph!$A$3</c:f>
              <c:strCache>
                <c:ptCount val="1"/>
                <c:pt idx="0">
                  <c:v>LVS</c:v>
                </c:pt>
              </c:strCache>
            </c:strRef>
          </c:tx>
          <c:spPr>
            <a:solidFill>
              <a:schemeClr val="bg1">
                <a:lumMod val="75000"/>
              </a:schemeClr>
            </a:solidFill>
            <a:ln>
              <a:solidFill>
                <a:schemeClr val="tx1"/>
              </a:solidFill>
            </a:ln>
            <a:effectLst/>
          </c:spPr>
          <c:invertIfNegative val="0"/>
          <c:errBars>
            <c:errBarType val="both"/>
            <c:errValType val="cust"/>
            <c:noEndCap val="0"/>
            <c:plus>
              <c:numRef>
                <c:f>(Graph!$C$3,Graph!$F$3,Graph!$I$3,Graph!$L$3,Graph!$O$3,Graph!$R$3,Graph!$U$3)</c:f>
                <c:numCache>
                  <c:formatCode>General</c:formatCode>
                  <c:ptCount val="5"/>
                  <c:pt idx="0">
                    <c:v>0.12306430698053272</c:v>
                  </c:pt>
                  <c:pt idx="1">
                    <c:v>0.10573681598761397</c:v>
                  </c:pt>
                  <c:pt idx="2">
                    <c:v>4.8817029361505782E-2</c:v>
                  </c:pt>
                  <c:pt idx="3">
                    <c:v>5.8200921987877741E-2</c:v>
                  </c:pt>
                  <c:pt idx="4">
                    <c:v>0.10178304777317182</c:v>
                  </c:pt>
                </c:numCache>
              </c:numRef>
            </c:plus>
            <c:minus>
              <c:numRef>
                <c:f>(Graph!$D$3,Graph!$G$3,Graph!$J$3,Graph!$M$3,Graph!$P$3,Graph!$S$3,Graph!$V$3)</c:f>
                <c:numCache>
                  <c:formatCode>General</c:formatCode>
                  <c:ptCount val="5"/>
                  <c:pt idx="0">
                    <c:v>0.14033447145570888</c:v>
                  </c:pt>
                  <c:pt idx="1">
                    <c:v>0.11823903508270717</c:v>
                  </c:pt>
                  <c:pt idx="2">
                    <c:v>5.1322438340897447E-2</c:v>
                  </c:pt>
                  <c:pt idx="3">
                    <c:v>6.1797599240300594E-2</c:v>
                  </c:pt>
                  <c:pt idx="4">
                    <c:v>0.11331677443944344</c:v>
                  </c:pt>
                </c:numCache>
              </c:numRef>
            </c:minus>
            <c:spPr>
              <a:noFill/>
              <a:ln w="9525" cap="flat" cmpd="sng" algn="ctr">
                <a:solidFill>
                  <a:schemeClr val="tx1">
                    <a:lumMod val="65000"/>
                    <a:lumOff val="35000"/>
                  </a:schemeClr>
                </a:solidFill>
                <a:round/>
              </a:ln>
              <a:effectLst/>
            </c:spPr>
          </c:errBars>
          <c:cat>
            <c:strRef>
              <c:f>(Graph!$B$1:$B$2,Graph!$E$1:$E$2,Graph!$H$1:$H$2,Graph!$K$1:$K$2,Graph!$N$1:$N$2,Graph!$Q$1:$Q$2,Graph!$T$1:$T$2)</c:f>
              <c:strCache>
                <c:ptCount val="5"/>
                <c:pt idx="0">
                  <c:v>pdpA</c:v>
                </c:pt>
                <c:pt idx="1">
                  <c:v>pdpB</c:v>
                </c:pt>
                <c:pt idx="2">
                  <c:v>iglA</c:v>
                </c:pt>
                <c:pt idx="3">
                  <c:v>rpoA1</c:v>
                </c:pt>
                <c:pt idx="4">
                  <c:v>bfr</c:v>
                </c:pt>
              </c:strCache>
            </c:strRef>
          </c:cat>
          <c:val>
            <c:numRef>
              <c:f>(Graph!$B$3,Graph!$E$3,Graph!$H$3,Graph!$K$3,Graph!$N$3,Graph!$Q$3,Graph!$T$3)</c:f>
              <c:numCache>
                <c:formatCode>General</c:formatCode>
                <c:ptCount val="5"/>
                <c:pt idx="0">
                  <c:v>1</c:v>
                </c:pt>
                <c:pt idx="1">
                  <c:v>1</c:v>
                </c:pt>
                <c:pt idx="2">
                  <c:v>1</c:v>
                </c:pt>
                <c:pt idx="3">
                  <c:v>1</c:v>
                </c:pt>
                <c:pt idx="4">
                  <c:v>1</c:v>
                </c:pt>
              </c:numCache>
            </c:numRef>
          </c:val>
          <c:extLst>
            <c:ext xmlns:c16="http://schemas.microsoft.com/office/drawing/2014/chart" uri="{C3380CC4-5D6E-409C-BE32-E72D297353CC}">
              <c16:uniqueId val="{00000000-6D13-4A81-9E21-81E64DE9EB11}"/>
            </c:ext>
          </c:extLst>
        </c:ser>
        <c:ser>
          <c:idx val="1"/>
          <c:order val="1"/>
          <c:tx>
            <c:strRef>
              <c:f>Graph!$A$4</c:f>
              <c:strCache>
                <c:ptCount val="1"/>
                <c:pt idx="0">
                  <c:v>LVS ∆rpsU2</c:v>
                </c:pt>
              </c:strCache>
            </c:strRef>
          </c:tx>
          <c:spPr>
            <a:solidFill>
              <a:srgbClr val="FF0000"/>
            </a:solidFill>
            <a:ln>
              <a:solidFill>
                <a:schemeClr val="tx1"/>
              </a:solidFill>
            </a:ln>
            <a:effectLst/>
          </c:spPr>
          <c:invertIfNegative val="0"/>
          <c:errBars>
            <c:errBarType val="both"/>
            <c:errValType val="cust"/>
            <c:noEndCap val="0"/>
            <c:plus>
              <c:numRef>
                <c:f>(Graph!$C$4,Graph!$F$4,Graph!$I$4,Graph!$L$4,Graph!$O$4,Graph!$R$4,Graph!$U$4)</c:f>
                <c:numCache>
                  <c:formatCode>General</c:formatCode>
                  <c:ptCount val="5"/>
                  <c:pt idx="0">
                    <c:v>0.15912229356377006</c:v>
                  </c:pt>
                  <c:pt idx="1">
                    <c:v>8.3224752356261811E-2</c:v>
                  </c:pt>
                  <c:pt idx="2">
                    <c:v>2.8941914050329975E-2</c:v>
                  </c:pt>
                  <c:pt idx="3">
                    <c:v>5.2945020370730012E-2</c:v>
                  </c:pt>
                  <c:pt idx="4">
                    <c:v>9.3800829532899366E-2</c:v>
                  </c:pt>
                </c:numCache>
              </c:numRef>
            </c:plus>
            <c:minus>
              <c:numRef>
                <c:f>(Graph!$D$4,Graph!$G$4,Graph!$J$4,Graph!$M$4,Graph!$P$4,Graph!$S$4,Graph!$V$4)</c:f>
                <c:numCache>
                  <c:formatCode>General</c:formatCode>
                  <c:ptCount val="5"/>
                  <c:pt idx="0">
                    <c:v>0.18779873768457778</c:v>
                  </c:pt>
                  <c:pt idx="1">
                    <c:v>9.2670941111932748E-2</c:v>
                  </c:pt>
                  <c:pt idx="2">
                    <c:v>2.9998689235891773E-2</c:v>
                  </c:pt>
                  <c:pt idx="3">
                    <c:v>5.556227614548126E-2</c:v>
                  </c:pt>
                  <c:pt idx="4">
                    <c:v>0.1026142446418945</c:v>
                  </c:pt>
                </c:numCache>
              </c:numRef>
            </c:minus>
            <c:spPr>
              <a:noFill/>
              <a:ln w="9525" cap="flat" cmpd="sng" algn="ctr">
                <a:solidFill>
                  <a:schemeClr val="tx1">
                    <a:lumMod val="65000"/>
                    <a:lumOff val="35000"/>
                  </a:schemeClr>
                </a:solidFill>
                <a:round/>
              </a:ln>
              <a:effectLst/>
            </c:spPr>
          </c:errBars>
          <c:cat>
            <c:strRef>
              <c:f>(Graph!$B$1:$B$2,Graph!$E$1:$E$2,Graph!$H$1:$H$2,Graph!$K$1:$K$2,Graph!$N$1:$N$2,Graph!$Q$1:$Q$2,Graph!$T$1:$T$2)</c:f>
              <c:strCache>
                <c:ptCount val="5"/>
                <c:pt idx="0">
                  <c:v>pdpA</c:v>
                </c:pt>
                <c:pt idx="1">
                  <c:v>pdpB</c:v>
                </c:pt>
                <c:pt idx="2">
                  <c:v>iglA</c:v>
                </c:pt>
                <c:pt idx="3">
                  <c:v>rpoA1</c:v>
                </c:pt>
                <c:pt idx="4">
                  <c:v>bfr</c:v>
                </c:pt>
              </c:strCache>
            </c:strRef>
          </c:cat>
          <c:val>
            <c:numRef>
              <c:f>(Graph!$B$4,Graph!$E$4,Graph!$H$4,Graph!$K$4,Graph!$N$4,Graph!$Q$4,Graph!$T$4)</c:f>
              <c:numCache>
                <c:formatCode>General</c:formatCode>
                <c:ptCount val="5"/>
                <c:pt idx="0">
                  <c:v>1.0420736177351939</c:v>
                </c:pt>
                <c:pt idx="1">
                  <c:v>0.8164685593470008</c:v>
                </c:pt>
                <c:pt idx="2">
                  <c:v>0.82157444397803114</c:v>
                </c:pt>
                <c:pt idx="3">
                  <c:v>1.1239810303392395</c:v>
                </c:pt>
                <c:pt idx="4">
                  <c:v>1.092119360119312</c:v>
                </c:pt>
              </c:numCache>
            </c:numRef>
          </c:val>
          <c:extLst>
            <c:ext xmlns:c16="http://schemas.microsoft.com/office/drawing/2014/chart" uri="{C3380CC4-5D6E-409C-BE32-E72D297353CC}">
              <c16:uniqueId val="{00000001-6D13-4A81-9E21-81E64DE9EB11}"/>
            </c:ext>
          </c:extLst>
        </c:ser>
        <c:ser>
          <c:idx val="2"/>
          <c:order val="2"/>
          <c:tx>
            <c:strRef>
              <c:f>Graph!$A$5</c:f>
              <c:strCache>
                <c:ptCount val="1"/>
                <c:pt idx="0">
                  <c:v>LVS ∆pigR</c:v>
                </c:pt>
              </c:strCache>
            </c:strRef>
          </c:tx>
          <c:spPr>
            <a:solidFill>
              <a:schemeClr val="accent1">
                <a:lumMod val="50000"/>
              </a:schemeClr>
            </a:solidFill>
            <a:ln>
              <a:solidFill>
                <a:schemeClr val="tx1"/>
              </a:solidFill>
            </a:ln>
            <a:effectLst/>
          </c:spPr>
          <c:invertIfNegative val="0"/>
          <c:errBars>
            <c:errBarType val="both"/>
            <c:errValType val="cust"/>
            <c:noEndCap val="0"/>
            <c:plus>
              <c:numRef>
                <c:f>(Graph!$C$5,Graph!$F$5,Graph!$I$5,Graph!$L$5,Graph!$O$5,Graph!$R$5,Graph!$U$5)</c:f>
                <c:numCache>
                  <c:formatCode>General</c:formatCode>
                  <c:ptCount val="5"/>
                  <c:pt idx="0">
                    <c:v>1.0405615591282044E-2</c:v>
                  </c:pt>
                  <c:pt idx="1">
                    <c:v>1.0143165044251237E-2</c:v>
                  </c:pt>
                  <c:pt idx="2">
                    <c:v>8.3817715809556687E-3</c:v>
                  </c:pt>
                  <c:pt idx="3">
                    <c:v>3.9880139528593928E-2</c:v>
                  </c:pt>
                  <c:pt idx="4">
                    <c:v>0.14599370881808849</c:v>
                  </c:pt>
                </c:numCache>
              </c:numRef>
            </c:plus>
            <c:minus>
              <c:numRef>
                <c:f>(Graph!$D$5,Graph!$G$5,Graph!$J$5,Graph!$M$5,Graph!$P$5,Graph!$S$5,Graph!$V$5)</c:f>
                <c:numCache>
                  <c:formatCode>General</c:formatCode>
                  <c:ptCount val="5"/>
                  <c:pt idx="0">
                    <c:v>1.1593667619451936E-2</c:v>
                  </c:pt>
                  <c:pt idx="1">
                    <c:v>1.0982717990342283E-2</c:v>
                  </c:pt>
                  <c:pt idx="2">
                    <c:v>9.6478587932832954E-3</c:v>
                  </c:pt>
                  <c:pt idx="3">
                    <c:v>4.1686902576164808E-2</c:v>
                  </c:pt>
                  <c:pt idx="4">
                    <c:v>0.17578065925719288</c:v>
                  </c:pt>
                </c:numCache>
              </c:numRef>
            </c:minus>
            <c:spPr>
              <a:noFill/>
              <a:ln w="9525" cap="flat" cmpd="sng" algn="ctr">
                <a:solidFill>
                  <a:schemeClr val="tx1">
                    <a:lumMod val="65000"/>
                    <a:lumOff val="35000"/>
                  </a:schemeClr>
                </a:solidFill>
                <a:round/>
              </a:ln>
              <a:effectLst/>
            </c:spPr>
          </c:errBars>
          <c:cat>
            <c:strRef>
              <c:f>(Graph!$B$1:$B$2,Graph!$E$1:$E$2,Graph!$H$1:$H$2,Graph!$K$1:$K$2,Graph!$N$1:$N$2,Graph!$Q$1:$Q$2,Graph!$T$1:$T$2)</c:f>
              <c:strCache>
                <c:ptCount val="5"/>
                <c:pt idx="0">
                  <c:v>pdpA</c:v>
                </c:pt>
                <c:pt idx="1">
                  <c:v>pdpB</c:v>
                </c:pt>
                <c:pt idx="2">
                  <c:v>iglA</c:v>
                </c:pt>
                <c:pt idx="3">
                  <c:v>rpoA1</c:v>
                </c:pt>
                <c:pt idx="4">
                  <c:v>bfr</c:v>
                </c:pt>
              </c:strCache>
            </c:strRef>
          </c:cat>
          <c:val>
            <c:numRef>
              <c:f>(Graph!$B$5,Graph!$E$5,Graph!$H$5,Graph!$K$5,Graph!$N$5,Graph!$Q$5,Graph!$T$5)</c:f>
              <c:numCache>
                <c:formatCode>General</c:formatCode>
                <c:ptCount val="5"/>
                <c:pt idx="0">
                  <c:v>0.10154374192428796</c:v>
                </c:pt>
                <c:pt idx="1">
                  <c:v>0.13268909570168966</c:v>
                </c:pt>
                <c:pt idx="2">
                  <c:v>6.387091494427935E-2</c:v>
                </c:pt>
                <c:pt idx="3">
                  <c:v>0.92014251314680739</c:v>
                </c:pt>
                <c:pt idx="4">
                  <c:v>0.86154742278538632</c:v>
                </c:pt>
              </c:numCache>
            </c:numRef>
          </c:val>
          <c:extLst>
            <c:ext xmlns:c16="http://schemas.microsoft.com/office/drawing/2014/chart" uri="{C3380CC4-5D6E-409C-BE32-E72D297353CC}">
              <c16:uniqueId val="{00000002-6D13-4A81-9E21-81E64DE9EB11}"/>
            </c:ext>
          </c:extLst>
        </c:ser>
        <c:dLbls>
          <c:showLegendKey val="0"/>
          <c:showVal val="0"/>
          <c:showCatName val="0"/>
          <c:showSerName val="0"/>
          <c:showPercent val="0"/>
          <c:showBubbleSize val="0"/>
        </c:dLbls>
        <c:gapWidth val="219"/>
        <c:overlap val="-27"/>
        <c:axId val="318175295"/>
        <c:axId val="316393935"/>
      </c:barChart>
      <c:catAx>
        <c:axId val="318175295"/>
        <c:scaling>
          <c:orientation val="minMax"/>
        </c:scaling>
        <c:delete val="0"/>
        <c:axPos val="b"/>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2000" b="0" i="1" u="none" strike="noStrike" kern="1200" baseline="0">
                <a:solidFill>
                  <a:schemeClr val="tx1"/>
                </a:solidFill>
                <a:latin typeface="Century Gothic" panose="020B0502020202020204" pitchFamily="34" charset="0"/>
                <a:ea typeface="+mn-ea"/>
                <a:cs typeface="+mn-cs"/>
              </a:defRPr>
            </a:pPr>
            <a:endParaRPr lang="en-US"/>
          </a:p>
        </c:txPr>
        <c:crossAx val="316393935"/>
        <c:crosses val="autoZero"/>
        <c:auto val="1"/>
        <c:lblAlgn val="ctr"/>
        <c:lblOffset val="100"/>
        <c:noMultiLvlLbl val="0"/>
      </c:catAx>
      <c:valAx>
        <c:axId val="316393935"/>
        <c:scaling>
          <c:orientation val="minMax"/>
        </c:scaling>
        <c:delete val="0"/>
        <c:axPos val="l"/>
        <c:majorGridlines>
          <c:spPr>
            <a:ln w="12700" cap="flat" cmpd="sng" algn="ctr">
              <a:solidFill>
                <a:schemeClr val="bg1">
                  <a:lumMod val="50000"/>
                </a:schemeClr>
              </a:solidFill>
              <a:prstDash val="solid"/>
              <a:round/>
            </a:ln>
            <a:effectLst/>
          </c:spPr>
        </c:majorGridlines>
        <c:title>
          <c:tx>
            <c:rich>
              <a:bodyPr rot="-5400000" spcFirstLastPara="1" vertOverflow="ellipsis" vert="horz" wrap="square" anchor="ctr" anchorCtr="1"/>
              <a:lstStyle/>
              <a:p>
                <a:pPr>
                  <a:defRPr sz="2000" b="0" i="0" u="none" strike="noStrike" kern="1200" baseline="0">
                    <a:solidFill>
                      <a:schemeClr val="tx1"/>
                    </a:solidFill>
                    <a:latin typeface="Century Gothic" panose="020B0502020202020204" pitchFamily="34" charset="0"/>
                    <a:ea typeface="+mn-ea"/>
                    <a:cs typeface="+mn-cs"/>
                  </a:defRPr>
                </a:pPr>
                <a:r>
                  <a:rPr lang="en-US" dirty="0"/>
                  <a:t>Relative transcript abundance</a:t>
                </a:r>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solidFill>
                  <a:latin typeface="Century Gothic" panose="020B0502020202020204" pitchFamily="34" charset="0"/>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solidFill>
                <a:latin typeface="Century Gothic" panose="020B0502020202020204" pitchFamily="34" charset="0"/>
                <a:ea typeface="+mn-ea"/>
                <a:cs typeface="+mn-cs"/>
              </a:defRPr>
            </a:pPr>
            <a:endParaRPr lang="en-US"/>
          </a:p>
        </c:txPr>
        <c:crossAx val="318175295"/>
        <c:crosses val="autoZero"/>
        <c:crossBetween val="between"/>
      </c:valAx>
      <c:spPr>
        <a:noFill/>
        <a:ln>
          <a:solidFill>
            <a:schemeClr val="tx1"/>
          </a:solidFill>
        </a:ln>
        <a:effectLst/>
      </c:spPr>
    </c:plotArea>
    <c:legend>
      <c:legendPos val="r"/>
      <c:overlay val="0"/>
      <c:spPr>
        <a:noFill/>
        <a:ln>
          <a:noFill/>
        </a:ln>
        <a:effectLst/>
      </c:spPr>
      <c:txPr>
        <a:bodyPr rot="0" spcFirstLastPara="1" vertOverflow="ellipsis" vert="horz" wrap="square" anchor="ctr" anchorCtr="1"/>
        <a:lstStyle/>
        <a:p>
          <a:pPr>
            <a:defRPr sz="2000" b="0" i="0" u="none" strike="noStrike" kern="1200" baseline="0">
              <a:solidFill>
                <a:schemeClr val="tx1"/>
              </a:solidFill>
              <a:latin typeface="Century Gothic" panose="020B0502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solidFill>
            <a:schemeClr val="tx1"/>
          </a:solidFill>
          <a:latin typeface="Century Gothic" panose="020B0502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8E801E-8B50-4088-B771-8F9E5F87C8D9}" type="datetimeFigureOut">
              <a:rPr lang="en-US" smtClean="0"/>
              <a:t>7/17/2020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0B1598-9FD6-47D5-BB12-EBA59E29BA87}" type="slidenum">
              <a:rPr lang="en-US" smtClean="0"/>
              <a:t>‹#›</a:t>
            </a:fld>
            <a:endParaRPr lang="en-US"/>
          </a:p>
        </p:txBody>
      </p:sp>
    </p:spTree>
    <p:extLst>
      <p:ext uri="{BB962C8B-B14F-4D97-AF65-F5344CB8AC3E}">
        <p14:creationId xmlns:p14="http://schemas.microsoft.com/office/powerpoint/2010/main" val="25317349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SLOW DOWN</a:t>
            </a:r>
          </a:p>
          <a:p>
            <a:r>
              <a:rPr lang="en-US" sz="1200" kern="1200" dirty="0">
                <a:solidFill>
                  <a:schemeClr val="tx1"/>
                </a:solidFill>
                <a:effectLst/>
                <a:latin typeface="+mn-lt"/>
                <a:ea typeface="+mn-ea"/>
                <a:cs typeface="+mn-cs"/>
              </a:rPr>
              <a:t>Alright so what you see here first are pdpA and B which were most affected by loss of rpsU2. We are using wild-type and delta </a:t>
            </a:r>
            <a:r>
              <a:rPr lang="en-US" sz="1200" kern="1200" dirty="0" err="1">
                <a:solidFill>
                  <a:schemeClr val="tx1"/>
                </a:solidFill>
                <a:effectLst/>
                <a:latin typeface="+mn-lt"/>
                <a:ea typeface="+mn-ea"/>
                <a:cs typeface="+mn-cs"/>
              </a:rPr>
              <a:t>pigR</a:t>
            </a:r>
            <a:r>
              <a:rPr lang="en-US" sz="1200" kern="1200" dirty="0">
                <a:solidFill>
                  <a:schemeClr val="tx1"/>
                </a:solidFill>
                <a:effectLst/>
                <a:latin typeface="+mn-lt"/>
                <a:ea typeface="+mn-ea"/>
                <a:cs typeface="+mn-cs"/>
              </a:rPr>
              <a:t> as our controls, because FPI proteins require </a:t>
            </a:r>
            <a:r>
              <a:rPr lang="en-US" sz="1200" kern="1200" dirty="0" err="1">
                <a:solidFill>
                  <a:schemeClr val="tx1"/>
                </a:solidFill>
                <a:effectLst/>
                <a:latin typeface="+mn-lt"/>
                <a:ea typeface="+mn-ea"/>
                <a:cs typeface="+mn-cs"/>
              </a:rPr>
              <a:t>PigR</a:t>
            </a:r>
            <a:r>
              <a:rPr lang="en-US" sz="1200" kern="1200" dirty="0">
                <a:solidFill>
                  <a:schemeClr val="tx1"/>
                </a:solidFill>
                <a:effectLst/>
                <a:latin typeface="+mn-lt"/>
                <a:ea typeface="+mn-ea"/>
                <a:cs typeface="+mn-cs"/>
              </a:rPr>
              <a:t> for expression at the level of transcription. And what we see here is that there really is </a:t>
            </a:r>
            <a:r>
              <a:rPr lang="en-US" sz="1200" b="1" kern="1200" dirty="0">
                <a:solidFill>
                  <a:schemeClr val="tx1"/>
                </a:solidFill>
                <a:effectLst/>
                <a:latin typeface="+mn-lt"/>
                <a:ea typeface="+mn-ea"/>
                <a:cs typeface="+mn-cs"/>
              </a:rPr>
              <a:t>NOT a significant difference</a:t>
            </a:r>
            <a:r>
              <a:rPr lang="en-US" sz="1200" kern="1200" dirty="0">
                <a:solidFill>
                  <a:schemeClr val="tx1"/>
                </a:solidFill>
                <a:effectLst/>
                <a:latin typeface="+mn-lt"/>
                <a:ea typeface="+mn-ea"/>
                <a:cs typeface="+mn-cs"/>
              </a:rPr>
              <a:t> in transcript abundance of these genes between wild-type and the strain lacking rpsU2.</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We also looked at transcript abundance of </a:t>
            </a:r>
            <a:r>
              <a:rPr lang="en-US" sz="1200" kern="1200" dirty="0" err="1">
                <a:solidFill>
                  <a:schemeClr val="tx1"/>
                </a:solidFill>
                <a:effectLst/>
                <a:latin typeface="+mn-lt"/>
                <a:ea typeface="+mn-ea"/>
                <a:cs typeface="+mn-cs"/>
              </a:rPr>
              <a:t>iglA</a:t>
            </a:r>
            <a:r>
              <a:rPr lang="en-US" sz="1200" kern="1200" dirty="0">
                <a:solidFill>
                  <a:schemeClr val="tx1"/>
                </a:solidFill>
                <a:effectLst/>
                <a:latin typeface="+mn-lt"/>
                <a:ea typeface="+mn-ea"/>
                <a:cs typeface="+mn-cs"/>
              </a:rPr>
              <a:t> which is one of the genes on the </a:t>
            </a:r>
            <a:r>
              <a:rPr lang="en-US" sz="1200" b="1" kern="1200" dirty="0">
                <a:solidFill>
                  <a:schemeClr val="tx1"/>
                </a:solidFill>
                <a:effectLst/>
                <a:latin typeface="+mn-lt"/>
                <a:ea typeface="+mn-ea"/>
                <a:cs typeface="+mn-cs"/>
              </a:rPr>
              <a:t>other FPI operon </a:t>
            </a:r>
            <a:r>
              <a:rPr lang="en-US" sz="1200" kern="1200" dirty="0">
                <a:solidFill>
                  <a:schemeClr val="tx1"/>
                </a:solidFill>
                <a:effectLst/>
                <a:latin typeface="+mn-lt"/>
                <a:ea typeface="+mn-ea"/>
                <a:cs typeface="+mn-cs"/>
              </a:rPr>
              <a:t>that doesn’t appear to be affected significantly at the level of protein expression, and we see very similar results here.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Finally for controls we looked at two </a:t>
            </a:r>
            <a:r>
              <a:rPr lang="en-US" sz="1200" b="1" kern="1200" dirty="0">
                <a:solidFill>
                  <a:schemeClr val="tx1"/>
                </a:solidFill>
                <a:effectLst/>
                <a:latin typeface="+mn-lt"/>
                <a:ea typeface="+mn-ea"/>
                <a:cs typeface="+mn-cs"/>
              </a:rPr>
              <a:t>non-FPI genes</a:t>
            </a:r>
            <a:r>
              <a:rPr lang="en-US" sz="1200" kern="1200" dirty="0">
                <a:solidFill>
                  <a:schemeClr val="tx1"/>
                </a:solidFill>
                <a:effectLst/>
                <a:latin typeface="+mn-lt"/>
                <a:ea typeface="+mn-ea"/>
                <a:cs typeface="+mn-cs"/>
              </a:rPr>
              <a:t>, rpoA1 and </a:t>
            </a:r>
            <a:r>
              <a:rPr lang="en-US" sz="1200" kern="1200" dirty="0" err="1">
                <a:solidFill>
                  <a:schemeClr val="tx1"/>
                </a:solidFill>
                <a:effectLst/>
                <a:latin typeface="+mn-lt"/>
                <a:ea typeface="+mn-ea"/>
                <a:cs typeface="+mn-cs"/>
              </a:rPr>
              <a:t>bfr</a:t>
            </a:r>
            <a:r>
              <a:rPr lang="en-US" sz="1200" kern="1200" dirty="0">
                <a:solidFill>
                  <a:schemeClr val="tx1"/>
                </a:solidFill>
                <a:effectLst/>
                <a:latin typeface="+mn-lt"/>
                <a:ea typeface="+mn-ea"/>
                <a:cs typeface="+mn-cs"/>
              </a:rPr>
              <a:t>, and here we see pretty consistent abundance of these transcripts among the three strains. </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regulation were occurring at the level of transcription, we would see something like what we see with delta </a:t>
            </a:r>
            <a:r>
              <a:rPr lang="en-US" sz="1200" kern="1200" dirty="0" err="1">
                <a:solidFill>
                  <a:schemeClr val="tx1"/>
                </a:solidFill>
                <a:effectLst/>
                <a:latin typeface="+mn-lt"/>
                <a:ea typeface="+mn-ea"/>
                <a:cs typeface="+mn-cs"/>
              </a:rPr>
              <a:t>pigR</a:t>
            </a:r>
            <a:r>
              <a:rPr lang="en-US" sz="1200" kern="1200" dirty="0">
                <a:solidFill>
                  <a:schemeClr val="tx1"/>
                </a:solidFill>
                <a:effectLst/>
                <a:latin typeface="+mn-lt"/>
                <a:ea typeface="+mn-ea"/>
                <a:cs typeface="+mn-cs"/>
              </a:rPr>
              <a:t> where clearly BOTH FPI operons are affected at the level of transcript abundance, but what we see is indicating that our ribosomal protein is </a:t>
            </a:r>
            <a:r>
              <a:rPr lang="en-US" sz="1200" b="1" kern="1200" dirty="0">
                <a:solidFill>
                  <a:schemeClr val="tx1"/>
                </a:solidFill>
                <a:effectLst/>
                <a:latin typeface="+mn-lt"/>
                <a:ea typeface="+mn-ea"/>
                <a:cs typeface="+mn-cs"/>
              </a:rPr>
              <a:t>operating differently</a:t>
            </a:r>
            <a:r>
              <a:rPr lang="en-US" sz="1200" kern="1200" dirty="0">
                <a:solidFill>
                  <a:schemeClr val="tx1"/>
                </a:solidFill>
                <a:effectLst/>
                <a:latin typeface="+mn-lt"/>
                <a:ea typeface="+mn-ea"/>
                <a:cs typeface="+mn-cs"/>
              </a:rPr>
              <a:t>. So this is really exciting, and it </a:t>
            </a:r>
            <a:r>
              <a:rPr lang="en-US" sz="1200" b="1" kern="1200" dirty="0">
                <a:solidFill>
                  <a:schemeClr val="tx1"/>
                </a:solidFill>
                <a:effectLst/>
                <a:latin typeface="+mn-lt"/>
                <a:ea typeface="+mn-ea"/>
                <a:cs typeface="+mn-cs"/>
              </a:rPr>
              <a:t>opens up the possibility </a:t>
            </a:r>
            <a:r>
              <a:rPr lang="en-US" sz="1200" kern="1200" dirty="0">
                <a:solidFill>
                  <a:schemeClr val="tx1"/>
                </a:solidFill>
                <a:effectLst/>
                <a:latin typeface="+mn-lt"/>
                <a:ea typeface="+mn-ea"/>
                <a:cs typeface="+mn-cs"/>
              </a:rPr>
              <a:t>that regulation is occurring at the level of translation.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I’m also in the processing of doing this with our complementation strains as well, but I didn’t quite finish before this covid19 thing, so that data is forthcoming, but so far it looks consistent with this data.</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So this all tells us that perhaps the protein encoded by rpsU2 is regulating gene expression of SOME FPI proteins at the level of translation. But what affect does that have on the </a:t>
            </a:r>
            <a:r>
              <a:rPr lang="en-US" sz="1200" b="1" kern="1200" dirty="0">
                <a:solidFill>
                  <a:schemeClr val="tx1"/>
                </a:solidFill>
                <a:effectLst/>
                <a:latin typeface="+mn-lt"/>
                <a:ea typeface="+mn-ea"/>
                <a:cs typeface="+mn-cs"/>
              </a:rPr>
              <a:t>virulence of the bacteria</a:t>
            </a:r>
            <a:r>
              <a:rPr lang="en-US" sz="1200" kern="1200" dirty="0">
                <a:solidFill>
                  <a:schemeClr val="tx1"/>
                </a:solidFill>
                <a:effectLst/>
                <a:latin typeface="+mn-lt"/>
                <a:ea typeface="+mn-ea"/>
                <a:cs typeface="+mn-cs"/>
              </a:rPr>
              <a:t>, since we know these are virulence genes?</a:t>
            </a:r>
          </a:p>
          <a:p>
            <a:endParaRPr lang="en-US" dirty="0"/>
          </a:p>
        </p:txBody>
      </p:sp>
      <p:sp>
        <p:nvSpPr>
          <p:cNvPr id="4" name="Slide Number Placeholder 3"/>
          <p:cNvSpPr>
            <a:spLocks noGrp="1"/>
          </p:cNvSpPr>
          <p:nvPr>
            <p:ph type="sldNum" sz="quarter" idx="5"/>
          </p:nvPr>
        </p:nvSpPr>
        <p:spPr/>
        <p:txBody>
          <a:bodyPr/>
          <a:lstStyle/>
          <a:p>
            <a:fld id="{5DC35E36-44CF-41A2-B0A4-F6B5CD6E87AA}" type="slidenum">
              <a:rPr lang="en-US" smtClean="0"/>
              <a:t>1</a:t>
            </a:fld>
            <a:endParaRPr lang="en-US"/>
          </a:p>
        </p:txBody>
      </p:sp>
    </p:spTree>
    <p:extLst>
      <p:ext uri="{BB962C8B-B14F-4D97-AF65-F5344CB8AC3E}">
        <p14:creationId xmlns:p14="http://schemas.microsoft.com/office/powerpoint/2010/main" val="258032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F50CB-4720-4721-A3AA-44C93DF5ACB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0671FEC-DE4C-4F88-951D-4F1B8AE62A7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6C1E806-D6B3-434A-AB1E-CE51D926EF6C}"/>
              </a:ext>
            </a:extLst>
          </p:cNvPr>
          <p:cNvSpPr>
            <a:spLocks noGrp="1"/>
          </p:cNvSpPr>
          <p:nvPr>
            <p:ph type="dt" sz="half" idx="10"/>
          </p:nvPr>
        </p:nvSpPr>
        <p:spPr/>
        <p:txBody>
          <a:bodyPr/>
          <a:lstStyle/>
          <a:p>
            <a:fld id="{52B2F280-BC3A-4EAC-81F7-F4D61AF6327D}" type="datetimeFigureOut">
              <a:rPr lang="en-US" smtClean="0"/>
              <a:t>7/17/2020</a:t>
            </a:fld>
            <a:endParaRPr lang="en-US"/>
          </a:p>
        </p:txBody>
      </p:sp>
      <p:sp>
        <p:nvSpPr>
          <p:cNvPr id="5" name="Footer Placeholder 4">
            <a:extLst>
              <a:ext uri="{FF2B5EF4-FFF2-40B4-BE49-F238E27FC236}">
                <a16:creationId xmlns:a16="http://schemas.microsoft.com/office/drawing/2014/main" id="{D2300856-F38C-4CC7-A13A-5F5ADFE981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DE6131-9124-4561-BC1B-598C7BCE4FB8}"/>
              </a:ext>
            </a:extLst>
          </p:cNvPr>
          <p:cNvSpPr>
            <a:spLocks noGrp="1"/>
          </p:cNvSpPr>
          <p:nvPr>
            <p:ph type="sldNum" sz="quarter" idx="12"/>
          </p:nvPr>
        </p:nvSpPr>
        <p:spPr/>
        <p:txBody>
          <a:bodyPr/>
          <a:lstStyle/>
          <a:p>
            <a:fld id="{6C60DB5A-C4B5-49EA-BC87-891E2AE72FCB}" type="slidenum">
              <a:rPr lang="en-US" smtClean="0"/>
              <a:t>‹#›</a:t>
            </a:fld>
            <a:endParaRPr lang="en-US"/>
          </a:p>
        </p:txBody>
      </p:sp>
    </p:spTree>
    <p:extLst>
      <p:ext uri="{BB962C8B-B14F-4D97-AF65-F5344CB8AC3E}">
        <p14:creationId xmlns:p14="http://schemas.microsoft.com/office/powerpoint/2010/main" val="19836032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870CA-38FB-44D7-9EA2-724EAADCE44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9B84135-F213-483B-835C-207D002BE81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CDF48A-D876-4033-97D5-223143FD9446}"/>
              </a:ext>
            </a:extLst>
          </p:cNvPr>
          <p:cNvSpPr>
            <a:spLocks noGrp="1"/>
          </p:cNvSpPr>
          <p:nvPr>
            <p:ph type="dt" sz="half" idx="10"/>
          </p:nvPr>
        </p:nvSpPr>
        <p:spPr/>
        <p:txBody>
          <a:bodyPr/>
          <a:lstStyle/>
          <a:p>
            <a:fld id="{52B2F280-BC3A-4EAC-81F7-F4D61AF6327D}" type="datetimeFigureOut">
              <a:rPr lang="en-US" smtClean="0"/>
              <a:t>7/17/2020</a:t>
            </a:fld>
            <a:endParaRPr lang="en-US"/>
          </a:p>
        </p:txBody>
      </p:sp>
      <p:sp>
        <p:nvSpPr>
          <p:cNvPr id="5" name="Footer Placeholder 4">
            <a:extLst>
              <a:ext uri="{FF2B5EF4-FFF2-40B4-BE49-F238E27FC236}">
                <a16:creationId xmlns:a16="http://schemas.microsoft.com/office/drawing/2014/main" id="{5F38E7AB-C296-4A31-90A7-3B04AF832E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611705-D315-499D-A882-3E33A69C37F6}"/>
              </a:ext>
            </a:extLst>
          </p:cNvPr>
          <p:cNvSpPr>
            <a:spLocks noGrp="1"/>
          </p:cNvSpPr>
          <p:nvPr>
            <p:ph type="sldNum" sz="quarter" idx="12"/>
          </p:nvPr>
        </p:nvSpPr>
        <p:spPr/>
        <p:txBody>
          <a:bodyPr/>
          <a:lstStyle/>
          <a:p>
            <a:fld id="{6C60DB5A-C4B5-49EA-BC87-891E2AE72FCB}" type="slidenum">
              <a:rPr lang="en-US" smtClean="0"/>
              <a:t>‹#›</a:t>
            </a:fld>
            <a:endParaRPr lang="en-US"/>
          </a:p>
        </p:txBody>
      </p:sp>
    </p:spTree>
    <p:extLst>
      <p:ext uri="{BB962C8B-B14F-4D97-AF65-F5344CB8AC3E}">
        <p14:creationId xmlns:p14="http://schemas.microsoft.com/office/powerpoint/2010/main" val="4036916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56F6F3-C2F8-43F0-939E-1505EA0380E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15DC4D1-A7A2-4D83-9AAC-AF47F02D23D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39EAD0-444D-4D28-879B-0299135F0902}"/>
              </a:ext>
            </a:extLst>
          </p:cNvPr>
          <p:cNvSpPr>
            <a:spLocks noGrp="1"/>
          </p:cNvSpPr>
          <p:nvPr>
            <p:ph type="dt" sz="half" idx="10"/>
          </p:nvPr>
        </p:nvSpPr>
        <p:spPr/>
        <p:txBody>
          <a:bodyPr/>
          <a:lstStyle/>
          <a:p>
            <a:fld id="{52B2F280-BC3A-4EAC-81F7-F4D61AF6327D}" type="datetimeFigureOut">
              <a:rPr lang="en-US" smtClean="0"/>
              <a:t>7/17/2020</a:t>
            </a:fld>
            <a:endParaRPr lang="en-US"/>
          </a:p>
        </p:txBody>
      </p:sp>
      <p:sp>
        <p:nvSpPr>
          <p:cNvPr id="5" name="Footer Placeholder 4">
            <a:extLst>
              <a:ext uri="{FF2B5EF4-FFF2-40B4-BE49-F238E27FC236}">
                <a16:creationId xmlns:a16="http://schemas.microsoft.com/office/drawing/2014/main" id="{3A1C75B9-BD19-4CFF-AAC0-BF13988C3D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F31F4D-407D-4C24-B8F8-867EF988D414}"/>
              </a:ext>
            </a:extLst>
          </p:cNvPr>
          <p:cNvSpPr>
            <a:spLocks noGrp="1"/>
          </p:cNvSpPr>
          <p:nvPr>
            <p:ph type="sldNum" sz="quarter" idx="12"/>
          </p:nvPr>
        </p:nvSpPr>
        <p:spPr/>
        <p:txBody>
          <a:bodyPr/>
          <a:lstStyle/>
          <a:p>
            <a:fld id="{6C60DB5A-C4B5-49EA-BC87-891E2AE72FCB}" type="slidenum">
              <a:rPr lang="en-US" smtClean="0"/>
              <a:t>‹#›</a:t>
            </a:fld>
            <a:endParaRPr lang="en-US"/>
          </a:p>
        </p:txBody>
      </p:sp>
    </p:spTree>
    <p:extLst>
      <p:ext uri="{BB962C8B-B14F-4D97-AF65-F5344CB8AC3E}">
        <p14:creationId xmlns:p14="http://schemas.microsoft.com/office/powerpoint/2010/main" val="1273499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0454C5-DF84-445A-8D35-DA1EBB46B85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B44B34-D416-4924-AB15-CB355515A8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828D66-A963-4CF4-8F01-70C311333606}"/>
              </a:ext>
            </a:extLst>
          </p:cNvPr>
          <p:cNvSpPr>
            <a:spLocks noGrp="1"/>
          </p:cNvSpPr>
          <p:nvPr>
            <p:ph type="dt" sz="half" idx="10"/>
          </p:nvPr>
        </p:nvSpPr>
        <p:spPr/>
        <p:txBody>
          <a:bodyPr/>
          <a:lstStyle/>
          <a:p>
            <a:fld id="{52B2F280-BC3A-4EAC-81F7-F4D61AF6327D}" type="datetimeFigureOut">
              <a:rPr lang="en-US" smtClean="0"/>
              <a:t>7/17/2020</a:t>
            </a:fld>
            <a:endParaRPr lang="en-US"/>
          </a:p>
        </p:txBody>
      </p:sp>
      <p:sp>
        <p:nvSpPr>
          <p:cNvPr id="5" name="Footer Placeholder 4">
            <a:extLst>
              <a:ext uri="{FF2B5EF4-FFF2-40B4-BE49-F238E27FC236}">
                <a16:creationId xmlns:a16="http://schemas.microsoft.com/office/drawing/2014/main" id="{D887F43B-3A7B-4105-8372-B461655F42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F15CA5-A011-438F-B0D8-3D7EDE75D097}"/>
              </a:ext>
            </a:extLst>
          </p:cNvPr>
          <p:cNvSpPr>
            <a:spLocks noGrp="1"/>
          </p:cNvSpPr>
          <p:nvPr>
            <p:ph type="sldNum" sz="quarter" idx="12"/>
          </p:nvPr>
        </p:nvSpPr>
        <p:spPr/>
        <p:txBody>
          <a:bodyPr/>
          <a:lstStyle/>
          <a:p>
            <a:fld id="{6C60DB5A-C4B5-49EA-BC87-891E2AE72FCB}" type="slidenum">
              <a:rPr lang="en-US" smtClean="0"/>
              <a:t>‹#›</a:t>
            </a:fld>
            <a:endParaRPr lang="en-US"/>
          </a:p>
        </p:txBody>
      </p:sp>
    </p:spTree>
    <p:extLst>
      <p:ext uri="{BB962C8B-B14F-4D97-AF65-F5344CB8AC3E}">
        <p14:creationId xmlns:p14="http://schemas.microsoft.com/office/powerpoint/2010/main" val="3237650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D3755-6E99-4330-8F8A-AD051EC633E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A3DB58E-A9FE-48CB-913F-16C810E82C8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5248FA2-C3F4-4EE6-921E-772491AFB11B}"/>
              </a:ext>
            </a:extLst>
          </p:cNvPr>
          <p:cNvSpPr>
            <a:spLocks noGrp="1"/>
          </p:cNvSpPr>
          <p:nvPr>
            <p:ph type="dt" sz="half" idx="10"/>
          </p:nvPr>
        </p:nvSpPr>
        <p:spPr/>
        <p:txBody>
          <a:bodyPr/>
          <a:lstStyle/>
          <a:p>
            <a:fld id="{52B2F280-BC3A-4EAC-81F7-F4D61AF6327D}" type="datetimeFigureOut">
              <a:rPr lang="en-US" smtClean="0"/>
              <a:t>7/17/2020</a:t>
            </a:fld>
            <a:endParaRPr lang="en-US"/>
          </a:p>
        </p:txBody>
      </p:sp>
      <p:sp>
        <p:nvSpPr>
          <p:cNvPr id="5" name="Footer Placeholder 4">
            <a:extLst>
              <a:ext uri="{FF2B5EF4-FFF2-40B4-BE49-F238E27FC236}">
                <a16:creationId xmlns:a16="http://schemas.microsoft.com/office/drawing/2014/main" id="{0F230915-EC34-4A68-AB51-4697498EFA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8F122A-2C91-4201-A54D-77B165478507}"/>
              </a:ext>
            </a:extLst>
          </p:cNvPr>
          <p:cNvSpPr>
            <a:spLocks noGrp="1"/>
          </p:cNvSpPr>
          <p:nvPr>
            <p:ph type="sldNum" sz="quarter" idx="12"/>
          </p:nvPr>
        </p:nvSpPr>
        <p:spPr/>
        <p:txBody>
          <a:bodyPr/>
          <a:lstStyle/>
          <a:p>
            <a:fld id="{6C60DB5A-C4B5-49EA-BC87-891E2AE72FCB}" type="slidenum">
              <a:rPr lang="en-US" smtClean="0"/>
              <a:t>‹#›</a:t>
            </a:fld>
            <a:endParaRPr lang="en-US"/>
          </a:p>
        </p:txBody>
      </p:sp>
    </p:spTree>
    <p:extLst>
      <p:ext uri="{BB962C8B-B14F-4D97-AF65-F5344CB8AC3E}">
        <p14:creationId xmlns:p14="http://schemas.microsoft.com/office/powerpoint/2010/main" val="455088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8F984-2955-42B6-842E-971C74EA5B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6474C90-4332-43C9-9278-AD51357E400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8196269-CDA0-4330-B69A-77C26AEBF3A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1256E15-39C2-4D8C-899A-7BECA3159286}"/>
              </a:ext>
            </a:extLst>
          </p:cNvPr>
          <p:cNvSpPr>
            <a:spLocks noGrp="1"/>
          </p:cNvSpPr>
          <p:nvPr>
            <p:ph type="dt" sz="half" idx="10"/>
          </p:nvPr>
        </p:nvSpPr>
        <p:spPr/>
        <p:txBody>
          <a:bodyPr/>
          <a:lstStyle/>
          <a:p>
            <a:fld id="{52B2F280-BC3A-4EAC-81F7-F4D61AF6327D}" type="datetimeFigureOut">
              <a:rPr lang="en-US" smtClean="0"/>
              <a:t>7/17/2020</a:t>
            </a:fld>
            <a:endParaRPr lang="en-US"/>
          </a:p>
        </p:txBody>
      </p:sp>
      <p:sp>
        <p:nvSpPr>
          <p:cNvPr id="6" name="Footer Placeholder 5">
            <a:extLst>
              <a:ext uri="{FF2B5EF4-FFF2-40B4-BE49-F238E27FC236}">
                <a16:creationId xmlns:a16="http://schemas.microsoft.com/office/drawing/2014/main" id="{11F33511-84FF-458C-9139-152252EB7AA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E7812D-FE3D-4EAF-8DC3-56F7B44C3BCE}"/>
              </a:ext>
            </a:extLst>
          </p:cNvPr>
          <p:cNvSpPr>
            <a:spLocks noGrp="1"/>
          </p:cNvSpPr>
          <p:nvPr>
            <p:ph type="sldNum" sz="quarter" idx="12"/>
          </p:nvPr>
        </p:nvSpPr>
        <p:spPr/>
        <p:txBody>
          <a:bodyPr/>
          <a:lstStyle/>
          <a:p>
            <a:fld id="{6C60DB5A-C4B5-49EA-BC87-891E2AE72FCB}" type="slidenum">
              <a:rPr lang="en-US" smtClean="0"/>
              <a:t>‹#›</a:t>
            </a:fld>
            <a:endParaRPr lang="en-US"/>
          </a:p>
        </p:txBody>
      </p:sp>
    </p:spTree>
    <p:extLst>
      <p:ext uri="{BB962C8B-B14F-4D97-AF65-F5344CB8AC3E}">
        <p14:creationId xmlns:p14="http://schemas.microsoft.com/office/powerpoint/2010/main" val="2477599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7800B-13C5-40E5-B7A2-06B86EAD952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15A1A18-4EF4-4DDB-AA65-CFA2421248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F8A08C2-00E0-4093-80A6-E9280F25444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F1468F7-B54F-4ABB-8CEC-D6F97FCE94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625325-9360-479A-8454-1000CB10A83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C7A81D1-C258-4D94-AFC6-9209A4FE1BD5}"/>
              </a:ext>
            </a:extLst>
          </p:cNvPr>
          <p:cNvSpPr>
            <a:spLocks noGrp="1"/>
          </p:cNvSpPr>
          <p:nvPr>
            <p:ph type="dt" sz="half" idx="10"/>
          </p:nvPr>
        </p:nvSpPr>
        <p:spPr/>
        <p:txBody>
          <a:bodyPr/>
          <a:lstStyle/>
          <a:p>
            <a:fld id="{52B2F280-BC3A-4EAC-81F7-F4D61AF6327D}" type="datetimeFigureOut">
              <a:rPr lang="en-US" smtClean="0"/>
              <a:t>7/17/2020</a:t>
            </a:fld>
            <a:endParaRPr lang="en-US"/>
          </a:p>
        </p:txBody>
      </p:sp>
      <p:sp>
        <p:nvSpPr>
          <p:cNvPr id="8" name="Footer Placeholder 7">
            <a:extLst>
              <a:ext uri="{FF2B5EF4-FFF2-40B4-BE49-F238E27FC236}">
                <a16:creationId xmlns:a16="http://schemas.microsoft.com/office/drawing/2014/main" id="{3C0F796A-0B8C-4F36-B3BC-A1945F9A722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8C63D3A-1484-4261-9A88-ED02D82BCF9E}"/>
              </a:ext>
            </a:extLst>
          </p:cNvPr>
          <p:cNvSpPr>
            <a:spLocks noGrp="1"/>
          </p:cNvSpPr>
          <p:nvPr>
            <p:ph type="sldNum" sz="quarter" idx="12"/>
          </p:nvPr>
        </p:nvSpPr>
        <p:spPr/>
        <p:txBody>
          <a:bodyPr/>
          <a:lstStyle/>
          <a:p>
            <a:fld id="{6C60DB5A-C4B5-49EA-BC87-891E2AE72FCB}" type="slidenum">
              <a:rPr lang="en-US" smtClean="0"/>
              <a:t>‹#›</a:t>
            </a:fld>
            <a:endParaRPr lang="en-US"/>
          </a:p>
        </p:txBody>
      </p:sp>
    </p:spTree>
    <p:extLst>
      <p:ext uri="{BB962C8B-B14F-4D97-AF65-F5344CB8AC3E}">
        <p14:creationId xmlns:p14="http://schemas.microsoft.com/office/powerpoint/2010/main" val="2841770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E1528-E10F-4DE9-8936-220979FA3FF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F98D497-BCF6-4C19-AF49-B4E08A83F48F}"/>
              </a:ext>
            </a:extLst>
          </p:cNvPr>
          <p:cNvSpPr>
            <a:spLocks noGrp="1"/>
          </p:cNvSpPr>
          <p:nvPr>
            <p:ph type="dt" sz="half" idx="10"/>
          </p:nvPr>
        </p:nvSpPr>
        <p:spPr/>
        <p:txBody>
          <a:bodyPr/>
          <a:lstStyle/>
          <a:p>
            <a:fld id="{52B2F280-BC3A-4EAC-81F7-F4D61AF6327D}" type="datetimeFigureOut">
              <a:rPr lang="en-US" smtClean="0"/>
              <a:t>7/17/2020</a:t>
            </a:fld>
            <a:endParaRPr lang="en-US"/>
          </a:p>
        </p:txBody>
      </p:sp>
      <p:sp>
        <p:nvSpPr>
          <p:cNvPr id="4" name="Footer Placeholder 3">
            <a:extLst>
              <a:ext uri="{FF2B5EF4-FFF2-40B4-BE49-F238E27FC236}">
                <a16:creationId xmlns:a16="http://schemas.microsoft.com/office/drawing/2014/main" id="{F9DA2A55-5005-46D9-B484-DB2EC0345E1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A560A3F-D625-471B-875A-E496FE6D35A7}"/>
              </a:ext>
            </a:extLst>
          </p:cNvPr>
          <p:cNvSpPr>
            <a:spLocks noGrp="1"/>
          </p:cNvSpPr>
          <p:nvPr>
            <p:ph type="sldNum" sz="quarter" idx="12"/>
          </p:nvPr>
        </p:nvSpPr>
        <p:spPr/>
        <p:txBody>
          <a:bodyPr/>
          <a:lstStyle/>
          <a:p>
            <a:fld id="{6C60DB5A-C4B5-49EA-BC87-891E2AE72FCB}" type="slidenum">
              <a:rPr lang="en-US" smtClean="0"/>
              <a:t>‹#›</a:t>
            </a:fld>
            <a:endParaRPr lang="en-US"/>
          </a:p>
        </p:txBody>
      </p:sp>
    </p:spTree>
    <p:extLst>
      <p:ext uri="{BB962C8B-B14F-4D97-AF65-F5344CB8AC3E}">
        <p14:creationId xmlns:p14="http://schemas.microsoft.com/office/powerpoint/2010/main" val="1919561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BEC751-F56B-457E-B37D-95CC83E1A37E}"/>
              </a:ext>
            </a:extLst>
          </p:cNvPr>
          <p:cNvSpPr>
            <a:spLocks noGrp="1"/>
          </p:cNvSpPr>
          <p:nvPr>
            <p:ph type="dt" sz="half" idx="10"/>
          </p:nvPr>
        </p:nvSpPr>
        <p:spPr/>
        <p:txBody>
          <a:bodyPr/>
          <a:lstStyle/>
          <a:p>
            <a:fld id="{52B2F280-BC3A-4EAC-81F7-F4D61AF6327D}" type="datetimeFigureOut">
              <a:rPr lang="en-US" smtClean="0"/>
              <a:t>7/17/2020</a:t>
            </a:fld>
            <a:endParaRPr lang="en-US"/>
          </a:p>
        </p:txBody>
      </p:sp>
      <p:sp>
        <p:nvSpPr>
          <p:cNvPr id="3" name="Footer Placeholder 2">
            <a:extLst>
              <a:ext uri="{FF2B5EF4-FFF2-40B4-BE49-F238E27FC236}">
                <a16:creationId xmlns:a16="http://schemas.microsoft.com/office/drawing/2014/main" id="{50047AA2-3101-4A36-B765-378B29E1AFD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CE84351-F966-4E2F-B748-65BCF8D73B47}"/>
              </a:ext>
            </a:extLst>
          </p:cNvPr>
          <p:cNvSpPr>
            <a:spLocks noGrp="1"/>
          </p:cNvSpPr>
          <p:nvPr>
            <p:ph type="sldNum" sz="quarter" idx="12"/>
          </p:nvPr>
        </p:nvSpPr>
        <p:spPr/>
        <p:txBody>
          <a:bodyPr/>
          <a:lstStyle/>
          <a:p>
            <a:fld id="{6C60DB5A-C4B5-49EA-BC87-891E2AE72FCB}" type="slidenum">
              <a:rPr lang="en-US" smtClean="0"/>
              <a:t>‹#›</a:t>
            </a:fld>
            <a:endParaRPr lang="en-US"/>
          </a:p>
        </p:txBody>
      </p:sp>
    </p:spTree>
    <p:extLst>
      <p:ext uri="{BB962C8B-B14F-4D97-AF65-F5344CB8AC3E}">
        <p14:creationId xmlns:p14="http://schemas.microsoft.com/office/powerpoint/2010/main" val="1417592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6E2C3-E717-48DB-A872-6D5CC5896D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4E2E6DF-1DCC-4A97-A9A3-B1B5D42C237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765DA3-9B40-44E7-AA9A-5F898577A0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C522A6-6596-451C-957D-2A0826FDD776}"/>
              </a:ext>
            </a:extLst>
          </p:cNvPr>
          <p:cNvSpPr>
            <a:spLocks noGrp="1"/>
          </p:cNvSpPr>
          <p:nvPr>
            <p:ph type="dt" sz="half" idx="10"/>
          </p:nvPr>
        </p:nvSpPr>
        <p:spPr/>
        <p:txBody>
          <a:bodyPr/>
          <a:lstStyle/>
          <a:p>
            <a:fld id="{52B2F280-BC3A-4EAC-81F7-F4D61AF6327D}" type="datetimeFigureOut">
              <a:rPr lang="en-US" smtClean="0"/>
              <a:t>7/17/2020</a:t>
            </a:fld>
            <a:endParaRPr lang="en-US"/>
          </a:p>
        </p:txBody>
      </p:sp>
      <p:sp>
        <p:nvSpPr>
          <p:cNvPr id="6" name="Footer Placeholder 5">
            <a:extLst>
              <a:ext uri="{FF2B5EF4-FFF2-40B4-BE49-F238E27FC236}">
                <a16:creationId xmlns:a16="http://schemas.microsoft.com/office/drawing/2014/main" id="{DCB67297-3EBF-4A5C-9039-35331FEAD23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51251CF-5582-494D-9526-0F20769F0A6B}"/>
              </a:ext>
            </a:extLst>
          </p:cNvPr>
          <p:cNvSpPr>
            <a:spLocks noGrp="1"/>
          </p:cNvSpPr>
          <p:nvPr>
            <p:ph type="sldNum" sz="quarter" idx="12"/>
          </p:nvPr>
        </p:nvSpPr>
        <p:spPr/>
        <p:txBody>
          <a:bodyPr/>
          <a:lstStyle/>
          <a:p>
            <a:fld id="{6C60DB5A-C4B5-49EA-BC87-891E2AE72FCB}" type="slidenum">
              <a:rPr lang="en-US" smtClean="0"/>
              <a:t>‹#›</a:t>
            </a:fld>
            <a:endParaRPr lang="en-US"/>
          </a:p>
        </p:txBody>
      </p:sp>
    </p:spTree>
    <p:extLst>
      <p:ext uri="{BB962C8B-B14F-4D97-AF65-F5344CB8AC3E}">
        <p14:creationId xmlns:p14="http://schemas.microsoft.com/office/powerpoint/2010/main" val="21130613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161B3-4C38-4365-A977-67AE5B3B04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4B8C05F-8ABA-4467-84DF-0F742C152B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4DB3EB-0459-45C6-8B7F-70193C3D14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E120CF-C76D-4F8B-A7DE-32E55D8DBEBA}"/>
              </a:ext>
            </a:extLst>
          </p:cNvPr>
          <p:cNvSpPr>
            <a:spLocks noGrp="1"/>
          </p:cNvSpPr>
          <p:nvPr>
            <p:ph type="dt" sz="half" idx="10"/>
          </p:nvPr>
        </p:nvSpPr>
        <p:spPr/>
        <p:txBody>
          <a:bodyPr/>
          <a:lstStyle/>
          <a:p>
            <a:fld id="{52B2F280-BC3A-4EAC-81F7-F4D61AF6327D}" type="datetimeFigureOut">
              <a:rPr lang="en-US" smtClean="0"/>
              <a:t>7/17/2020</a:t>
            </a:fld>
            <a:endParaRPr lang="en-US"/>
          </a:p>
        </p:txBody>
      </p:sp>
      <p:sp>
        <p:nvSpPr>
          <p:cNvPr id="6" name="Footer Placeholder 5">
            <a:extLst>
              <a:ext uri="{FF2B5EF4-FFF2-40B4-BE49-F238E27FC236}">
                <a16:creationId xmlns:a16="http://schemas.microsoft.com/office/drawing/2014/main" id="{13F11444-0517-4961-ADC3-01B78C1A85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34713-CF00-438E-A75F-1863D874B4DD}"/>
              </a:ext>
            </a:extLst>
          </p:cNvPr>
          <p:cNvSpPr>
            <a:spLocks noGrp="1"/>
          </p:cNvSpPr>
          <p:nvPr>
            <p:ph type="sldNum" sz="quarter" idx="12"/>
          </p:nvPr>
        </p:nvSpPr>
        <p:spPr/>
        <p:txBody>
          <a:bodyPr/>
          <a:lstStyle/>
          <a:p>
            <a:fld id="{6C60DB5A-C4B5-49EA-BC87-891E2AE72FCB}" type="slidenum">
              <a:rPr lang="en-US" smtClean="0"/>
              <a:t>‹#›</a:t>
            </a:fld>
            <a:endParaRPr lang="en-US"/>
          </a:p>
        </p:txBody>
      </p:sp>
    </p:spTree>
    <p:extLst>
      <p:ext uri="{BB962C8B-B14F-4D97-AF65-F5344CB8AC3E}">
        <p14:creationId xmlns:p14="http://schemas.microsoft.com/office/powerpoint/2010/main" val="1003595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03BDF0-67C7-4D1C-AC8C-426221D25E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668B6F-D536-4D46-A881-B0A8D6D4F6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D667E9-E82B-4AFE-8C9F-ED48C8764C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B2F280-BC3A-4EAC-81F7-F4D61AF6327D}" type="datetimeFigureOut">
              <a:rPr lang="en-US" smtClean="0"/>
              <a:t>7/17/2020</a:t>
            </a:fld>
            <a:endParaRPr lang="en-US"/>
          </a:p>
        </p:txBody>
      </p:sp>
      <p:sp>
        <p:nvSpPr>
          <p:cNvPr id="5" name="Footer Placeholder 4">
            <a:extLst>
              <a:ext uri="{FF2B5EF4-FFF2-40B4-BE49-F238E27FC236}">
                <a16:creationId xmlns:a16="http://schemas.microsoft.com/office/drawing/2014/main" id="{D7E7ED98-6860-4D20-8381-23B2C93638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1D1EDCD-68AD-4FCB-94E1-F3BC481958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60DB5A-C4B5-49EA-BC87-891E2AE72FCB}" type="slidenum">
              <a:rPr lang="en-US" smtClean="0"/>
              <a:t>‹#›</a:t>
            </a:fld>
            <a:endParaRPr lang="en-US"/>
          </a:p>
        </p:txBody>
      </p:sp>
    </p:spTree>
    <p:extLst>
      <p:ext uri="{BB962C8B-B14F-4D97-AF65-F5344CB8AC3E}">
        <p14:creationId xmlns:p14="http://schemas.microsoft.com/office/powerpoint/2010/main" val="3200044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C2B24B8A-F00F-48C2-8088-52ADD42E394B}"/>
              </a:ext>
            </a:extLst>
          </p:cNvPr>
          <p:cNvGrpSpPr/>
          <p:nvPr/>
        </p:nvGrpSpPr>
        <p:grpSpPr>
          <a:xfrm>
            <a:off x="675861" y="1829625"/>
            <a:ext cx="10065456" cy="4312758"/>
            <a:chOff x="675861" y="1829625"/>
            <a:chExt cx="10065456" cy="4312758"/>
          </a:xfrm>
        </p:grpSpPr>
        <p:graphicFrame>
          <p:nvGraphicFramePr>
            <p:cNvPr id="11" name="Chart 10">
              <a:extLst>
                <a:ext uri="{FF2B5EF4-FFF2-40B4-BE49-F238E27FC236}">
                  <a16:creationId xmlns:a16="http://schemas.microsoft.com/office/drawing/2014/main" id="{96BBEC56-1DF2-431A-B95C-A3E3CF3991F0}"/>
                </a:ext>
              </a:extLst>
            </p:cNvPr>
            <p:cNvGraphicFramePr>
              <a:graphicFrameLocks/>
            </p:cNvGraphicFramePr>
            <p:nvPr>
              <p:extLst>
                <p:ext uri="{D42A27DB-BD31-4B8C-83A1-F6EECF244321}">
                  <p14:modId xmlns:p14="http://schemas.microsoft.com/office/powerpoint/2010/main" val="1830836670"/>
                </p:ext>
              </p:extLst>
            </p:nvPr>
          </p:nvGraphicFramePr>
          <p:xfrm>
            <a:off x="675861" y="1829625"/>
            <a:ext cx="10058400" cy="4312758"/>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a:extLst>
                <a:ext uri="{FF2B5EF4-FFF2-40B4-BE49-F238E27FC236}">
                  <a16:creationId xmlns:a16="http://schemas.microsoft.com/office/drawing/2014/main" id="{92383D52-0E2A-47AB-B515-B8C8606EDFCE}"/>
                </a:ext>
              </a:extLst>
            </p:cNvPr>
            <p:cNvSpPr/>
            <p:nvPr/>
          </p:nvSpPr>
          <p:spPr>
            <a:xfrm>
              <a:off x="9790416" y="3801338"/>
              <a:ext cx="950901" cy="369332"/>
            </a:xfrm>
            <a:prstGeom prst="rect">
              <a:avLst/>
            </a:prstGeom>
            <a:solidFill>
              <a:schemeClr val="bg1"/>
            </a:solidFill>
          </p:spPr>
          <p:txBody>
            <a:bodyPr wrap="none">
              <a:spAutoFit/>
            </a:bodyPr>
            <a:lstStyle/>
            <a:p>
              <a:r>
                <a:rPr lang="en-US" i="1" dirty="0">
                  <a:latin typeface="Century Gothic" panose="020B0502020202020204" pitchFamily="34" charset="0"/>
                  <a:ea typeface="Calibri" panose="020F0502020204030204" pitchFamily="34" charset="0"/>
                </a:rPr>
                <a:t>ΔrpsU2</a:t>
              </a:r>
              <a:endParaRPr lang="en-US" dirty="0">
                <a:latin typeface="Century Gothic" panose="020B0502020202020204" pitchFamily="34" charset="0"/>
              </a:endParaRPr>
            </a:p>
          </p:txBody>
        </p:sp>
        <p:sp>
          <p:nvSpPr>
            <p:cNvPr id="6" name="Rectangle 5">
              <a:extLst>
                <a:ext uri="{FF2B5EF4-FFF2-40B4-BE49-F238E27FC236}">
                  <a16:creationId xmlns:a16="http://schemas.microsoft.com/office/drawing/2014/main" id="{AB43ACC9-6F07-4C7B-A097-AE35D4A8BCC8}"/>
                </a:ext>
              </a:extLst>
            </p:cNvPr>
            <p:cNvSpPr/>
            <p:nvPr/>
          </p:nvSpPr>
          <p:spPr>
            <a:xfrm>
              <a:off x="9790415" y="4170670"/>
              <a:ext cx="854721" cy="369332"/>
            </a:xfrm>
            <a:prstGeom prst="rect">
              <a:avLst/>
            </a:prstGeom>
            <a:solidFill>
              <a:schemeClr val="bg1"/>
            </a:solidFill>
          </p:spPr>
          <p:txBody>
            <a:bodyPr wrap="none">
              <a:spAutoFit/>
            </a:bodyPr>
            <a:lstStyle/>
            <a:p>
              <a:r>
                <a:rPr lang="en-US" i="1" dirty="0">
                  <a:latin typeface="Century Gothic" panose="020B0502020202020204" pitchFamily="34" charset="0"/>
                  <a:ea typeface="Calibri" panose="020F0502020204030204" pitchFamily="34" charset="0"/>
                </a:rPr>
                <a:t>ΔpigR</a:t>
              </a:r>
              <a:endParaRPr lang="en-US" dirty="0">
                <a:latin typeface="Century Gothic" panose="020B0502020202020204" pitchFamily="34" charset="0"/>
              </a:endParaRPr>
            </a:p>
          </p:txBody>
        </p:sp>
        <p:sp>
          <p:nvSpPr>
            <p:cNvPr id="7" name="Rectangle 6">
              <a:extLst>
                <a:ext uri="{FF2B5EF4-FFF2-40B4-BE49-F238E27FC236}">
                  <a16:creationId xmlns:a16="http://schemas.microsoft.com/office/drawing/2014/main" id="{F73EA536-2434-4955-947A-89BF7F9A2ADD}"/>
                </a:ext>
              </a:extLst>
            </p:cNvPr>
            <p:cNvSpPr/>
            <p:nvPr/>
          </p:nvSpPr>
          <p:spPr>
            <a:xfrm>
              <a:off x="9842669" y="3398231"/>
              <a:ext cx="502061" cy="369332"/>
            </a:xfrm>
            <a:prstGeom prst="rect">
              <a:avLst/>
            </a:prstGeom>
            <a:solidFill>
              <a:schemeClr val="bg1"/>
            </a:solidFill>
          </p:spPr>
          <p:txBody>
            <a:bodyPr wrap="none">
              <a:spAutoFit/>
            </a:bodyPr>
            <a:lstStyle/>
            <a:p>
              <a:r>
                <a:rPr lang="en-US" dirty="0">
                  <a:latin typeface="Century Gothic" panose="020B0502020202020204" pitchFamily="34" charset="0"/>
                  <a:ea typeface="Calibri" panose="020F0502020204030204" pitchFamily="34" charset="0"/>
                </a:rPr>
                <a:t>WT</a:t>
              </a:r>
              <a:endParaRPr lang="en-US" dirty="0">
                <a:latin typeface="Century Gothic" panose="020B0502020202020204" pitchFamily="34" charset="0"/>
              </a:endParaRPr>
            </a:p>
          </p:txBody>
        </p:sp>
      </p:grpSp>
      <p:cxnSp>
        <p:nvCxnSpPr>
          <p:cNvPr id="13" name="Straight Connector 12">
            <a:extLst>
              <a:ext uri="{FF2B5EF4-FFF2-40B4-BE49-F238E27FC236}">
                <a16:creationId xmlns:a16="http://schemas.microsoft.com/office/drawing/2014/main" id="{C6267796-B639-4704-8537-6D36CA49EE6F}"/>
              </a:ext>
            </a:extLst>
          </p:cNvPr>
          <p:cNvCxnSpPr>
            <a:cxnSpLocks/>
          </p:cNvCxnSpPr>
          <p:nvPr/>
        </p:nvCxnSpPr>
        <p:spPr>
          <a:xfrm>
            <a:off x="2325189" y="2316480"/>
            <a:ext cx="792480" cy="0"/>
          </a:xfrm>
          <a:prstGeom prst="line">
            <a:avLst/>
          </a:prstGeom>
          <a:ln w="28575"/>
        </p:spPr>
        <p:style>
          <a:lnRef idx="1">
            <a:schemeClr val="dk1"/>
          </a:lnRef>
          <a:fillRef idx="0">
            <a:schemeClr val="dk1"/>
          </a:fillRef>
          <a:effectRef idx="0">
            <a:schemeClr val="dk1"/>
          </a:effectRef>
          <a:fontRef idx="minor">
            <a:schemeClr val="tx1"/>
          </a:fontRef>
        </p:style>
      </p:cxnSp>
      <p:sp>
        <p:nvSpPr>
          <p:cNvPr id="15" name="TextBox 14">
            <a:extLst>
              <a:ext uri="{FF2B5EF4-FFF2-40B4-BE49-F238E27FC236}">
                <a16:creationId xmlns:a16="http://schemas.microsoft.com/office/drawing/2014/main" id="{A63ABC7E-7261-468D-BE63-F92320477D99}"/>
              </a:ext>
            </a:extLst>
          </p:cNvPr>
          <p:cNvSpPr txBox="1"/>
          <p:nvPr/>
        </p:nvSpPr>
        <p:spPr>
          <a:xfrm>
            <a:off x="3317966" y="1114697"/>
            <a:ext cx="322217" cy="369332"/>
          </a:xfrm>
          <a:prstGeom prst="rect">
            <a:avLst/>
          </a:prstGeom>
          <a:noFill/>
        </p:spPr>
        <p:txBody>
          <a:bodyPr wrap="square" rtlCol="0">
            <a:spAutoFit/>
          </a:bodyPr>
          <a:lstStyle/>
          <a:p>
            <a:r>
              <a:rPr lang="en-US" dirty="0"/>
              <a:t>*</a:t>
            </a:r>
          </a:p>
        </p:txBody>
      </p:sp>
    </p:spTree>
    <p:extLst>
      <p:ext uri="{BB962C8B-B14F-4D97-AF65-F5344CB8AC3E}">
        <p14:creationId xmlns:p14="http://schemas.microsoft.com/office/powerpoint/2010/main" val="10941694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314</Words>
  <Application>Microsoft Office PowerPoint</Application>
  <PresentationFormat>Widescreen</PresentationFormat>
  <Paragraphs>18</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dc:creator>
  <cp:lastModifiedBy>Hannah</cp:lastModifiedBy>
  <cp:revision>3</cp:revision>
  <dcterms:created xsi:type="dcterms:W3CDTF">2020-07-17T17:24:32Z</dcterms:created>
  <dcterms:modified xsi:type="dcterms:W3CDTF">2020-07-17T17:56:37Z</dcterms:modified>
</cp:coreProperties>
</file>