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36" y="-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75A86-C2FE-4064-BEC0-641FC748419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FAF287-1D40-45F9-9AE8-DF2F0CF72C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733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Percent identities: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C35E36-44CF-41A2-B0A4-F6B5CD6E87A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604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22AE9-2840-4108-A9D6-10E9ED6BA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A84B71-6D0D-4BA1-B469-743A54A1CB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91347-E343-4359-AEEB-BBC009704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23201E-0A97-4507-B7BF-62593B20A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29114-AFEC-4BD5-A03D-025CCC484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29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B1770-4575-4922-8D7B-9A67F2BCDA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9EF554-B186-4592-A944-28AF1AB09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B55E2-3DE9-4DE1-AC65-6268B95AF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490FFC-F542-47F3-8FBC-89AA8E5D10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B6F1C-ABC1-4699-B589-2D749C00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17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75D590-9D3E-4EF5-8F43-199D84D266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6ABF52-AA0B-44DC-AB80-84C0692357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B6D56-3316-4FE5-9130-86905A751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C9E29-5A1D-4087-BA30-28DE7997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804665-4389-4211-A9D2-810A9772E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2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6CF57-CDD1-427F-957F-A39F8D762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50BD1-AC8B-4C65-A881-928E60A9C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0DBF3-4D76-4EDE-9EA8-4CB22CAD1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CE6274-595C-40FA-BC20-FE381C889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C8A69-C7C8-4B36-A708-4489632D0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29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69959-2E46-4619-862B-15B23A347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4C9C5-FEFD-4325-82DA-C651E80D2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F06C37-DA47-4573-B2FE-D9A7E1F2B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B80B1-45D1-4AB0-B9BF-080614DDF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423A3-1401-4D4E-9250-28551B9A5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078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395DC-EEC1-4BF4-99A7-9E9E8DE70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3C593-449B-4AA5-810B-6B0DC788B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D83E3-C6F4-42F3-ACE6-72EAC4E8A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57679-A999-4E73-828F-442ED31A5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D91682-BE55-49B8-AEF1-5A400AC05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0713C8-980A-4B24-9EBD-77325C451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7DBEB-6206-4BA8-BD31-449E29C94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7BBE30-A0D9-4165-A1C7-228CE1C010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BACE96-8CE5-4DA3-BAC9-791838469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6871BE-839B-495A-A4B9-50A8DF331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4F6821-BE3C-48B4-96A3-F523600C7D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92C0A3-730E-463B-8FE2-B39068B12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E287DC-8868-4066-985E-713D6E35D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C29EC0-2496-4D34-A0B2-E405BB1A4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58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36A9-8E7A-4337-A357-D261C13F9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01141C-9A13-4D2C-ACCE-A01E7ECFA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6EF4B0-F093-47ED-97ED-E99819E521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0E86FC-6AAA-4E2A-87FF-2212B029B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92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28246C-930A-4625-9FE2-B8B5A565A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2BE14-23AB-4BE8-B6AE-BAB142BCD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1658A4-3834-4425-82B8-F43C637D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544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E75E6-7FA0-45FE-A9B9-3371B7361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4EE23-5250-46D8-BCA6-66BA65C3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053BF1-D8F6-4CD6-AF63-50E4DBAB7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F5BBC1-25F2-4618-ADA0-FB2D88B76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E01CCA-25BD-49A0-A39E-8EB08E1BA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419CB5-E125-4D58-A32B-9EECF673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DF627-D30F-47D7-B14B-E2857BBF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A0A111-53F0-4C33-807D-7FC3F05B4A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803A97-BAD1-4C22-8CFA-E7367C41A6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4C859-4145-4599-8E17-3EBB0BA20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833E6-DFC8-43EC-83DD-732F2A6CDC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8E310E-094A-4FBA-B0F8-B756433B9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41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E36445-3631-4C1A-A502-CF667ABC5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8EDE12-ED12-4570-AD6A-D9074EAA9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C225C7-B468-49A4-91DF-55D8E5BBC6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22ACC-4DED-4E11-BB9E-E02189AF0E15}" type="datetimeFigureOut">
              <a:rPr lang="en-US" smtClean="0"/>
              <a:t>7/17/2020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1C29C-8002-4CA4-B1D4-F3813C084D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E26D8-6C10-4C28-BFE8-E5250743C1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3087E-6831-416E-89C7-FD94B7A62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42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8C25-FA4E-4167-B8CC-E15240F6B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Amino acid alignment of bS21 (</a:t>
            </a:r>
            <a:r>
              <a:rPr lang="en-US" i="1" dirty="0" err="1"/>
              <a:t>rpsU</a:t>
            </a:r>
            <a:r>
              <a:rPr lang="en-US" i="1" dirty="0"/>
              <a:t>-</a:t>
            </a:r>
            <a:r>
              <a:rPr lang="en-US" dirty="0"/>
              <a:t>encoded)</a:t>
            </a: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C32FBAE0-9BA8-44BF-9387-8A4BF6C4627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32598" y="2930844"/>
            <a:ext cx="11659402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bS21-1 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FKR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CEKAG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KQ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QHY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RQ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ISQ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RRAFI-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bS21-2 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PFD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FKR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CEKAG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VS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EYF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KPT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H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KSN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IIVKR-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bS21-3    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DP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KK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PFD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IS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LR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FKR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CEKAG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KQ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ELR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QHY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V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KPT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QK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RK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IA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KA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1800" b="1" dirty="0">
                <a:highlight>
                  <a:srgbClr val="00FFFF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lang="en-US" altLang="en-US" sz="1800" b="1" dirty="0">
                <a:highlight>
                  <a:srgbClr val="C0C0C0"/>
                </a:highlight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en-US" alt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KEARRSYSY </a:t>
            </a:r>
            <a:r>
              <a:rPr kumimoji="0" lang="en-US" altLang="en-US" sz="1800" b="1" i="1" u="none" strike="noStrike" cap="none" normalizeH="0" baseline="0" dirty="0">
                <a:ln>
                  <a:noFill/>
                </a:ln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BF2BB08-0A35-440F-AB3E-1F47B50E0F17}"/>
              </a:ext>
            </a:extLst>
          </p:cNvPr>
          <p:cNvSpPr txBox="1"/>
          <p:nvPr/>
        </p:nvSpPr>
        <p:spPr>
          <a:xfrm>
            <a:off x="4518400" y="4523874"/>
            <a:ext cx="31552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highlight>
                  <a:srgbClr val="00FFFF"/>
                </a:highlight>
              </a:rPr>
              <a:t>Identical amino acids</a:t>
            </a:r>
          </a:p>
          <a:p>
            <a:pPr algn="ctr"/>
            <a:r>
              <a:rPr lang="en-US" dirty="0">
                <a:highlight>
                  <a:srgbClr val="C0C0C0"/>
                </a:highlight>
              </a:rPr>
              <a:t>Similar properties</a:t>
            </a:r>
          </a:p>
        </p:txBody>
      </p:sp>
    </p:spTree>
    <p:extLst>
      <p:ext uri="{BB962C8B-B14F-4D97-AF65-F5344CB8AC3E}">
        <p14:creationId xmlns:p14="http://schemas.microsoft.com/office/powerpoint/2010/main" val="2810009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9B042-D8FA-47D8-BEE6-70E053DEA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Percent Identity Matrix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FAC3692-5D0E-4C7C-AEFB-CF604578CC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86024"/>
              </p:ext>
            </p:extLst>
          </p:nvPr>
        </p:nvGraphicFramePr>
        <p:xfrm>
          <a:off x="838200" y="1825624"/>
          <a:ext cx="6198704" cy="1645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49676">
                  <a:extLst>
                    <a:ext uri="{9D8B030D-6E8A-4147-A177-3AD203B41FA5}">
                      <a16:colId xmlns:a16="http://schemas.microsoft.com/office/drawing/2014/main" val="215582860"/>
                    </a:ext>
                  </a:extLst>
                </a:gridCol>
                <a:gridCol w="1549676">
                  <a:extLst>
                    <a:ext uri="{9D8B030D-6E8A-4147-A177-3AD203B41FA5}">
                      <a16:colId xmlns:a16="http://schemas.microsoft.com/office/drawing/2014/main" val="4055264289"/>
                    </a:ext>
                  </a:extLst>
                </a:gridCol>
                <a:gridCol w="1549676">
                  <a:extLst>
                    <a:ext uri="{9D8B030D-6E8A-4147-A177-3AD203B41FA5}">
                      <a16:colId xmlns:a16="http://schemas.microsoft.com/office/drawing/2014/main" val="662589745"/>
                    </a:ext>
                  </a:extLst>
                </a:gridCol>
                <a:gridCol w="1549676">
                  <a:extLst>
                    <a:ext uri="{9D8B030D-6E8A-4147-A177-3AD203B41FA5}">
                      <a16:colId xmlns:a16="http://schemas.microsoft.com/office/drawing/2014/main" val="2512285084"/>
                    </a:ext>
                  </a:extLst>
                </a:gridCol>
              </a:tblGrid>
              <a:tr h="411480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bS21-1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bS21-2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bS21-3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2106437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bS21-1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52.31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72.31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780109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bS21-2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52.31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46.15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308211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bS21-3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72.31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/>
                        <a:t>46.15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529961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284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41</Words>
  <Application>Microsoft Office PowerPoint</Application>
  <PresentationFormat>Widescreen</PresentationFormat>
  <Paragraphs>25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Office Theme</vt:lpstr>
      <vt:lpstr>Amino acid alignment of bS21 (rpsU-encoded)</vt:lpstr>
      <vt:lpstr>Percent Identity Matrix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Amino acid alignment of bS21 (rpsU-encoded)</dc:title>
  <dc:creator>Hannah</dc:creator>
  <cp:lastModifiedBy>Hannah</cp:lastModifiedBy>
  <cp:revision>3</cp:revision>
  <dcterms:created xsi:type="dcterms:W3CDTF">2020-07-17T16:49:59Z</dcterms:created>
  <dcterms:modified xsi:type="dcterms:W3CDTF">2020-07-17T17:03:30Z</dcterms:modified>
</cp:coreProperties>
</file>