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Macrophage%20assays\190821_Mac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02281567213699"/>
          <c:y val="4.4444444444444398E-2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'2 vs 24'!$D$1</c:f>
              <c:strCache>
                <c:ptCount val="1"/>
                <c:pt idx="0">
                  <c:v>T=24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'2 vs 24'!$E$2:$E$4</c:f>
                <c:numCache>
                  <c:formatCode>General</c:formatCode>
                  <c:ptCount val="3"/>
                  <c:pt idx="0">
                    <c:v>5838.6642307980001</c:v>
                  </c:pt>
                  <c:pt idx="1">
                    <c:v>597.02037932832195</c:v>
                  </c:pt>
                  <c:pt idx="2">
                    <c:v>24027.761721253464</c:v>
                  </c:pt>
                </c:numCache>
              </c:numRef>
            </c:plus>
            <c:minus>
              <c:numRef>
                <c:f>'2 vs 24'!$E$2:$E$4</c:f>
                <c:numCache>
                  <c:formatCode>General</c:formatCode>
                  <c:ptCount val="3"/>
                  <c:pt idx="0">
                    <c:v>5838.6642307980001</c:v>
                  </c:pt>
                  <c:pt idx="1">
                    <c:v>597.02037932832195</c:v>
                  </c:pt>
                  <c:pt idx="2">
                    <c:v>24027.761721253464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'2 vs 24'!$A$2:$A$4</c:f>
              <c:strCache>
                <c:ptCount val="3"/>
                <c:pt idx="0">
                  <c:v>LVS + pF</c:v>
                </c:pt>
                <c:pt idx="1">
                  <c:v>∆rpsU2 + pF</c:v>
                </c:pt>
                <c:pt idx="2">
                  <c:v>∆rpsU2 + pF-rpsU2</c:v>
                </c:pt>
              </c:strCache>
            </c:strRef>
          </c:cat>
          <c:val>
            <c:numRef>
              <c:f>'2 vs 24'!$D$2:$D$4</c:f>
              <c:numCache>
                <c:formatCode>General</c:formatCode>
                <c:ptCount val="3"/>
                <c:pt idx="0">
                  <c:v>11800</c:v>
                </c:pt>
                <c:pt idx="1">
                  <c:v>756.66666666666663</c:v>
                </c:pt>
                <c:pt idx="2">
                  <c:v>37666.666666666664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B8-47B5-BF5C-654B6FB7D5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CFU per well</a:t>
                </a:r>
              </a:p>
            </c:rich>
          </c:tx>
          <c:layout>
            <c:manualLayout>
              <c:xMode val="edge"/>
              <c:yMode val="edge"/>
              <c:x val="5.0508696554918504E-3"/>
              <c:y val="0.203767862350539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53560-A8FF-4E46-8D4F-4911F8F8A7BD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C08C2-329B-4AA9-9388-D0D678E77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4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test that I did an intramacrophage growth assay, where I grow up my different bacterial strains in mouse macrophages then see how much they were able to replicate after 24 hours. On the y-axis we have normalized bacterial growth comparing 24 hours to 2 hours. Here we have our wild-type strain, where we get good replication.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strain that lacks rpsU2 we see about a 1-log defect in growth, so indeed there is some affect on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francisella’s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virulence. Then we tried complementing with our ectopically expressed rpsU2, and we find that we can complement this defect.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of this fits with the model that the protein encoded by rpsU2 effects pdpA and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pdpB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this may be causing a defect in type vi secretion leading to a loss in virulence.</a:t>
            </a:r>
          </a:p>
          <a:p>
            <a:endParaRPr lang="en-US" dirty="0"/>
          </a:p>
          <a:p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GT in Vivo</a:t>
            </a:r>
            <a:r>
              <a:rPr lang="it-IT" dirty="0"/>
              <a:t> 	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Time in Vitro</a:t>
            </a:r>
          </a:p>
          <a:p>
            <a:r>
              <a:rPr lang="it-IT" dirty="0"/>
              <a:t> 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LVS + pF</a:t>
            </a:r>
            <a:r>
              <a:rPr lang="it-IT" dirty="0"/>
              <a:t> 		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156.3858</a:t>
            </a:r>
            <a:r>
              <a:rPr lang="it-IT" dirty="0"/>
              <a:t> 	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131.5391</a:t>
            </a:r>
            <a:r>
              <a:rPr lang="it-IT" dirty="0"/>
              <a:t> </a:t>
            </a:r>
          </a:p>
          <a:p>
            <a:r>
              <a:rPr lang="it-IT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∆rpsU2 + pF</a:t>
            </a:r>
            <a:r>
              <a:rPr lang="it-IT" dirty="0"/>
              <a:t> 		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233.5667</a:t>
            </a:r>
            <a:r>
              <a:rPr lang="it-IT" dirty="0"/>
              <a:t> 	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169.1624</a:t>
            </a:r>
            <a:r>
              <a:rPr lang="it-IT" dirty="0"/>
              <a:t> </a:t>
            </a:r>
          </a:p>
          <a:p>
            <a:r>
              <a:rPr lang="it-IT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∆rpsU2 + pF-rpsU2	</a:t>
            </a:r>
            <a:r>
              <a:rPr lang="it-IT" dirty="0"/>
              <a:t> 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119.5633</a:t>
            </a:r>
            <a:r>
              <a:rPr lang="it-IT" dirty="0"/>
              <a:t> 	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147.0962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dirty="0"/>
              <a:t>*Faster in Vivo for WT and complement, slower in vivo for drpsU2*</a:t>
            </a:r>
          </a:p>
          <a:p>
            <a:r>
              <a:rPr lang="it-IT" dirty="0"/>
              <a:t>Complement is fastest in vivo, drpsU2 is slowest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19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678BE-5E8C-4E36-8B70-520F12560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C63C0-7848-4912-90FF-6A90448A7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F16D2-34DE-4847-9E3B-88E81D58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E4BCF-3C89-4F16-9D65-CA163A5E6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A1076-6098-45E5-B84F-5200874D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1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0395E-69C3-4A0A-B646-CE0E7CD9E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AE3F5-3BEB-4B17-A621-FC3F192C1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84BB6-ABC5-4656-8191-3821DFF41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BB46D-D09D-48BD-B08C-B80F7947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7C483-D2A6-4A3D-B209-CC48BA6C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6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459433-4428-4773-87BB-BC1D01ADA0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69A19-E0C2-4FC8-ACEC-B72781A7A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EF521-1494-4996-9EF4-4C12FA091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3DBD3-1371-463B-8938-C66617F47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82BE4-F72E-4522-B2B8-BDE01C8E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2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EC987-F3A0-4FFC-AA8B-65C27832B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8E433-83F3-437E-BC58-9790C7B39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FE785-1588-44CF-A060-25F51D5DC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68A01-1C91-4F28-95C6-713C7391C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811DB-9666-453E-9C1F-58E1F5204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7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4BCC-F1DD-4738-B074-A07C1875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F15A9-C8BB-49F7-BB4A-CB874E8C3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3151F-BDB9-44E5-BF04-8751F293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A77F0-F278-47EC-A4F4-0DB1671E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F93EE-5CFD-4007-8AAB-8A9CF579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0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EBF15-7D7D-43A4-AA32-F30BC1797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E7BCB-5813-4A39-B674-36F8A7B29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2B90F-2C0C-4689-AF35-882B0D887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4C1FF-D945-4295-BDDC-A97329011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F692E-5F22-4BF8-AEA1-64832A709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3419B-41CF-4ADF-A10D-CC36D376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5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F352D-FC27-4BE5-B3F5-80E9E1EA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C4E0E-04E8-4168-8CE8-73CAA7642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E9963-924E-4084-8C67-740DFE3B9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88B769-38A7-41E9-9918-A8CEA5D2D8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2EFCF8-28E0-4559-989D-8DF057B53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BA5D07-548E-4B33-8EE3-6E3ADC7D9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791E06-02ED-483D-B148-F4B0F23A2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8B586C-6444-46DA-9F08-8E36CEE19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7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A68FE-D5E1-4178-B45C-117921ED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D82244-05E2-4D34-ACE0-5DF6ED2EC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52485-7393-410F-9D54-CB82DBE5F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BD019-CBD3-496D-83E0-C8C20C06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7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E0E578-D1C9-4A4C-9EF8-2C78DCF38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E8EE1E-AEFD-4CE3-A35A-662AC43F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4FB66-BC6A-440C-AEB9-501C91E1C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2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56F7-8E27-4E11-9740-D851F1BDB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F2054-B060-4435-B636-B8E107DD2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08DC9-9DE8-4E5F-AA44-9853C6DF9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A7A89-2C12-46B4-9E8A-1A2F0E79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B1D08-3B9F-4267-9281-40216E49C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D450B-7B9C-4AE1-8C10-0205375C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9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3094A-6E14-4DAA-BEC9-C2FBCD036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57A03F-2A6E-4C37-82DF-E59ECAEED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3598B-C401-4BB6-BF30-F653F167F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F61C2-977F-4C11-B1F2-0E3B04B84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2A38A-3D53-4B92-899A-C55D8D8A7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D96E6-DF3A-4063-B7BB-9019D980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1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53D664-9A19-4A71-B761-B2954D64A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BE693-5EA4-4E5A-9FDB-12C50881A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C941C-6558-4F61-8385-8E2374942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91238-CEC2-4393-A4C1-8C9557C22DA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36F0B-6BA6-465C-B254-BEC5C9603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679E6-BA66-45FC-B142-978EAC203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20EB5-A44B-4F71-8360-75307415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465C309-7F2C-4201-8241-6EB3EB234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190415"/>
              </p:ext>
            </p:extLst>
          </p:nvPr>
        </p:nvGraphicFramePr>
        <p:xfrm>
          <a:off x="2516777" y="1790790"/>
          <a:ext cx="7863840" cy="415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99F9925-2283-44B3-9CC8-D48713308D1A}"/>
              </a:ext>
            </a:extLst>
          </p:cNvPr>
          <p:cNvSpPr txBox="1"/>
          <p:nvPr/>
        </p:nvSpPr>
        <p:spPr>
          <a:xfrm>
            <a:off x="6174374" y="4966195"/>
            <a:ext cx="15457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rpsU2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CBF437-2876-4B28-9AA1-433A7A9F193A}"/>
              </a:ext>
            </a:extLst>
          </p:cNvPr>
          <p:cNvSpPr txBox="1"/>
          <p:nvPr/>
        </p:nvSpPr>
        <p:spPr>
          <a:xfrm>
            <a:off x="7841027" y="5012361"/>
            <a:ext cx="183419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rpsU2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pF-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rpsU2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E303A9A-4D9B-4002-B1D0-DF97F01A80E1}"/>
              </a:ext>
            </a:extLst>
          </p:cNvPr>
          <p:cNvCxnSpPr>
            <a:cxnSpLocks/>
          </p:cNvCxnSpPr>
          <p:nvPr/>
        </p:nvCxnSpPr>
        <p:spPr>
          <a:xfrm>
            <a:off x="4937760" y="1889761"/>
            <a:ext cx="21336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BDE268-0918-4601-9695-A5A434AD8DF0}"/>
              </a:ext>
            </a:extLst>
          </p:cNvPr>
          <p:cNvCxnSpPr>
            <a:cxnSpLocks/>
          </p:cNvCxnSpPr>
          <p:nvPr/>
        </p:nvCxnSpPr>
        <p:spPr>
          <a:xfrm>
            <a:off x="4937760" y="1598013"/>
            <a:ext cx="40702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30A3604-1C39-452A-8D64-1D6297B2D5A4}"/>
              </a:ext>
            </a:extLst>
          </p:cNvPr>
          <p:cNvSpPr txBox="1"/>
          <p:nvPr/>
        </p:nvSpPr>
        <p:spPr>
          <a:xfrm>
            <a:off x="5763942" y="1561501"/>
            <a:ext cx="37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7C1D0D-ED8F-409A-8DC8-DB58ED5AA86C}"/>
              </a:ext>
            </a:extLst>
          </p:cNvPr>
          <p:cNvSpPr txBox="1"/>
          <p:nvPr/>
        </p:nvSpPr>
        <p:spPr>
          <a:xfrm>
            <a:off x="6785065" y="1250981"/>
            <a:ext cx="37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F9E9CB-FAB3-458E-88F5-5C2B2960516D}"/>
              </a:ext>
            </a:extLst>
          </p:cNvPr>
          <p:cNvSpPr txBox="1"/>
          <p:nvPr/>
        </p:nvSpPr>
        <p:spPr>
          <a:xfrm>
            <a:off x="10217335" y="3618042"/>
            <a:ext cx="1545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= p&lt;0.05</a:t>
            </a:r>
          </a:p>
        </p:txBody>
      </p:sp>
    </p:spTree>
    <p:extLst>
      <p:ext uri="{BB962C8B-B14F-4D97-AF65-F5344CB8AC3E}">
        <p14:creationId xmlns:p14="http://schemas.microsoft.com/office/powerpoint/2010/main" val="858948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225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8</cp:revision>
  <dcterms:created xsi:type="dcterms:W3CDTF">2020-07-21T01:07:08Z</dcterms:created>
  <dcterms:modified xsi:type="dcterms:W3CDTF">2020-07-28T15:51:44Z</dcterms:modified>
</cp:coreProperties>
</file>