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6" r:id="rId2"/>
    <p:sldId id="26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194" d="100"/>
          <a:sy n="194" d="100"/>
        </p:scale>
        <p:origin x="-144" y="-8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Volumes/GoogleDrive/Shared%20drives/KRamsey%20Lab/Hannah%20Trautmann/DrpsU2%20Manuscript%20Figures/Fig%203A%20WB%20individual%20files/Fig3B%20Western%20quantification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'Combined Graph with 324data'!$A$2</c:f>
              <c:strCache>
                <c:ptCount val="1"/>
                <c:pt idx="0">
                  <c:v>WT + pF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'Combined Graph with 324data'!$B$10:$G$10</c:f>
                <c:numCache>
                  <c:formatCode>General</c:formatCode>
                  <c:ptCount val="6"/>
                  <c:pt idx="0">
                    <c:v>0.20340141251473279</c:v>
                  </c:pt>
                  <c:pt idx="1">
                    <c:v>6.7539031465816871E-2</c:v>
                  </c:pt>
                  <c:pt idx="2">
                    <c:v>9.0226593265965341E-2</c:v>
                  </c:pt>
                  <c:pt idx="3">
                    <c:v>0.19444164741630288</c:v>
                  </c:pt>
                  <c:pt idx="4">
                    <c:v>8.9207614107753935E-2</c:v>
                  </c:pt>
                </c:numCache>
              </c:numRef>
            </c:plus>
            <c:minus>
              <c:numRef>
                <c:f>'Combined Graph with 324data'!$B$10:$G$10</c:f>
                <c:numCache>
                  <c:formatCode>General</c:formatCode>
                  <c:ptCount val="6"/>
                  <c:pt idx="0">
                    <c:v>0.20340141251473279</c:v>
                  </c:pt>
                  <c:pt idx="1">
                    <c:v>6.7539031465816871E-2</c:v>
                  </c:pt>
                  <c:pt idx="2">
                    <c:v>9.0226593265965341E-2</c:v>
                  </c:pt>
                  <c:pt idx="3">
                    <c:v>0.19444164741630288</c:v>
                  </c:pt>
                  <c:pt idx="4">
                    <c:v>8.9207614107753935E-2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'Combined Graph with 324data'!$B$1:$F$1</c:f>
              <c:strCache>
                <c:ptCount val="5"/>
                <c:pt idx="0">
                  <c:v>PdpB</c:v>
                </c:pt>
                <c:pt idx="1">
                  <c:v>IglA</c:v>
                </c:pt>
                <c:pt idx="2">
                  <c:v>IglB</c:v>
                </c:pt>
                <c:pt idx="3">
                  <c:v>IglC</c:v>
                </c:pt>
                <c:pt idx="4">
                  <c:v>IglD</c:v>
                </c:pt>
              </c:strCache>
            </c:strRef>
          </c:cat>
          <c:val>
            <c:numRef>
              <c:f>'Combined Graph with 324data'!$B$2:$F$2</c:f>
              <c:numCache>
                <c:formatCode>General</c:formatCode>
                <c:ptCount val="5"/>
                <c:pt idx="0">
                  <c:v>1.0037334390237469</c:v>
                </c:pt>
                <c:pt idx="1">
                  <c:v>1.0012491502643512</c:v>
                </c:pt>
                <c:pt idx="2">
                  <c:v>1.0015249468660266</c:v>
                </c:pt>
                <c:pt idx="3">
                  <c:v>1.0063110456603481</c:v>
                </c:pt>
                <c:pt idx="4">
                  <c:v>0.99573866986885895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362-094D-94AA-C3DF758D4021}"/>
            </c:ext>
          </c:extLst>
        </c:ser>
        <c:ser>
          <c:idx val="1"/>
          <c:order val="1"/>
          <c:tx>
            <c:strRef>
              <c:f>'Combined Graph with 324data'!$A$3</c:f>
              <c:strCache>
                <c:ptCount val="1"/>
                <c:pt idx="0">
                  <c:v>∆bS21-2 + pF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chemeClr val="tx1"/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'Combined Graph with 324data'!$B$11:$G$11</c:f>
                <c:numCache>
                  <c:formatCode>General</c:formatCode>
                  <c:ptCount val="6"/>
                  <c:pt idx="0">
                    <c:v>3.4521415849649822E-2</c:v>
                  </c:pt>
                  <c:pt idx="1">
                    <c:v>2.4722119865261478E-2</c:v>
                  </c:pt>
                  <c:pt idx="2">
                    <c:v>2.3331574207552323E-2</c:v>
                  </c:pt>
                  <c:pt idx="3">
                    <c:v>8.2869797343367177E-2</c:v>
                  </c:pt>
                  <c:pt idx="4">
                    <c:v>2.0221921333914362E-2</c:v>
                  </c:pt>
                </c:numCache>
              </c:numRef>
            </c:plus>
            <c:minus>
              <c:numRef>
                <c:f>'Combined Graph with 324data'!$B$11:$G$11</c:f>
                <c:numCache>
                  <c:formatCode>General</c:formatCode>
                  <c:ptCount val="6"/>
                  <c:pt idx="0">
                    <c:v>3.4521415849649822E-2</c:v>
                  </c:pt>
                  <c:pt idx="1">
                    <c:v>2.4722119865261478E-2</c:v>
                  </c:pt>
                  <c:pt idx="2">
                    <c:v>2.3331574207552323E-2</c:v>
                  </c:pt>
                  <c:pt idx="3">
                    <c:v>8.2869797343367177E-2</c:v>
                  </c:pt>
                  <c:pt idx="4">
                    <c:v>2.0221921333914362E-2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'Combined Graph with 324data'!$B$1:$F$1</c:f>
              <c:strCache>
                <c:ptCount val="5"/>
                <c:pt idx="0">
                  <c:v>PdpB</c:v>
                </c:pt>
                <c:pt idx="1">
                  <c:v>IglA</c:v>
                </c:pt>
                <c:pt idx="2">
                  <c:v>IglB</c:v>
                </c:pt>
                <c:pt idx="3">
                  <c:v>IglC</c:v>
                </c:pt>
                <c:pt idx="4">
                  <c:v>IglD</c:v>
                </c:pt>
              </c:strCache>
            </c:strRef>
          </c:cat>
          <c:val>
            <c:numRef>
              <c:f>'Combined Graph with 324data'!$B$3:$F$3</c:f>
              <c:numCache>
                <c:formatCode>General</c:formatCode>
                <c:ptCount val="5"/>
                <c:pt idx="0">
                  <c:v>0.24957518424745637</c:v>
                </c:pt>
                <c:pt idx="1">
                  <c:v>0.41605987520221077</c:v>
                </c:pt>
                <c:pt idx="2">
                  <c:v>0.58679625171907179</c:v>
                </c:pt>
                <c:pt idx="3">
                  <c:v>0.66563146974688447</c:v>
                </c:pt>
                <c:pt idx="4">
                  <c:v>1.5821665139166174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362-094D-94AA-C3DF758D4021}"/>
            </c:ext>
          </c:extLst>
        </c:ser>
        <c:ser>
          <c:idx val="2"/>
          <c:order val="2"/>
          <c:tx>
            <c:strRef>
              <c:f>'Combined Graph with 324data'!$A$4</c:f>
              <c:strCache>
                <c:ptCount val="1"/>
                <c:pt idx="0">
                  <c:v>∆bS21-2 + pF-bS21-2-V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chemeClr val="tx1"/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'Combined Graph with 324data'!$B$12:$F$12</c:f>
                <c:numCache>
                  <c:formatCode>General</c:formatCode>
                  <c:ptCount val="5"/>
                  <c:pt idx="0">
                    <c:v>0.12927604549294791</c:v>
                  </c:pt>
                  <c:pt idx="1">
                    <c:v>8.6497372838699446E-2</c:v>
                  </c:pt>
                  <c:pt idx="2">
                    <c:v>2.3302022599205125E-2</c:v>
                  </c:pt>
                  <c:pt idx="3">
                    <c:v>3.2804794451486832E-2</c:v>
                  </c:pt>
                  <c:pt idx="4">
                    <c:v>9.415601566117883E-2</c:v>
                  </c:pt>
                </c:numCache>
              </c:numRef>
            </c:plus>
            <c:minus>
              <c:numRef>
                <c:f>'Combined Graph with 324data'!$B$12:$F$12</c:f>
                <c:numCache>
                  <c:formatCode>General</c:formatCode>
                  <c:ptCount val="5"/>
                  <c:pt idx="0">
                    <c:v>0.12927604549294791</c:v>
                  </c:pt>
                  <c:pt idx="1">
                    <c:v>8.6497372838699446E-2</c:v>
                  </c:pt>
                  <c:pt idx="2">
                    <c:v>2.3302022599205125E-2</c:v>
                  </c:pt>
                  <c:pt idx="3">
                    <c:v>3.2804794451486832E-2</c:v>
                  </c:pt>
                  <c:pt idx="4">
                    <c:v>9.415601566117883E-2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'Combined Graph with 324data'!$B$1:$F$1</c:f>
              <c:strCache>
                <c:ptCount val="5"/>
                <c:pt idx="0">
                  <c:v>PdpB</c:v>
                </c:pt>
                <c:pt idx="1">
                  <c:v>IglA</c:v>
                </c:pt>
                <c:pt idx="2">
                  <c:v>IglB</c:v>
                </c:pt>
                <c:pt idx="3">
                  <c:v>IglC</c:v>
                </c:pt>
                <c:pt idx="4">
                  <c:v>IglD</c:v>
                </c:pt>
              </c:strCache>
            </c:strRef>
          </c:cat>
          <c:val>
            <c:numRef>
              <c:f>'Combined Graph with 324data'!$B$4:$F$4</c:f>
              <c:numCache>
                <c:formatCode>General</c:formatCode>
                <c:ptCount val="5"/>
                <c:pt idx="0">
                  <c:v>1.7166958770996352</c:v>
                </c:pt>
                <c:pt idx="1">
                  <c:v>1.7976107324610364</c:v>
                </c:pt>
                <c:pt idx="2">
                  <c:v>1.3471856663345483</c:v>
                </c:pt>
                <c:pt idx="3">
                  <c:v>2.0121427884260221</c:v>
                </c:pt>
                <c:pt idx="4">
                  <c:v>1.2489768693749186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362-094D-94AA-C3DF758D40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66136559"/>
        <c:axId val="366127807"/>
      </c:barChart>
      <c:catAx>
        <c:axId val="366136559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6127807"/>
        <c:crosses val="autoZero"/>
        <c:auto val="1"/>
        <c:lblAlgn val="ctr"/>
        <c:lblOffset val="100"/>
        <c:noMultiLvlLbl val="0"/>
      </c:catAx>
      <c:valAx>
        <c:axId val="366127807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Relative Protein Abundance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613655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600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3353FE-3BE1-4343-8125-FD703EA721C8}" type="datetimeFigureOut">
              <a:rPr lang="en-US" smtClean="0"/>
              <a:t>4/1/22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28202A-0B25-4965-A204-2798150BFB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496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Combined 3/17/22 and 3/24/22</a:t>
            </a:r>
          </a:p>
          <a:p>
            <a:r>
              <a:rPr lang="en-US" dirty="0"/>
              <a:t>Samples from 1/14/21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A6858-227D-4ED7-913C-F12A6A2ED20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224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B6EAE-2324-4CB6-A800-076100AA01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AB839E-36BF-4243-9002-C899582F5E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29CA3B-1D79-4F23-B2DB-57F89626D0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40370-9BE7-4BBF-A1F6-EB2DA102527E}" type="datetimeFigureOut">
              <a:rPr lang="en-US" smtClean="0"/>
              <a:t>4/1/22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EE8759-F97F-4B38-A95C-96E9F8229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4C4952-5FCA-405B-8D70-99F43D28E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09B9A-6B66-49D6-B830-6E114058F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633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937BF1-0B83-4E1E-844C-7A1DC0253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18BB0C-27F6-42FA-AEF9-69FEB5AAFD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9BED7F-C8CA-4B14-88F3-8B3F5BD9A5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40370-9BE7-4BBF-A1F6-EB2DA102527E}" type="datetimeFigureOut">
              <a:rPr lang="en-US" smtClean="0"/>
              <a:t>4/1/22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D1BE81-F868-4A90-8022-47B6646004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C0CA24-B37E-4D59-B4E5-ED413CCD2D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09B9A-6B66-49D6-B830-6E114058F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713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E5536BB-490E-450A-A4CB-C6FE950E36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E5E3FF-E8A3-4D7B-8BD3-9B3A997250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9FFAA0-5691-41D5-B086-72F9C7A5F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40370-9BE7-4BBF-A1F6-EB2DA102527E}" type="datetimeFigureOut">
              <a:rPr lang="en-US" smtClean="0"/>
              <a:t>4/1/22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6DECEB-CBE8-44D5-973E-AC0C799B7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77EB46-D162-418A-8316-264E7EB21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09B9A-6B66-49D6-B830-6E114058F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263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19B67D-0083-4733-85AD-114F86E509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91CE42-70E3-45E0-8DBA-34907B7929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34CADB-2779-48FB-9BAB-316796801E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40370-9BE7-4BBF-A1F6-EB2DA102527E}" type="datetimeFigureOut">
              <a:rPr lang="en-US" smtClean="0"/>
              <a:t>4/1/22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AD0AB7-EF86-474D-A205-FDF7ED427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AC1EBF-EFAE-4BE6-B8D2-055810C7A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09B9A-6B66-49D6-B830-6E114058F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831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EA1F92-4047-4512-9627-D5E1904F08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9E292F-9BB9-42C0-B356-33488B2DA8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9022CF-F534-4F89-BD03-852FC5AA9A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40370-9BE7-4BBF-A1F6-EB2DA102527E}" type="datetimeFigureOut">
              <a:rPr lang="en-US" smtClean="0"/>
              <a:t>4/1/22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A9B19B-17D4-4515-A854-DEB211A78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EA80CC-6242-4F40-AC96-89BAC5352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09B9A-6B66-49D6-B830-6E114058F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768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CCB8BB-439B-4E18-BFA1-5CAF9ABE32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12C2D1-36EA-4310-AC6D-C8371F2962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FD6FCF-E7AE-481A-AE8C-638D6C6C96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44BCC3-800F-4467-A27A-8BBE8ACD5D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40370-9BE7-4BBF-A1F6-EB2DA102527E}" type="datetimeFigureOut">
              <a:rPr lang="en-US" smtClean="0"/>
              <a:t>4/1/22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94506C-E907-45FF-8434-58786D0FC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456979-BBA2-4F94-9DD0-B1CC69877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09B9A-6B66-49D6-B830-6E114058F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742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CB16FE-02C9-465A-B7D6-37494C544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8988E1-5902-4651-BDCA-5C724BB8E9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519F4B-F6DE-43DF-8966-C51153651D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52A974-894D-49EB-BBA5-7AD798F727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DECBA59-C4D2-4BDD-909B-B3F5DA8F0B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B9A5F18-43B1-4716-B2CB-BEFCD31D31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40370-9BE7-4BBF-A1F6-EB2DA102527E}" type="datetimeFigureOut">
              <a:rPr lang="en-US" smtClean="0"/>
              <a:t>4/1/22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49D8C0B-C0F4-4427-A30F-E89788266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940954-8553-4B29-B264-9D0D2CA38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09B9A-6B66-49D6-B830-6E114058F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191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5D627B-4AA3-433F-8FC2-C209BD6C7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74406A7-F798-46A9-A601-A7BC32C59F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40370-9BE7-4BBF-A1F6-EB2DA102527E}" type="datetimeFigureOut">
              <a:rPr lang="en-US" smtClean="0"/>
              <a:t>4/1/22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27D2ACA-467A-457E-BAEB-B62E87F081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983CFB-A86F-431E-A701-BB3554445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09B9A-6B66-49D6-B830-6E114058F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216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34ECC22-D99C-4756-BBEE-78E9DBC4C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40370-9BE7-4BBF-A1F6-EB2DA102527E}" type="datetimeFigureOut">
              <a:rPr lang="en-US" smtClean="0"/>
              <a:t>4/1/22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3AE596-C001-4092-8425-3ECA2425EC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F80024-4034-4AF8-9B56-CA36A1CAB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09B9A-6B66-49D6-B830-6E114058F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867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648B7C-1D9E-46F8-A538-552EF4173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D1DC87-BDF8-49A3-9495-8453EC044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2438F3-BA9E-46A5-AF86-29CB3E79BF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1913FF-A718-41A9-9D4F-AB974727B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40370-9BE7-4BBF-A1F6-EB2DA102527E}" type="datetimeFigureOut">
              <a:rPr lang="en-US" smtClean="0"/>
              <a:t>4/1/22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A891C7-FFAA-4EF3-AD20-24896FA32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126CA-6F4B-48B7-BBB7-F190A83FF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09B9A-6B66-49D6-B830-6E114058F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814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49E46-670E-40BD-8E2E-182846ED3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D9174B-7AD9-4A6C-9F01-A3DB68FE59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187ED3-C035-4D74-9383-CEEA1C1F0D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4642C2-F8CD-45F3-8AF9-B3BA8790F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40370-9BE7-4BBF-A1F6-EB2DA102527E}" type="datetimeFigureOut">
              <a:rPr lang="en-US" smtClean="0"/>
              <a:t>4/1/22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EB96A6-3E9A-44F4-A09D-13ECF99DA4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0B5F4E-E1A8-4EFE-AB56-167E3B0F6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09B9A-6B66-49D6-B830-6E114058F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947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4ABAF1B-BEB5-45C8-97C9-22ABD8F08A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B55EF4-1E3F-42E3-8B7A-1446E7C6CB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8EB035-EB8E-4132-B499-2B3BA08473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440370-9BE7-4BBF-A1F6-EB2DA102527E}" type="datetimeFigureOut">
              <a:rPr lang="en-US" smtClean="0"/>
              <a:t>4/1/22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B9DB65-BC1B-46E1-B411-745BE9428E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7E2461-87FD-4668-8A98-22E36C8E39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A09B9A-6B66-49D6-B830-6E114058F8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813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tif"/><Relationship Id="rId3" Type="http://schemas.openxmlformats.org/officeDocument/2006/relationships/image" Target="../media/image1.tif"/><Relationship Id="rId7" Type="http://schemas.openxmlformats.org/officeDocument/2006/relationships/image" Target="../media/image5.t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tif"/><Relationship Id="rId5" Type="http://schemas.openxmlformats.org/officeDocument/2006/relationships/image" Target="../media/image3.tif"/><Relationship Id="rId4" Type="http://schemas.openxmlformats.org/officeDocument/2006/relationships/image" Target="../media/image2.t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B5B58AB-67A9-6D46-87F4-B4463B8E8E48}"/>
              </a:ext>
            </a:extLst>
          </p:cNvPr>
          <p:cNvSpPr txBox="1"/>
          <p:nvPr/>
        </p:nvSpPr>
        <p:spPr>
          <a:xfrm>
            <a:off x="1741912" y="4832136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  <a:cs typeface="Arial" panose="020B0604020202020204" pitchFamily="34" charset="0"/>
              </a:rPr>
              <a:t>𝛼-IglD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366FA0E-E6E1-0246-BFA9-8F3FCD9E31F8}"/>
              </a:ext>
            </a:extLst>
          </p:cNvPr>
          <p:cNvSpPr/>
          <p:nvPr/>
        </p:nvSpPr>
        <p:spPr>
          <a:xfrm>
            <a:off x="3094154" y="1905895"/>
            <a:ext cx="25527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8EBF8D3-FE06-4348-BD09-2255DE490C82}"/>
              </a:ext>
            </a:extLst>
          </p:cNvPr>
          <p:cNvSpPr/>
          <p:nvPr/>
        </p:nvSpPr>
        <p:spPr>
          <a:xfrm rot="5400000">
            <a:off x="4985606" y="-73185"/>
            <a:ext cx="155129" cy="4034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2942D47-E235-4F2D-BDED-AB7A6214335E}"/>
              </a:ext>
            </a:extLst>
          </p:cNvPr>
          <p:cNvSpPr/>
          <p:nvPr/>
        </p:nvSpPr>
        <p:spPr>
          <a:xfrm rot="5400000">
            <a:off x="4249312" y="1016090"/>
            <a:ext cx="218171" cy="2673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74C38F1-AC91-4D3D-8C4B-56E0008703DE}"/>
              </a:ext>
            </a:extLst>
          </p:cNvPr>
          <p:cNvSpPr/>
          <p:nvPr/>
        </p:nvSpPr>
        <p:spPr>
          <a:xfrm rot="5400000">
            <a:off x="4297204" y="2030645"/>
            <a:ext cx="218171" cy="2673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F2D2F12-78AE-40B0-89F4-2FB2E0460E9B}"/>
              </a:ext>
            </a:extLst>
          </p:cNvPr>
          <p:cNvSpPr/>
          <p:nvPr/>
        </p:nvSpPr>
        <p:spPr>
          <a:xfrm rot="5400000">
            <a:off x="4302422" y="2473337"/>
            <a:ext cx="135117" cy="2673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C86CEBC1-3A60-4630-9BDC-8BC2A56AC438}"/>
              </a:ext>
            </a:extLst>
          </p:cNvPr>
          <p:cNvSpPr/>
          <p:nvPr/>
        </p:nvSpPr>
        <p:spPr>
          <a:xfrm rot="5400000">
            <a:off x="4324187" y="2512520"/>
            <a:ext cx="135117" cy="2673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6531F6D6-DA75-465F-8719-9C9FA1650D7B}"/>
              </a:ext>
            </a:extLst>
          </p:cNvPr>
          <p:cNvSpPr/>
          <p:nvPr/>
        </p:nvSpPr>
        <p:spPr>
          <a:xfrm rot="5400000">
            <a:off x="4286101" y="3324992"/>
            <a:ext cx="135117" cy="2673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126F7AFD-1E5B-4935-93EE-7F242FFA8E5D}"/>
              </a:ext>
            </a:extLst>
          </p:cNvPr>
          <p:cNvSpPr/>
          <p:nvPr/>
        </p:nvSpPr>
        <p:spPr>
          <a:xfrm rot="5400000">
            <a:off x="4711009" y="414175"/>
            <a:ext cx="399177" cy="3440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06C1333-7AEA-9C4D-9300-91BE476D9181}"/>
              </a:ext>
            </a:extLst>
          </p:cNvPr>
          <p:cNvSpPr txBox="1"/>
          <p:nvPr/>
        </p:nvSpPr>
        <p:spPr>
          <a:xfrm rot="19127796">
            <a:off x="2943102" y="251476"/>
            <a:ext cx="11343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Century Gothic" panose="020B0502020202020204" pitchFamily="34" charset="0"/>
              </a:rPr>
              <a:t>Wild-Type + pF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7D88FF4-900A-4EE6-8AB5-58C32592FFF8}"/>
              </a:ext>
            </a:extLst>
          </p:cNvPr>
          <p:cNvSpPr/>
          <p:nvPr/>
        </p:nvSpPr>
        <p:spPr>
          <a:xfrm rot="5400000">
            <a:off x="5077356" y="308988"/>
            <a:ext cx="156322" cy="4123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D9A4F38C-D6E4-4E66-A7B7-0C445BFC1EFA}"/>
              </a:ext>
            </a:extLst>
          </p:cNvPr>
          <p:cNvSpPr/>
          <p:nvPr/>
        </p:nvSpPr>
        <p:spPr>
          <a:xfrm rot="5400000">
            <a:off x="4934506" y="256068"/>
            <a:ext cx="168487" cy="4123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41FC1CB-B484-4107-A367-FF6EC0310AFD}"/>
              </a:ext>
            </a:extLst>
          </p:cNvPr>
          <p:cNvSpPr/>
          <p:nvPr/>
        </p:nvSpPr>
        <p:spPr>
          <a:xfrm rot="5400000">
            <a:off x="5207162" y="-352613"/>
            <a:ext cx="220851" cy="47824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3D50FB1-47D2-4C3E-833D-01B4955A8EED}"/>
              </a:ext>
            </a:extLst>
          </p:cNvPr>
          <p:cNvSpPr/>
          <p:nvPr/>
        </p:nvSpPr>
        <p:spPr>
          <a:xfrm rot="5400000">
            <a:off x="5055488" y="508174"/>
            <a:ext cx="521970" cy="4540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726BB413-7B3E-8D44-8B30-68AADC8D843F}"/>
              </a:ext>
            </a:extLst>
          </p:cNvPr>
          <p:cNvSpPr/>
          <p:nvPr/>
        </p:nvSpPr>
        <p:spPr>
          <a:xfrm rot="5400000">
            <a:off x="7175397" y="-698060"/>
            <a:ext cx="393646" cy="4123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CE56CFA0-EB28-D14C-AE67-F96832BAAA17}"/>
              </a:ext>
            </a:extLst>
          </p:cNvPr>
          <p:cNvSpPr/>
          <p:nvPr/>
        </p:nvSpPr>
        <p:spPr>
          <a:xfrm rot="5400000">
            <a:off x="5244361" y="1326560"/>
            <a:ext cx="459292" cy="52312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5798254-D833-4A39-9B27-E207C2FF86CC}"/>
              </a:ext>
            </a:extLst>
          </p:cNvPr>
          <p:cNvSpPr/>
          <p:nvPr/>
        </p:nvSpPr>
        <p:spPr>
          <a:xfrm rot="5400000">
            <a:off x="4780261" y="1543371"/>
            <a:ext cx="718983" cy="4123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C878B9-7322-4392-8322-0F3AEA55024E}"/>
              </a:ext>
            </a:extLst>
          </p:cNvPr>
          <p:cNvSpPr txBox="1"/>
          <p:nvPr/>
        </p:nvSpPr>
        <p:spPr>
          <a:xfrm>
            <a:off x="1695125" y="1370863"/>
            <a:ext cx="9845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  <a:cs typeface="Arial" panose="020B0604020202020204" pitchFamily="34" charset="0"/>
              </a:rPr>
              <a:t>𝛼-PdpB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360DD86-A1C4-4F98-B573-AE5298F27A57}"/>
              </a:ext>
            </a:extLst>
          </p:cNvPr>
          <p:cNvSpPr/>
          <p:nvPr/>
        </p:nvSpPr>
        <p:spPr>
          <a:xfrm rot="5400000">
            <a:off x="5477618" y="964399"/>
            <a:ext cx="502061" cy="51015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782D209B-4887-4D62-B63B-D5FF11BF48E7}"/>
              </a:ext>
            </a:extLst>
          </p:cNvPr>
          <p:cNvSpPr/>
          <p:nvPr/>
        </p:nvSpPr>
        <p:spPr>
          <a:xfrm rot="5400000">
            <a:off x="5508945" y="1567289"/>
            <a:ext cx="372710" cy="51015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9E44D98-3688-4FB1-A845-C7E33C65DD5F}"/>
              </a:ext>
            </a:extLst>
          </p:cNvPr>
          <p:cNvSpPr/>
          <p:nvPr/>
        </p:nvSpPr>
        <p:spPr>
          <a:xfrm rot="5400000">
            <a:off x="5474203" y="843138"/>
            <a:ext cx="316728" cy="52907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919985F-B44A-4736-8A5F-B2A39E582840}"/>
              </a:ext>
            </a:extLst>
          </p:cNvPr>
          <p:cNvSpPr/>
          <p:nvPr/>
        </p:nvSpPr>
        <p:spPr>
          <a:xfrm rot="5400000">
            <a:off x="5479281" y="-325465"/>
            <a:ext cx="447443" cy="51015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C323CB20-FF1B-437A-9267-BC50F3F207E5}"/>
              </a:ext>
            </a:extLst>
          </p:cNvPr>
          <p:cNvSpPr/>
          <p:nvPr/>
        </p:nvSpPr>
        <p:spPr>
          <a:xfrm rot="5400000">
            <a:off x="5465827" y="-1353998"/>
            <a:ext cx="571475" cy="5290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8B3A4E5C-1F7E-5E49-BA33-1EE4E2CE50A7}"/>
              </a:ext>
            </a:extLst>
          </p:cNvPr>
          <p:cNvSpPr/>
          <p:nvPr/>
        </p:nvSpPr>
        <p:spPr>
          <a:xfrm rot="5400000">
            <a:off x="5370346" y="-367469"/>
            <a:ext cx="372208" cy="51015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2058B269-F14A-0242-9DB3-7582222DDE6E}"/>
              </a:ext>
            </a:extLst>
          </p:cNvPr>
          <p:cNvSpPr/>
          <p:nvPr/>
        </p:nvSpPr>
        <p:spPr>
          <a:xfrm rot="5400000">
            <a:off x="5592693" y="-747871"/>
            <a:ext cx="356830" cy="543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0754EA52-983F-0E4B-B155-0445AEBC5AB6}"/>
              </a:ext>
            </a:extLst>
          </p:cNvPr>
          <p:cNvSpPr/>
          <p:nvPr/>
        </p:nvSpPr>
        <p:spPr>
          <a:xfrm rot="5400000">
            <a:off x="5481293" y="135378"/>
            <a:ext cx="447443" cy="52312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1DFEB74-B38F-4344-A5F9-82B330739456}"/>
              </a:ext>
            </a:extLst>
          </p:cNvPr>
          <p:cNvSpPr/>
          <p:nvPr/>
        </p:nvSpPr>
        <p:spPr>
          <a:xfrm rot="5400000">
            <a:off x="5373512" y="1101197"/>
            <a:ext cx="445940" cy="51015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A5F581C-F89B-C746-81AB-E4224367B06E}"/>
              </a:ext>
            </a:extLst>
          </p:cNvPr>
          <p:cNvSpPr txBox="1"/>
          <p:nvPr/>
        </p:nvSpPr>
        <p:spPr>
          <a:xfrm rot="18847290">
            <a:off x="4292798" y="328398"/>
            <a:ext cx="11343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600" dirty="0">
                <a:latin typeface="Century Gothic" panose="020B0502020202020204" pitchFamily="34" charset="0"/>
              </a:rPr>
              <a:t>Δ</a:t>
            </a:r>
            <a:r>
              <a:rPr lang="en-US" sz="1600" dirty="0">
                <a:latin typeface="Century Gothic" panose="020B0502020202020204" pitchFamily="34" charset="0"/>
              </a:rPr>
              <a:t>bS21-2 + pF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B3FD8F2-05FE-8C43-90E5-B891C4C1A94E}"/>
              </a:ext>
            </a:extLst>
          </p:cNvPr>
          <p:cNvSpPr txBox="1"/>
          <p:nvPr/>
        </p:nvSpPr>
        <p:spPr>
          <a:xfrm rot="19092145">
            <a:off x="6798148" y="217291"/>
            <a:ext cx="13857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600" dirty="0">
                <a:latin typeface="Century Gothic" panose="020B0502020202020204" pitchFamily="34" charset="0"/>
              </a:rPr>
              <a:t>Δ</a:t>
            </a:r>
            <a:r>
              <a:rPr lang="en-US" sz="1600" i="1" dirty="0">
                <a:latin typeface="Century Gothic" panose="020B0502020202020204" pitchFamily="34" charset="0"/>
              </a:rPr>
              <a:t>rpsU2</a:t>
            </a:r>
            <a:r>
              <a:rPr lang="en-US" sz="1600" dirty="0">
                <a:latin typeface="Century Gothic" panose="020B0502020202020204" pitchFamily="34" charset="0"/>
              </a:rPr>
              <a:t> + pF-</a:t>
            </a:r>
            <a:r>
              <a:rPr lang="en-US" sz="1600" i="1" dirty="0">
                <a:latin typeface="Century Gothic" panose="020B0502020202020204" pitchFamily="34" charset="0"/>
              </a:rPr>
              <a:t>rpsU1-V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533EE0B-4B34-1F48-AFCB-8EAA54EC8A08}"/>
              </a:ext>
            </a:extLst>
          </p:cNvPr>
          <p:cNvSpPr txBox="1"/>
          <p:nvPr/>
        </p:nvSpPr>
        <p:spPr>
          <a:xfrm rot="19092145">
            <a:off x="5625049" y="195707"/>
            <a:ext cx="13857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600" dirty="0">
                <a:latin typeface="Century Gothic" panose="020B0502020202020204" pitchFamily="34" charset="0"/>
              </a:rPr>
              <a:t>Δ</a:t>
            </a:r>
            <a:r>
              <a:rPr lang="en-US" sz="1600" i="1" dirty="0">
                <a:latin typeface="Century Gothic" panose="020B0502020202020204" pitchFamily="34" charset="0"/>
              </a:rPr>
              <a:t>rpsU2</a:t>
            </a:r>
            <a:r>
              <a:rPr lang="en-US" sz="1600" dirty="0">
                <a:latin typeface="Century Gothic" panose="020B0502020202020204" pitchFamily="34" charset="0"/>
              </a:rPr>
              <a:t> + pF-</a:t>
            </a:r>
            <a:r>
              <a:rPr lang="en-US" sz="1600" i="1" dirty="0">
                <a:latin typeface="Century Gothic" panose="020B0502020202020204" pitchFamily="34" charset="0"/>
              </a:rPr>
              <a:t>rpsU2-V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A3CECFD4-8009-1049-8ADD-004D90727EDC}"/>
              </a:ext>
            </a:extLst>
          </p:cNvPr>
          <p:cNvSpPr/>
          <p:nvPr/>
        </p:nvSpPr>
        <p:spPr>
          <a:xfrm rot="5561372">
            <a:off x="5521683" y="-531690"/>
            <a:ext cx="459292" cy="543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C25DD3C6-ED03-3B4C-8322-BFB54EEB3798}"/>
              </a:ext>
            </a:extLst>
          </p:cNvPr>
          <p:cNvSpPr/>
          <p:nvPr/>
        </p:nvSpPr>
        <p:spPr>
          <a:xfrm rot="5561372">
            <a:off x="7056959" y="673407"/>
            <a:ext cx="459292" cy="1621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F1C83E4-5548-3E44-B96A-92B967807C50}"/>
              </a:ext>
            </a:extLst>
          </p:cNvPr>
          <p:cNvSpPr txBox="1"/>
          <p:nvPr/>
        </p:nvSpPr>
        <p:spPr>
          <a:xfrm>
            <a:off x="1468926" y="5716147"/>
            <a:ext cx="1040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  <a:cs typeface="Arial" panose="020B0604020202020204" pitchFamily="34" charset="0"/>
              </a:rPr>
              <a:t>𝛼-VSVG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2DD3F707-F2C0-424C-A387-8EAA581CA81C}"/>
              </a:ext>
            </a:extLst>
          </p:cNvPr>
          <p:cNvSpPr/>
          <p:nvPr/>
        </p:nvSpPr>
        <p:spPr>
          <a:xfrm rot="5400000">
            <a:off x="5510780" y="-1354826"/>
            <a:ext cx="389869" cy="543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4F1EF845-7433-6C4B-B3D5-BBCDBCC3BCA0}"/>
              </a:ext>
            </a:extLst>
          </p:cNvPr>
          <p:cNvSpPr/>
          <p:nvPr/>
        </p:nvSpPr>
        <p:spPr>
          <a:xfrm rot="5400000">
            <a:off x="5424115" y="-812478"/>
            <a:ext cx="523375" cy="59059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5CCCA3FB-0A35-1C47-8D26-C65843DD1A9F}"/>
              </a:ext>
            </a:extLst>
          </p:cNvPr>
          <p:cNvSpPr/>
          <p:nvPr/>
        </p:nvSpPr>
        <p:spPr>
          <a:xfrm rot="5400000">
            <a:off x="5506282" y="121557"/>
            <a:ext cx="640733" cy="59059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E3D8DC04-1743-0546-9079-3CC7B0055FD7}"/>
              </a:ext>
            </a:extLst>
          </p:cNvPr>
          <p:cNvSpPr/>
          <p:nvPr/>
        </p:nvSpPr>
        <p:spPr>
          <a:xfrm>
            <a:off x="2906967" y="758990"/>
            <a:ext cx="270256" cy="4123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FD0B319C-EC06-4242-B987-8F2B6D4BD4EF}"/>
              </a:ext>
            </a:extLst>
          </p:cNvPr>
          <p:cNvSpPr txBox="1"/>
          <p:nvPr/>
        </p:nvSpPr>
        <p:spPr>
          <a:xfrm rot="19092145">
            <a:off x="8273128" y="264439"/>
            <a:ext cx="13857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600" dirty="0">
                <a:latin typeface="Century Gothic" panose="020B0502020202020204" pitchFamily="34" charset="0"/>
              </a:rPr>
              <a:t>Δ</a:t>
            </a:r>
            <a:r>
              <a:rPr lang="en-US" sz="1600" i="1" dirty="0">
                <a:latin typeface="Century Gothic" panose="020B0502020202020204" pitchFamily="34" charset="0"/>
              </a:rPr>
              <a:t>rpsU2</a:t>
            </a:r>
            <a:r>
              <a:rPr lang="en-US" sz="1600" dirty="0">
                <a:latin typeface="Century Gothic" panose="020B0502020202020204" pitchFamily="34" charset="0"/>
              </a:rPr>
              <a:t> + pF-</a:t>
            </a:r>
            <a:r>
              <a:rPr lang="en-US" sz="1600" i="1" dirty="0">
                <a:latin typeface="Century Gothic" panose="020B0502020202020204" pitchFamily="34" charset="0"/>
              </a:rPr>
              <a:t>rpsU3-V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1716FA3-8F84-4243-AFA0-90F0B5718579}"/>
              </a:ext>
            </a:extLst>
          </p:cNvPr>
          <p:cNvSpPr txBox="1"/>
          <p:nvPr/>
        </p:nvSpPr>
        <p:spPr>
          <a:xfrm>
            <a:off x="1782812" y="2149159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  <a:cs typeface="Arial" panose="020B0604020202020204" pitchFamily="34" charset="0"/>
              </a:rPr>
              <a:t>𝛼-IglA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C2C4483D-9C7E-47EE-8892-5942DD768B6B}"/>
              </a:ext>
            </a:extLst>
          </p:cNvPr>
          <p:cNvSpPr txBox="1"/>
          <p:nvPr/>
        </p:nvSpPr>
        <p:spPr>
          <a:xfrm>
            <a:off x="1780385" y="3018098"/>
            <a:ext cx="787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  <a:cs typeface="Arial" panose="020B0604020202020204" pitchFamily="34" charset="0"/>
              </a:rPr>
              <a:t>𝛼-IglB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A7D311D6-B597-4BF6-8C55-D9754464470B}"/>
              </a:ext>
            </a:extLst>
          </p:cNvPr>
          <p:cNvSpPr txBox="1"/>
          <p:nvPr/>
        </p:nvSpPr>
        <p:spPr>
          <a:xfrm>
            <a:off x="1795634" y="3902109"/>
            <a:ext cx="841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  <a:cs typeface="Arial" panose="020B0604020202020204" pitchFamily="34" charset="0"/>
              </a:rPr>
              <a:t>𝛼-IglC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BE8109A4-8B67-0A48-AF04-F1AB9FA11D44}"/>
              </a:ext>
            </a:extLst>
          </p:cNvPr>
          <p:cNvSpPr/>
          <p:nvPr/>
        </p:nvSpPr>
        <p:spPr>
          <a:xfrm rot="5400000">
            <a:off x="5951618" y="-1539718"/>
            <a:ext cx="470068" cy="7005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52A4BF08-88C5-3746-ABFE-C671018551C9}"/>
              </a:ext>
            </a:extLst>
          </p:cNvPr>
          <p:cNvSpPr/>
          <p:nvPr/>
        </p:nvSpPr>
        <p:spPr>
          <a:xfrm rot="5400000">
            <a:off x="6055494" y="-761164"/>
            <a:ext cx="248176" cy="72236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1A44C2C2-8313-5347-9FCE-0EA33DEDB88A}"/>
              </a:ext>
            </a:extLst>
          </p:cNvPr>
          <p:cNvSpPr/>
          <p:nvPr/>
        </p:nvSpPr>
        <p:spPr>
          <a:xfrm rot="5400000">
            <a:off x="6216851" y="9386"/>
            <a:ext cx="288384" cy="7005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EFDA4543-251F-484F-BB36-AC80C4640AB5}"/>
              </a:ext>
            </a:extLst>
          </p:cNvPr>
          <p:cNvSpPr/>
          <p:nvPr/>
        </p:nvSpPr>
        <p:spPr>
          <a:xfrm rot="5400000">
            <a:off x="6905246" y="2582129"/>
            <a:ext cx="248176" cy="72236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E5D152B4-69D1-4C15-972C-7D169AA85F8A}"/>
              </a:ext>
            </a:extLst>
          </p:cNvPr>
          <p:cNvSpPr/>
          <p:nvPr/>
        </p:nvSpPr>
        <p:spPr>
          <a:xfrm>
            <a:off x="2626739" y="790738"/>
            <a:ext cx="435269" cy="46353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80BA59C1-FBFF-FB4D-BE74-9C06C541BDAB}"/>
              </a:ext>
            </a:extLst>
          </p:cNvPr>
          <p:cNvSpPr/>
          <p:nvPr/>
        </p:nvSpPr>
        <p:spPr>
          <a:xfrm rot="5400000">
            <a:off x="6126087" y="1746579"/>
            <a:ext cx="347857" cy="70111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3" name="Picture 22" descr="A picture containing text&#10;&#10;Description automatically generated">
            <a:extLst>
              <a:ext uri="{FF2B5EF4-FFF2-40B4-BE49-F238E27FC236}">
                <a16:creationId xmlns:a16="http://schemas.microsoft.com/office/drawing/2014/main" id="{FEE4E1E4-2FC6-F041-9C38-9D91FCA7BC5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37" t="2908" r="14910" b="-4667"/>
          <a:stretch/>
        </p:blipFill>
        <p:spPr>
          <a:xfrm rot="10517690">
            <a:off x="3004792" y="3316635"/>
            <a:ext cx="6627987" cy="1116444"/>
          </a:xfrm>
          <a:prstGeom prst="rect">
            <a:avLst/>
          </a:prstGeom>
        </p:spPr>
      </p:pic>
      <p:sp>
        <p:nvSpPr>
          <p:cNvPr id="78" name="Rectangle 77">
            <a:extLst>
              <a:ext uri="{FF2B5EF4-FFF2-40B4-BE49-F238E27FC236}">
                <a16:creationId xmlns:a16="http://schemas.microsoft.com/office/drawing/2014/main" id="{7A4918BD-0BAF-184E-B500-C8D06CCC46A6}"/>
              </a:ext>
            </a:extLst>
          </p:cNvPr>
          <p:cNvSpPr/>
          <p:nvPr/>
        </p:nvSpPr>
        <p:spPr>
          <a:xfrm rot="5400000">
            <a:off x="6282586" y="-1696908"/>
            <a:ext cx="356830" cy="7484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D4938FF6-32AB-C94B-B6DC-0D5095EFDA55}"/>
              </a:ext>
            </a:extLst>
          </p:cNvPr>
          <p:cNvSpPr/>
          <p:nvPr/>
        </p:nvSpPr>
        <p:spPr>
          <a:xfrm rot="5400000">
            <a:off x="6446603" y="-1127082"/>
            <a:ext cx="356620" cy="77072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EBBEDB8F-9A6B-2E4B-ABEE-96BEF3BB17C1}"/>
              </a:ext>
            </a:extLst>
          </p:cNvPr>
          <p:cNvSpPr/>
          <p:nvPr/>
        </p:nvSpPr>
        <p:spPr>
          <a:xfrm rot="5400000">
            <a:off x="6362349" y="-342736"/>
            <a:ext cx="287111" cy="77072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5" name="Picture 24" descr="A picture containing text&#10;&#10;Description automatically generated">
            <a:extLst>
              <a:ext uri="{FF2B5EF4-FFF2-40B4-BE49-F238E27FC236}">
                <a16:creationId xmlns:a16="http://schemas.microsoft.com/office/drawing/2014/main" id="{773F4C37-9537-614F-8D72-BCFFFCA9D73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9020" r="11976"/>
          <a:stretch/>
        </p:blipFill>
        <p:spPr>
          <a:xfrm rot="11011059">
            <a:off x="2988057" y="4414645"/>
            <a:ext cx="6960947" cy="1041471"/>
          </a:xfrm>
          <a:prstGeom prst="rect">
            <a:avLst/>
          </a:prstGeom>
        </p:spPr>
      </p:pic>
      <p:sp>
        <p:nvSpPr>
          <p:cNvPr id="76" name="Rectangle 75">
            <a:extLst>
              <a:ext uri="{FF2B5EF4-FFF2-40B4-BE49-F238E27FC236}">
                <a16:creationId xmlns:a16="http://schemas.microsoft.com/office/drawing/2014/main" id="{461723A6-2F75-6B49-BCE3-EE1FE3877FA8}"/>
              </a:ext>
            </a:extLst>
          </p:cNvPr>
          <p:cNvSpPr/>
          <p:nvPr/>
        </p:nvSpPr>
        <p:spPr>
          <a:xfrm rot="5400000">
            <a:off x="6095225" y="913193"/>
            <a:ext cx="433334" cy="70111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7" name="Picture 26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C1C0E0A6-C5A3-1F43-B208-1149547B49A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2149" r="11992" b="2781"/>
          <a:stretch/>
        </p:blipFill>
        <p:spPr>
          <a:xfrm rot="10800000">
            <a:off x="2913647" y="5519624"/>
            <a:ext cx="7082646" cy="831217"/>
          </a:xfrm>
          <a:prstGeom prst="rect">
            <a:avLst/>
          </a:prstGeom>
        </p:spPr>
      </p:pic>
      <p:sp>
        <p:nvSpPr>
          <p:cNvPr id="81" name="Rectangle 80">
            <a:extLst>
              <a:ext uri="{FF2B5EF4-FFF2-40B4-BE49-F238E27FC236}">
                <a16:creationId xmlns:a16="http://schemas.microsoft.com/office/drawing/2014/main" id="{431010EA-36D3-6E46-A90A-624EAE9D7415}"/>
              </a:ext>
            </a:extLst>
          </p:cNvPr>
          <p:cNvSpPr/>
          <p:nvPr/>
        </p:nvSpPr>
        <p:spPr>
          <a:xfrm rot="5400000">
            <a:off x="6367829" y="1767522"/>
            <a:ext cx="433334" cy="73416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2" name="Picture 81" descr="A picture containing text, day, distance, close&#10;&#10;Description automatically generated">
            <a:extLst>
              <a:ext uri="{FF2B5EF4-FFF2-40B4-BE49-F238E27FC236}">
                <a16:creationId xmlns:a16="http://schemas.microsoft.com/office/drawing/2014/main" id="{6C0B369B-DC4A-47DE-8E7B-8879839605D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8692" t="33938" r="10272" b="11881"/>
          <a:stretch/>
        </p:blipFill>
        <p:spPr>
          <a:xfrm rot="10800000">
            <a:off x="2968324" y="1219699"/>
            <a:ext cx="6692616" cy="671213"/>
          </a:xfrm>
          <a:prstGeom prst="rect">
            <a:avLst/>
          </a:prstGeom>
        </p:spPr>
      </p:pic>
      <p:pic>
        <p:nvPicPr>
          <p:cNvPr id="83" name="Picture 82" descr="A picture containing text&#10;&#10;Description automatically generated">
            <a:extLst>
              <a:ext uri="{FF2B5EF4-FFF2-40B4-BE49-F238E27FC236}">
                <a16:creationId xmlns:a16="http://schemas.microsoft.com/office/drawing/2014/main" id="{00E044FA-9FB8-472F-9BB5-C91E569341E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8753" t="54654" r="8960" b="11334"/>
          <a:stretch/>
        </p:blipFill>
        <p:spPr>
          <a:xfrm rot="10800000">
            <a:off x="2881092" y="2100761"/>
            <a:ext cx="6779848" cy="642194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DEA1922D-89CA-4D32-9D61-6A41DD5AA20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1156" t="23209" r="7146" b="21328"/>
          <a:stretch/>
        </p:blipFill>
        <p:spPr>
          <a:xfrm rot="10800000">
            <a:off x="2953123" y="2901209"/>
            <a:ext cx="6801471" cy="615637"/>
          </a:xfrm>
          <a:prstGeom prst="rect">
            <a:avLst/>
          </a:prstGeom>
        </p:spPr>
      </p:pic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774E7DF5-B0C7-4F76-9208-855FC3C9944B}"/>
              </a:ext>
            </a:extLst>
          </p:cNvPr>
          <p:cNvCxnSpPr>
            <a:cxnSpLocks/>
          </p:cNvCxnSpPr>
          <p:nvPr/>
        </p:nvCxnSpPr>
        <p:spPr>
          <a:xfrm>
            <a:off x="5575176" y="676201"/>
            <a:ext cx="29608" cy="585293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985566A1-969C-46C9-950A-3DDE05E12D43}"/>
              </a:ext>
            </a:extLst>
          </p:cNvPr>
          <p:cNvCxnSpPr>
            <a:cxnSpLocks/>
          </p:cNvCxnSpPr>
          <p:nvPr/>
        </p:nvCxnSpPr>
        <p:spPr>
          <a:xfrm>
            <a:off x="4312081" y="546140"/>
            <a:ext cx="12973" cy="604716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01E9F16B-083D-AB40-9CC7-12DDAC5A8514}"/>
              </a:ext>
            </a:extLst>
          </p:cNvPr>
          <p:cNvCxnSpPr>
            <a:cxnSpLocks/>
          </p:cNvCxnSpPr>
          <p:nvPr/>
        </p:nvCxnSpPr>
        <p:spPr>
          <a:xfrm>
            <a:off x="6885686" y="664069"/>
            <a:ext cx="225" cy="580089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DA1E11FA-7EBD-4C3F-8878-6C3E7970DD39}"/>
              </a:ext>
            </a:extLst>
          </p:cNvPr>
          <p:cNvCxnSpPr>
            <a:cxnSpLocks/>
          </p:cNvCxnSpPr>
          <p:nvPr/>
        </p:nvCxnSpPr>
        <p:spPr>
          <a:xfrm flipH="1">
            <a:off x="8197445" y="721833"/>
            <a:ext cx="13836" cy="57229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66094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513C1CA5-A868-4943-91E7-59806059AA8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7747927"/>
              </p:ext>
            </p:extLst>
          </p:nvPr>
        </p:nvGraphicFramePr>
        <p:xfrm>
          <a:off x="3158439" y="1622425"/>
          <a:ext cx="5010150" cy="3613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3DAAA90-E854-CF40-80B6-7D7CE8891B1B}"/>
              </a:ext>
            </a:extLst>
          </p:cNvPr>
          <p:cNvCxnSpPr/>
          <p:nvPr/>
        </p:nvCxnSpPr>
        <p:spPr>
          <a:xfrm>
            <a:off x="4250724" y="2953265"/>
            <a:ext cx="1977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FDF02D2C-9C13-C746-B4A1-3E0F30A770BF}"/>
              </a:ext>
            </a:extLst>
          </p:cNvPr>
          <p:cNvSpPr txBox="1"/>
          <p:nvPr/>
        </p:nvSpPr>
        <p:spPr>
          <a:xfrm>
            <a:off x="1417834" y="1387011"/>
            <a:ext cx="11689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P &lt;.005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0F510B3-6152-4648-ACBC-9CBF2343AC0D}"/>
              </a:ext>
            </a:extLst>
          </p:cNvPr>
          <p:cNvCxnSpPr/>
          <p:nvPr/>
        </p:nvCxnSpPr>
        <p:spPr>
          <a:xfrm>
            <a:off x="5830640" y="3097461"/>
            <a:ext cx="1977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CC07BDF-302A-7243-8603-524E979AAF09}"/>
              </a:ext>
            </a:extLst>
          </p:cNvPr>
          <p:cNvCxnSpPr/>
          <p:nvPr/>
        </p:nvCxnSpPr>
        <p:spPr>
          <a:xfrm>
            <a:off x="5062062" y="3151184"/>
            <a:ext cx="1977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CF957E7-6757-A248-9698-B481C343F806}"/>
              </a:ext>
            </a:extLst>
          </p:cNvPr>
          <p:cNvCxnSpPr/>
          <p:nvPr/>
        </p:nvCxnSpPr>
        <p:spPr>
          <a:xfrm>
            <a:off x="7429196" y="2566235"/>
            <a:ext cx="1977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96370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1083</TotalTime>
  <Words>51</Words>
  <Application>Microsoft Macintosh PowerPoint</Application>
  <PresentationFormat>Widescreen</PresentationFormat>
  <Paragraphs>16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</dc:creator>
  <cp:lastModifiedBy>Kathryn Ramsey</cp:lastModifiedBy>
  <cp:revision>2</cp:revision>
  <dcterms:created xsi:type="dcterms:W3CDTF">2022-03-31T13:52:54Z</dcterms:created>
  <dcterms:modified xsi:type="dcterms:W3CDTF">2022-04-02T16:03:54Z</dcterms:modified>
</cp:coreProperties>
</file>