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52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B32F2-0017-48F8-85AD-7F1B73688562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753CF-4763-4514-AA1F-FC556877B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9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SD is the component of the mRNA that directly interacts with the 16S rRNA at the anti-shine Dalgarno sequence. We were interested in this because in the E coli ribosome, Dr. Gregory found a possible interaction between bS21 in green here, with the anti-shine Dalgarno on the 16S rRNA in blue. We don’t know if this same interaction may be occurring in Francisella, but there’s a possibility that bS21 may be impacting the structure of the ASD, thereby regulating THE critical step of translation initiation.</a:t>
            </a:r>
          </a:p>
          <a:p>
            <a:endParaRPr lang="en-US" dirty="0"/>
          </a:p>
          <a:p>
            <a:r>
              <a:rPr lang="en-US" dirty="0"/>
              <a:t>I want to remind you all here that an ideal Shine Dalgarno on the mRNA strand is a reverse complement of the anti-shine Dalgarno on the 16S rRNA. For E. coli and Francisella it is the same – AGGAGG – and is generally located about 6 nucleotides upstream of the start codon.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59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CCC7D-3434-626E-C3A9-0102F3598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40F1F-787B-DAEA-E0C7-E0A3724AA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7FAA1-FCF7-26C4-0D0F-432B1F89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88624-2D54-7D56-B42D-ABB01468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8E5A3-7F06-8995-AC90-227D8FFB4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77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5132-D435-3E08-5DDF-D655BAC47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D3B363-5EFF-1310-9986-1D6E12B73F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76682-0066-1C49-E519-469FD5001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643B2-5BF8-F848-E61A-B1144E330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1075-0250-A87E-7070-44CC2DF9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9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0ADC9F-86AB-5323-72ED-EBA1F02E9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6EFDD6-8C56-26C5-FE9C-24790CD7C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3236D-EACE-103D-08E6-8F0E7A2D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5BF7B-00CA-22D6-64F3-274FB7BD0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8F117-3852-FDA1-19DA-9703F6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8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5DCBD-DDA5-4724-6758-9FA5060BB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753B7-6B08-F72B-F681-C2E457CFA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4028-C071-FA14-3B3C-DC6BE20F9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C4BC3-DA93-EEA9-4A8D-9B1EBE1CA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CF7D0-8079-85EA-87AA-DD105EB65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4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94BA-6B35-5000-173D-10AE178A9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F56F1-FBC3-DBAA-A6C9-12F97C5F0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CDA85-58D4-D299-B941-810CE830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4902B-BBAD-C0C0-AE04-0D45CC0A6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B6A48-A385-4FD6-D1BF-FAE84BAB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3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F3A7C-D113-47B4-04A5-705CE6290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66EF2-4007-1FF3-F67A-5F23AF77C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1D4557-EDC0-C5B4-8596-F02CEDE7C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97731-D051-087C-E0EB-E26175A16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FCCFB-9B1E-6991-2941-CF111620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76881-6C56-03BD-2A47-DD7923DFC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3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5E70-6418-78D0-1134-7BB972C0A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46A1C-2494-55B6-1EC4-BAB19615E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C0544-8577-1EA3-C097-225133E1C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99045-3CD7-C00E-2FB1-922401D83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E42588-653C-B339-97A6-72DF7FFCFD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602368-F2FE-23D9-BE83-D0EEB14C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13DDEB-A02F-7335-C602-94F9F5F6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DACA6C-83E5-FAC5-E122-AB1902A23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85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E82CD-43CE-830E-331F-B9150B350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1E490E-E8B7-5ECF-A391-BE6683A62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E313F-0D7A-7ADC-4EC7-76B086743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02E1FB-C25E-8D76-6C1F-0611E1F91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0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9B337D-879B-6351-CEF3-56AFEEDD6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AF888-A455-F44E-059E-2E9136D2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C066A-83A5-7C48-C335-3AC53A39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1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4E98F-E1CF-41DB-0D99-59A83A039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F128D-65B6-B141-8A21-CCD4DE2FA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66E907-F7CD-33D8-E2DE-B1833C09D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33123-09FD-7E3D-2F79-A90013671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43084-19AD-4087-9152-86F0657F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E524C2-57C6-5766-FBCE-D1EBFD70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5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A6303-83AE-12FD-493A-A9D121045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F2C1C3-C8E7-04C1-8F10-8F8C00549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AE673-CB57-38D9-4BA2-3E07E0F1B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07547-823A-43B7-0FE5-F05079536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15E06-62A3-374D-F398-025013179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32C83-288A-6948-324F-1B929AAB5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62C1A-1058-3706-E9AC-61A1AE70F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A235C-5A5A-805D-03B7-7D4B99B03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80E92-F34F-3556-0D6E-D623D9D61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5C593-61CD-4641-8411-3B22E32729E9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C696A-4931-1238-89E1-AD08A970A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AC514-67F2-E615-1020-7449D6790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7F342-C91B-46B0-BEF7-E495BB418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F3D311-23D0-D0A6-E551-9A832490D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4" y="1435395"/>
            <a:ext cx="8033488" cy="45188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A667B9-A657-5350-3C0B-752E6FFF9C29}"/>
              </a:ext>
            </a:extLst>
          </p:cNvPr>
          <p:cNvSpPr txBox="1"/>
          <p:nvPr/>
        </p:nvSpPr>
        <p:spPr>
          <a:xfrm>
            <a:off x="770270" y="1297172"/>
            <a:ext cx="151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D6AAB7-E98A-E383-FD7E-7A372CA7022D}"/>
              </a:ext>
            </a:extLst>
          </p:cNvPr>
          <p:cNvSpPr txBox="1"/>
          <p:nvPr/>
        </p:nvSpPr>
        <p:spPr>
          <a:xfrm>
            <a:off x="6185786" y="1241339"/>
            <a:ext cx="151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180683-14BE-BDD8-DD01-80B43DA22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8091" y="1874556"/>
            <a:ext cx="6087943" cy="416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81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741E6F7-5302-4E03-AAF5-323335649C2B}"/>
              </a:ext>
            </a:extLst>
          </p:cNvPr>
          <p:cNvGrpSpPr/>
          <p:nvPr/>
        </p:nvGrpSpPr>
        <p:grpSpPr>
          <a:xfrm>
            <a:off x="326988" y="1344057"/>
            <a:ext cx="7620000" cy="5194126"/>
            <a:chOff x="704335" y="737803"/>
            <a:chExt cx="7620000" cy="51941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3E4004-D05B-774B-9BCD-3BAE72F83D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4335" y="851929"/>
              <a:ext cx="7620000" cy="50800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26AC2B-8EA8-414A-B51D-5509F3E04625}"/>
                </a:ext>
              </a:extLst>
            </p:cNvPr>
            <p:cNvSpPr txBox="1"/>
            <p:nvPr/>
          </p:nvSpPr>
          <p:spPr>
            <a:xfrm>
              <a:off x="5004486" y="3756454"/>
              <a:ext cx="6623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R17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92C0F04-BF40-794E-B04B-D90A3DD45D4D}"/>
                </a:ext>
              </a:extLst>
            </p:cNvPr>
            <p:cNvSpPr txBox="1"/>
            <p:nvPr/>
          </p:nvSpPr>
          <p:spPr>
            <a:xfrm>
              <a:off x="6281291" y="1215427"/>
              <a:ext cx="4171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3’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35091B3-BAE8-984A-ACCE-C10C7189CB07}"/>
                </a:ext>
              </a:extLst>
            </p:cNvPr>
            <p:cNvSpPr txBox="1"/>
            <p:nvPr/>
          </p:nvSpPr>
          <p:spPr>
            <a:xfrm>
              <a:off x="6196492" y="2298357"/>
              <a:ext cx="10038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U1540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AF910F9-E5BC-AB46-AE32-E4FACC793C82}"/>
                </a:ext>
              </a:extLst>
            </p:cNvPr>
            <p:cNvSpPr txBox="1"/>
            <p:nvPr/>
          </p:nvSpPr>
          <p:spPr>
            <a:xfrm>
              <a:off x="4212749" y="737803"/>
              <a:ext cx="9701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C1538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10C1F26-43D3-2C40-8AD1-6B9880C680A9}"/>
                </a:ext>
              </a:extLst>
            </p:cNvPr>
            <p:cNvSpPr txBox="1"/>
            <p:nvPr/>
          </p:nvSpPr>
          <p:spPr>
            <a:xfrm>
              <a:off x="2569850" y="3391930"/>
              <a:ext cx="9701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C1536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321FF0D-A571-3D4C-99E1-F7CD2C3814B0}"/>
                </a:ext>
              </a:extLst>
            </p:cNvPr>
            <p:cNvSpPr txBox="1"/>
            <p:nvPr/>
          </p:nvSpPr>
          <p:spPr>
            <a:xfrm>
              <a:off x="1399204" y="851930"/>
              <a:ext cx="9701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C1535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B2AC481-6620-834D-B463-744768050778}"/>
                </a:ext>
              </a:extLst>
            </p:cNvPr>
            <p:cNvSpPr txBox="1"/>
            <p:nvPr/>
          </p:nvSpPr>
          <p:spPr>
            <a:xfrm>
              <a:off x="3566750" y="3575049"/>
              <a:ext cx="10038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U1537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1DAAFE5D-74CB-474A-9937-D75B4880D69C}"/>
              </a:ext>
            </a:extLst>
          </p:cNvPr>
          <p:cNvSpPr/>
          <p:nvPr/>
        </p:nvSpPr>
        <p:spPr>
          <a:xfrm>
            <a:off x="4598073" y="4394577"/>
            <a:ext cx="804969" cy="41223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37A88EC-9C89-4370-B6DA-FBE3899DB6EB}"/>
              </a:ext>
            </a:extLst>
          </p:cNvPr>
          <p:cNvSpPr/>
          <p:nvPr/>
        </p:nvSpPr>
        <p:spPr>
          <a:xfrm>
            <a:off x="4836698" y="1728412"/>
            <a:ext cx="997935" cy="420171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8520EA-49A8-954C-B268-A7636F5F6256}"/>
              </a:ext>
            </a:extLst>
          </p:cNvPr>
          <p:cNvSpPr txBox="1"/>
          <p:nvPr/>
        </p:nvSpPr>
        <p:spPr>
          <a:xfrm>
            <a:off x="4796528" y="1698573"/>
            <a:ext cx="970137" cy="46166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C1539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1C43B5-AD5E-9F40-90DA-2B932870B899}"/>
              </a:ext>
            </a:extLst>
          </p:cNvPr>
          <p:cNvSpPr txBox="1"/>
          <p:nvPr/>
        </p:nvSpPr>
        <p:spPr>
          <a:xfrm>
            <a:off x="6223065" y="1876625"/>
            <a:ext cx="1499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16S rRNA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6E3C46-C6BF-AC4A-90AF-312F8D98D866}"/>
              </a:ext>
            </a:extLst>
          </p:cNvPr>
          <p:cNvSpPr txBox="1"/>
          <p:nvPr/>
        </p:nvSpPr>
        <p:spPr>
          <a:xfrm>
            <a:off x="6196492" y="4955059"/>
            <a:ext cx="888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bS21</a:t>
            </a:r>
          </a:p>
        </p:txBody>
      </p:sp>
    </p:spTree>
    <p:extLst>
      <p:ext uri="{BB962C8B-B14F-4D97-AF65-F5344CB8AC3E}">
        <p14:creationId xmlns:p14="http://schemas.microsoft.com/office/powerpoint/2010/main" val="3251258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164</Words>
  <Application>Microsoft Office PowerPoint</Application>
  <PresentationFormat>Widescreen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3</cp:revision>
  <dcterms:created xsi:type="dcterms:W3CDTF">2022-11-01T20:01:27Z</dcterms:created>
  <dcterms:modified xsi:type="dcterms:W3CDTF">2023-02-01T15:39:36Z</dcterms:modified>
</cp:coreProperties>
</file>