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523" r:id="rId2"/>
    <p:sldId id="524" r:id="rId3"/>
    <p:sldId id="525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5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nnah" userId="87be738432606cac" providerId="LiveId" clId="{722E20F9-A28E-4C22-85B3-C807B60EC560}"/>
    <pc:docChg chg="undo custSel addSld modSld">
      <pc:chgData name="Hannah" userId="87be738432606cac" providerId="LiveId" clId="{722E20F9-A28E-4C22-85B3-C807B60EC560}" dt="2023-02-01T15:55:10.071" v="314" actId="20577"/>
      <pc:docMkLst>
        <pc:docMk/>
      </pc:docMkLst>
      <pc:sldChg chg="modSp mod">
        <pc:chgData name="Hannah" userId="87be738432606cac" providerId="LiveId" clId="{722E20F9-A28E-4C22-85B3-C807B60EC560}" dt="2023-02-01T15:38:55.931" v="281" actId="1076"/>
        <pc:sldMkLst>
          <pc:docMk/>
          <pc:sldMk cId="3251258770" sldId="523"/>
        </pc:sldMkLst>
        <pc:spChg chg="mod">
          <ac:chgData name="Hannah" userId="87be738432606cac" providerId="LiveId" clId="{722E20F9-A28E-4C22-85B3-C807B60EC560}" dt="2023-02-01T15:38:53.414" v="280" actId="1076"/>
          <ac:spMkLst>
            <pc:docMk/>
            <pc:sldMk cId="3251258770" sldId="523"/>
            <ac:spMk id="12" creationId="{DF4CB074-520D-224D-97E4-9B5397933F2B}"/>
          </ac:spMkLst>
        </pc:spChg>
        <pc:spChg chg="mod">
          <ac:chgData name="Hannah" userId="87be738432606cac" providerId="LiveId" clId="{722E20F9-A28E-4C22-85B3-C807B60EC560}" dt="2023-02-01T15:38:55.931" v="281" actId="1076"/>
          <ac:spMkLst>
            <pc:docMk/>
            <pc:sldMk cId="3251258770" sldId="523"/>
            <ac:spMk id="17" creationId="{26B36D76-6280-5549-BDED-B7C566689F2E}"/>
          </ac:spMkLst>
        </pc:spChg>
      </pc:sldChg>
      <pc:sldChg chg="addSp delSp modSp mod">
        <pc:chgData name="Hannah" userId="87be738432606cac" providerId="LiveId" clId="{722E20F9-A28E-4C22-85B3-C807B60EC560}" dt="2023-02-01T15:55:10.071" v="314" actId="20577"/>
        <pc:sldMkLst>
          <pc:docMk/>
          <pc:sldMk cId="2092636928" sldId="524"/>
        </pc:sldMkLst>
        <pc:spChg chg="mod">
          <ac:chgData name="Hannah" userId="87be738432606cac" providerId="LiveId" clId="{722E20F9-A28E-4C22-85B3-C807B60EC560}" dt="2023-02-01T15:33:07.727" v="87" actId="20577"/>
          <ac:spMkLst>
            <pc:docMk/>
            <pc:sldMk cId="2092636928" sldId="524"/>
            <ac:spMk id="6" creationId="{9DF53696-B0C9-F801-45A9-E3CF27D96852}"/>
          </ac:spMkLst>
        </pc:spChg>
        <pc:spChg chg="add mod">
          <ac:chgData name="Hannah" userId="87be738432606cac" providerId="LiveId" clId="{722E20F9-A28E-4C22-85B3-C807B60EC560}" dt="2023-02-01T15:38:16.286" v="279" actId="20577"/>
          <ac:spMkLst>
            <pc:docMk/>
            <pc:sldMk cId="2092636928" sldId="524"/>
            <ac:spMk id="11" creationId="{5CCD1EC6-3FD5-9146-B81D-BFD8EF1179A1}"/>
          </ac:spMkLst>
        </pc:spChg>
        <pc:spChg chg="add mod">
          <ac:chgData name="Hannah" userId="87be738432606cac" providerId="LiveId" clId="{722E20F9-A28E-4C22-85B3-C807B60EC560}" dt="2023-02-01T15:37:23.013" v="131" actId="1076"/>
          <ac:spMkLst>
            <pc:docMk/>
            <pc:sldMk cId="2092636928" sldId="524"/>
            <ac:spMk id="12" creationId="{9A0A6D2B-2331-ACE1-A8E4-D847CAA87ACB}"/>
          </ac:spMkLst>
        </pc:spChg>
        <pc:spChg chg="add mod">
          <ac:chgData name="Hannah" userId="87be738432606cac" providerId="LiveId" clId="{722E20F9-A28E-4C22-85B3-C807B60EC560}" dt="2023-02-01T15:37:37.226" v="132" actId="1582"/>
          <ac:spMkLst>
            <pc:docMk/>
            <pc:sldMk cId="2092636928" sldId="524"/>
            <ac:spMk id="13" creationId="{0C7C6358-1421-082E-E190-32CE5BD7C765}"/>
          </ac:spMkLst>
        </pc:spChg>
        <pc:spChg chg="add del mod">
          <ac:chgData name="Hannah" userId="87be738432606cac" providerId="LiveId" clId="{722E20F9-A28E-4C22-85B3-C807B60EC560}" dt="2023-02-01T15:37:12.846" v="129" actId="478"/>
          <ac:spMkLst>
            <pc:docMk/>
            <pc:sldMk cId="2092636928" sldId="524"/>
            <ac:spMk id="14" creationId="{0A1276A4-9ADE-3999-3621-D45A7EF96662}"/>
          </ac:spMkLst>
        </pc:spChg>
        <pc:spChg chg="add mod">
          <ac:chgData name="Hannah" userId="87be738432606cac" providerId="LiveId" clId="{722E20F9-A28E-4C22-85B3-C807B60EC560}" dt="2023-02-01T15:38:00.841" v="273" actId="1037"/>
          <ac:spMkLst>
            <pc:docMk/>
            <pc:sldMk cId="2092636928" sldId="524"/>
            <ac:spMk id="15" creationId="{C6C84DBC-D308-CCB4-2829-DE2A255010A2}"/>
          </ac:spMkLst>
        </pc:spChg>
        <pc:spChg chg="add mod">
          <ac:chgData name="Hannah" userId="87be738432606cac" providerId="LiveId" clId="{722E20F9-A28E-4C22-85B3-C807B60EC560}" dt="2023-02-01T15:38:08.781" v="275" actId="1076"/>
          <ac:spMkLst>
            <pc:docMk/>
            <pc:sldMk cId="2092636928" sldId="524"/>
            <ac:spMk id="16" creationId="{4B3EAC24-BFD0-4812-1C61-B8C623667238}"/>
          </ac:spMkLst>
        </pc:spChg>
        <pc:spChg chg="add mod">
          <ac:chgData name="Hannah" userId="87be738432606cac" providerId="LiveId" clId="{722E20F9-A28E-4C22-85B3-C807B60EC560}" dt="2023-02-01T15:55:01.997" v="309" actId="1076"/>
          <ac:spMkLst>
            <pc:docMk/>
            <pc:sldMk cId="2092636928" sldId="524"/>
            <ac:spMk id="17" creationId="{1A8C0E71-BD8B-6D86-582B-F219CF480E75}"/>
          </ac:spMkLst>
        </pc:spChg>
        <pc:spChg chg="add mod">
          <ac:chgData name="Hannah" userId="87be738432606cac" providerId="LiveId" clId="{722E20F9-A28E-4C22-85B3-C807B60EC560}" dt="2023-02-01T15:55:10.071" v="314" actId="20577"/>
          <ac:spMkLst>
            <pc:docMk/>
            <pc:sldMk cId="2092636928" sldId="524"/>
            <ac:spMk id="18" creationId="{5A3848CF-4219-4B57-FA14-83A4486DB56A}"/>
          </ac:spMkLst>
        </pc:spChg>
        <pc:picChg chg="mod">
          <ac:chgData name="Hannah" userId="87be738432606cac" providerId="LiveId" clId="{722E20F9-A28E-4C22-85B3-C807B60EC560}" dt="2023-02-01T15:30:52.693" v="16" actId="14100"/>
          <ac:picMkLst>
            <pc:docMk/>
            <pc:sldMk cId="2092636928" sldId="524"/>
            <ac:picMk id="5" creationId="{AFCCDDD7-F319-7633-97C5-88ECB5A56D56}"/>
          </ac:picMkLst>
        </pc:picChg>
        <pc:picChg chg="add del mod modCrop">
          <ac:chgData name="Hannah" userId="87be738432606cac" providerId="LiveId" clId="{722E20F9-A28E-4C22-85B3-C807B60EC560}" dt="2023-02-01T15:30:23.287" v="11" actId="478"/>
          <ac:picMkLst>
            <pc:docMk/>
            <pc:sldMk cId="2092636928" sldId="524"/>
            <ac:picMk id="8" creationId="{9999BF60-88CD-AAEF-56D5-D94744854F1D}"/>
          </ac:picMkLst>
        </pc:picChg>
        <pc:picChg chg="add mod modCrop">
          <ac:chgData name="Hannah" userId="87be738432606cac" providerId="LiveId" clId="{722E20F9-A28E-4C22-85B3-C807B60EC560}" dt="2023-02-01T15:37:46.847" v="135" actId="1076"/>
          <ac:picMkLst>
            <pc:docMk/>
            <pc:sldMk cId="2092636928" sldId="524"/>
            <ac:picMk id="10" creationId="{76A8FE09-16F6-47B6-D746-F068E123FC0D}"/>
          </ac:picMkLst>
        </pc:picChg>
      </pc:sldChg>
      <pc:sldChg chg="addSp delSp modSp new mod">
        <pc:chgData name="Hannah" userId="87be738432606cac" providerId="LiveId" clId="{722E20F9-A28E-4C22-85B3-C807B60EC560}" dt="2023-02-01T15:51:21.691" v="304" actId="20577"/>
        <pc:sldMkLst>
          <pc:docMk/>
          <pc:sldMk cId="2226657340" sldId="525"/>
        </pc:sldMkLst>
        <pc:spChg chg="del">
          <ac:chgData name="Hannah" userId="87be738432606cac" providerId="LiveId" clId="{722E20F9-A28E-4C22-85B3-C807B60EC560}" dt="2023-02-01T15:33:41.846" v="90" actId="478"/>
          <ac:spMkLst>
            <pc:docMk/>
            <pc:sldMk cId="2226657340" sldId="525"/>
            <ac:spMk id="2" creationId="{491ED2F1-8F1A-7818-53EC-7ED1446C51D4}"/>
          </ac:spMkLst>
        </pc:spChg>
        <pc:spChg chg="del">
          <ac:chgData name="Hannah" userId="87be738432606cac" providerId="LiveId" clId="{722E20F9-A28E-4C22-85B3-C807B60EC560}" dt="2023-02-01T15:33:43.853" v="91" actId="478"/>
          <ac:spMkLst>
            <pc:docMk/>
            <pc:sldMk cId="2226657340" sldId="525"/>
            <ac:spMk id="3" creationId="{7FB4B87A-BDDB-FBCF-6EA4-62835FD37920}"/>
          </ac:spMkLst>
        </pc:spChg>
        <pc:spChg chg="add mod">
          <ac:chgData name="Hannah" userId="87be738432606cac" providerId="LiveId" clId="{722E20F9-A28E-4C22-85B3-C807B60EC560}" dt="2023-02-01T15:51:12.970" v="298" actId="1076"/>
          <ac:spMkLst>
            <pc:docMk/>
            <pc:sldMk cId="2226657340" sldId="525"/>
            <ac:spMk id="6" creationId="{DE216E3E-FA47-A20B-7B24-C6F46AE09089}"/>
          </ac:spMkLst>
        </pc:spChg>
        <pc:spChg chg="add mod">
          <ac:chgData name="Hannah" userId="87be738432606cac" providerId="LiveId" clId="{722E20F9-A28E-4C22-85B3-C807B60EC560}" dt="2023-02-01T15:49:13.898" v="292" actId="1076"/>
          <ac:spMkLst>
            <pc:docMk/>
            <pc:sldMk cId="2226657340" sldId="525"/>
            <ac:spMk id="7" creationId="{9BD3353A-6E50-237D-2E00-58647649A2C7}"/>
          </ac:spMkLst>
        </pc:spChg>
        <pc:spChg chg="add mod">
          <ac:chgData name="Hannah" userId="87be738432606cac" providerId="LiveId" clId="{722E20F9-A28E-4C22-85B3-C807B60EC560}" dt="2023-02-01T15:51:21.691" v="304" actId="20577"/>
          <ac:spMkLst>
            <pc:docMk/>
            <pc:sldMk cId="2226657340" sldId="525"/>
            <ac:spMk id="8" creationId="{0AC7350F-C26E-FEF4-EF6A-2FEA10E83E2E}"/>
          </ac:spMkLst>
        </pc:spChg>
        <pc:picChg chg="add mod modCrop">
          <ac:chgData name="Hannah" userId="87be738432606cac" providerId="LiveId" clId="{722E20F9-A28E-4C22-85B3-C807B60EC560}" dt="2023-02-01T15:41:39.140" v="288" actId="1076"/>
          <ac:picMkLst>
            <pc:docMk/>
            <pc:sldMk cId="2226657340" sldId="525"/>
            <ac:picMk id="5" creationId="{70891D90-A4CF-F4AB-C2B2-636581E3191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A0CEE1-BE43-4D3A-8C9C-76869352411E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29335D-692D-4ED7-884A-BFC955568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306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I mentioned earlier, the SD is the component of the mRNA that directly interacts with the 16S rRNA at the anti-shine Dalgarno sequence. We were interested in this because in the E coli ribosome, Dr. Gregory found a possible interaction between bS21 in green here, with the anti-shine Dalgarno on the 16S rRNA in blue. We don’t know if this same interaction may be occurring in Francisella, but there’s a possibility that bS21 may be impacting the structure of the ASD, thereby regulating THE critical step of translation initiation.</a:t>
            </a:r>
          </a:p>
          <a:p>
            <a:endParaRPr lang="en-US" dirty="0"/>
          </a:p>
          <a:p>
            <a:r>
              <a:rPr lang="en-US" dirty="0"/>
              <a:t>I want to remind you all here that an ideal Shine Dalgarno on the mRNA strand is a reverse complement of the anti-shine Dalgarno on the 16S rRNA. For E. coli and Francisella it is the same – AGGAGG – and is generally located about 6 nucleotides upstream of the start codon.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C35E36-44CF-41A2-B0A4-F6B5CD6E87A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659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1AC54-B6D5-CFBB-E4A4-E6C1B83847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4BFA59-A8D4-867D-7201-A5BB03251C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D92E4-1088-1C4A-68BE-C28A0A57F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2F681-6158-42DD-84A3-0EDC24E61B6F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670062-11AC-E19A-FA1A-9F38984C3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31BCA5-09BC-3424-013C-181B9E409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E9372-3510-4FC7-8C71-A2DC23F96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618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279C2-3892-2FE3-5CB0-A82962B46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853FED-C4D1-B460-03C2-008BC52801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E25CA6-EDB2-8FA4-88F9-25023E512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2F681-6158-42DD-84A3-0EDC24E61B6F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29A529-A2A0-CF9D-139A-84FDC573E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EE172A-E31D-77CC-224F-9F3FC3D08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E9372-3510-4FC7-8C71-A2DC23F96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438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DE2B671-5E9A-0F73-096D-A95351DA9E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AFF641-E3A4-C551-04BA-62B19ABDF3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FFFE60-78CC-C267-52FA-D68FD86D0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2F681-6158-42DD-84A3-0EDC24E61B6F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F0BA3-0545-FE54-796D-95A4BF41C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6983B5-DF04-CAF5-924E-3B5ABCE34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E9372-3510-4FC7-8C71-A2DC23F96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309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311F3-EB13-17D5-2CF6-42EBBCAFC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2A1605-00FA-4322-239B-FC202280AF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2D3DCA-1A4D-BF98-7E28-69253B9A2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2F681-6158-42DD-84A3-0EDC24E61B6F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92CB90-B929-A9C8-11ED-EEAA6275F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347548-9290-CAF4-128A-FC1EC5BAD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E9372-3510-4FC7-8C71-A2DC23F96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625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1CAC4-0CB9-5551-E787-D221D0F8E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7B950D-9542-5D74-12E4-7FFB6F71C2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B8FCAC-857F-7170-4C75-29D44DB46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2F681-6158-42DD-84A3-0EDC24E61B6F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8B74D0-6025-CDD3-F1BD-65AD312AF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CE0401-C8F4-D536-6CCF-D59B5F4DE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E9372-3510-4FC7-8C71-A2DC23F96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793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75F23-66A2-0BDB-9515-D7998E5E9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053824-92D2-8FFD-8537-9D060D9D50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B0F44F-736A-2AA6-5549-4CCAACD3C4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47D101-3A4F-06D4-53C8-F1B736657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2F681-6158-42DD-84A3-0EDC24E61B6F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9BD71E-6E16-774F-5529-7BA709FA1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D8D701-C116-95E1-431C-C69EFEF16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E9372-3510-4FC7-8C71-A2DC23F96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16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7FB3C-922F-12D8-CC3A-88ABC7ABC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30E19F-CEA7-7800-35C4-843514894D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477D47-3B5D-5338-6EBF-6A36FCBE43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C576BB-4FA8-746F-585A-C2C0ADE61B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139A3D-3C4E-29D0-1A13-31F1B51764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388E99A-B3F0-10D6-3596-7BD3CD5E1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2F681-6158-42DD-84A3-0EDC24E61B6F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025B73-0D3C-0840-3922-355D46231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3082A26-6FE1-1678-C081-A341880A7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E9372-3510-4FC7-8C71-A2DC23F96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663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E90A8-5918-5710-134F-608D45354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7BFE62-07DF-9215-67F7-2FC05D65D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2F681-6158-42DD-84A3-0EDC24E61B6F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72D750-9B11-0627-E926-5E7A81AD7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A45F7E-B4D6-CB60-6D41-4661EBE74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E9372-3510-4FC7-8C71-A2DC23F96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33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C467CD-27AA-8B04-C88C-DC50F4EEF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2F681-6158-42DD-84A3-0EDC24E61B6F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F2B775-12B9-0267-F3E2-C65B296B4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4446E3-FC7C-E670-FC94-5226E54E2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E9372-3510-4FC7-8C71-A2DC23F96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430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BCC8F-D505-0B09-D4B0-3301B74C8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C7FBF8-50A1-1FD3-E7A2-75436103A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0BB0D1-3D24-786F-80CA-17D62A2307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FFEF2D-CF29-D8A2-44DF-75A5C64CC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2F681-6158-42DD-84A3-0EDC24E61B6F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A6F7DB-AF69-1F14-5F6F-44C7AC2FD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6D88A1-5B8A-DF46-28E6-3092904D1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E9372-3510-4FC7-8C71-A2DC23F96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157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8D84C-445C-6333-95D1-212D5DB3A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32A456-0CF2-C539-BC01-F1D728F0E7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9EB54C-4865-7257-DB3A-FF1FA0F866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9F311D-FD61-4E1E-390D-963CA4E12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2F681-6158-42DD-84A3-0EDC24E61B6F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992111-03EF-D504-784A-4A7D08616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FDDC0C-0F98-546B-769E-8FA204CAF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E9372-3510-4FC7-8C71-A2DC23F96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378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3B35D5-2DF5-7BC9-201C-773840FAD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C5915E-32B2-FF80-DAC4-C20F8B6E09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9999C2-2312-A8B2-A2EB-8ED7BC7329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2F681-6158-42DD-84A3-0EDC24E61B6F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0C9A9D-D701-0F38-F90C-CB1B2A4853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A24D79-9E70-ABA5-71A1-ADE8B06344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E9372-3510-4FC7-8C71-A2DC23F96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507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741E6F7-5302-4E03-AAF5-323335649C2B}"/>
              </a:ext>
            </a:extLst>
          </p:cNvPr>
          <p:cNvGrpSpPr/>
          <p:nvPr/>
        </p:nvGrpSpPr>
        <p:grpSpPr>
          <a:xfrm>
            <a:off x="326988" y="1344057"/>
            <a:ext cx="7620000" cy="5194126"/>
            <a:chOff x="704335" y="737803"/>
            <a:chExt cx="7620000" cy="519412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23E4004-D05B-774B-9BCD-3BAE72F83D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4335" y="851929"/>
              <a:ext cx="7620000" cy="508000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F26AC2B-8EA8-414A-B51D-5509F3E04625}"/>
                </a:ext>
              </a:extLst>
            </p:cNvPr>
            <p:cNvSpPr txBox="1"/>
            <p:nvPr/>
          </p:nvSpPr>
          <p:spPr>
            <a:xfrm>
              <a:off x="5004486" y="3756454"/>
              <a:ext cx="66236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R17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92C0F04-BF40-794E-B04B-D90A3DD45D4D}"/>
                </a:ext>
              </a:extLst>
            </p:cNvPr>
            <p:cNvSpPr txBox="1"/>
            <p:nvPr/>
          </p:nvSpPr>
          <p:spPr>
            <a:xfrm>
              <a:off x="6281291" y="1215427"/>
              <a:ext cx="4171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/>
                <a:t>3’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35091B3-BAE8-984A-ACCE-C10C7189CB07}"/>
                </a:ext>
              </a:extLst>
            </p:cNvPr>
            <p:cNvSpPr txBox="1"/>
            <p:nvPr/>
          </p:nvSpPr>
          <p:spPr>
            <a:xfrm>
              <a:off x="6196492" y="2298357"/>
              <a:ext cx="10038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/>
                <a:t>U1540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AF910F9-E5BC-AB46-AE32-E4FACC793C82}"/>
                </a:ext>
              </a:extLst>
            </p:cNvPr>
            <p:cNvSpPr txBox="1"/>
            <p:nvPr/>
          </p:nvSpPr>
          <p:spPr>
            <a:xfrm>
              <a:off x="4212749" y="737803"/>
              <a:ext cx="9701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/>
                <a:t>C1538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10C1F26-43D3-2C40-8AD1-6B9880C680A9}"/>
                </a:ext>
              </a:extLst>
            </p:cNvPr>
            <p:cNvSpPr txBox="1"/>
            <p:nvPr/>
          </p:nvSpPr>
          <p:spPr>
            <a:xfrm>
              <a:off x="2569850" y="3391930"/>
              <a:ext cx="9701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C1536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321FF0D-A571-3D4C-99E1-F7CD2C3814B0}"/>
                </a:ext>
              </a:extLst>
            </p:cNvPr>
            <p:cNvSpPr txBox="1"/>
            <p:nvPr/>
          </p:nvSpPr>
          <p:spPr>
            <a:xfrm>
              <a:off x="1399205" y="851930"/>
              <a:ext cx="9701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/>
                <a:t>C1535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B2AC481-6620-834D-B463-744768050778}"/>
                </a:ext>
              </a:extLst>
            </p:cNvPr>
            <p:cNvSpPr txBox="1"/>
            <p:nvPr/>
          </p:nvSpPr>
          <p:spPr>
            <a:xfrm>
              <a:off x="3566750" y="3575049"/>
              <a:ext cx="10038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U1537</a:t>
              </a:r>
            </a:p>
          </p:txBody>
        </p:sp>
      </p:grpSp>
      <p:sp>
        <p:nvSpPr>
          <p:cNvPr id="18" name="Title 1">
            <a:extLst>
              <a:ext uri="{FF2B5EF4-FFF2-40B4-BE49-F238E27FC236}">
                <a16:creationId xmlns:a16="http://schemas.microsoft.com/office/drawing/2014/main" id="{410BC854-09C4-4E28-895F-71FA674F3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65" y="40079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Possible interaction between bS21 and Anti-Shine-Dalgarno (ASD)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DAAFE5D-74CB-474A-9937-D75B4880D69C}"/>
              </a:ext>
            </a:extLst>
          </p:cNvPr>
          <p:cNvSpPr/>
          <p:nvPr/>
        </p:nvSpPr>
        <p:spPr>
          <a:xfrm>
            <a:off x="4598073" y="4394577"/>
            <a:ext cx="804969" cy="412238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37A88EC-9C89-4370-B6DA-FBE3899DB6EB}"/>
              </a:ext>
            </a:extLst>
          </p:cNvPr>
          <p:cNvSpPr/>
          <p:nvPr/>
        </p:nvSpPr>
        <p:spPr>
          <a:xfrm>
            <a:off x="4836698" y="1728412"/>
            <a:ext cx="997935" cy="420171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8520EA-49A8-954C-B268-A7636F5F6256}"/>
              </a:ext>
            </a:extLst>
          </p:cNvPr>
          <p:cNvSpPr txBox="1"/>
          <p:nvPr/>
        </p:nvSpPr>
        <p:spPr>
          <a:xfrm>
            <a:off x="4796528" y="1698573"/>
            <a:ext cx="970137" cy="461665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C1539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1C43B5-AD5E-9F40-90DA-2B932870B899}"/>
              </a:ext>
            </a:extLst>
          </p:cNvPr>
          <p:cNvSpPr txBox="1"/>
          <p:nvPr/>
        </p:nvSpPr>
        <p:spPr>
          <a:xfrm>
            <a:off x="6223065" y="1876625"/>
            <a:ext cx="14991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16S rRNA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6E3C46-C6BF-AC4A-90AF-312F8D98D866}"/>
              </a:ext>
            </a:extLst>
          </p:cNvPr>
          <p:cNvSpPr txBox="1"/>
          <p:nvPr/>
        </p:nvSpPr>
        <p:spPr>
          <a:xfrm>
            <a:off x="6196492" y="4955059"/>
            <a:ext cx="8883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bS21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F4CB074-520D-224D-97E4-9B5397933F2B}"/>
              </a:ext>
            </a:extLst>
          </p:cNvPr>
          <p:cNvSpPr txBox="1"/>
          <p:nvPr/>
        </p:nvSpPr>
        <p:spPr>
          <a:xfrm>
            <a:off x="8654797" y="2844021"/>
            <a:ext cx="43353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ASD sequence (1535-1540)</a:t>
            </a:r>
          </a:p>
          <a:p>
            <a:r>
              <a:rPr lang="en-US" sz="2400" dirty="0"/>
              <a:t>5’-CCUC</a:t>
            </a:r>
            <a:r>
              <a:rPr lang="en-US" sz="2400" b="1" dirty="0">
                <a:solidFill>
                  <a:srgbClr val="C00000"/>
                </a:solidFill>
              </a:rPr>
              <a:t>C</a:t>
            </a:r>
            <a:r>
              <a:rPr lang="en-US" sz="2400" dirty="0"/>
              <a:t>U-3’</a:t>
            </a:r>
          </a:p>
          <a:p>
            <a:endParaRPr lang="en-US" sz="2400" dirty="0"/>
          </a:p>
          <a:p>
            <a:r>
              <a:rPr lang="en-US" sz="2400" dirty="0"/>
              <a:t>Ideal Shine-Dalgarno(SD) sequence</a:t>
            </a:r>
          </a:p>
          <a:p>
            <a:r>
              <a:rPr lang="en-US" sz="2400" dirty="0"/>
              <a:t>5’-AGGAGG-3’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6B36D76-6280-5549-BDED-B7C566689F2E}"/>
              </a:ext>
            </a:extLst>
          </p:cNvPr>
          <p:cNvSpPr txBox="1"/>
          <p:nvPr/>
        </p:nvSpPr>
        <p:spPr>
          <a:xfrm>
            <a:off x="8465084" y="5752754"/>
            <a:ext cx="47147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PDB 6o7k</a:t>
            </a:r>
          </a:p>
          <a:p>
            <a:r>
              <a:rPr lang="en-US" dirty="0" err="1"/>
              <a:t>Kaledhonkar</a:t>
            </a:r>
            <a:r>
              <a:rPr lang="en-US" dirty="0"/>
              <a:t> et al. (2019) Nature </a:t>
            </a:r>
            <a:r>
              <a:rPr lang="en-US" b="1" dirty="0"/>
              <a:t>570:</a:t>
            </a:r>
            <a:r>
              <a:rPr lang="en-US" dirty="0"/>
              <a:t>400</a:t>
            </a:r>
          </a:p>
          <a:p>
            <a:r>
              <a:rPr lang="en-US" dirty="0"/>
              <a:t>Image courtesy of Dr. Gregory</a:t>
            </a:r>
          </a:p>
        </p:txBody>
      </p:sp>
    </p:spTree>
    <p:extLst>
      <p:ext uri="{BB962C8B-B14F-4D97-AF65-F5344CB8AC3E}">
        <p14:creationId xmlns:p14="http://schemas.microsoft.com/office/powerpoint/2010/main" val="3251258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FCCDDD7-F319-7633-97C5-88ECB5A56D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4" r="35937"/>
          <a:stretch/>
        </p:blipFill>
        <p:spPr>
          <a:xfrm>
            <a:off x="6322142" y="1130017"/>
            <a:ext cx="5595478" cy="329258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DF53696-B0C9-F801-45A9-E3CF27D96852}"/>
              </a:ext>
            </a:extLst>
          </p:cNvPr>
          <p:cNvSpPr txBox="1"/>
          <p:nvPr/>
        </p:nvSpPr>
        <p:spPr>
          <a:xfrm>
            <a:off x="6941574" y="5055928"/>
            <a:ext cx="4277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PDB: 4V6P</a:t>
            </a:r>
          </a:p>
          <a:p>
            <a:r>
              <a:rPr lang="en-US" dirty="0"/>
              <a:t>Translocation intermediate (elongation)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6A8FE09-16F6-47B6-D746-F068E123FC0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6" r="26125"/>
          <a:stretch/>
        </p:blipFill>
        <p:spPr>
          <a:xfrm>
            <a:off x="274380" y="1130017"/>
            <a:ext cx="5683968" cy="347087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CCD1EC6-3FD5-9146-B81D-BFD8EF1179A1}"/>
              </a:ext>
            </a:extLst>
          </p:cNvPr>
          <p:cNvSpPr txBox="1"/>
          <p:nvPr/>
        </p:nvSpPr>
        <p:spPr>
          <a:xfrm>
            <a:off x="1440425" y="5055927"/>
            <a:ext cx="4277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PDB: 6O7K</a:t>
            </a:r>
          </a:p>
          <a:p>
            <a:r>
              <a:rPr lang="en-US" dirty="0"/>
              <a:t>30S initiation complex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A0A6D2B-2331-ACE1-A8E4-D847CAA87ACB}"/>
              </a:ext>
            </a:extLst>
          </p:cNvPr>
          <p:cNvSpPr txBox="1"/>
          <p:nvPr/>
        </p:nvSpPr>
        <p:spPr>
          <a:xfrm>
            <a:off x="3932904" y="3275111"/>
            <a:ext cx="501446" cy="307777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R17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C7C6358-1421-082E-E190-32CE5BD7C765}"/>
              </a:ext>
            </a:extLst>
          </p:cNvPr>
          <p:cNvSpPr txBox="1"/>
          <p:nvPr/>
        </p:nvSpPr>
        <p:spPr>
          <a:xfrm>
            <a:off x="2639499" y="3664455"/>
            <a:ext cx="664140" cy="307777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C1539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6C84DBC-D308-CCB4-2829-DE2A255010A2}"/>
              </a:ext>
            </a:extLst>
          </p:cNvPr>
          <p:cNvSpPr txBox="1"/>
          <p:nvPr/>
        </p:nvSpPr>
        <p:spPr>
          <a:xfrm>
            <a:off x="10397637" y="2473778"/>
            <a:ext cx="501446" cy="307777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R17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B3EAC24-BFD0-4812-1C61-B8C623667238}"/>
              </a:ext>
            </a:extLst>
          </p:cNvPr>
          <p:cNvSpPr txBox="1"/>
          <p:nvPr/>
        </p:nvSpPr>
        <p:spPr>
          <a:xfrm>
            <a:off x="9616872" y="3582888"/>
            <a:ext cx="664140" cy="307777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C1539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A8C0E71-BD8B-6D86-582B-F219CF480E75}"/>
              </a:ext>
            </a:extLst>
          </p:cNvPr>
          <p:cNvSpPr txBox="1"/>
          <p:nvPr/>
        </p:nvSpPr>
        <p:spPr>
          <a:xfrm>
            <a:off x="274380" y="526478"/>
            <a:ext cx="15436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A3848CF-4219-4B57-FA14-83A4486DB56A}"/>
              </a:ext>
            </a:extLst>
          </p:cNvPr>
          <p:cNvSpPr txBox="1"/>
          <p:nvPr/>
        </p:nvSpPr>
        <p:spPr>
          <a:xfrm>
            <a:off x="6322142" y="526478"/>
            <a:ext cx="15436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092636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0891D90-A4CF-F4AB-C2B2-636581E319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2" r="16192"/>
          <a:stretch/>
        </p:blipFill>
        <p:spPr>
          <a:xfrm>
            <a:off x="1524000" y="1482213"/>
            <a:ext cx="8308258" cy="38935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E216E3E-FA47-A20B-7B24-C6F46AE09089}"/>
              </a:ext>
            </a:extLst>
          </p:cNvPr>
          <p:cNvSpPr txBox="1"/>
          <p:nvPr/>
        </p:nvSpPr>
        <p:spPr>
          <a:xfrm>
            <a:off x="4961467" y="2631645"/>
            <a:ext cx="501446" cy="307777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K57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D3353A-6E50-237D-2E00-58647649A2C7}"/>
              </a:ext>
            </a:extLst>
          </p:cNvPr>
          <p:cNvSpPr txBox="1"/>
          <p:nvPr/>
        </p:nvSpPr>
        <p:spPr>
          <a:xfrm>
            <a:off x="6331805" y="2939422"/>
            <a:ext cx="664140" cy="307777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C1538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C7350F-C26E-FEF4-EF6A-2FEA10E83E2E}"/>
              </a:ext>
            </a:extLst>
          </p:cNvPr>
          <p:cNvSpPr txBox="1"/>
          <p:nvPr/>
        </p:nvSpPr>
        <p:spPr>
          <a:xfrm>
            <a:off x="6024990" y="3849827"/>
            <a:ext cx="501446" cy="307777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R54</a:t>
            </a:r>
          </a:p>
        </p:txBody>
      </p:sp>
    </p:spTree>
    <p:extLst>
      <p:ext uri="{BB962C8B-B14F-4D97-AF65-F5344CB8AC3E}">
        <p14:creationId xmlns:p14="http://schemas.microsoft.com/office/powerpoint/2010/main" val="22266573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235</Words>
  <Application>Microsoft Office PowerPoint</Application>
  <PresentationFormat>Widescreen</PresentationFormat>
  <Paragraphs>36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Possible interaction between bS21 and Anti-Shine-Dalgarno (ASD)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Hannah</dc:creator>
  <cp:lastModifiedBy>Hannah</cp:lastModifiedBy>
  <cp:revision>3</cp:revision>
  <dcterms:created xsi:type="dcterms:W3CDTF">2023-02-01T15:18:45Z</dcterms:created>
  <dcterms:modified xsi:type="dcterms:W3CDTF">2023-02-01T15:59:05Z</dcterms:modified>
</cp:coreProperties>
</file>