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492" r:id="rId3"/>
    <p:sldId id="493" r:id="rId4"/>
    <p:sldId id="494" r:id="rId5"/>
    <p:sldId id="49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899" autoAdjust="0"/>
  </p:normalViewPr>
  <p:slideViewPr>
    <p:cSldViewPr snapToGrid="0">
      <p:cViewPr varScale="1">
        <p:scale>
          <a:sx n="65" d="100"/>
          <a:sy n="65" d="100"/>
        </p:scale>
        <p:origin x="6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19F29-D5AC-4B64-9683-4CC03507F443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F922-5AF5-41F6-B7BD-35BD378D0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54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Interactions with ASD from Jha et al. paper:</a:t>
            </a:r>
          </a:p>
          <a:p>
            <a:r>
              <a:rPr lang="en-US" dirty="0"/>
              <a:t>Lys51</a:t>
            </a:r>
          </a:p>
          <a:p>
            <a:r>
              <a:rPr lang="en-US" dirty="0"/>
              <a:t>Tyr54</a:t>
            </a:r>
          </a:p>
          <a:p>
            <a:r>
              <a:rPr lang="en-US" dirty="0"/>
              <a:t>Ile55</a:t>
            </a:r>
          </a:p>
          <a:p>
            <a:r>
              <a:rPr lang="en-US" dirty="0"/>
              <a:t>All are not conserved with bS21 in F. tularensis except I55 which is conserved in bS21-3 only</a:t>
            </a:r>
          </a:p>
          <a:p>
            <a:endParaRPr lang="en-US" dirty="0"/>
          </a:p>
          <a:p>
            <a:r>
              <a:rPr lang="en-US" dirty="0"/>
              <a:t>Residues that are conserved in F jo and F </a:t>
            </a:r>
            <a:r>
              <a:rPr lang="en-US" dirty="0" err="1"/>
              <a:t>tul</a:t>
            </a:r>
            <a:r>
              <a:rPr lang="en-US" dirty="0"/>
              <a:t> (all three homologs): </a:t>
            </a:r>
          </a:p>
          <a:p>
            <a:r>
              <a:rPr lang="en-US" dirty="0"/>
              <a:t>color red, /7JIL/AB/z/ASP`13</a:t>
            </a:r>
          </a:p>
          <a:p>
            <a:r>
              <a:rPr lang="en-US" dirty="0"/>
              <a:t>color red, /7JIL/AB/z/LEU`16</a:t>
            </a:r>
          </a:p>
          <a:p>
            <a:r>
              <a:rPr lang="en-US" dirty="0"/>
              <a:t>color red, /7JIL/AB/z/LYS`20</a:t>
            </a:r>
          </a:p>
          <a:p>
            <a:r>
              <a:rPr lang="en-US" dirty="0"/>
              <a:t>color red, /7JIL/AB/z/ARG`21</a:t>
            </a:r>
          </a:p>
          <a:p>
            <a:r>
              <a:rPr lang="en-US" dirty="0"/>
              <a:t>color red, /7JIL/AB/z/LYS`25</a:t>
            </a:r>
          </a:p>
          <a:p>
            <a:r>
              <a:rPr lang="en-US" dirty="0"/>
              <a:t>color red, /7JIL/AB/z/GLY`27</a:t>
            </a:r>
          </a:p>
          <a:p>
            <a:r>
              <a:rPr lang="en-US" dirty="0"/>
              <a:t>color red, /7JIL/AB/z/ARG`33</a:t>
            </a:r>
          </a:p>
          <a:p>
            <a:r>
              <a:rPr lang="en-US" dirty="0"/>
              <a:t>color red, /7JIL/AB/z/ARG`35</a:t>
            </a:r>
          </a:p>
          <a:p>
            <a:r>
              <a:rPr lang="en-US" dirty="0"/>
              <a:t>color red, /7JIL/AB/z/LYS`40</a:t>
            </a:r>
          </a:p>
          <a:p>
            <a:r>
              <a:rPr lang="en-US" dirty="0"/>
              <a:t>color red, /7JIL/AB/z/PRO`41</a:t>
            </a:r>
          </a:p>
          <a:p>
            <a:r>
              <a:rPr lang="en-US" dirty="0"/>
              <a:t>color red, /7JIL/AB/z/ALA`52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35E36-44CF-41A2-B0A4-F6B5CD6E87A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0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Conserved residues that might interact with S11:</a:t>
            </a:r>
          </a:p>
          <a:p>
            <a:r>
              <a:rPr lang="en-US" dirty="0"/>
              <a:t>Leu16</a:t>
            </a:r>
          </a:p>
          <a:p>
            <a:r>
              <a:rPr lang="en-US" dirty="0"/>
              <a:t>Lys20</a:t>
            </a:r>
          </a:p>
          <a:p>
            <a:r>
              <a:rPr lang="en-US" dirty="0"/>
              <a:t>Maybe Arg35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6E9B9E-AF62-41CE-97E1-75F88099A6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35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Conserved residues that might interact with S18:</a:t>
            </a:r>
          </a:p>
          <a:p>
            <a:r>
              <a:rPr lang="en-US" dirty="0"/>
              <a:t>Gly11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6E9B9E-AF62-41CE-97E1-75F88099A6F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71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Conserved residues that may interact with 16S rRNA:</a:t>
            </a:r>
          </a:p>
          <a:p>
            <a:r>
              <a:rPr lang="en-US" dirty="0"/>
              <a:t>lys20</a:t>
            </a:r>
          </a:p>
          <a:p>
            <a:r>
              <a:rPr lang="en-US" dirty="0"/>
              <a:t>Arg 33</a:t>
            </a:r>
          </a:p>
          <a:p>
            <a:r>
              <a:rPr lang="en-US" dirty="0"/>
              <a:t>Arg35?</a:t>
            </a:r>
          </a:p>
          <a:p>
            <a:r>
              <a:rPr lang="en-US" dirty="0"/>
              <a:t>Lys40</a:t>
            </a:r>
          </a:p>
          <a:p>
            <a:r>
              <a:rPr lang="en-US" dirty="0"/>
              <a:t>Pro41</a:t>
            </a:r>
          </a:p>
          <a:p>
            <a:r>
              <a:rPr lang="en-US" dirty="0"/>
              <a:t>*notably, the N-terminus of the protein sticks out from the 16S rRNA and doesn’t seem to interact with much, and that’s where a lot of the conserved residues are.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6E9B9E-AF62-41CE-97E1-75F88099A6F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7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E61E2-8A6F-76C3-5C51-952C0B10E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15917F-6DA4-2517-FC84-03FDC17F6C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D82B1-0F20-EFBA-0051-84EC3E422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FC02B-6A90-CC43-67C9-9E4C0FA23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3481A-6491-B710-B107-154D649C2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598F3-33BE-47CB-7AB3-D2474AD0F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9DEF58-2CC1-84A0-CC70-0E0A4109A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362D7-77AB-F297-C661-1C158B9E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44CB8-CFDA-D0AD-33CE-2D3394573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FC53C-312F-EA1B-1ACF-DFF4B8D9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29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429420-CF6F-AA9C-E38D-59B580202C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BF0202-6C6E-F098-0739-5B8EF0B10A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02C0E-6ED8-18B8-FEC1-092BBDA96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C7FDA-6FA3-52C2-D22A-9B0AD4A49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E7336-887B-48EB-88BE-BEAE2A54C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7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AD023-2EFC-2FD1-1B39-563F92A17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DD47B-F3CA-49E9-505C-B9A0994571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9ABEF-BF68-E723-64B8-D285BBE15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706F3-CE70-6776-A308-4F8EABAA7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3F707-F38D-1EFC-B8DE-E4E9AE87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1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3FD01-A89B-A572-0CFA-6C3B15B0F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DE63E-1B3D-2025-1608-348FA0EC6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0F9C4-E45A-2C98-19D5-4054C9AD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5A4519-9BEA-9B82-D5D7-0BFE922F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148A3-4611-0730-C26F-2C4569769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33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133A1-DCF9-8B90-C16A-36D65AD05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A6C6E-916C-CDCB-C2E6-8AB7352CD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AD712-AF4F-FF48-7FCE-6AC42DBAA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2CEC69-F927-C80F-8CBB-2DBC9B722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E716B4-B89C-8EEE-4E37-463835E49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677F78-02F5-CAEE-5366-1FDE18201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87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865AD-5D96-925F-BCF9-C39DA6DC1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5BE73-42D9-3BF9-1B1E-A77738889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3CFAAB-6FC9-090D-33C9-28332A663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116ED9-C202-F55A-345F-B5CA544C92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913621-C613-3057-FFF8-D5CB3140D6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B9AE06-9CF7-A671-0200-EE266A970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F000A-7A78-AFEB-AA5C-8F3B99AAE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8FAF2E-A715-53C6-8D26-015E1C14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9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E949A-48AA-22DE-AFA6-4C9E04DA5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52C22A-830E-D522-0C52-5760CD17A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0CB8BE-1CFC-6E7F-05CA-3E9DE504E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A0635-12C7-E388-47D8-3788EAB3C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18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56FE82-07BE-0F68-DF30-594B8FD7B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B8A815-07BB-B76A-ED57-61283221A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30EED-08B0-C9BF-EF94-E02C1FD02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81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3A850-A3FF-2BB6-6EAF-F28069381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73EB6-CDD0-96B4-F4B8-6C1E21BE1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CD522B-8B82-13C7-D0E6-1E61043FC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87B1AA-ADDB-A73F-1DAC-E7111E32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08BF1-3072-50BA-AB67-62AB11174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A0786-D912-C62B-9C1E-D164F424B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387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C6169-C072-F255-7A0C-43ED93760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E508FB-4A20-C07E-952A-412590DBFC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81660A-C665-4AB2-7B46-127BB9569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EB8826-7F81-EF60-3FF3-9A960286D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C3839D-A565-36C1-A8FA-5E8AD08F0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18F5BE-7F4B-5691-8396-7CC0F283D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14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6ADB97-FD5C-1B2F-ADC6-6D89D1825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07B11-50EA-CD34-4030-88C83C9E4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98817-423F-CBA2-CD03-AEE5CDD74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602FC-8ED6-43ED-9686-E43E135C5242}" type="datetimeFigureOut">
              <a:rPr lang="en-US" smtClean="0"/>
              <a:t>3/16/2023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6F05A-2D5F-85AC-74E0-2D4B1777F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1073E-63CA-32D6-068F-EF4A7E871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AC2D7-C400-4716-A3B6-350C9DB330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3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E789DC-A350-309A-B0BF-D27660EAE2B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Percent identity matrix with F. jo and E.co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0047B54-28B5-2215-3721-722F18C1A2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761803"/>
              </p:ext>
            </p:extLst>
          </p:nvPr>
        </p:nvGraphicFramePr>
        <p:xfrm>
          <a:off x="1598047" y="2997916"/>
          <a:ext cx="8128002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371929567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23110545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616573007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16480130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72955762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828574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F. Jo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bS21-1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bS21-3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bS21-2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/>
                        <a:t>E.Co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6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F.Jo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33.87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29.03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7182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bS21-1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72.31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56.67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52.31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704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bS21-3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733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bS21-2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60.00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20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E.co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256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610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A8C25-FA4E-4167-B8CC-E15240F6B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Amino acid alignment of bS21 homologs w/ F. </a:t>
            </a:r>
            <a:r>
              <a:rPr lang="en-US" dirty="0" err="1"/>
              <a:t>johnsiniae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CB7A00-91BF-4590-8254-19851979460D}"/>
              </a:ext>
            </a:extLst>
          </p:cNvPr>
          <p:cNvSpPr txBox="1"/>
          <p:nvPr/>
        </p:nvSpPr>
        <p:spPr>
          <a:xfrm>
            <a:off x="8365285" y="4059317"/>
            <a:ext cx="460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= identical amino acid</a:t>
            </a:r>
          </a:p>
          <a:p>
            <a:r>
              <a:rPr lang="en-US" dirty="0"/>
              <a:t>: = very similar amino acid</a:t>
            </a:r>
          </a:p>
          <a:p>
            <a:r>
              <a:rPr lang="en-US" dirty="0"/>
              <a:t>. = somewhat similar amino acid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F26B3D13-8129-690C-7A7A-03B912F51E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32597" y="2044006"/>
            <a:ext cx="11126805" cy="166199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bS21-1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MLSIRVDEHKPFDISLRNFKRACEKAGIKQELRDRQHYVKPTEKRKIAKRQA--VKRARISQ</a:t>
            </a: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-----RRAFI-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800" b="1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bS21-2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MPSVRIKEREPFDVALRRFKRSCEKAGIVSELRRREYFEKPTWARKRKKTAA--VKRAHKSN</a:t>
            </a: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IIVKR------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bS21-3</a:t>
            </a: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MPRIIVDPKKPFDISLRNFKRACEKAGIKQELRDRQHYVKPTQKRKIAKKAA--ISKAKKEA-----RRSYSY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800" b="1" i="1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E.coli </a:t>
            </a:r>
            <a:r>
              <a:rPr kumimoji="0" lang="en-US" altLang="en-US" sz="1800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MPVIKVRENEPFDVALRRFKRSCEKAGVLAEVRRREFYEKPTTERKRAKASA--VKRHAKKL</a:t>
            </a:r>
            <a:r>
              <a:rPr lang="en-US" alt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ARENARRTRLY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800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altLang="en-US" sz="1800" b="1" i="1" dirty="0"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.jo	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ambria" panose="02040503050406030204" pitchFamily="18" charset="0"/>
                <a:cs typeface="Courier New" panose="02070309020205020404" pitchFamily="49" charset="0"/>
              </a:rPr>
              <a:t>MLIIPIKDGENIDRALKRYKRKFDKTGTVRQLRARTAFIKPSVVKRAQIQKAAYIQTLKDSL—ES--------</a:t>
            </a:r>
            <a:endParaRPr lang="en-US" altLang="en-US" sz="1800" dirty="0">
              <a:latin typeface="Courier New" panose="02070309020205020404" pitchFamily="49" charset="0"/>
              <a:ea typeface="Cambria" panose="02040503050406030204" pitchFamily="18" charset="0"/>
              <a:cs typeface="Courier New" panose="020703090202050204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en-US" sz="1800" i="0" u="none" strike="noStrike" cap="none" normalizeH="0" baseline="0" dirty="0">
                <a:ln>
                  <a:noFill/>
                </a:ln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	*  : :   : :* :*:.:**  :*:*   ::* *  : **:  ::     *  :.  .</a:t>
            </a:r>
          </a:p>
        </p:txBody>
      </p:sp>
    </p:spTree>
    <p:extLst>
      <p:ext uri="{BB962C8B-B14F-4D97-AF65-F5344CB8AC3E}">
        <p14:creationId xmlns:p14="http://schemas.microsoft.com/office/powerpoint/2010/main" val="3331557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77574-C945-86A0-31F8-10A31415D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174625"/>
            <a:ext cx="10515600" cy="1325563"/>
          </a:xfrm>
        </p:spPr>
        <p:txBody>
          <a:bodyPr/>
          <a:lstStyle/>
          <a:p>
            <a:r>
              <a:rPr lang="en-US" dirty="0"/>
              <a:t>bS21 and uS11 in </a:t>
            </a:r>
            <a:r>
              <a:rPr lang="en-US" i="1" dirty="0"/>
              <a:t>F. </a:t>
            </a:r>
            <a:r>
              <a:rPr lang="en-US" i="1" dirty="0" err="1"/>
              <a:t>johnsoniae</a:t>
            </a:r>
            <a:endParaRPr lang="en-US" i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39FF26-2E94-34BB-6C8B-0F8384B3C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3065" r="35110" b="36301"/>
          <a:stretch/>
        </p:blipFill>
        <p:spPr>
          <a:xfrm>
            <a:off x="838200" y="1396206"/>
            <a:ext cx="4254500" cy="486149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ED029CE-D8E6-2D3B-5260-EE30A9CCBC01}"/>
              </a:ext>
            </a:extLst>
          </p:cNvPr>
          <p:cNvSpPr txBox="1"/>
          <p:nvPr/>
        </p:nvSpPr>
        <p:spPr>
          <a:xfrm>
            <a:off x="6096000" y="2336800"/>
            <a:ext cx="3416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Grey: bS21</a:t>
            </a:r>
          </a:p>
          <a:p>
            <a:r>
              <a:rPr lang="en-US" dirty="0"/>
              <a:t>Red residues: conserved in F. </a:t>
            </a:r>
            <a:r>
              <a:rPr lang="en-US" dirty="0" err="1"/>
              <a:t>tul</a:t>
            </a:r>
            <a:r>
              <a:rPr lang="en-US" dirty="0"/>
              <a:t> bS21</a:t>
            </a:r>
          </a:p>
          <a:p>
            <a:r>
              <a:rPr lang="en-US" dirty="0"/>
              <a:t>Blue: uS11</a:t>
            </a:r>
          </a:p>
        </p:txBody>
      </p:sp>
    </p:spTree>
    <p:extLst>
      <p:ext uri="{BB962C8B-B14F-4D97-AF65-F5344CB8AC3E}">
        <p14:creationId xmlns:p14="http://schemas.microsoft.com/office/powerpoint/2010/main" val="4111900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77574-C945-86A0-31F8-10A31415D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174625"/>
            <a:ext cx="10515600" cy="1325563"/>
          </a:xfrm>
        </p:spPr>
        <p:txBody>
          <a:bodyPr/>
          <a:lstStyle/>
          <a:p>
            <a:r>
              <a:rPr lang="en-US" dirty="0"/>
              <a:t>bS21 and bS18 in </a:t>
            </a:r>
            <a:r>
              <a:rPr lang="en-US" i="1" dirty="0"/>
              <a:t>F. </a:t>
            </a:r>
            <a:r>
              <a:rPr lang="en-US" i="1" dirty="0" err="1"/>
              <a:t>johnsoniae</a:t>
            </a:r>
            <a:endParaRPr lang="en-US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D029CE-D8E6-2D3B-5260-EE30A9CCBC01}"/>
              </a:ext>
            </a:extLst>
          </p:cNvPr>
          <p:cNvSpPr txBox="1"/>
          <p:nvPr/>
        </p:nvSpPr>
        <p:spPr>
          <a:xfrm>
            <a:off x="6096000" y="2336800"/>
            <a:ext cx="3416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Grey: bS21</a:t>
            </a:r>
          </a:p>
          <a:p>
            <a:r>
              <a:rPr lang="en-US" dirty="0"/>
              <a:t>Red residues: conserved in F. </a:t>
            </a:r>
            <a:r>
              <a:rPr lang="en-US" dirty="0" err="1"/>
              <a:t>tul</a:t>
            </a:r>
            <a:r>
              <a:rPr lang="en-US" dirty="0"/>
              <a:t> bS21</a:t>
            </a:r>
          </a:p>
          <a:p>
            <a:r>
              <a:rPr lang="en-US" dirty="0"/>
              <a:t>Blue: bS18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3CE2A9-3490-DD5A-0E44-4174195518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87" r="25413" b="38932"/>
          <a:stretch/>
        </p:blipFill>
        <p:spPr>
          <a:xfrm>
            <a:off x="469900" y="1500187"/>
            <a:ext cx="4927600" cy="515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48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77574-C945-86A0-31F8-10A31415D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00" y="174625"/>
            <a:ext cx="10515600" cy="1325563"/>
          </a:xfrm>
        </p:spPr>
        <p:txBody>
          <a:bodyPr/>
          <a:lstStyle/>
          <a:p>
            <a:r>
              <a:rPr lang="en-US" dirty="0"/>
              <a:t>bS21 and 16S rRNA in </a:t>
            </a:r>
            <a:r>
              <a:rPr lang="en-US" i="1" dirty="0"/>
              <a:t>F. </a:t>
            </a:r>
            <a:r>
              <a:rPr lang="en-US" i="1" dirty="0" err="1"/>
              <a:t>johnsoniae</a:t>
            </a:r>
            <a:endParaRPr lang="en-US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D029CE-D8E6-2D3B-5260-EE30A9CCBC01}"/>
              </a:ext>
            </a:extLst>
          </p:cNvPr>
          <p:cNvSpPr txBox="1"/>
          <p:nvPr/>
        </p:nvSpPr>
        <p:spPr>
          <a:xfrm>
            <a:off x="6096000" y="2336800"/>
            <a:ext cx="3416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Grey: bS21</a:t>
            </a:r>
          </a:p>
          <a:p>
            <a:r>
              <a:rPr lang="en-US" dirty="0"/>
              <a:t>Red residues: conserved in F. </a:t>
            </a:r>
            <a:r>
              <a:rPr lang="en-US" dirty="0" err="1"/>
              <a:t>tul</a:t>
            </a:r>
            <a:r>
              <a:rPr lang="en-US" dirty="0"/>
              <a:t> bS21</a:t>
            </a:r>
          </a:p>
          <a:p>
            <a:r>
              <a:rPr lang="en-US" dirty="0"/>
              <a:t>Blue: 16S rRNA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EE829E-86F8-7A13-290C-B1466D84FF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322"/>
          <a:stretch/>
        </p:blipFill>
        <p:spPr>
          <a:xfrm>
            <a:off x="837176" y="1500188"/>
            <a:ext cx="4103124" cy="435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3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450</Words>
  <Application>Microsoft Office PowerPoint</Application>
  <PresentationFormat>Widescreen</PresentationFormat>
  <Paragraphs>83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Office Theme</vt:lpstr>
      <vt:lpstr>PowerPoint Presentation</vt:lpstr>
      <vt:lpstr>Amino acid alignment of bS21 homologs w/ F. johnsiniae</vt:lpstr>
      <vt:lpstr>bS21 and uS11 in F. johnsoniae</vt:lpstr>
      <vt:lpstr>bS21 and bS18 in F. johnsoniae</vt:lpstr>
      <vt:lpstr>bS21 and 16S rRNA in F. johnsoniae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Hannah</cp:lastModifiedBy>
  <cp:revision>8</cp:revision>
  <dcterms:created xsi:type="dcterms:W3CDTF">2023-03-02T15:46:49Z</dcterms:created>
  <dcterms:modified xsi:type="dcterms:W3CDTF">2023-03-16T15:44:20Z</dcterms:modified>
</cp:coreProperties>
</file>