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1.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2.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3.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4.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5.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6.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7.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18.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19.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notesSlides/notesSlide20.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notesSlides/notesSlide21.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notesSlides/notesSlide22.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558" r:id="rId2"/>
    <p:sldId id="572" r:id="rId3"/>
    <p:sldId id="570" r:id="rId4"/>
    <p:sldId id="561" r:id="rId5"/>
    <p:sldId id="573" r:id="rId6"/>
    <p:sldId id="562" r:id="rId7"/>
    <p:sldId id="563" r:id="rId8"/>
    <p:sldId id="564" r:id="rId9"/>
    <p:sldId id="565" r:id="rId10"/>
    <p:sldId id="566" r:id="rId11"/>
    <p:sldId id="567" r:id="rId12"/>
    <p:sldId id="571" r:id="rId13"/>
    <p:sldId id="575" r:id="rId14"/>
    <p:sldId id="576" r:id="rId15"/>
    <p:sldId id="577" r:id="rId16"/>
    <p:sldId id="578" r:id="rId17"/>
    <p:sldId id="579" r:id="rId18"/>
    <p:sldId id="569" r:id="rId19"/>
    <p:sldId id="568" r:id="rId20"/>
    <p:sldId id="574" r:id="rId21"/>
    <p:sldId id="559" r:id="rId22"/>
    <p:sldId id="580"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84" autoAdjust="0"/>
    <p:restoredTop sz="93878" autoAdjust="0"/>
  </p:normalViewPr>
  <p:slideViewPr>
    <p:cSldViewPr snapToGrid="0">
      <p:cViewPr varScale="1">
        <p:scale>
          <a:sx n="115" d="100"/>
          <a:sy n="115" d="100"/>
        </p:scale>
        <p:origin x="960" y="2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G:\Shared%20drives\KRamsey%20Lab\Hannah%20Trautmann\Data\GFP\220823_HT_GFP_assay_newUTRs.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G:\Shared%20drives\KRamsey%20Lab\Hannah%20Trautmann\Data\GFP\221122_HT_GFP_assay_mut9.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G:\Shared%20drives\KRamsey%20Lab\Hannah%20Trautmann\Data\GFP\221129_HT_GFP_assay_mut9.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Volumes\GoogleDrive\Shared%20drives\KRamsey%20Lab\Hannah%20Trautmann\Data\GFP\221201_HT_GFP_assay_mut9.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file:///G:\Shared%20drives\KRamsey%20Lab\Hannah%20Trautmann\Data\GFP\221227_HT_GFP_assay_mraYmut10.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file:///G:\Shared%20drives\KRamsey%20Lab\Hannah%20Trautmann\Data\GFP\230124_HT_GFP_assay_truncation_repeats.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oleObject" Target="file:///G:\Shared%20drives\KRamsey%20Lab\Hannah%20Trautmann\Data\GFP\230131_HT_GFP_assay_mut13and14.xlsx" TargetMode="External"/><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oleObject" Target="file:///G:\Shared%20drives\KRamsey%20Lab\Hannah%20Trautmann\Data\GFP\230207_HT_GFP_assay_mut13_14_15.xlsx" TargetMode="External"/><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oleObject" Target="file:///G:\Shared%20drives\KRamsey%20Lab\Hannah%20Trautmann\Data\GFP\230220_HT_GFP_assay_mut13_15_17_18.xlsx" TargetMode="External"/><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oleObject" Target="file:///G:\Shared%20drives\KRamsey%20Lab\Hannah%20Trautmann\Data\GFP\230223_HT_GFP_assay_mut17_18.xlsx" TargetMode="External"/><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oleObject" Target="file:///G:\Shared%20drives\KRamsey%20Lab\Hannah%20Trautmann\Data\GFP\221213_HT_GFP_assay_tul4_5tail.xlsx" TargetMode="External"/><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oleObject" Target="file:///G:\Shared%20drives\KRamsey%20Lab\Hannah%20Trautmann\Data\GFP\230104_HT_GFP_assay_alldown_repeats.xlsx" TargetMode="External"/><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oleObject" Target="file:///G:\Shared%20drives\KRamsey%20Lab\Hannah%20Trautmann\Data\GFP\221206_HT_GFP_assay_dhfq.xlsx" TargetMode="External"/><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oleObject" Target="file:///G:\Shared%20drives\KRamsey%20Lab\Hannah%20Trautmann\UTR%20Manuscript\Figure%206%20Hfq\D_HT_GFP_assay_dhfq.xlsx" TargetMode="External"/><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oleObject" Target="file:///G:\Shared%20drives\KRamsey%20Lab\Hannah%20Trautmann\Data\B-galactosidase%20assays\220201_B-gal_worksheet_idealandtul4SD.xlsx" TargetMode="External"/><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oleObject" Target="file:///G:\Shared%20drives\KRamsey%20Lab\Hannah%20Trautmann\Data\B-galactosidase%20assays\230322_B-gal_worksheet_complementation.xlsx" TargetMode="External"/><Relationship Id="rId2" Type="http://schemas.microsoft.com/office/2011/relationships/chartColorStyle" Target="colors23.xml"/><Relationship Id="rId1" Type="http://schemas.microsoft.com/office/2011/relationships/chartStyle" Target="style23.xml"/></Relationships>
</file>

<file path=ppt/charts/_rels/chart3.xml.rels><?xml version="1.0" encoding="UTF-8" standalone="yes"?>
<Relationships xmlns="http://schemas.openxmlformats.org/package/2006/relationships"><Relationship Id="rId3" Type="http://schemas.openxmlformats.org/officeDocument/2006/relationships/oleObject" Target="file:///G:\Shared%20drives\KRamsey%20Lab\Hannah%20Trautmann\Data\GFP\221215_HT_GFP_assay_repeats.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G:\Shared%20drives\KRamsey%20Lab\Hannah%20Trautmann\Data\GFP\220920_HT_GFP_assay_mraYmods.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G:\Shared%20drives\KRamsey%20Lab\Hannah%20Trautmann\Data\GFP\230118_HT_GFP_assay_idealSD%20and%20mut%2012.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G:\Shared%20drives\KRamsey%20Lab\Hannah%20Trautmann\Data\GFP\220928_HT_GFP_assay_mraYmods.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G:\Shared%20drives\KRamsey%20Lab\Hannah%20Trautmann\Data\GFP\221029_HT_GFP_assay_newUTRs.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G:\Shared%20drives\KRamsey%20Lab\Hannah%20Trautmann\Data\GFP\221026_HT_GFP_assay_mraYmutations.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Volumes\GoogleDrive\Shared%20drives\KRamsey%20Lab\Hannah%20Trautmann\Data\GFP\221109_HT_GFP_assay_idealSDs.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9974290068190911E-2"/>
          <c:y val="3.0706842211211553E-2"/>
          <c:w val="0.92416841424205365"/>
          <c:h val="0.93858631557757688"/>
        </c:manualLayout>
      </c:layout>
      <c:barChart>
        <c:barDir val="col"/>
        <c:grouping val="clustered"/>
        <c:varyColors val="0"/>
        <c:ser>
          <c:idx val="0"/>
          <c:order val="0"/>
          <c:tx>
            <c:strRef>
              <c:f>Analysis!$K$1</c:f>
              <c:strCache>
                <c:ptCount val="1"/>
                <c:pt idx="0">
                  <c:v>Averages</c:v>
                </c:pt>
              </c:strCache>
            </c:strRef>
          </c:tx>
          <c:spPr>
            <a:solidFill>
              <a:schemeClr val="accent1"/>
            </a:solidFill>
            <a:ln>
              <a:solidFill>
                <a:schemeClr val="tx1"/>
              </a:solidFill>
            </a:ln>
            <a:effectLst/>
          </c:spPr>
          <c:invertIfNegative val="0"/>
          <c:dPt>
            <c:idx val="0"/>
            <c:invertIfNegative val="0"/>
            <c:bubble3D val="0"/>
            <c:spPr>
              <a:solidFill>
                <a:srgbClr val="C00000"/>
              </a:solidFill>
              <a:ln>
                <a:solidFill>
                  <a:schemeClr val="tx1"/>
                </a:solidFill>
              </a:ln>
              <a:effectLst/>
            </c:spPr>
            <c:extLst>
              <c:ext xmlns:c16="http://schemas.microsoft.com/office/drawing/2014/chart" uri="{C3380CC4-5D6E-409C-BE32-E72D297353CC}">
                <c16:uniqueId val="{00000001-3791-498E-9876-2E392CEBDCD6}"/>
              </c:ext>
            </c:extLst>
          </c:dPt>
          <c:dPt>
            <c:idx val="1"/>
            <c:invertIfNegative val="0"/>
            <c:bubble3D val="0"/>
            <c:spPr>
              <a:solidFill>
                <a:srgbClr val="C00000"/>
              </a:solidFill>
              <a:ln>
                <a:solidFill>
                  <a:schemeClr val="tx1"/>
                </a:solidFill>
              </a:ln>
              <a:effectLst/>
            </c:spPr>
            <c:extLst>
              <c:ext xmlns:c16="http://schemas.microsoft.com/office/drawing/2014/chart" uri="{C3380CC4-5D6E-409C-BE32-E72D297353CC}">
                <c16:uniqueId val="{00000003-3791-498E-9876-2E392CEBDCD6}"/>
              </c:ext>
            </c:extLst>
          </c:dPt>
          <c:dPt>
            <c:idx val="4"/>
            <c:invertIfNegative val="0"/>
            <c:bubble3D val="0"/>
            <c:spPr>
              <a:solidFill>
                <a:srgbClr val="00B050"/>
              </a:solidFill>
              <a:ln>
                <a:solidFill>
                  <a:schemeClr val="tx1"/>
                </a:solidFill>
              </a:ln>
              <a:effectLst/>
            </c:spPr>
            <c:extLst>
              <c:ext xmlns:c16="http://schemas.microsoft.com/office/drawing/2014/chart" uri="{C3380CC4-5D6E-409C-BE32-E72D297353CC}">
                <c16:uniqueId val="{00000005-3791-498E-9876-2E392CEBDCD6}"/>
              </c:ext>
            </c:extLst>
          </c:dPt>
          <c:dPt>
            <c:idx val="5"/>
            <c:invertIfNegative val="0"/>
            <c:bubble3D val="0"/>
            <c:spPr>
              <a:solidFill>
                <a:srgbClr val="00B050"/>
              </a:solidFill>
              <a:ln>
                <a:solidFill>
                  <a:schemeClr val="tx1"/>
                </a:solidFill>
              </a:ln>
              <a:effectLst/>
            </c:spPr>
            <c:extLst>
              <c:ext xmlns:c16="http://schemas.microsoft.com/office/drawing/2014/chart" uri="{C3380CC4-5D6E-409C-BE32-E72D297353CC}">
                <c16:uniqueId val="{00000007-3791-498E-9876-2E392CEBDCD6}"/>
              </c:ext>
            </c:extLst>
          </c:dPt>
          <c:dPt>
            <c:idx val="6"/>
            <c:invertIfNegative val="0"/>
            <c:bubble3D val="0"/>
            <c:spPr>
              <a:solidFill>
                <a:srgbClr val="7030A0"/>
              </a:solidFill>
              <a:ln>
                <a:solidFill>
                  <a:schemeClr val="tx1"/>
                </a:solidFill>
              </a:ln>
              <a:effectLst/>
            </c:spPr>
            <c:extLst>
              <c:ext xmlns:c16="http://schemas.microsoft.com/office/drawing/2014/chart" uri="{C3380CC4-5D6E-409C-BE32-E72D297353CC}">
                <c16:uniqueId val="{00000009-3791-498E-9876-2E392CEBDCD6}"/>
              </c:ext>
            </c:extLst>
          </c:dPt>
          <c:dPt>
            <c:idx val="7"/>
            <c:invertIfNegative val="0"/>
            <c:bubble3D val="0"/>
            <c:spPr>
              <a:solidFill>
                <a:srgbClr val="7030A0"/>
              </a:solidFill>
              <a:ln>
                <a:solidFill>
                  <a:schemeClr val="tx1"/>
                </a:solidFill>
              </a:ln>
              <a:effectLst/>
            </c:spPr>
            <c:extLst>
              <c:ext xmlns:c16="http://schemas.microsoft.com/office/drawing/2014/chart" uri="{C3380CC4-5D6E-409C-BE32-E72D297353CC}">
                <c16:uniqueId val="{0000000B-3791-498E-9876-2E392CEBDCD6}"/>
              </c:ext>
            </c:extLst>
          </c:dPt>
          <c:dPt>
            <c:idx val="8"/>
            <c:invertIfNegative val="0"/>
            <c:bubble3D val="0"/>
            <c:spPr>
              <a:solidFill>
                <a:schemeClr val="accent2"/>
              </a:solidFill>
              <a:ln>
                <a:solidFill>
                  <a:schemeClr val="tx1"/>
                </a:solidFill>
              </a:ln>
              <a:effectLst/>
            </c:spPr>
            <c:extLst>
              <c:ext xmlns:c16="http://schemas.microsoft.com/office/drawing/2014/chart" uri="{C3380CC4-5D6E-409C-BE32-E72D297353CC}">
                <c16:uniqueId val="{0000000D-3791-498E-9876-2E392CEBDCD6}"/>
              </c:ext>
            </c:extLst>
          </c:dPt>
          <c:dPt>
            <c:idx val="9"/>
            <c:invertIfNegative val="0"/>
            <c:bubble3D val="0"/>
            <c:spPr>
              <a:solidFill>
                <a:schemeClr val="accent2"/>
              </a:solidFill>
              <a:ln>
                <a:solidFill>
                  <a:schemeClr val="tx1"/>
                </a:solidFill>
              </a:ln>
              <a:effectLst/>
            </c:spPr>
            <c:extLst>
              <c:ext xmlns:c16="http://schemas.microsoft.com/office/drawing/2014/chart" uri="{C3380CC4-5D6E-409C-BE32-E72D297353CC}">
                <c16:uniqueId val="{0000000F-3791-498E-9876-2E392CEBDCD6}"/>
              </c:ext>
            </c:extLst>
          </c:dPt>
          <c:errBars>
            <c:errBarType val="both"/>
            <c:errValType val="cust"/>
            <c:noEndCap val="0"/>
            <c:plus>
              <c:numRef>
                <c:f>Analysis!$L$2:$L$11</c:f>
                <c:numCache>
                  <c:formatCode>General</c:formatCode>
                  <c:ptCount val="10"/>
                  <c:pt idx="0">
                    <c:v>3.814280856836548E-2</c:v>
                  </c:pt>
                  <c:pt idx="1">
                    <c:v>3.0736338504957637E-2</c:v>
                  </c:pt>
                  <c:pt idx="2">
                    <c:v>3.4097291753205687E-2</c:v>
                  </c:pt>
                  <c:pt idx="3">
                    <c:v>5.6284037172637434E-2</c:v>
                  </c:pt>
                  <c:pt idx="4">
                    <c:v>1.1209052002736038E-2</c:v>
                  </c:pt>
                  <c:pt idx="5">
                    <c:v>3.3193102023995912E-2</c:v>
                  </c:pt>
                  <c:pt idx="6">
                    <c:v>0.14048453710583361</c:v>
                  </c:pt>
                  <c:pt idx="7">
                    <c:v>2.6475511525904775E-2</c:v>
                  </c:pt>
                  <c:pt idx="8">
                    <c:v>7.6653800776024725E-2</c:v>
                  </c:pt>
                  <c:pt idx="9">
                    <c:v>6.5125126154381596E-2</c:v>
                  </c:pt>
                </c:numCache>
              </c:numRef>
            </c:plus>
            <c:minus>
              <c:numRef>
                <c:f>Analysis!$L$2:$L$11</c:f>
                <c:numCache>
                  <c:formatCode>General</c:formatCode>
                  <c:ptCount val="10"/>
                  <c:pt idx="0">
                    <c:v>3.814280856836548E-2</c:v>
                  </c:pt>
                  <c:pt idx="1">
                    <c:v>3.0736338504957637E-2</c:v>
                  </c:pt>
                  <c:pt idx="2">
                    <c:v>3.4097291753205687E-2</c:v>
                  </c:pt>
                  <c:pt idx="3">
                    <c:v>5.6284037172637434E-2</c:v>
                  </c:pt>
                  <c:pt idx="4">
                    <c:v>1.1209052002736038E-2</c:v>
                  </c:pt>
                  <c:pt idx="5">
                    <c:v>3.3193102023995912E-2</c:v>
                  </c:pt>
                  <c:pt idx="6">
                    <c:v>0.14048453710583361</c:v>
                  </c:pt>
                  <c:pt idx="7">
                    <c:v>2.6475511525904775E-2</c:v>
                  </c:pt>
                  <c:pt idx="8">
                    <c:v>7.6653800776024725E-2</c:v>
                  </c:pt>
                  <c:pt idx="9">
                    <c:v>6.5125126154381596E-2</c:v>
                  </c:pt>
                </c:numCache>
              </c:numRef>
            </c:minus>
            <c:spPr>
              <a:noFill/>
              <a:ln w="9525" cap="flat" cmpd="sng" algn="ctr">
                <a:solidFill>
                  <a:schemeClr val="tx1">
                    <a:lumMod val="65000"/>
                    <a:lumOff val="35000"/>
                  </a:schemeClr>
                </a:solidFill>
                <a:round/>
              </a:ln>
              <a:effectLst/>
            </c:spPr>
          </c:errBars>
          <c:cat>
            <c:strRef>
              <c:f>Analysis!$J$2:$J$11</c:f>
              <c:strCache>
                <c:ptCount val="10"/>
                <c:pt idx="0">
                  <c:v>LVS pF-tul4UTR-GFP</c:v>
                </c:pt>
                <c:pt idx="1">
                  <c:v>LVS ΔrpsU2 pF-tul4UTR-GFP</c:v>
                </c:pt>
                <c:pt idx="2">
                  <c:v>LVS pF-hfqUTR-GFP</c:v>
                </c:pt>
                <c:pt idx="3">
                  <c:v>LVS ∆rpsU2 pF-hfqUTR-GFP</c:v>
                </c:pt>
                <c:pt idx="4">
                  <c:v>LVS pF-FTL_0144-UTR-GFP</c:v>
                </c:pt>
                <c:pt idx="5">
                  <c:v>LVS ∆rpsU2  pF-FTL_0144-UTR-GFP</c:v>
                </c:pt>
                <c:pt idx="6">
                  <c:v>LVS pF-mraYUTR-GFP</c:v>
                </c:pt>
                <c:pt idx="7">
                  <c:v>LVS ∆rpsU2 pF-mraYUTR-GFP</c:v>
                </c:pt>
                <c:pt idx="8">
                  <c:v>LVS pF-FTL_0215UTR-GFP</c:v>
                </c:pt>
                <c:pt idx="9">
                  <c:v>LVS ∆rpsU2 pF-FTL_0215UTR-GFP</c:v>
                </c:pt>
              </c:strCache>
            </c:strRef>
          </c:cat>
          <c:val>
            <c:numRef>
              <c:f>Analysis!$K$2:$K$11</c:f>
              <c:numCache>
                <c:formatCode>General</c:formatCode>
                <c:ptCount val="10"/>
                <c:pt idx="0">
                  <c:v>1</c:v>
                </c:pt>
                <c:pt idx="1">
                  <c:v>1.1607461532146075</c:v>
                </c:pt>
                <c:pt idx="2">
                  <c:v>1</c:v>
                </c:pt>
                <c:pt idx="3">
                  <c:v>1.7248697328048366</c:v>
                </c:pt>
                <c:pt idx="4">
                  <c:v>1.0000000000000002</c:v>
                </c:pt>
                <c:pt idx="5">
                  <c:v>0.58520636349556321</c:v>
                </c:pt>
                <c:pt idx="6">
                  <c:v>1</c:v>
                </c:pt>
                <c:pt idx="7">
                  <c:v>0.63122860994972319</c:v>
                </c:pt>
                <c:pt idx="8">
                  <c:v>1</c:v>
                </c:pt>
                <c:pt idx="9">
                  <c:v>0.96671986645678298</c:v>
                </c:pt>
              </c:numCache>
            </c:numRef>
          </c:val>
          <c:extLst>
            <c:ext xmlns:c16="http://schemas.microsoft.com/office/drawing/2014/chart" uri="{C3380CC4-5D6E-409C-BE32-E72D297353CC}">
              <c16:uniqueId val="{00000010-3791-498E-9876-2E392CEBDCD6}"/>
            </c:ext>
          </c:extLst>
        </c:ser>
        <c:dLbls>
          <c:showLegendKey val="0"/>
          <c:showVal val="0"/>
          <c:showCatName val="0"/>
          <c:showSerName val="0"/>
          <c:showPercent val="0"/>
          <c:showBubbleSize val="0"/>
        </c:dLbls>
        <c:gapWidth val="219"/>
        <c:overlap val="-27"/>
        <c:axId val="1823540576"/>
        <c:axId val="1823548896"/>
      </c:barChart>
      <c:catAx>
        <c:axId val="1823540576"/>
        <c:scaling>
          <c:orientation val="minMax"/>
        </c:scaling>
        <c:delete val="1"/>
        <c:axPos val="b"/>
        <c:numFmt formatCode="General" sourceLinked="1"/>
        <c:majorTickMark val="none"/>
        <c:minorTickMark val="none"/>
        <c:tickLblPos val="nextTo"/>
        <c:crossAx val="1823548896"/>
        <c:crosses val="autoZero"/>
        <c:auto val="1"/>
        <c:lblAlgn val="ctr"/>
        <c:lblOffset val="100"/>
        <c:noMultiLvlLbl val="0"/>
      </c:catAx>
      <c:valAx>
        <c:axId val="1823548896"/>
        <c:scaling>
          <c:orientation val="minMax"/>
        </c:scaling>
        <c:delete val="0"/>
        <c:axPos val="l"/>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600" b="0" i="0" u="none" strike="noStrike" kern="1200" baseline="0">
                <a:solidFill>
                  <a:schemeClr val="tx1"/>
                </a:solidFill>
                <a:latin typeface="Helvetica" panose="020B0604020202020204" pitchFamily="34" charset="0"/>
                <a:ea typeface="+mn-ea"/>
                <a:cs typeface="Helvetica" panose="020B0604020202020204" pitchFamily="34" charset="0"/>
              </a:defRPr>
            </a:pPr>
            <a:endParaRPr lang="en-US"/>
          </a:p>
        </c:txPr>
        <c:crossAx val="18235405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Analysis!$K$1</c:f>
              <c:strCache>
                <c:ptCount val="1"/>
                <c:pt idx="0">
                  <c:v>Averages</c:v>
                </c:pt>
              </c:strCache>
            </c:strRef>
          </c:tx>
          <c:spPr>
            <a:solidFill>
              <a:schemeClr val="accent1"/>
            </a:solidFill>
            <a:ln>
              <a:noFill/>
            </a:ln>
            <a:effectLst/>
          </c:spPr>
          <c:invertIfNegative val="0"/>
          <c:dPt>
            <c:idx val="2"/>
            <c:invertIfNegative val="0"/>
            <c:bubble3D val="0"/>
            <c:spPr>
              <a:solidFill>
                <a:schemeClr val="accent2"/>
              </a:solidFill>
              <a:ln>
                <a:noFill/>
              </a:ln>
              <a:effectLst/>
            </c:spPr>
            <c:extLst>
              <c:ext xmlns:c16="http://schemas.microsoft.com/office/drawing/2014/chart" uri="{C3380CC4-5D6E-409C-BE32-E72D297353CC}">
                <c16:uniqueId val="{00000001-ACC0-4ECE-A5D2-7CBE09E70D25}"/>
              </c:ext>
            </c:extLst>
          </c:dPt>
          <c:dPt>
            <c:idx val="3"/>
            <c:invertIfNegative val="0"/>
            <c:bubble3D val="0"/>
            <c:spPr>
              <a:solidFill>
                <a:schemeClr val="accent2"/>
              </a:solidFill>
              <a:ln>
                <a:noFill/>
              </a:ln>
              <a:effectLst/>
            </c:spPr>
            <c:extLst>
              <c:ext xmlns:c16="http://schemas.microsoft.com/office/drawing/2014/chart" uri="{C3380CC4-5D6E-409C-BE32-E72D297353CC}">
                <c16:uniqueId val="{00000003-ACC0-4ECE-A5D2-7CBE09E70D25}"/>
              </c:ext>
            </c:extLst>
          </c:dPt>
          <c:dPt>
            <c:idx val="4"/>
            <c:invertIfNegative val="0"/>
            <c:bubble3D val="0"/>
            <c:spPr>
              <a:solidFill>
                <a:schemeClr val="accent6"/>
              </a:solidFill>
              <a:ln>
                <a:noFill/>
              </a:ln>
              <a:effectLst/>
            </c:spPr>
            <c:extLst>
              <c:ext xmlns:c16="http://schemas.microsoft.com/office/drawing/2014/chart" uri="{C3380CC4-5D6E-409C-BE32-E72D297353CC}">
                <c16:uniqueId val="{00000005-ACC0-4ECE-A5D2-7CBE09E70D25}"/>
              </c:ext>
            </c:extLst>
          </c:dPt>
          <c:dPt>
            <c:idx val="5"/>
            <c:invertIfNegative val="0"/>
            <c:bubble3D val="0"/>
            <c:spPr>
              <a:solidFill>
                <a:schemeClr val="accent6"/>
              </a:solidFill>
              <a:ln>
                <a:noFill/>
              </a:ln>
              <a:effectLst/>
            </c:spPr>
            <c:extLst>
              <c:ext xmlns:c16="http://schemas.microsoft.com/office/drawing/2014/chart" uri="{C3380CC4-5D6E-409C-BE32-E72D297353CC}">
                <c16:uniqueId val="{00000007-ACC0-4ECE-A5D2-7CBE09E70D25}"/>
              </c:ext>
            </c:extLst>
          </c:dPt>
          <c:errBars>
            <c:errBarType val="both"/>
            <c:errValType val="cust"/>
            <c:noEndCap val="0"/>
            <c:plus>
              <c:numRef>
                <c:f>Analysis!$L$2:$L$7</c:f>
                <c:numCache>
                  <c:formatCode>General</c:formatCode>
                  <c:ptCount val="6"/>
                  <c:pt idx="0">
                    <c:v>3.1020168249176378E-2</c:v>
                  </c:pt>
                  <c:pt idx="1">
                    <c:v>5.2390268224379186E-2</c:v>
                  </c:pt>
                  <c:pt idx="2">
                    <c:v>4.072167050811086E-2</c:v>
                  </c:pt>
                  <c:pt idx="3">
                    <c:v>6.0027485662721328E-2</c:v>
                  </c:pt>
                  <c:pt idx="4">
                    <c:v>5.7250737283704896E-3</c:v>
                  </c:pt>
                  <c:pt idx="5">
                    <c:v>3.4589328698265633E-3</c:v>
                  </c:pt>
                </c:numCache>
              </c:numRef>
            </c:plus>
            <c:minus>
              <c:numRef>
                <c:f>Analysis!$L$2:$L$7</c:f>
                <c:numCache>
                  <c:formatCode>General</c:formatCode>
                  <c:ptCount val="6"/>
                  <c:pt idx="0">
                    <c:v>3.1020168249176378E-2</c:v>
                  </c:pt>
                  <c:pt idx="1">
                    <c:v>5.2390268224379186E-2</c:v>
                  </c:pt>
                  <c:pt idx="2">
                    <c:v>4.072167050811086E-2</c:v>
                  </c:pt>
                  <c:pt idx="3">
                    <c:v>6.0027485662721328E-2</c:v>
                  </c:pt>
                  <c:pt idx="4">
                    <c:v>5.7250737283704896E-3</c:v>
                  </c:pt>
                  <c:pt idx="5">
                    <c:v>3.4589328698265633E-3</c:v>
                  </c:pt>
                </c:numCache>
              </c:numRef>
            </c:minus>
            <c:spPr>
              <a:noFill/>
              <a:ln w="9525" cap="flat" cmpd="sng" algn="ctr">
                <a:solidFill>
                  <a:schemeClr val="tx1">
                    <a:lumMod val="65000"/>
                    <a:lumOff val="35000"/>
                  </a:schemeClr>
                </a:solidFill>
                <a:round/>
              </a:ln>
              <a:effectLst/>
            </c:spPr>
          </c:errBars>
          <c:cat>
            <c:strRef>
              <c:f>Analysis!$J$2:$J$7</c:f>
              <c:strCache>
                <c:ptCount val="6"/>
                <c:pt idx="0">
                  <c:v>LVS hfq short</c:v>
                </c:pt>
                <c:pt idx="1">
                  <c:v>ΔrpsU2 hfq short</c:v>
                </c:pt>
                <c:pt idx="2">
                  <c:v>LVS mraY mut9</c:v>
                </c:pt>
                <c:pt idx="3">
                  <c:v>ΔrpsU2 mraY mut9</c:v>
                </c:pt>
                <c:pt idx="4">
                  <c:v>LVS mraY WT</c:v>
                </c:pt>
                <c:pt idx="5">
                  <c:v>∆rpsU2 mraY WT</c:v>
                </c:pt>
              </c:strCache>
            </c:strRef>
          </c:cat>
          <c:val>
            <c:numRef>
              <c:f>Analysis!$K$2:$K$7</c:f>
              <c:numCache>
                <c:formatCode>General</c:formatCode>
                <c:ptCount val="6"/>
                <c:pt idx="0">
                  <c:v>1</c:v>
                </c:pt>
                <c:pt idx="1">
                  <c:v>1.8820798623063917</c:v>
                </c:pt>
                <c:pt idx="2">
                  <c:v>0.99999999999999967</c:v>
                </c:pt>
                <c:pt idx="3">
                  <c:v>0.91635997458843832</c:v>
                </c:pt>
                <c:pt idx="4">
                  <c:v>1</c:v>
                </c:pt>
                <c:pt idx="5">
                  <c:v>0.91365096591706552</c:v>
                </c:pt>
              </c:numCache>
            </c:numRef>
          </c:val>
          <c:extLst>
            <c:ext xmlns:c16="http://schemas.microsoft.com/office/drawing/2014/chart" uri="{C3380CC4-5D6E-409C-BE32-E72D297353CC}">
              <c16:uniqueId val="{00000008-ACC0-4ECE-A5D2-7CBE09E70D25}"/>
            </c:ext>
          </c:extLst>
        </c:ser>
        <c:dLbls>
          <c:showLegendKey val="0"/>
          <c:showVal val="0"/>
          <c:showCatName val="0"/>
          <c:showSerName val="0"/>
          <c:showPercent val="0"/>
          <c:showBubbleSize val="0"/>
        </c:dLbls>
        <c:gapWidth val="219"/>
        <c:overlap val="-27"/>
        <c:axId val="1823540576"/>
        <c:axId val="1823548896"/>
      </c:barChart>
      <c:catAx>
        <c:axId val="1823540576"/>
        <c:scaling>
          <c:orientation val="minMax"/>
        </c:scaling>
        <c:delete val="1"/>
        <c:axPos val="b"/>
        <c:numFmt formatCode="General" sourceLinked="1"/>
        <c:majorTickMark val="none"/>
        <c:minorTickMark val="none"/>
        <c:tickLblPos val="nextTo"/>
        <c:crossAx val="1823548896"/>
        <c:crosses val="autoZero"/>
        <c:auto val="1"/>
        <c:lblAlgn val="ctr"/>
        <c:lblOffset val="100"/>
        <c:noMultiLvlLbl val="0"/>
      </c:catAx>
      <c:valAx>
        <c:axId val="1823548896"/>
        <c:scaling>
          <c:orientation val="minMax"/>
          <c:max val="2"/>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235405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Analysis!$K$1</c:f>
              <c:strCache>
                <c:ptCount val="1"/>
                <c:pt idx="0">
                  <c:v>Averages</c:v>
                </c:pt>
              </c:strCache>
            </c:strRef>
          </c:tx>
          <c:spPr>
            <a:solidFill>
              <a:schemeClr val="accent1"/>
            </a:solidFill>
            <a:ln>
              <a:noFill/>
            </a:ln>
            <a:effectLst/>
          </c:spPr>
          <c:invertIfNegative val="0"/>
          <c:dPt>
            <c:idx val="2"/>
            <c:invertIfNegative val="0"/>
            <c:bubble3D val="0"/>
            <c:spPr>
              <a:solidFill>
                <a:schemeClr val="accent2"/>
              </a:solidFill>
              <a:ln>
                <a:noFill/>
              </a:ln>
              <a:effectLst/>
            </c:spPr>
            <c:extLst>
              <c:ext xmlns:c16="http://schemas.microsoft.com/office/drawing/2014/chart" uri="{C3380CC4-5D6E-409C-BE32-E72D297353CC}">
                <c16:uniqueId val="{00000001-B50E-46FA-92CE-E54CCB4B8854}"/>
              </c:ext>
            </c:extLst>
          </c:dPt>
          <c:dPt>
            <c:idx val="3"/>
            <c:invertIfNegative val="0"/>
            <c:bubble3D val="0"/>
            <c:spPr>
              <a:solidFill>
                <a:schemeClr val="accent2"/>
              </a:solidFill>
              <a:ln>
                <a:noFill/>
              </a:ln>
              <a:effectLst/>
            </c:spPr>
            <c:extLst>
              <c:ext xmlns:c16="http://schemas.microsoft.com/office/drawing/2014/chart" uri="{C3380CC4-5D6E-409C-BE32-E72D297353CC}">
                <c16:uniqueId val="{00000003-B50E-46FA-92CE-E54CCB4B8854}"/>
              </c:ext>
            </c:extLst>
          </c:dPt>
          <c:errBars>
            <c:errBarType val="both"/>
            <c:errValType val="cust"/>
            <c:noEndCap val="0"/>
            <c:plus>
              <c:numRef>
                <c:f>Analysis!$L$2:$L$7</c:f>
                <c:numCache>
                  <c:formatCode>General</c:formatCode>
                  <c:ptCount val="6"/>
                  <c:pt idx="0">
                    <c:v>2.639782349927319E-2</c:v>
                  </c:pt>
                  <c:pt idx="1">
                    <c:v>2.7675771626373812E-2</c:v>
                  </c:pt>
                  <c:pt idx="2">
                    <c:v>3.0066342429819908E-2</c:v>
                  </c:pt>
                  <c:pt idx="3">
                    <c:v>2.1369351921544585E-2</c:v>
                  </c:pt>
                </c:numCache>
              </c:numRef>
            </c:plus>
            <c:minus>
              <c:numRef>
                <c:f>Analysis!$L$2:$L$7</c:f>
                <c:numCache>
                  <c:formatCode>General</c:formatCode>
                  <c:ptCount val="6"/>
                  <c:pt idx="0">
                    <c:v>2.639782349927319E-2</c:v>
                  </c:pt>
                  <c:pt idx="1">
                    <c:v>2.7675771626373812E-2</c:v>
                  </c:pt>
                  <c:pt idx="2">
                    <c:v>3.0066342429819908E-2</c:v>
                  </c:pt>
                  <c:pt idx="3">
                    <c:v>2.1369351921544585E-2</c:v>
                  </c:pt>
                </c:numCache>
              </c:numRef>
            </c:minus>
            <c:spPr>
              <a:noFill/>
              <a:ln w="9525" cap="flat" cmpd="sng" algn="ctr">
                <a:solidFill>
                  <a:schemeClr val="tx1">
                    <a:lumMod val="65000"/>
                    <a:lumOff val="35000"/>
                  </a:schemeClr>
                </a:solidFill>
                <a:round/>
              </a:ln>
              <a:effectLst/>
            </c:spPr>
          </c:errBars>
          <c:cat>
            <c:strRef>
              <c:f>Analysis!$J$2:$J$5</c:f>
              <c:strCache>
                <c:ptCount val="4"/>
                <c:pt idx="0">
                  <c:v>LVS mraY mut9</c:v>
                </c:pt>
                <c:pt idx="1">
                  <c:v>ΔrpsU2 mraY mut9</c:v>
                </c:pt>
                <c:pt idx="2">
                  <c:v>LVS mraY WT</c:v>
                </c:pt>
                <c:pt idx="3">
                  <c:v>ΔrpsU2 mraY WT</c:v>
                </c:pt>
              </c:strCache>
            </c:strRef>
          </c:cat>
          <c:val>
            <c:numRef>
              <c:f>Analysis!$K$2:$K$5</c:f>
              <c:numCache>
                <c:formatCode>General</c:formatCode>
                <c:ptCount val="4"/>
                <c:pt idx="0">
                  <c:v>1</c:v>
                </c:pt>
                <c:pt idx="1">
                  <c:v>0.86123358974061703</c:v>
                </c:pt>
                <c:pt idx="2">
                  <c:v>1</c:v>
                </c:pt>
                <c:pt idx="3">
                  <c:v>0.723414104913918</c:v>
                </c:pt>
              </c:numCache>
            </c:numRef>
          </c:val>
          <c:extLst>
            <c:ext xmlns:c16="http://schemas.microsoft.com/office/drawing/2014/chart" uri="{C3380CC4-5D6E-409C-BE32-E72D297353CC}">
              <c16:uniqueId val="{00000004-B50E-46FA-92CE-E54CCB4B8854}"/>
            </c:ext>
          </c:extLst>
        </c:ser>
        <c:dLbls>
          <c:showLegendKey val="0"/>
          <c:showVal val="0"/>
          <c:showCatName val="0"/>
          <c:showSerName val="0"/>
          <c:showPercent val="0"/>
          <c:showBubbleSize val="0"/>
        </c:dLbls>
        <c:gapWidth val="219"/>
        <c:overlap val="-27"/>
        <c:axId val="1823540576"/>
        <c:axId val="1823548896"/>
      </c:barChart>
      <c:catAx>
        <c:axId val="1823540576"/>
        <c:scaling>
          <c:orientation val="minMax"/>
        </c:scaling>
        <c:delete val="1"/>
        <c:axPos val="b"/>
        <c:numFmt formatCode="General" sourceLinked="1"/>
        <c:majorTickMark val="none"/>
        <c:minorTickMark val="none"/>
        <c:tickLblPos val="nextTo"/>
        <c:crossAx val="1823548896"/>
        <c:crosses val="autoZero"/>
        <c:auto val="1"/>
        <c:lblAlgn val="ctr"/>
        <c:lblOffset val="100"/>
        <c:noMultiLvlLbl val="0"/>
      </c:catAx>
      <c:valAx>
        <c:axId val="18235488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235405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Analysis!$K$1</c:f>
              <c:strCache>
                <c:ptCount val="1"/>
                <c:pt idx="0">
                  <c:v>Averages</c:v>
                </c:pt>
              </c:strCache>
            </c:strRef>
          </c:tx>
          <c:spPr>
            <a:solidFill>
              <a:schemeClr val="accent1"/>
            </a:solidFill>
            <a:ln>
              <a:noFill/>
            </a:ln>
            <a:effectLst/>
          </c:spPr>
          <c:invertIfNegative val="0"/>
          <c:dPt>
            <c:idx val="2"/>
            <c:invertIfNegative val="0"/>
            <c:bubble3D val="0"/>
            <c:spPr>
              <a:solidFill>
                <a:schemeClr val="accent2"/>
              </a:solidFill>
              <a:ln>
                <a:noFill/>
              </a:ln>
              <a:effectLst/>
            </c:spPr>
            <c:extLst>
              <c:ext xmlns:c16="http://schemas.microsoft.com/office/drawing/2014/chart" uri="{C3380CC4-5D6E-409C-BE32-E72D297353CC}">
                <c16:uniqueId val="{00000001-CC00-D545-AEC7-BF8D606534B3}"/>
              </c:ext>
            </c:extLst>
          </c:dPt>
          <c:dPt>
            <c:idx val="3"/>
            <c:invertIfNegative val="0"/>
            <c:bubble3D val="0"/>
            <c:spPr>
              <a:solidFill>
                <a:schemeClr val="accent2"/>
              </a:solidFill>
              <a:ln>
                <a:noFill/>
              </a:ln>
              <a:effectLst/>
            </c:spPr>
            <c:extLst>
              <c:ext xmlns:c16="http://schemas.microsoft.com/office/drawing/2014/chart" uri="{C3380CC4-5D6E-409C-BE32-E72D297353CC}">
                <c16:uniqueId val="{00000003-CC00-D545-AEC7-BF8D606534B3}"/>
              </c:ext>
            </c:extLst>
          </c:dPt>
          <c:errBars>
            <c:errBarType val="both"/>
            <c:errValType val="cust"/>
            <c:noEndCap val="0"/>
            <c:plus>
              <c:numRef>
                <c:f>Analysis!$L$2:$L$7</c:f>
                <c:numCache>
                  <c:formatCode>General</c:formatCode>
                  <c:ptCount val="6"/>
                  <c:pt idx="0">
                    <c:v>2.9832791770422615E-2</c:v>
                  </c:pt>
                  <c:pt idx="1">
                    <c:v>4.1934726269954016E-2</c:v>
                  </c:pt>
                  <c:pt idx="2">
                    <c:v>1.3501733652338626E-2</c:v>
                  </c:pt>
                  <c:pt idx="3">
                    <c:v>4.0459806648545045E-2</c:v>
                  </c:pt>
                </c:numCache>
              </c:numRef>
            </c:plus>
            <c:minus>
              <c:numRef>
                <c:f>Analysis!$L$2:$L$7</c:f>
                <c:numCache>
                  <c:formatCode>General</c:formatCode>
                  <c:ptCount val="6"/>
                  <c:pt idx="0">
                    <c:v>2.9832791770422615E-2</c:v>
                  </c:pt>
                  <c:pt idx="1">
                    <c:v>4.1934726269954016E-2</c:v>
                  </c:pt>
                  <c:pt idx="2">
                    <c:v>1.3501733652338626E-2</c:v>
                  </c:pt>
                  <c:pt idx="3">
                    <c:v>4.0459806648545045E-2</c:v>
                  </c:pt>
                </c:numCache>
              </c:numRef>
            </c:minus>
            <c:spPr>
              <a:noFill/>
              <a:ln w="9525" cap="flat" cmpd="sng" algn="ctr">
                <a:solidFill>
                  <a:schemeClr val="tx1">
                    <a:lumMod val="65000"/>
                    <a:lumOff val="35000"/>
                  </a:schemeClr>
                </a:solidFill>
                <a:round/>
              </a:ln>
              <a:effectLst/>
            </c:spPr>
          </c:errBars>
          <c:cat>
            <c:strRef>
              <c:f>Analysis!$J$2:$J$5</c:f>
              <c:strCache>
                <c:ptCount val="4"/>
                <c:pt idx="0">
                  <c:v>LVS mraY mut9</c:v>
                </c:pt>
                <c:pt idx="1">
                  <c:v>ΔrpsU2 mraY mut9</c:v>
                </c:pt>
                <c:pt idx="2">
                  <c:v>LVS mraY WT</c:v>
                </c:pt>
                <c:pt idx="3">
                  <c:v>ΔrpsU2 mraY WT</c:v>
                </c:pt>
              </c:strCache>
            </c:strRef>
          </c:cat>
          <c:val>
            <c:numRef>
              <c:f>Analysis!$K$2:$K$5</c:f>
              <c:numCache>
                <c:formatCode>General</c:formatCode>
                <c:ptCount val="4"/>
                <c:pt idx="0">
                  <c:v>1</c:v>
                </c:pt>
                <c:pt idx="1">
                  <c:v>0.8633215264758034</c:v>
                </c:pt>
                <c:pt idx="2">
                  <c:v>1</c:v>
                </c:pt>
                <c:pt idx="3">
                  <c:v>0.6558930434393514</c:v>
                </c:pt>
              </c:numCache>
            </c:numRef>
          </c:val>
          <c:extLst>
            <c:ext xmlns:c16="http://schemas.microsoft.com/office/drawing/2014/chart" uri="{C3380CC4-5D6E-409C-BE32-E72D297353CC}">
              <c16:uniqueId val="{00000004-CC00-D545-AEC7-BF8D606534B3}"/>
            </c:ext>
          </c:extLst>
        </c:ser>
        <c:dLbls>
          <c:showLegendKey val="0"/>
          <c:showVal val="0"/>
          <c:showCatName val="0"/>
          <c:showSerName val="0"/>
          <c:showPercent val="0"/>
          <c:showBubbleSize val="0"/>
        </c:dLbls>
        <c:gapWidth val="219"/>
        <c:overlap val="-27"/>
        <c:axId val="1823540576"/>
        <c:axId val="1823548896"/>
      </c:barChart>
      <c:catAx>
        <c:axId val="1823540576"/>
        <c:scaling>
          <c:orientation val="minMax"/>
        </c:scaling>
        <c:delete val="1"/>
        <c:axPos val="b"/>
        <c:numFmt formatCode="General" sourceLinked="1"/>
        <c:majorTickMark val="none"/>
        <c:minorTickMark val="none"/>
        <c:tickLblPos val="nextTo"/>
        <c:crossAx val="1823548896"/>
        <c:crosses val="autoZero"/>
        <c:auto val="1"/>
        <c:lblAlgn val="ctr"/>
        <c:lblOffset val="100"/>
        <c:noMultiLvlLbl val="0"/>
      </c:catAx>
      <c:valAx>
        <c:axId val="18235488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235405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Analysis!$K$1</c:f>
              <c:strCache>
                <c:ptCount val="1"/>
                <c:pt idx="0">
                  <c:v>Averages</c:v>
                </c:pt>
              </c:strCache>
            </c:strRef>
          </c:tx>
          <c:spPr>
            <a:solidFill>
              <a:schemeClr val="accent1"/>
            </a:solidFill>
            <a:ln>
              <a:solidFill>
                <a:sysClr val="windowText" lastClr="000000"/>
              </a:solidFill>
            </a:ln>
            <a:effectLst/>
          </c:spPr>
          <c:invertIfNegative val="0"/>
          <c:dPt>
            <c:idx val="2"/>
            <c:invertIfNegative val="0"/>
            <c:bubble3D val="0"/>
            <c:spPr>
              <a:solidFill>
                <a:srgbClr val="00B050"/>
              </a:solidFill>
              <a:ln>
                <a:solidFill>
                  <a:sysClr val="windowText" lastClr="000000"/>
                </a:solidFill>
              </a:ln>
              <a:effectLst/>
            </c:spPr>
            <c:extLst>
              <c:ext xmlns:c16="http://schemas.microsoft.com/office/drawing/2014/chart" uri="{C3380CC4-5D6E-409C-BE32-E72D297353CC}">
                <c16:uniqueId val="{00000001-EC42-4EF7-BD8C-7E4E6A678114}"/>
              </c:ext>
            </c:extLst>
          </c:dPt>
          <c:dPt>
            <c:idx val="3"/>
            <c:invertIfNegative val="0"/>
            <c:bubble3D val="0"/>
            <c:spPr>
              <a:solidFill>
                <a:srgbClr val="00B050"/>
              </a:solidFill>
              <a:ln>
                <a:solidFill>
                  <a:sysClr val="windowText" lastClr="000000"/>
                </a:solidFill>
              </a:ln>
              <a:effectLst/>
            </c:spPr>
            <c:extLst>
              <c:ext xmlns:c16="http://schemas.microsoft.com/office/drawing/2014/chart" uri="{C3380CC4-5D6E-409C-BE32-E72D297353CC}">
                <c16:uniqueId val="{00000003-EC42-4EF7-BD8C-7E4E6A678114}"/>
              </c:ext>
            </c:extLst>
          </c:dPt>
          <c:dPt>
            <c:idx val="4"/>
            <c:invertIfNegative val="0"/>
            <c:bubble3D val="0"/>
            <c:spPr>
              <a:solidFill>
                <a:schemeClr val="accent2"/>
              </a:solidFill>
              <a:ln>
                <a:solidFill>
                  <a:sysClr val="windowText" lastClr="000000"/>
                </a:solidFill>
              </a:ln>
              <a:effectLst/>
            </c:spPr>
            <c:extLst>
              <c:ext xmlns:c16="http://schemas.microsoft.com/office/drawing/2014/chart" uri="{C3380CC4-5D6E-409C-BE32-E72D297353CC}">
                <c16:uniqueId val="{00000005-EC42-4EF7-BD8C-7E4E6A678114}"/>
              </c:ext>
            </c:extLst>
          </c:dPt>
          <c:dPt>
            <c:idx val="5"/>
            <c:invertIfNegative val="0"/>
            <c:bubble3D val="0"/>
            <c:spPr>
              <a:solidFill>
                <a:schemeClr val="accent2"/>
              </a:solidFill>
              <a:ln>
                <a:solidFill>
                  <a:sysClr val="windowText" lastClr="000000"/>
                </a:solidFill>
              </a:ln>
              <a:effectLst/>
            </c:spPr>
            <c:extLst>
              <c:ext xmlns:c16="http://schemas.microsoft.com/office/drawing/2014/chart" uri="{C3380CC4-5D6E-409C-BE32-E72D297353CC}">
                <c16:uniqueId val="{00000007-EC42-4EF7-BD8C-7E4E6A678114}"/>
              </c:ext>
            </c:extLst>
          </c:dPt>
          <c:errBars>
            <c:errBarType val="both"/>
            <c:errValType val="cust"/>
            <c:noEndCap val="0"/>
            <c:plus>
              <c:numRef>
                <c:f>Analysis!$L$2:$L$7</c:f>
                <c:numCache>
                  <c:formatCode>General</c:formatCode>
                  <c:ptCount val="6"/>
                  <c:pt idx="0">
                    <c:v>0.12192973223034601</c:v>
                  </c:pt>
                  <c:pt idx="1">
                    <c:v>9.1062691916625318E-2</c:v>
                  </c:pt>
                  <c:pt idx="2">
                    <c:v>3.1271666360128111E-2</c:v>
                  </c:pt>
                  <c:pt idx="3">
                    <c:v>7.1227051335765609E-2</c:v>
                  </c:pt>
                  <c:pt idx="4">
                    <c:v>5.7179002700178921E-2</c:v>
                  </c:pt>
                  <c:pt idx="5">
                    <c:v>6.591412990919053E-2</c:v>
                  </c:pt>
                </c:numCache>
              </c:numRef>
            </c:plus>
            <c:minus>
              <c:numRef>
                <c:f>Analysis!$L$2:$L$7</c:f>
                <c:numCache>
                  <c:formatCode>General</c:formatCode>
                  <c:ptCount val="6"/>
                  <c:pt idx="0">
                    <c:v>0.12192973223034601</c:v>
                  </c:pt>
                  <c:pt idx="1">
                    <c:v>9.1062691916625318E-2</c:v>
                  </c:pt>
                  <c:pt idx="2">
                    <c:v>3.1271666360128111E-2</c:v>
                  </c:pt>
                  <c:pt idx="3">
                    <c:v>7.1227051335765609E-2</c:v>
                  </c:pt>
                  <c:pt idx="4">
                    <c:v>5.7179002700178921E-2</c:v>
                  </c:pt>
                  <c:pt idx="5">
                    <c:v>6.591412990919053E-2</c:v>
                  </c:pt>
                </c:numCache>
              </c:numRef>
            </c:minus>
            <c:spPr>
              <a:noFill/>
              <a:ln w="9525" cap="flat" cmpd="sng" algn="ctr">
                <a:solidFill>
                  <a:schemeClr val="tx1">
                    <a:lumMod val="65000"/>
                    <a:lumOff val="35000"/>
                  </a:schemeClr>
                </a:solidFill>
                <a:round/>
              </a:ln>
              <a:effectLst/>
            </c:spPr>
          </c:errBars>
          <c:cat>
            <c:strRef>
              <c:f>Analysis!$J$2:$J$7</c:f>
              <c:strCache>
                <c:ptCount val="6"/>
                <c:pt idx="0">
                  <c:v>LVS mraY mut10 UTR</c:v>
                </c:pt>
                <c:pt idx="1">
                  <c:v>ΔrpsU2 mraY mut10 UTR</c:v>
                </c:pt>
                <c:pt idx="2">
                  <c:v>LVS mraY WT UTR</c:v>
                </c:pt>
                <c:pt idx="3">
                  <c:v>ΔrpsU2 mraY WT UTR</c:v>
                </c:pt>
                <c:pt idx="4">
                  <c:v>LVS FTL_0144 short</c:v>
                </c:pt>
                <c:pt idx="5">
                  <c:v>ΔrpsU2 FTL_0144 short UTR</c:v>
                </c:pt>
              </c:strCache>
            </c:strRef>
          </c:cat>
          <c:val>
            <c:numRef>
              <c:f>Analysis!$K$2:$K$7</c:f>
              <c:numCache>
                <c:formatCode>General</c:formatCode>
                <c:ptCount val="6"/>
                <c:pt idx="0">
                  <c:v>1</c:v>
                </c:pt>
                <c:pt idx="1">
                  <c:v>1.2357269398587096</c:v>
                </c:pt>
                <c:pt idx="2">
                  <c:v>1</c:v>
                </c:pt>
                <c:pt idx="3">
                  <c:v>0.78254056491452484</c:v>
                </c:pt>
                <c:pt idx="4">
                  <c:v>0.99999999999999989</c:v>
                </c:pt>
                <c:pt idx="5">
                  <c:v>0.79350476270757531</c:v>
                </c:pt>
              </c:numCache>
            </c:numRef>
          </c:val>
          <c:extLst>
            <c:ext xmlns:c16="http://schemas.microsoft.com/office/drawing/2014/chart" uri="{C3380CC4-5D6E-409C-BE32-E72D297353CC}">
              <c16:uniqueId val="{00000008-EC42-4EF7-BD8C-7E4E6A678114}"/>
            </c:ext>
          </c:extLst>
        </c:ser>
        <c:dLbls>
          <c:showLegendKey val="0"/>
          <c:showVal val="0"/>
          <c:showCatName val="0"/>
          <c:showSerName val="0"/>
          <c:showPercent val="0"/>
          <c:showBubbleSize val="0"/>
        </c:dLbls>
        <c:gapWidth val="219"/>
        <c:overlap val="-27"/>
        <c:axId val="1823540576"/>
        <c:axId val="1823548896"/>
      </c:barChart>
      <c:catAx>
        <c:axId val="1823540576"/>
        <c:scaling>
          <c:orientation val="minMax"/>
        </c:scaling>
        <c:delete val="1"/>
        <c:axPos val="b"/>
        <c:numFmt formatCode="General" sourceLinked="1"/>
        <c:majorTickMark val="none"/>
        <c:minorTickMark val="none"/>
        <c:tickLblPos val="nextTo"/>
        <c:crossAx val="1823548896"/>
        <c:crosses val="autoZero"/>
        <c:auto val="1"/>
        <c:lblAlgn val="ctr"/>
        <c:lblOffset val="100"/>
        <c:noMultiLvlLbl val="0"/>
      </c:catAx>
      <c:valAx>
        <c:axId val="18235488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235405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Analysis!$K$1</c:f>
              <c:strCache>
                <c:ptCount val="1"/>
                <c:pt idx="0">
                  <c:v>Averages</c:v>
                </c:pt>
              </c:strCache>
            </c:strRef>
          </c:tx>
          <c:spPr>
            <a:solidFill>
              <a:schemeClr val="accent1"/>
            </a:solidFill>
            <a:ln>
              <a:solidFill>
                <a:sysClr val="windowText" lastClr="000000"/>
              </a:solidFill>
            </a:ln>
            <a:effectLst/>
          </c:spPr>
          <c:invertIfNegative val="0"/>
          <c:dPt>
            <c:idx val="0"/>
            <c:invertIfNegative val="0"/>
            <c:bubble3D val="0"/>
            <c:spPr>
              <a:solidFill>
                <a:srgbClr val="C00000"/>
              </a:solidFill>
              <a:ln>
                <a:solidFill>
                  <a:sysClr val="windowText" lastClr="000000"/>
                </a:solidFill>
              </a:ln>
              <a:effectLst/>
            </c:spPr>
            <c:extLst>
              <c:ext xmlns:c16="http://schemas.microsoft.com/office/drawing/2014/chart" uri="{C3380CC4-5D6E-409C-BE32-E72D297353CC}">
                <c16:uniqueId val="{00000001-9427-454C-B5D9-33BFF90FE0D1}"/>
              </c:ext>
            </c:extLst>
          </c:dPt>
          <c:dPt>
            <c:idx val="1"/>
            <c:invertIfNegative val="0"/>
            <c:bubble3D val="0"/>
            <c:spPr>
              <a:solidFill>
                <a:srgbClr val="C00000"/>
              </a:solidFill>
              <a:ln>
                <a:solidFill>
                  <a:sysClr val="windowText" lastClr="000000"/>
                </a:solidFill>
              </a:ln>
              <a:effectLst/>
            </c:spPr>
            <c:extLst>
              <c:ext xmlns:c16="http://schemas.microsoft.com/office/drawing/2014/chart" uri="{C3380CC4-5D6E-409C-BE32-E72D297353CC}">
                <c16:uniqueId val="{00000003-9427-454C-B5D9-33BFF90FE0D1}"/>
              </c:ext>
            </c:extLst>
          </c:dPt>
          <c:dPt>
            <c:idx val="2"/>
            <c:invertIfNegative val="0"/>
            <c:bubble3D val="0"/>
            <c:spPr>
              <a:solidFill>
                <a:schemeClr val="accent2"/>
              </a:solidFill>
              <a:ln>
                <a:solidFill>
                  <a:sysClr val="windowText" lastClr="000000"/>
                </a:solidFill>
              </a:ln>
              <a:effectLst/>
            </c:spPr>
            <c:extLst>
              <c:ext xmlns:c16="http://schemas.microsoft.com/office/drawing/2014/chart" uri="{C3380CC4-5D6E-409C-BE32-E72D297353CC}">
                <c16:uniqueId val="{00000005-9427-454C-B5D9-33BFF90FE0D1}"/>
              </c:ext>
            </c:extLst>
          </c:dPt>
          <c:dPt>
            <c:idx val="3"/>
            <c:invertIfNegative val="0"/>
            <c:bubble3D val="0"/>
            <c:spPr>
              <a:solidFill>
                <a:schemeClr val="accent2"/>
              </a:solidFill>
              <a:ln>
                <a:solidFill>
                  <a:sysClr val="windowText" lastClr="000000"/>
                </a:solidFill>
              </a:ln>
              <a:effectLst/>
            </c:spPr>
            <c:extLst>
              <c:ext xmlns:c16="http://schemas.microsoft.com/office/drawing/2014/chart" uri="{C3380CC4-5D6E-409C-BE32-E72D297353CC}">
                <c16:uniqueId val="{00000007-9427-454C-B5D9-33BFF90FE0D1}"/>
              </c:ext>
            </c:extLst>
          </c:dPt>
          <c:dPt>
            <c:idx val="4"/>
            <c:invertIfNegative val="0"/>
            <c:bubble3D val="0"/>
            <c:spPr>
              <a:solidFill>
                <a:srgbClr val="00B050"/>
              </a:solidFill>
              <a:ln>
                <a:solidFill>
                  <a:sysClr val="windowText" lastClr="000000"/>
                </a:solidFill>
              </a:ln>
              <a:effectLst/>
            </c:spPr>
            <c:extLst>
              <c:ext xmlns:c16="http://schemas.microsoft.com/office/drawing/2014/chart" uri="{C3380CC4-5D6E-409C-BE32-E72D297353CC}">
                <c16:uniqueId val="{00000009-9427-454C-B5D9-33BFF90FE0D1}"/>
              </c:ext>
            </c:extLst>
          </c:dPt>
          <c:dPt>
            <c:idx val="5"/>
            <c:invertIfNegative val="0"/>
            <c:bubble3D val="0"/>
            <c:spPr>
              <a:solidFill>
                <a:srgbClr val="00B050"/>
              </a:solidFill>
              <a:ln>
                <a:solidFill>
                  <a:sysClr val="windowText" lastClr="000000"/>
                </a:solidFill>
              </a:ln>
              <a:effectLst/>
            </c:spPr>
            <c:extLst>
              <c:ext xmlns:c16="http://schemas.microsoft.com/office/drawing/2014/chart" uri="{C3380CC4-5D6E-409C-BE32-E72D297353CC}">
                <c16:uniqueId val="{0000000B-9427-454C-B5D9-33BFF90FE0D1}"/>
              </c:ext>
            </c:extLst>
          </c:dPt>
          <c:dPt>
            <c:idx val="6"/>
            <c:invertIfNegative val="0"/>
            <c:bubble3D val="0"/>
            <c:spPr>
              <a:solidFill>
                <a:srgbClr val="7030A0"/>
              </a:solidFill>
              <a:ln>
                <a:solidFill>
                  <a:sysClr val="windowText" lastClr="000000"/>
                </a:solidFill>
              </a:ln>
              <a:effectLst/>
            </c:spPr>
            <c:extLst>
              <c:ext xmlns:c16="http://schemas.microsoft.com/office/drawing/2014/chart" uri="{C3380CC4-5D6E-409C-BE32-E72D297353CC}">
                <c16:uniqueId val="{0000000D-9427-454C-B5D9-33BFF90FE0D1}"/>
              </c:ext>
            </c:extLst>
          </c:dPt>
          <c:dPt>
            <c:idx val="7"/>
            <c:invertIfNegative val="0"/>
            <c:bubble3D val="0"/>
            <c:spPr>
              <a:solidFill>
                <a:srgbClr val="7030A0"/>
              </a:solidFill>
              <a:ln>
                <a:solidFill>
                  <a:sysClr val="windowText" lastClr="000000"/>
                </a:solidFill>
              </a:ln>
              <a:effectLst/>
            </c:spPr>
            <c:extLst>
              <c:ext xmlns:c16="http://schemas.microsoft.com/office/drawing/2014/chart" uri="{C3380CC4-5D6E-409C-BE32-E72D297353CC}">
                <c16:uniqueId val="{0000000F-9427-454C-B5D9-33BFF90FE0D1}"/>
              </c:ext>
            </c:extLst>
          </c:dPt>
          <c:errBars>
            <c:errBarType val="both"/>
            <c:errValType val="cust"/>
            <c:noEndCap val="0"/>
            <c:plus>
              <c:numRef>
                <c:f>Analysis!$L$2:$L$11</c:f>
                <c:numCache>
                  <c:formatCode>General</c:formatCode>
                  <c:ptCount val="10"/>
                  <c:pt idx="0">
                    <c:v>2.8475404092711577E-2</c:v>
                  </c:pt>
                  <c:pt idx="1">
                    <c:v>4.1196355042267575E-2</c:v>
                  </c:pt>
                  <c:pt idx="2">
                    <c:v>3.9848374690921159E-2</c:v>
                  </c:pt>
                  <c:pt idx="3">
                    <c:v>1.4830448663147786E-2</c:v>
                  </c:pt>
                  <c:pt idx="4">
                    <c:v>6.2614360474458119E-2</c:v>
                  </c:pt>
                  <c:pt idx="5">
                    <c:v>0.11112492143419007</c:v>
                  </c:pt>
                  <c:pt idx="6">
                    <c:v>2.684817667232451E-2</c:v>
                  </c:pt>
                  <c:pt idx="7">
                    <c:v>3.7642489190570269E-2</c:v>
                  </c:pt>
                  <c:pt idx="8">
                    <c:v>2.684817667232451E-2</c:v>
                  </c:pt>
                  <c:pt idx="9">
                    <c:v>3.7642489190570269E-2</c:v>
                  </c:pt>
                </c:numCache>
              </c:numRef>
            </c:plus>
            <c:minus>
              <c:numRef>
                <c:f>Analysis!$L$2:$L$11</c:f>
                <c:numCache>
                  <c:formatCode>General</c:formatCode>
                  <c:ptCount val="10"/>
                  <c:pt idx="0">
                    <c:v>2.8475404092711577E-2</c:v>
                  </c:pt>
                  <c:pt idx="1">
                    <c:v>4.1196355042267575E-2</c:v>
                  </c:pt>
                  <c:pt idx="2">
                    <c:v>3.9848374690921159E-2</c:v>
                  </c:pt>
                  <c:pt idx="3">
                    <c:v>1.4830448663147786E-2</c:v>
                  </c:pt>
                  <c:pt idx="4">
                    <c:v>6.2614360474458119E-2</c:v>
                  </c:pt>
                  <c:pt idx="5">
                    <c:v>0.11112492143419007</c:v>
                  </c:pt>
                  <c:pt idx="6">
                    <c:v>2.684817667232451E-2</c:v>
                  </c:pt>
                  <c:pt idx="7">
                    <c:v>3.7642489190570269E-2</c:v>
                  </c:pt>
                  <c:pt idx="8">
                    <c:v>2.684817667232451E-2</c:v>
                  </c:pt>
                  <c:pt idx="9">
                    <c:v>3.7642489190570269E-2</c:v>
                  </c:pt>
                </c:numCache>
              </c:numRef>
            </c:minus>
            <c:spPr>
              <a:noFill/>
              <a:ln w="9525" cap="flat" cmpd="sng" algn="ctr">
                <a:solidFill>
                  <a:schemeClr val="tx1">
                    <a:lumMod val="65000"/>
                    <a:lumOff val="35000"/>
                  </a:schemeClr>
                </a:solidFill>
                <a:round/>
              </a:ln>
              <a:effectLst/>
            </c:spPr>
          </c:errBars>
          <c:cat>
            <c:strRef>
              <c:f>Analysis!$J$2:$J$11</c:f>
              <c:strCache>
                <c:ptCount val="10"/>
                <c:pt idx="0">
                  <c:v>LVS mraY mut5</c:v>
                </c:pt>
                <c:pt idx="1">
                  <c:v>ΔrpsU2 mraY mut5</c:v>
                </c:pt>
                <c:pt idx="2">
                  <c:v>LVS mraY mut9</c:v>
                </c:pt>
                <c:pt idx="3">
                  <c:v>ΔrpsU2 mraY mut9</c:v>
                </c:pt>
                <c:pt idx="4">
                  <c:v>LVS mraY mut10</c:v>
                </c:pt>
                <c:pt idx="5">
                  <c:v>ΔrpsU2 mraY mut10</c:v>
                </c:pt>
                <c:pt idx="6">
                  <c:v>LVS mraY mut12</c:v>
                </c:pt>
                <c:pt idx="7">
                  <c:v>ΔrpsU2 mraY mut12</c:v>
                </c:pt>
                <c:pt idx="8">
                  <c:v>LVS mraY WT</c:v>
                </c:pt>
                <c:pt idx="9">
                  <c:v>ΔrpsU2 mraY WT</c:v>
                </c:pt>
              </c:strCache>
            </c:strRef>
          </c:cat>
          <c:val>
            <c:numRef>
              <c:f>Analysis!$K$2:$K$11</c:f>
              <c:numCache>
                <c:formatCode>General</c:formatCode>
                <c:ptCount val="10"/>
                <c:pt idx="0">
                  <c:v>1.0000000000000002</c:v>
                </c:pt>
                <c:pt idx="1">
                  <c:v>0.68851015645273994</c:v>
                </c:pt>
                <c:pt idx="2">
                  <c:v>1</c:v>
                </c:pt>
                <c:pt idx="3">
                  <c:v>0.85501179347910172</c:v>
                </c:pt>
                <c:pt idx="4">
                  <c:v>1</c:v>
                </c:pt>
                <c:pt idx="5">
                  <c:v>1.2444012234292854</c:v>
                </c:pt>
                <c:pt idx="6">
                  <c:v>1</c:v>
                </c:pt>
                <c:pt idx="7">
                  <c:v>1.3085664965985444</c:v>
                </c:pt>
                <c:pt idx="8">
                  <c:v>1</c:v>
                </c:pt>
                <c:pt idx="9">
                  <c:v>0.70005656784357306</c:v>
                </c:pt>
              </c:numCache>
            </c:numRef>
          </c:val>
          <c:extLst>
            <c:ext xmlns:c16="http://schemas.microsoft.com/office/drawing/2014/chart" uri="{C3380CC4-5D6E-409C-BE32-E72D297353CC}">
              <c16:uniqueId val="{00000010-9427-454C-B5D9-33BFF90FE0D1}"/>
            </c:ext>
          </c:extLst>
        </c:ser>
        <c:dLbls>
          <c:showLegendKey val="0"/>
          <c:showVal val="0"/>
          <c:showCatName val="0"/>
          <c:showSerName val="0"/>
          <c:showPercent val="0"/>
          <c:showBubbleSize val="0"/>
        </c:dLbls>
        <c:gapWidth val="219"/>
        <c:overlap val="-27"/>
        <c:axId val="1823540576"/>
        <c:axId val="1823548896"/>
      </c:barChart>
      <c:catAx>
        <c:axId val="1823540576"/>
        <c:scaling>
          <c:orientation val="minMax"/>
        </c:scaling>
        <c:delete val="1"/>
        <c:axPos val="b"/>
        <c:numFmt formatCode="General" sourceLinked="1"/>
        <c:majorTickMark val="none"/>
        <c:minorTickMark val="none"/>
        <c:tickLblPos val="nextTo"/>
        <c:crossAx val="1823548896"/>
        <c:crosses val="autoZero"/>
        <c:auto val="1"/>
        <c:lblAlgn val="ctr"/>
        <c:lblOffset val="100"/>
        <c:noMultiLvlLbl val="0"/>
      </c:catAx>
      <c:valAx>
        <c:axId val="18235488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8235405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Analysis!$K$1</c:f>
              <c:strCache>
                <c:ptCount val="1"/>
                <c:pt idx="0">
                  <c:v>Averages</c:v>
                </c:pt>
              </c:strCache>
            </c:strRef>
          </c:tx>
          <c:spPr>
            <a:solidFill>
              <a:schemeClr val="accent1"/>
            </a:solidFill>
            <a:ln>
              <a:solidFill>
                <a:sysClr val="windowText" lastClr="000000"/>
              </a:solidFill>
            </a:ln>
            <a:effectLst/>
          </c:spPr>
          <c:invertIfNegative val="0"/>
          <c:dPt>
            <c:idx val="0"/>
            <c:invertIfNegative val="0"/>
            <c:bubble3D val="0"/>
            <c:spPr>
              <a:solidFill>
                <a:srgbClr val="C00000"/>
              </a:solidFill>
              <a:ln>
                <a:solidFill>
                  <a:sysClr val="windowText" lastClr="000000"/>
                </a:solidFill>
              </a:ln>
              <a:effectLst/>
            </c:spPr>
            <c:extLst>
              <c:ext xmlns:c16="http://schemas.microsoft.com/office/drawing/2014/chart" uri="{C3380CC4-5D6E-409C-BE32-E72D297353CC}">
                <c16:uniqueId val="{00000001-D3F9-40AE-B3EF-2F5264226F0A}"/>
              </c:ext>
            </c:extLst>
          </c:dPt>
          <c:dPt>
            <c:idx val="1"/>
            <c:invertIfNegative val="0"/>
            <c:bubble3D val="0"/>
            <c:spPr>
              <a:solidFill>
                <a:srgbClr val="C00000"/>
              </a:solidFill>
              <a:ln>
                <a:solidFill>
                  <a:sysClr val="windowText" lastClr="000000"/>
                </a:solidFill>
              </a:ln>
              <a:effectLst/>
            </c:spPr>
            <c:extLst>
              <c:ext xmlns:c16="http://schemas.microsoft.com/office/drawing/2014/chart" uri="{C3380CC4-5D6E-409C-BE32-E72D297353CC}">
                <c16:uniqueId val="{00000003-D3F9-40AE-B3EF-2F5264226F0A}"/>
              </c:ext>
            </c:extLst>
          </c:dPt>
          <c:dPt>
            <c:idx val="2"/>
            <c:invertIfNegative val="0"/>
            <c:bubble3D val="0"/>
            <c:spPr>
              <a:solidFill>
                <a:schemeClr val="accent2"/>
              </a:solidFill>
              <a:ln>
                <a:solidFill>
                  <a:sysClr val="windowText" lastClr="000000"/>
                </a:solidFill>
              </a:ln>
              <a:effectLst/>
            </c:spPr>
            <c:extLst>
              <c:ext xmlns:c16="http://schemas.microsoft.com/office/drawing/2014/chart" uri="{C3380CC4-5D6E-409C-BE32-E72D297353CC}">
                <c16:uniqueId val="{00000005-D3F9-40AE-B3EF-2F5264226F0A}"/>
              </c:ext>
            </c:extLst>
          </c:dPt>
          <c:dPt>
            <c:idx val="3"/>
            <c:invertIfNegative val="0"/>
            <c:bubble3D val="0"/>
            <c:spPr>
              <a:solidFill>
                <a:schemeClr val="accent2"/>
              </a:solidFill>
              <a:ln>
                <a:solidFill>
                  <a:sysClr val="windowText" lastClr="000000"/>
                </a:solidFill>
              </a:ln>
              <a:effectLst/>
            </c:spPr>
            <c:extLst>
              <c:ext xmlns:c16="http://schemas.microsoft.com/office/drawing/2014/chart" uri="{C3380CC4-5D6E-409C-BE32-E72D297353CC}">
                <c16:uniqueId val="{00000007-D3F9-40AE-B3EF-2F5264226F0A}"/>
              </c:ext>
            </c:extLst>
          </c:dPt>
          <c:dPt>
            <c:idx val="4"/>
            <c:invertIfNegative val="0"/>
            <c:bubble3D val="0"/>
            <c:spPr>
              <a:solidFill>
                <a:srgbClr val="00B050"/>
              </a:solidFill>
              <a:ln>
                <a:solidFill>
                  <a:sysClr val="windowText" lastClr="000000"/>
                </a:solidFill>
              </a:ln>
              <a:effectLst/>
            </c:spPr>
            <c:extLst>
              <c:ext xmlns:c16="http://schemas.microsoft.com/office/drawing/2014/chart" uri="{C3380CC4-5D6E-409C-BE32-E72D297353CC}">
                <c16:uniqueId val="{00000009-D3F9-40AE-B3EF-2F5264226F0A}"/>
              </c:ext>
            </c:extLst>
          </c:dPt>
          <c:dPt>
            <c:idx val="5"/>
            <c:invertIfNegative val="0"/>
            <c:bubble3D val="0"/>
            <c:spPr>
              <a:solidFill>
                <a:srgbClr val="00B050"/>
              </a:solidFill>
              <a:ln>
                <a:solidFill>
                  <a:sysClr val="windowText" lastClr="000000"/>
                </a:solidFill>
              </a:ln>
              <a:effectLst/>
            </c:spPr>
            <c:extLst>
              <c:ext xmlns:c16="http://schemas.microsoft.com/office/drawing/2014/chart" uri="{C3380CC4-5D6E-409C-BE32-E72D297353CC}">
                <c16:uniqueId val="{0000000B-D3F9-40AE-B3EF-2F5264226F0A}"/>
              </c:ext>
            </c:extLst>
          </c:dPt>
          <c:errBars>
            <c:errBarType val="both"/>
            <c:errValType val="cust"/>
            <c:noEndCap val="0"/>
            <c:plus>
              <c:numRef>
                <c:f>Analysis!$L$2:$L$11</c:f>
                <c:numCache>
                  <c:formatCode>General</c:formatCode>
                  <c:ptCount val="10"/>
                  <c:pt idx="0">
                    <c:v>3.8265274098153619E-2</c:v>
                  </c:pt>
                  <c:pt idx="1">
                    <c:v>4.9570183613251488E-2</c:v>
                  </c:pt>
                  <c:pt idx="2">
                    <c:v>1.2623654068530315E-2</c:v>
                  </c:pt>
                  <c:pt idx="3">
                    <c:v>7.30627846211057E-2</c:v>
                  </c:pt>
                  <c:pt idx="4">
                    <c:v>4.2729034200508047E-2</c:v>
                  </c:pt>
                  <c:pt idx="5">
                    <c:v>2.2641361239232879E-2</c:v>
                  </c:pt>
                </c:numCache>
              </c:numRef>
            </c:plus>
            <c:minus>
              <c:numRef>
                <c:f>Analysis!$L$2:$L$11</c:f>
                <c:numCache>
                  <c:formatCode>General</c:formatCode>
                  <c:ptCount val="10"/>
                  <c:pt idx="0">
                    <c:v>3.8265274098153619E-2</c:v>
                  </c:pt>
                  <c:pt idx="1">
                    <c:v>4.9570183613251488E-2</c:v>
                  </c:pt>
                  <c:pt idx="2">
                    <c:v>1.2623654068530315E-2</c:v>
                  </c:pt>
                  <c:pt idx="3">
                    <c:v>7.30627846211057E-2</c:v>
                  </c:pt>
                  <c:pt idx="4">
                    <c:v>4.2729034200508047E-2</c:v>
                  </c:pt>
                  <c:pt idx="5">
                    <c:v>2.2641361239232879E-2</c:v>
                  </c:pt>
                </c:numCache>
              </c:numRef>
            </c:minus>
            <c:spPr>
              <a:noFill/>
              <a:ln w="9525" cap="flat" cmpd="sng" algn="ctr">
                <a:solidFill>
                  <a:schemeClr val="tx1">
                    <a:lumMod val="65000"/>
                    <a:lumOff val="35000"/>
                  </a:schemeClr>
                </a:solidFill>
                <a:round/>
              </a:ln>
              <a:effectLst/>
            </c:spPr>
          </c:errBars>
          <c:cat>
            <c:strRef>
              <c:f>Analysis!$J$2:$J$7</c:f>
              <c:strCache>
                <c:ptCount val="6"/>
                <c:pt idx="0">
                  <c:v>LVS mraY WT</c:v>
                </c:pt>
                <c:pt idx="1">
                  <c:v>ΔrpsU2 mraY WT</c:v>
                </c:pt>
                <c:pt idx="2">
                  <c:v>LVS mraY mut13</c:v>
                </c:pt>
                <c:pt idx="3">
                  <c:v>ΔrpsU2 mraY mut13</c:v>
                </c:pt>
                <c:pt idx="4">
                  <c:v>LVS mraY mut14</c:v>
                </c:pt>
                <c:pt idx="5">
                  <c:v>ΔrpsU2 mraY mut14</c:v>
                </c:pt>
              </c:strCache>
            </c:strRef>
          </c:cat>
          <c:val>
            <c:numRef>
              <c:f>Analysis!$K$2:$K$7</c:f>
              <c:numCache>
                <c:formatCode>General</c:formatCode>
                <c:ptCount val="6"/>
                <c:pt idx="0">
                  <c:v>1</c:v>
                </c:pt>
                <c:pt idx="1">
                  <c:v>0.70612329469970092</c:v>
                </c:pt>
                <c:pt idx="2">
                  <c:v>1.0000000000000002</c:v>
                </c:pt>
                <c:pt idx="3">
                  <c:v>0.75971698769433971</c:v>
                </c:pt>
                <c:pt idx="4">
                  <c:v>1</c:v>
                </c:pt>
                <c:pt idx="5">
                  <c:v>0.72038831185457453</c:v>
                </c:pt>
              </c:numCache>
            </c:numRef>
          </c:val>
          <c:extLst>
            <c:ext xmlns:c16="http://schemas.microsoft.com/office/drawing/2014/chart" uri="{C3380CC4-5D6E-409C-BE32-E72D297353CC}">
              <c16:uniqueId val="{0000000C-D3F9-40AE-B3EF-2F5264226F0A}"/>
            </c:ext>
          </c:extLst>
        </c:ser>
        <c:dLbls>
          <c:showLegendKey val="0"/>
          <c:showVal val="0"/>
          <c:showCatName val="0"/>
          <c:showSerName val="0"/>
          <c:showPercent val="0"/>
          <c:showBubbleSize val="0"/>
        </c:dLbls>
        <c:gapWidth val="125"/>
        <c:overlap val="-27"/>
        <c:axId val="1823540576"/>
        <c:axId val="1823548896"/>
      </c:barChart>
      <c:catAx>
        <c:axId val="1823540576"/>
        <c:scaling>
          <c:orientation val="minMax"/>
        </c:scaling>
        <c:delete val="1"/>
        <c:axPos val="b"/>
        <c:numFmt formatCode="General" sourceLinked="1"/>
        <c:majorTickMark val="out"/>
        <c:minorTickMark val="none"/>
        <c:tickLblPos val="nextTo"/>
        <c:crossAx val="1823548896"/>
        <c:crosses val="autoZero"/>
        <c:auto val="1"/>
        <c:lblAlgn val="ctr"/>
        <c:lblOffset val="100"/>
        <c:noMultiLvlLbl val="0"/>
      </c:catAx>
      <c:valAx>
        <c:axId val="1823548896"/>
        <c:scaling>
          <c:orientation val="minMax"/>
        </c:scaling>
        <c:delete val="0"/>
        <c:axPos val="l"/>
        <c:numFmt formatCode="#,##0.0" sourceLinked="0"/>
        <c:majorTickMark val="out"/>
        <c:minorTickMark val="none"/>
        <c:tickLblPos val="nextTo"/>
        <c:spPr>
          <a:noFill/>
          <a:ln>
            <a:solidFill>
              <a:sysClr val="windowText" lastClr="000000"/>
            </a:solid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235405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Analysis!$K$1</c:f>
              <c:strCache>
                <c:ptCount val="1"/>
                <c:pt idx="0">
                  <c:v>Averages</c:v>
                </c:pt>
              </c:strCache>
            </c:strRef>
          </c:tx>
          <c:spPr>
            <a:solidFill>
              <a:schemeClr val="accent1"/>
            </a:solidFill>
            <a:ln>
              <a:solidFill>
                <a:sysClr val="windowText" lastClr="000000"/>
              </a:solidFill>
            </a:ln>
            <a:effectLst/>
          </c:spPr>
          <c:invertIfNegative val="0"/>
          <c:dPt>
            <c:idx val="0"/>
            <c:invertIfNegative val="0"/>
            <c:bubble3D val="0"/>
            <c:spPr>
              <a:solidFill>
                <a:srgbClr val="C00000"/>
              </a:solidFill>
              <a:ln>
                <a:solidFill>
                  <a:sysClr val="windowText" lastClr="000000"/>
                </a:solidFill>
              </a:ln>
              <a:effectLst/>
            </c:spPr>
            <c:extLst>
              <c:ext xmlns:c16="http://schemas.microsoft.com/office/drawing/2014/chart" uri="{C3380CC4-5D6E-409C-BE32-E72D297353CC}">
                <c16:uniqueId val="{00000001-8983-4E2C-9E29-16E78C5B491D}"/>
              </c:ext>
            </c:extLst>
          </c:dPt>
          <c:dPt>
            <c:idx val="1"/>
            <c:invertIfNegative val="0"/>
            <c:bubble3D val="0"/>
            <c:spPr>
              <a:solidFill>
                <a:srgbClr val="C00000"/>
              </a:solidFill>
              <a:ln>
                <a:solidFill>
                  <a:sysClr val="windowText" lastClr="000000"/>
                </a:solidFill>
              </a:ln>
              <a:effectLst/>
            </c:spPr>
            <c:extLst>
              <c:ext xmlns:c16="http://schemas.microsoft.com/office/drawing/2014/chart" uri="{C3380CC4-5D6E-409C-BE32-E72D297353CC}">
                <c16:uniqueId val="{00000003-8983-4E2C-9E29-16E78C5B491D}"/>
              </c:ext>
            </c:extLst>
          </c:dPt>
          <c:dPt>
            <c:idx val="2"/>
            <c:invertIfNegative val="0"/>
            <c:bubble3D val="0"/>
            <c:spPr>
              <a:solidFill>
                <a:schemeClr val="accent2"/>
              </a:solidFill>
              <a:ln>
                <a:solidFill>
                  <a:sysClr val="windowText" lastClr="000000"/>
                </a:solidFill>
              </a:ln>
              <a:effectLst/>
            </c:spPr>
            <c:extLst>
              <c:ext xmlns:c16="http://schemas.microsoft.com/office/drawing/2014/chart" uri="{C3380CC4-5D6E-409C-BE32-E72D297353CC}">
                <c16:uniqueId val="{00000005-8983-4E2C-9E29-16E78C5B491D}"/>
              </c:ext>
            </c:extLst>
          </c:dPt>
          <c:dPt>
            <c:idx val="3"/>
            <c:invertIfNegative val="0"/>
            <c:bubble3D val="0"/>
            <c:spPr>
              <a:solidFill>
                <a:schemeClr val="accent2"/>
              </a:solidFill>
              <a:ln>
                <a:solidFill>
                  <a:sysClr val="windowText" lastClr="000000"/>
                </a:solidFill>
              </a:ln>
              <a:effectLst/>
            </c:spPr>
            <c:extLst>
              <c:ext xmlns:c16="http://schemas.microsoft.com/office/drawing/2014/chart" uri="{C3380CC4-5D6E-409C-BE32-E72D297353CC}">
                <c16:uniqueId val="{00000007-8983-4E2C-9E29-16E78C5B491D}"/>
              </c:ext>
            </c:extLst>
          </c:dPt>
          <c:dPt>
            <c:idx val="4"/>
            <c:invertIfNegative val="0"/>
            <c:bubble3D val="0"/>
            <c:spPr>
              <a:solidFill>
                <a:srgbClr val="00B050"/>
              </a:solidFill>
              <a:ln>
                <a:solidFill>
                  <a:sysClr val="windowText" lastClr="000000"/>
                </a:solidFill>
              </a:ln>
              <a:effectLst/>
            </c:spPr>
            <c:extLst>
              <c:ext xmlns:c16="http://schemas.microsoft.com/office/drawing/2014/chart" uri="{C3380CC4-5D6E-409C-BE32-E72D297353CC}">
                <c16:uniqueId val="{00000009-8983-4E2C-9E29-16E78C5B491D}"/>
              </c:ext>
            </c:extLst>
          </c:dPt>
          <c:dPt>
            <c:idx val="5"/>
            <c:invertIfNegative val="0"/>
            <c:bubble3D val="0"/>
            <c:spPr>
              <a:solidFill>
                <a:srgbClr val="00B050"/>
              </a:solidFill>
              <a:ln>
                <a:solidFill>
                  <a:sysClr val="windowText" lastClr="000000"/>
                </a:solidFill>
              </a:ln>
              <a:effectLst/>
            </c:spPr>
            <c:extLst>
              <c:ext xmlns:c16="http://schemas.microsoft.com/office/drawing/2014/chart" uri="{C3380CC4-5D6E-409C-BE32-E72D297353CC}">
                <c16:uniqueId val="{0000000B-8983-4E2C-9E29-16E78C5B491D}"/>
              </c:ext>
            </c:extLst>
          </c:dPt>
          <c:errBars>
            <c:errBarType val="both"/>
            <c:errValType val="cust"/>
            <c:noEndCap val="0"/>
            <c:plus>
              <c:numRef>
                <c:f>Analysis!$L$2:$L$11</c:f>
                <c:numCache>
                  <c:formatCode>General</c:formatCode>
                  <c:ptCount val="10"/>
                  <c:pt idx="0">
                    <c:v>4.2486320853509361E-2</c:v>
                  </c:pt>
                  <c:pt idx="1">
                    <c:v>5.2442036145447651E-2</c:v>
                  </c:pt>
                  <c:pt idx="2">
                    <c:v>2.2533222366716302E-2</c:v>
                  </c:pt>
                  <c:pt idx="3">
                    <c:v>1.9567310414812532E-2</c:v>
                  </c:pt>
                  <c:pt idx="4">
                    <c:v>1.5178060854151814E-2</c:v>
                  </c:pt>
                  <c:pt idx="5">
                    <c:v>5.3143783142605247E-2</c:v>
                  </c:pt>
                  <c:pt idx="6">
                    <c:v>7.562367423148042E-2</c:v>
                  </c:pt>
                  <c:pt idx="7">
                    <c:v>1.9908315388953674E-2</c:v>
                  </c:pt>
                </c:numCache>
              </c:numRef>
            </c:plus>
            <c:minus>
              <c:numRef>
                <c:f>Analysis!$L$2:$L$11</c:f>
                <c:numCache>
                  <c:formatCode>General</c:formatCode>
                  <c:ptCount val="10"/>
                  <c:pt idx="0">
                    <c:v>4.2486320853509361E-2</c:v>
                  </c:pt>
                  <c:pt idx="1">
                    <c:v>5.2442036145447651E-2</c:v>
                  </c:pt>
                  <c:pt idx="2">
                    <c:v>2.2533222366716302E-2</c:v>
                  </c:pt>
                  <c:pt idx="3">
                    <c:v>1.9567310414812532E-2</c:v>
                  </c:pt>
                  <c:pt idx="4">
                    <c:v>1.5178060854151814E-2</c:v>
                  </c:pt>
                  <c:pt idx="5">
                    <c:v>5.3143783142605247E-2</c:v>
                  </c:pt>
                  <c:pt idx="6">
                    <c:v>7.562367423148042E-2</c:v>
                  </c:pt>
                  <c:pt idx="7">
                    <c:v>1.9908315388953674E-2</c:v>
                  </c:pt>
                </c:numCache>
              </c:numRef>
            </c:minus>
            <c:spPr>
              <a:noFill/>
              <a:ln w="9525" cap="flat" cmpd="sng" algn="ctr">
                <a:solidFill>
                  <a:schemeClr val="tx1">
                    <a:lumMod val="65000"/>
                    <a:lumOff val="35000"/>
                  </a:schemeClr>
                </a:solidFill>
                <a:round/>
              </a:ln>
              <a:effectLst/>
            </c:spPr>
          </c:errBars>
          <c:cat>
            <c:strRef>
              <c:f>Analysis!$J$2:$J$9</c:f>
              <c:strCache>
                <c:ptCount val="8"/>
                <c:pt idx="0">
                  <c:v>LVS mraY WT</c:v>
                </c:pt>
                <c:pt idx="1">
                  <c:v>ΔrpsU2 mraY WT</c:v>
                </c:pt>
                <c:pt idx="2">
                  <c:v>LVS mraY mut13</c:v>
                </c:pt>
                <c:pt idx="3">
                  <c:v>ΔrpsU2 mraY mut13</c:v>
                </c:pt>
                <c:pt idx="4">
                  <c:v>LVS mraY mut14</c:v>
                </c:pt>
                <c:pt idx="5">
                  <c:v>ΔrpsU2 mraY mut14</c:v>
                </c:pt>
                <c:pt idx="6">
                  <c:v>LVS mraY mut15</c:v>
                </c:pt>
                <c:pt idx="7">
                  <c:v>ΔrpsU2 mraY mut15</c:v>
                </c:pt>
              </c:strCache>
            </c:strRef>
          </c:cat>
          <c:val>
            <c:numRef>
              <c:f>Analysis!$K$2:$K$9</c:f>
              <c:numCache>
                <c:formatCode>General</c:formatCode>
                <c:ptCount val="8"/>
                <c:pt idx="0">
                  <c:v>1</c:v>
                </c:pt>
                <c:pt idx="1">
                  <c:v>0.70382271421488418</c:v>
                </c:pt>
                <c:pt idx="2">
                  <c:v>1</c:v>
                </c:pt>
                <c:pt idx="3">
                  <c:v>0.82677777361579075</c:v>
                </c:pt>
                <c:pt idx="4">
                  <c:v>1.0000000000000002</c:v>
                </c:pt>
                <c:pt idx="5">
                  <c:v>0.6849308681489138</c:v>
                </c:pt>
                <c:pt idx="6">
                  <c:v>1</c:v>
                </c:pt>
                <c:pt idx="7">
                  <c:v>1.4297911630036804</c:v>
                </c:pt>
              </c:numCache>
            </c:numRef>
          </c:val>
          <c:extLst>
            <c:ext xmlns:c16="http://schemas.microsoft.com/office/drawing/2014/chart" uri="{C3380CC4-5D6E-409C-BE32-E72D297353CC}">
              <c16:uniqueId val="{0000000C-8983-4E2C-9E29-16E78C5B491D}"/>
            </c:ext>
          </c:extLst>
        </c:ser>
        <c:dLbls>
          <c:showLegendKey val="0"/>
          <c:showVal val="0"/>
          <c:showCatName val="0"/>
          <c:showSerName val="0"/>
          <c:showPercent val="0"/>
          <c:showBubbleSize val="0"/>
        </c:dLbls>
        <c:gapWidth val="125"/>
        <c:overlap val="-27"/>
        <c:axId val="1823540576"/>
        <c:axId val="1823548896"/>
      </c:barChart>
      <c:catAx>
        <c:axId val="1823540576"/>
        <c:scaling>
          <c:orientation val="minMax"/>
        </c:scaling>
        <c:delete val="1"/>
        <c:axPos val="b"/>
        <c:numFmt formatCode="General" sourceLinked="1"/>
        <c:majorTickMark val="none"/>
        <c:minorTickMark val="none"/>
        <c:tickLblPos val="nextTo"/>
        <c:crossAx val="1823548896"/>
        <c:crosses val="autoZero"/>
        <c:auto val="1"/>
        <c:lblAlgn val="ctr"/>
        <c:lblOffset val="100"/>
        <c:noMultiLvlLbl val="0"/>
      </c:catAx>
      <c:valAx>
        <c:axId val="1823548896"/>
        <c:scaling>
          <c:orientation val="minMax"/>
        </c:scaling>
        <c:delete val="0"/>
        <c:axPos val="l"/>
        <c:numFmt formatCode="#,##0.0" sourceLinked="0"/>
        <c:majorTickMark val="out"/>
        <c:minorTickMark val="none"/>
        <c:tickLblPos val="nextTo"/>
        <c:spPr>
          <a:noFill/>
          <a:ln>
            <a:solidFill>
              <a:sysClr val="windowText" lastClr="000000"/>
            </a:solid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235405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Analysis!$K$1</c:f>
              <c:strCache>
                <c:ptCount val="1"/>
                <c:pt idx="0">
                  <c:v>Averages</c:v>
                </c:pt>
              </c:strCache>
            </c:strRef>
          </c:tx>
          <c:spPr>
            <a:solidFill>
              <a:schemeClr val="accent1"/>
            </a:solidFill>
            <a:ln>
              <a:solidFill>
                <a:sysClr val="windowText" lastClr="000000"/>
              </a:solidFill>
            </a:ln>
            <a:effectLst/>
          </c:spPr>
          <c:invertIfNegative val="0"/>
          <c:dPt>
            <c:idx val="0"/>
            <c:invertIfNegative val="0"/>
            <c:bubble3D val="0"/>
            <c:spPr>
              <a:solidFill>
                <a:srgbClr val="C00000"/>
              </a:solidFill>
              <a:ln>
                <a:solidFill>
                  <a:sysClr val="windowText" lastClr="000000"/>
                </a:solidFill>
              </a:ln>
              <a:effectLst/>
            </c:spPr>
            <c:extLst>
              <c:ext xmlns:c16="http://schemas.microsoft.com/office/drawing/2014/chart" uri="{C3380CC4-5D6E-409C-BE32-E72D297353CC}">
                <c16:uniqueId val="{00000001-F4AF-4FD9-86AE-C0D67CB3D237}"/>
              </c:ext>
            </c:extLst>
          </c:dPt>
          <c:dPt>
            <c:idx val="1"/>
            <c:invertIfNegative val="0"/>
            <c:bubble3D val="0"/>
            <c:spPr>
              <a:solidFill>
                <a:srgbClr val="C00000"/>
              </a:solidFill>
              <a:ln>
                <a:solidFill>
                  <a:sysClr val="windowText" lastClr="000000"/>
                </a:solidFill>
              </a:ln>
              <a:effectLst/>
            </c:spPr>
            <c:extLst>
              <c:ext xmlns:c16="http://schemas.microsoft.com/office/drawing/2014/chart" uri="{C3380CC4-5D6E-409C-BE32-E72D297353CC}">
                <c16:uniqueId val="{00000003-F4AF-4FD9-86AE-C0D67CB3D237}"/>
              </c:ext>
            </c:extLst>
          </c:dPt>
          <c:dPt>
            <c:idx val="2"/>
            <c:invertIfNegative val="0"/>
            <c:bubble3D val="0"/>
            <c:spPr>
              <a:solidFill>
                <a:schemeClr val="accent2"/>
              </a:solidFill>
              <a:ln>
                <a:solidFill>
                  <a:sysClr val="windowText" lastClr="000000"/>
                </a:solidFill>
              </a:ln>
              <a:effectLst/>
            </c:spPr>
            <c:extLst>
              <c:ext xmlns:c16="http://schemas.microsoft.com/office/drawing/2014/chart" uri="{C3380CC4-5D6E-409C-BE32-E72D297353CC}">
                <c16:uniqueId val="{00000005-F4AF-4FD9-86AE-C0D67CB3D237}"/>
              </c:ext>
            </c:extLst>
          </c:dPt>
          <c:dPt>
            <c:idx val="3"/>
            <c:invertIfNegative val="0"/>
            <c:bubble3D val="0"/>
            <c:spPr>
              <a:solidFill>
                <a:schemeClr val="accent2"/>
              </a:solidFill>
              <a:ln>
                <a:solidFill>
                  <a:sysClr val="windowText" lastClr="000000"/>
                </a:solidFill>
              </a:ln>
              <a:effectLst/>
            </c:spPr>
            <c:extLst>
              <c:ext xmlns:c16="http://schemas.microsoft.com/office/drawing/2014/chart" uri="{C3380CC4-5D6E-409C-BE32-E72D297353CC}">
                <c16:uniqueId val="{00000007-F4AF-4FD9-86AE-C0D67CB3D237}"/>
              </c:ext>
            </c:extLst>
          </c:dPt>
          <c:dPt>
            <c:idx val="4"/>
            <c:invertIfNegative val="0"/>
            <c:bubble3D val="0"/>
            <c:spPr>
              <a:solidFill>
                <a:srgbClr val="00B050"/>
              </a:solidFill>
              <a:ln>
                <a:solidFill>
                  <a:sysClr val="windowText" lastClr="000000"/>
                </a:solidFill>
              </a:ln>
              <a:effectLst/>
            </c:spPr>
            <c:extLst>
              <c:ext xmlns:c16="http://schemas.microsoft.com/office/drawing/2014/chart" uri="{C3380CC4-5D6E-409C-BE32-E72D297353CC}">
                <c16:uniqueId val="{00000009-F4AF-4FD9-86AE-C0D67CB3D237}"/>
              </c:ext>
            </c:extLst>
          </c:dPt>
          <c:dPt>
            <c:idx val="5"/>
            <c:invertIfNegative val="0"/>
            <c:bubble3D val="0"/>
            <c:spPr>
              <a:solidFill>
                <a:srgbClr val="00B050"/>
              </a:solidFill>
              <a:ln>
                <a:solidFill>
                  <a:sysClr val="windowText" lastClr="000000"/>
                </a:solidFill>
              </a:ln>
              <a:effectLst/>
            </c:spPr>
            <c:extLst>
              <c:ext xmlns:c16="http://schemas.microsoft.com/office/drawing/2014/chart" uri="{C3380CC4-5D6E-409C-BE32-E72D297353CC}">
                <c16:uniqueId val="{0000000B-F4AF-4FD9-86AE-C0D67CB3D237}"/>
              </c:ext>
            </c:extLst>
          </c:dPt>
          <c:dPt>
            <c:idx val="8"/>
            <c:invertIfNegative val="0"/>
            <c:bubble3D val="0"/>
            <c:spPr>
              <a:solidFill>
                <a:srgbClr val="7030A0"/>
              </a:solidFill>
              <a:ln>
                <a:solidFill>
                  <a:sysClr val="windowText" lastClr="000000"/>
                </a:solidFill>
              </a:ln>
              <a:effectLst/>
            </c:spPr>
            <c:extLst>
              <c:ext xmlns:c16="http://schemas.microsoft.com/office/drawing/2014/chart" uri="{C3380CC4-5D6E-409C-BE32-E72D297353CC}">
                <c16:uniqueId val="{0000000D-F4AF-4FD9-86AE-C0D67CB3D237}"/>
              </c:ext>
            </c:extLst>
          </c:dPt>
          <c:dPt>
            <c:idx val="9"/>
            <c:invertIfNegative val="0"/>
            <c:bubble3D val="0"/>
            <c:spPr>
              <a:solidFill>
                <a:srgbClr val="7030A0"/>
              </a:solidFill>
              <a:ln>
                <a:solidFill>
                  <a:sysClr val="windowText" lastClr="000000"/>
                </a:solidFill>
              </a:ln>
              <a:effectLst/>
            </c:spPr>
            <c:extLst>
              <c:ext xmlns:c16="http://schemas.microsoft.com/office/drawing/2014/chart" uri="{C3380CC4-5D6E-409C-BE32-E72D297353CC}">
                <c16:uniqueId val="{0000000F-F4AF-4FD9-86AE-C0D67CB3D237}"/>
              </c:ext>
            </c:extLst>
          </c:dPt>
          <c:errBars>
            <c:errBarType val="both"/>
            <c:errValType val="cust"/>
            <c:noEndCap val="0"/>
            <c:plus>
              <c:numRef>
                <c:f>Analysis!$L$2:$L$11</c:f>
                <c:numCache>
                  <c:formatCode>General</c:formatCode>
                  <c:ptCount val="10"/>
                  <c:pt idx="0">
                    <c:v>5.2329877571795864E-2</c:v>
                  </c:pt>
                  <c:pt idx="1">
                    <c:v>1.7242299734565966E-2</c:v>
                  </c:pt>
                  <c:pt idx="2">
                    <c:v>2.9053267006715906E-2</c:v>
                  </c:pt>
                  <c:pt idx="3">
                    <c:v>1.9911929787205993E-2</c:v>
                  </c:pt>
                  <c:pt idx="4">
                    <c:v>7.3249405849015334E-2</c:v>
                  </c:pt>
                  <c:pt idx="5">
                    <c:v>0.16429131521119472</c:v>
                  </c:pt>
                  <c:pt idx="6">
                    <c:v>2.2723218016147507E-2</c:v>
                  </c:pt>
                  <c:pt idx="7">
                    <c:v>2.5511194096210006E-2</c:v>
                  </c:pt>
                  <c:pt idx="8">
                    <c:v>0.10632425186561385</c:v>
                  </c:pt>
                  <c:pt idx="9">
                    <c:v>0.1716955737014077</c:v>
                  </c:pt>
                </c:numCache>
              </c:numRef>
            </c:plus>
            <c:minus>
              <c:numRef>
                <c:f>Analysis!$L$2:$L$11</c:f>
                <c:numCache>
                  <c:formatCode>General</c:formatCode>
                  <c:ptCount val="10"/>
                  <c:pt idx="0">
                    <c:v>5.2329877571795864E-2</c:v>
                  </c:pt>
                  <c:pt idx="1">
                    <c:v>1.7242299734565966E-2</c:v>
                  </c:pt>
                  <c:pt idx="2">
                    <c:v>2.9053267006715906E-2</c:v>
                  </c:pt>
                  <c:pt idx="3">
                    <c:v>1.9911929787205993E-2</c:v>
                  </c:pt>
                  <c:pt idx="4">
                    <c:v>7.3249405849015334E-2</c:v>
                  </c:pt>
                  <c:pt idx="5">
                    <c:v>0.16429131521119472</c:v>
                  </c:pt>
                  <c:pt idx="6">
                    <c:v>2.2723218016147507E-2</c:v>
                  </c:pt>
                  <c:pt idx="7">
                    <c:v>2.5511194096210006E-2</c:v>
                  </c:pt>
                  <c:pt idx="8">
                    <c:v>0.10632425186561385</c:v>
                  </c:pt>
                  <c:pt idx="9">
                    <c:v>0.1716955737014077</c:v>
                  </c:pt>
                </c:numCache>
              </c:numRef>
            </c:minus>
            <c:spPr>
              <a:noFill/>
              <a:ln w="9525" cap="flat" cmpd="sng" algn="ctr">
                <a:solidFill>
                  <a:schemeClr val="tx1">
                    <a:lumMod val="65000"/>
                    <a:lumOff val="35000"/>
                  </a:schemeClr>
                </a:solidFill>
                <a:round/>
              </a:ln>
              <a:effectLst/>
            </c:spPr>
          </c:errBars>
          <c:cat>
            <c:strRef>
              <c:f>Analysis!$J$2:$J$11</c:f>
              <c:strCache>
                <c:ptCount val="10"/>
                <c:pt idx="0">
                  <c:v>LVS mraY WT</c:v>
                </c:pt>
                <c:pt idx="1">
                  <c:v>ΔrpsU2 mraY WT</c:v>
                </c:pt>
                <c:pt idx="2">
                  <c:v>LVS mraY mut13</c:v>
                </c:pt>
                <c:pt idx="3">
                  <c:v>ΔrpsU2 mraY mut13</c:v>
                </c:pt>
                <c:pt idx="4">
                  <c:v>LVS mraY mut15</c:v>
                </c:pt>
                <c:pt idx="5">
                  <c:v>ΔrpsU2 mraY mut15</c:v>
                </c:pt>
                <c:pt idx="6">
                  <c:v>LVS mraY mut17</c:v>
                </c:pt>
                <c:pt idx="7">
                  <c:v>ΔrpsU2 mraY mut17</c:v>
                </c:pt>
                <c:pt idx="8">
                  <c:v>LVS mraY mut18</c:v>
                </c:pt>
                <c:pt idx="9">
                  <c:v>ΔrpsU2 mraY mut18</c:v>
                </c:pt>
              </c:strCache>
            </c:strRef>
          </c:cat>
          <c:val>
            <c:numRef>
              <c:f>Analysis!$K$2:$K$11</c:f>
              <c:numCache>
                <c:formatCode>General</c:formatCode>
                <c:ptCount val="10"/>
                <c:pt idx="0">
                  <c:v>1</c:v>
                </c:pt>
                <c:pt idx="1">
                  <c:v>0.66724236015048322</c:v>
                </c:pt>
                <c:pt idx="2">
                  <c:v>1</c:v>
                </c:pt>
                <c:pt idx="3">
                  <c:v>0.85756978812976126</c:v>
                </c:pt>
                <c:pt idx="4">
                  <c:v>1</c:v>
                </c:pt>
                <c:pt idx="5">
                  <c:v>1.4777859031653235</c:v>
                </c:pt>
                <c:pt idx="6">
                  <c:v>0.99999999999999989</c:v>
                </c:pt>
                <c:pt idx="7">
                  <c:v>0.73853648583254028</c:v>
                </c:pt>
                <c:pt idx="8">
                  <c:v>1</c:v>
                </c:pt>
                <c:pt idx="9">
                  <c:v>1.2851554063873982</c:v>
                </c:pt>
              </c:numCache>
            </c:numRef>
          </c:val>
          <c:extLst>
            <c:ext xmlns:c16="http://schemas.microsoft.com/office/drawing/2014/chart" uri="{C3380CC4-5D6E-409C-BE32-E72D297353CC}">
              <c16:uniqueId val="{00000010-F4AF-4FD9-86AE-C0D67CB3D237}"/>
            </c:ext>
          </c:extLst>
        </c:ser>
        <c:dLbls>
          <c:showLegendKey val="0"/>
          <c:showVal val="0"/>
          <c:showCatName val="0"/>
          <c:showSerName val="0"/>
          <c:showPercent val="0"/>
          <c:showBubbleSize val="0"/>
        </c:dLbls>
        <c:gapWidth val="125"/>
        <c:overlap val="-27"/>
        <c:axId val="1823540576"/>
        <c:axId val="1823548896"/>
      </c:barChart>
      <c:catAx>
        <c:axId val="1823540576"/>
        <c:scaling>
          <c:orientation val="minMax"/>
        </c:scaling>
        <c:delete val="1"/>
        <c:axPos val="b"/>
        <c:numFmt formatCode="General" sourceLinked="1"/>
        <c:majorTickMark val="none"/>
        <c:minorTickMark val="none"/>
        <c:tickLblPos val="nextTo"/>
        <c:crossAx val="1823548896"/>
        <c:crosses val="autoZero"/>
        <c:auto val="1"/>
        <c:lblAlgn val="ctr"/>
        <c:lblOffset val="100"/>
        <c:noMultiLvlLbl val="0"/>
      </c:catAx>
      <c:valAx>
        <c:axId val="1823548896"/>
        <c:scaling>
          <c:orientation val="minMax"/>
          <c:max val="1.7000000000000002"/>
          <c:min val="0"/>
        </c:scaling>
        <c:delete val="0"/>
        <c:axPos val="l"/>
        <c:numFmt formatCode="#,##0.0" sourceLinked="0"/>
        <c:majorTickMark val="out"/>
        <c:minorTickMark val="none"/>
        <c:tickLblPos val="nextTo"/>
        <c:spPr>
          <a:noFill/>
          <a:ln>
            <a:solidFill>
              <a:sysClr val="windowText" lastClr="000000"/>
            </a:solid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18235405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800"/>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Analysis!$K$1</c:f>
              <c:strCache>
                <c:ptCount val="1"/>
                <c:pt idx="0">
                  <c:v>Averages</c:v>
                </c:pt>
              </c:strCache>
            </c:strRef>
          </c:tx>
          <c:spPr>
            <a:solidFill>
              <a:schemeClr val="accent1"/>
            </a:solidFill>
            <a:ln>
              <a:solidFill>
                <a:sysClr val="windowText" lastClr="000000"/>
              </a:solidFill>
            </a:ln>
            <a:effectLst/>
          </c:spPr>
          <c:invertIfNegative val="0"/>
          <c:dPt>
            <c:idx val="0"/>
            <c:invertIfNegative val="0"/>
            <c:bubble3D val="0"/>
            <c:spPr>
              <a:solidFill>
                <a:srgbClr val="C00000"/>
              </a:solidFill>
              <a:ln>
                <a:solidFill>
                  <a:sysClr val="windowText" lastClr="000000"/>
                </a:solidFill>
              </a:ln>
              <a:effectLst/>
            </c:spPr>
            <c:extLst>
              <c:ext xmlns:c16="http://schemas.microsoft.com/office/drawing/2014/chart" uri="{C3380CC4-5D6E-409C-BE32-E72D297353CC}">
                <c16:uniqueId val="{00000001-4DE3-4907-A6F1-0A7F376D2C3C}"/>
              </c:ext>
            </c:extLst>
          </c:dPt>
          <c:dPt>
            <c:idx val="1"/>
            <c:invertIfNegative val="0"/>
            <c:bubble3D val="0"/>
            <c:spPr>
              <a:solidFill>
                <a:srgbClr val="C00000"/>
              </a:solidFill>
              <a:ln>
                <a:solidFill>
                  <a:sysClr val="windowText" lastClr="000000"/>
                </a:solidFill>
              </a:ln>
              <a:effectLst/>
            </c:spPr>
            <c:extLst>
              <c:ext xmlns:c16="http://schemas.microsoft.com/office/drawing/2014/chart" uri="{C3380CC4-5D6E-409C-BE32-E72D297353CC}">
                <c16:uniqueId val="{00000003-4DE3-4907-A6F1-0A7F376D2C3C}"/>
              </c:ext>
            </c:extLst>
          </c:dPt>
          <c:dPt>
            <c:idx val="2"/>
            <c:invertIfNegative val="0"/>
            <c:bubble3D val="0"/>
            <c:spPr>
              <a:solidFill>
                <a:schemeClr val="accent2"/>
              </a:solidFill>
              <a:ln>
                <a:solidFill>
                  <a:sysClr val="windowText" lastClr="000000"/>
                </a:solidFill>
              </a:ln>
              <a:effectLst/>
            </c:spPr>
            <c:extLst>
              <c:ext xmlns:c16="http://schemas.microsoft.com/office/drawing/2014/chart" uri="{C3380CC4-5D6E-409C-BE32-E72D297353CC}">
                <c16:uniqueId val="{00000005-4DE3-4907-A6F1-0A7F376D2C3C}"/>
              </c:ext>
            </c:extLst>
          </c:dPt>
          <c:dPt>
            <c:idx val="3"/>
            <c:invertIfNegative val="0"/>
            <c:bubble3D val="0"/>
            <c:spPr>
              <a:solidFill>
                <a:schemeClr val="accent2"/>
              </a:solidFill>
              <a:ln>
                <a:solidFill>
                  <a:sysClr val="windowText" lastClr="000000"/>
                </a:solidFill>
              </a:ln>
              <a:effectLst/>
            </c:spPr>
            <c:extLst>
              <c:ext xmlns:c16="http://schemas.microsoft.com/office/drawing/2014/chart" uri="{C3380CC4-5D6E-409C-BE32-E72D297353CC}">
                <c16:uniqueId val="{00000007-4DE3-4907-A6F1-0A7F376D2C3C}"/>
              </c:ext>
            </c:extLst>
          </c:dPt>
          <c:dPt>
            <c:idx val="4"/>
            <c:invertIfNegative val="0"/>
            <c:bubble3D val="0"/>
            <c:spPr>
              <a:solidFill>
                <a:srgbClr val="00B050"/>
              </a:solidFill>
              <a:ln>
                <a:solidFill>
                  <a:sysClr val="windowText" lastClr="000000"/>
                </a:solidFill>
              </a:ln>
              <a:effectLst/>
            </c:spPr>
            <c:extLst>
              <c:ext xmlns:c16="http://schemas.microsoft.com/office/drawing/2014/chart" uri="{C3380CC4-5D6E-409C-BE32-E72D297353CC}">
                <c16:uniqueId val="{00000009-4DE3-4907-A6F1-0A7F376D2C3C}"/>
              </c:ext>
            </c:extLst>
          </c:dPt>
          <c:dPt>
            <c:idx val="5"/>
            <c:invertIfNegative val="0"/>
            <c:bubble3D val="0"/>
            <c:spPr>
              <a:solidFill>
                <a:srgbClr val="00B050"/>
              </a:solidFill>
              <a:ln>
                <a:solidFill>
                  <a:sysClr val="windowText" lastClr="000000"/>
                </a:solidFill>
              </a:ln>
              <a:effectLst/>
            </c:spPr>
            <c:extLst>
              <c:ext xmlns:c16="http://schemas.microsoft.com/office/drawing/2014/chart" uri="{C3380CC4-5D6E-409C-BE32-E72D297353CC}">
                <c16:uniqueId val="{0000000B-4DE3-4907-A6F1-0A7F376D2C3C}"/>
              </c:ext>
            </c:extLst>
          </c:dPt>
          <c:errBars>
            <c:errBarType val="both"/>
            <c:errValType val="cust"/>
            <c:noEndCap val="0"/>
            <c:plus>
              <c:numRef>
                <c:f>Analysis!$L$2:$L$11</c:f>
                <c:numCache>
                  <c:formatCode>General</c:formatCode>
                  <c:ptCount val="10"/>
                  <c:pt idx="0">
                    <c:v>6.2163732000326169E-2</c:v>
                  </c:pt>
                  <c:pt idx="1">
                    <c:v>1.6383869968817927E-2</c:v>
                  </c:pt>
                  <c:pt idx="2">
                    <c:v>2.9954181623935244E-2</c:v>
                  </c:pt>
                  <c:pt idx="3">
                    <c:v>1.471507283458779E-2</c:v>
                  </c:pt>
                  <c:pt idx="4">
                    <c:v>1.9558298205465167E-2</c:v>
                  </c:pt>
                  <c:pt idx="5">
                    <c:v>3.5413504041242556E-2</c:v>
                  </c:pt>
                </c:numCache>
              </c:numRef>
            </c:plus>
            <c:minus>
              <c:numRef>
                <c:f>Analysis!$L$2:$L$11</c:f>
                <c:numCache>
                  <c:formatCode>General</c:formatCode>
                  <c:ptCount val="10"/>
                  <c:pt idx="0">
                    <c:v>6.2163732000326169E-2</c:v>
                  </c:pt>
                  <c:pt idx="1">
                    <c:v>1.6383869968817927E-2</c:v>
                  </c:pt>
                  <c:pt idx="2">
                    <c:v>2.9954181623935244E-2</c:v>
                  </c:pt>
                  <c:pt idx="3">
                    <c:v>1.471507283458779E-2</c:v>
                  </c:pt>
                  <c:pt idx="4">
                    <c:v>1.9558298205465167E-2</c:v>
                  </c:pt>
                  <c:pt idx="5">
                    <c:v>3.5413504041242556E-2</c:v>
                  </c:pt>
                </c:numCache>
              </c:numRef>
            </c:minus>
            <c:spPr>
              <a:noFill/>
              <a:ln w="9525" cap="flat" cmpd="sng" algn="ctr">
                <a:solidFill>
                  <a:schemeClr val="tx1">
                    <a:lumMod val="65000"/>
                    <a:lumOff val="35000"/>
                  </a:schemeClr>
                </a:solidFill>
                <a:round/>
              </a:ln>
              <a:effectLst/>
            </c:spPr>
          </c:errBars>
          <c:cat>
            <c:strRef>
              <c:f>Analysis!$J$2:$J$7</c:f>
              <c:strCache>
                <c:ptCount val="6"/>
                <c:pt idx="0">
                  <c:v>LVS mraY WT</c:v>
                </c:pt>
                <c:pt idx="1">
                  <c:v>ΔrpsU2 mraY WT</c:v>
                </c:pt>
                <c:pt idx="2">
                  <c:v>LVS mraY mut17</c:v>
                </c:pt>
                <c:pt idx="3">
                  <c:v>ΔrpsU2 mraY mut17</c:v>
                </c:pt>
                <c:pt idx="4">
                  <c:v>LVS mraY mut18</c:v>
                </c:pt>
                <c:pt idx="5">
                  <c:v>ΔrpsU2 mraY mut18</c:v>
                </c:pt>
              </c:strCache>
            </c:strRef>
          </c:cat>
          <c:val>
            <c:numRef>
              <c:f>Analysis!$K$2:$K$7</c:f>
              <c:numCache>
                <c:formatCode>General</c:formatCode>
                <c:ptCount val="6"/>
                <c:pt idx="0">
                  <c:v>1</c:v>
                </c:pt>
                <c:pt idx="1">
                  <c:v>0.7204895130911374</c:v>
                </c:pt>
                <c:pt idx="2">
                  <c:v>1.0000000000000002</c:v>
                </c:pt>
                <c:pt idx="3">
                  <c:v>0.75324720655554955</c:v>
                </c:pt>
                <c:pt idx="4">
                  <c:v>1</c:v>
                </c:pt>
                <c:pt idx="5">
                  <c:v>1.3777626380571277</c:v>
                </c:pt>
              </c:numCache>
            </c:numRef>
          </c:val>
          <c:extLst>
            <c:ext xmlns:c16="http://schemas.microsoft.com/office/drawing/2014/chart" uri="{C3380CC4-5D6E-409C-BE32-E72D297353CC}">
              <c16:uniqueId val="{0000000C-4DE3-4907-A6F1-0A7F376D2C3C}"/>
            </c:ext>
          </c:extLst>
        </c:ser>
        <c:dLbls>
          <c:showLegendKey val="0"/>
          <c:showVal val="0"/>
          <c:showCatName val="0"/>
          <c:showSerName val="0"/>
          <c:showPercent val="0"/>
          <c:showBubbleSize val="0"/>
        </c:dLbls>
        <c:gapWidth val="125"/>
        <c:overlap val="-27"/>
        <c:axId val="1823540576"/>
        <c:axId val="1823548896"/>
      </c:barChart>
      <c:catAx>
        <c:axId val="1823540576"/>
        <c:scaling>
          <c:orientation val="minMax"/>
        </c:scaling>
        <c:delete val="1"/>
        <c:axPos val="b"/>
        <c:numFmt formatCode="General" sourceLinked="1"/>
        <c:majorTickMark val="none"/>
        <c:minorTickMark val="none"/>
        <c:tickLblPos val="nextTo"/>
        <c:crossAx val="1823548896"/>
        <c:crosses val="autoZero"/>
        <c:auto val="1"/>
        <c:lblAlgn val="ctr"/>
        <c:lblOffset val="100"/>
        <c:noMultiLvlLbl val="0"/>
      </c:catAx>
      <c:valAx>
        <c:axId val="1823548896"/>
        <c:scaling>
          <c:orientation val="minMax"/>
          <c:max val="1.5"/>
          <c:min val="0"/>
        </c:scaling>
        <c:delete val="0"/>
        <c:axPos val="l"/>
        <c:numFmt formatCode="#,##0.0" sourceLinked="0"/>
        <c:majorTickMark val="out"/>
        <c:minorTickMark val="none"/>
        <c:tickLblPos val="nextTo"/>
        <c:spPr>
          <a:noFill/>
          <a:ln>
            <a:solidFill>
              <a:sysClr val="windowText" lastClr="000000"/>
            </a:solid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235405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Analysis!$K$1</c:f>
              <c:strCache>
                <c:ptCount val="1"/>
                <c:pt idx="0">
                  <c:v>Averages</c:v>
                </c:pt>
              </c:strCache>
            </c:strRef>
          </c:tx>
          <c:spPr>
            <a:solidFill>
              <a:schemeClr val="accent1"/>
            </a:solidFill>
            <a:ln>
              <a:noFill/>
            </a:ln>
            <a:effectLst/>
          </c:spPr>
          <c:invertIfNegative val="0"/>
          <c:dPt>
            <c:idx val="0"/>
            <c:invertIfNegative val="0"/>
            <c:bubble3D val="0"/>
            <c:spPr>
              <a:solidFill>
                <a:schemeClr val="accent1"/>
              </a:solidFill>
              <a:ln>
                <a:solidFill>
                  <a:sysClr val="windowText" lastClr="000000"/>
                </a:solidFill>
              </a:ln>
              <a:effectLst/>
            </c:spPr>
            <c:extLst>
              <c:ext xmlns:c16="http://schemas.microsoft.com/office/drawing/2014/chart" uri="{C3380CC4-5D6E-409C-BE32-E72D297353CC}">
                <c16:uniqueId val="{00000001-6022-433D-8E82-71A3D0C160ED}"/>
              </c:ext>
            </c:extLst>
          </c:dPt>
          <c:dPt>
            <c:idx val="1"/>
            <c:invertIfNegative val="0"/>
            <c:bubble3D val="0"/>
            <c:spPr>
              <a:solidFill>
                <a:schemeClr val="accent1"/>
              </a:solidFill>
              <a:ln>
                <a:solidFill>
                  <a:sysClr val="windowText" lastClr="000000"/>
                </a:solidFill>
              </a:ln>
              <a:effectLst/>
            </c:spPr>
            <c:extLst>
              <c:ext xmlns:c16="http://schemas.microsoft.com/office/drawing/2014/chart" uri="{C3380CC4-5D6E-409C-BE32-E72D297353CC}">
                <c16:uniqueId val="{00000003-6022-433D-8E82-71A3D0C160ED}"/>
              </c:ext>
            </c:extLst>
          </c:dPt>
          <c:dPt>
            <c:idx val="2"/>
            <c:invertIfNegative val="0"/>
            <c:bubble3D val="0"/>
            <c:spPr>
              <a:solidFill>
                <a:schemeClr val="accent4"/>
              </a:solidFill>
              <a:ln>
                <a:solidFill>
                  <a:sysClr val="windowText" lastClr="000000"/>
                </a:solidFill>
              </a:ln>
              <a:effectLst/>
            </c:spPr>
            <c:extLst>
              <c:ext xmlns:c16="http://schemas.microsoft.com/office/drawing/2014/chart" uri="{C3380CC4-5D6E-409C-BE32-E72D297353CC}">
                <c16:uniqueId val="{00000005-6022-433D-8E82-71A3D0C160ED}"/>
              </c:ext>
            </c:extLst>
          </c:dPt>
          <c:dPt>
            <c:idx val="3"/>
            <c:invertIfNegative val="0"/>
            <c:bubble3D val="0"/>
            <c:spPr>
              <a:solidFill>
                <a:schemeClr val="accent4"/>
              </a:solidFill>
              <a:ln>
                <a:solidFill>
                  <a:sysClr val="windowText" lastClr="000000"/>
                </a:solidFill>
              </a:ln>
              <a:effectLst/>
            </c:spPr>
            <c:extLst>
              <c:ext xmlns:c16="http://schemas.microsoft.com/office/drawing/2014/chart" uri="{C3380CC4-5D6E-409C-BE32-E72D297353CC}">
                <c16:uniqueId val="{00000007-6022-433D-8E82-71A3D0C160ED}"/>
              </c:ext>
            </c:extLst>
          </c:dPt>
          <c:errBars>
            <c:errBarType val="both"/>
            <c:errValType val="cust"/>
            <c:noEndCap val="0"/>
            <c:plus>
              <c:numRef>
                <c:f>Analysis!$L$2:$L$9</c:f>
                <c:numCache>
                  <c:formatCode>General</c:formatCode>
                  <c:ptCount val="8"/>
                  <c:pt idx="0">
                    <c:v>1.2831716891349994E-2</c:v>
                  </c:pt>
                  <c:pt idx="1">
                    <c:v>3.5127956151741892E-2</c:v>
                  </c:pt>
                  <c:pt idx="2">
                    <c:v>3.1259665425530304E-2</c:v>
                  </c:pt>
                  <c:pt idx="3">
                    <c:v>3.3857452150024558E-2</c:v>
                  </c:pt>
                </c:numCache>
              </c:numRef>
            </c:plus>
            <c:minus>
              <c:numRef>
                <c:f>Analysis!$L$2:$L$9</c:f>
                <c:numCache>
                  <c:formatCode>General</c:formatCode>
                  <c:ptCount val="8"/>
                  <c:pt idx="0">
                    <c:v>1.2831716891349994E-2</c:v>
                  </c:pt>
                  <c:pt idx="1">
                    <c:v>3.5127956151741892E-2</c:v>
                  </c:pt>
                  <c:pt idx="2">
                    <c:v>3.1259665425530304E-2</c:v>
                  </c:pt>
                  <c:pt idx="3">
                    <c:v>3.3857452150024558E-2</c:v>
                  </c:pt>
                </c:numCache>
              </c:numRef>
            </c:minus>
            <c:spPr>
              <a:noFill/>
              <a:ln w="9525" cap="flat" cmpd="sng" algn="ctr">
                <a:solidFill>
                  <a:schemeClr val="tx1">
                    <a:lumMod val="65000"/>
                    <a:lumOff val="35000"/>
                  </a:schemeClr>
                </a:solidFill>
                <a:round/>
              </a:ln>
              <a:effectLst/>
            </c:spPr>
          </c:errBars>
          <c:cat>
            <c:strRef>
              <c:f>Analysis!$J$2:$J$5</c:f>
              <c:strCache>
                <c:ptCount val="4"/>
                <c:pt idx="0">
                  <c:v>LVS tul4 WT UTR</c:v>
                </c:pt>
                <c:pt idx="1">
                  <c:v>ΔrpsU2 tul4 WT UTR</c:v>
                </c:pt>
                <c:pt idx="2">
                  <c:v>LVS tul4 5'tail UTR</c:v>
                </c:pt>
                <c:pt idx="3">
                  <c:v>ΔrpsU2 tul4 5'tail UTR</c:v>
                </c:pt>
              </c:strCache>
            </c:strRef>
          </c:cat>
          <c:val>
            <c:numRef>
              <c:f>Analysis!$K$2:$K$5</c:f>
              <c:numCache>
                <c:formatCode>General</c:formatCode>
                <c:ptCount val="4"/>
                <c:pt idx="0">
                  <c:v>1</c:v>
                </c:pt>
                <c:pt idx="1">
                  <c:v>1.1557477426127436</c:v>
                </c:pt>
                <c:pt idx="2">
                  <c:v>1</c:v>
                </c:pt>
                <c:pt idx="3">
                  <c:v>1.1786583117196578</c:v>
                </c:pt>
              </c:numCache>
            </c:numRef>
          </c:val>
          <c:extLst>
            <c:ext xmlns:c16="http://schemas.microsoft.com/office/drawing/2014/chart" uri="{C3380CC4-5D6E-409C-BE32-E72D297353CC}">
              <c16:uniqueId val="{00000008-6022-433D-8E82-71A3D0C160ED}"/>
            </c:ext>
          </c:extLst>
        </c:ser>
        <c:dLbls>
          <c:showLegendKey val="0"/>
          <c:showVal val="0"/>
          <c:showCatName val="0"/>
          <c:showSerName val="0"/>
          <c:showPercent val="0"/>
          <c:showBubbleSize val="0"/>
        </c:dLbls>
        <c:gapWidth val="219"/>
        <c:overlap val="-27"/>
        <c:axId val="1823540576"/>
        <c:axId val="1823548896"/>
      </c:barChart>
      <c:catAx>
        <c:axId val="1823540576"/>
        <c:scaling>
          <c:orientation val="minMax"/>
        </c:scaling>
        <c:delete val="1"/>
        <c:axPos val="b"/>
        <c:numFmt formatCode="General" sourceLinked="1"/>
        <c:majorTickMark val="none"/>
        <c:minorTickMark val="none"/>
        <c:tickLblPos val="nextTo"/>
        <c:crossAx val="1823548896"/>
        <c:crosses val="autoZero"/>
        <c:auto val="1"/>
        <c:lblAlgn val="ctr"/>
        <c:lblOffset val="100"/>
        <c:noMultiLvlLbl val="0"/>
      </c:catAx>
      <c:valAx>
        <c:axId val="18235488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235405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Analysis!$K$1</c:f>
              <c:strCache>
                <c:ptCount val="1"/>
                <c:pt idx="0">
                  <c:v>Averages</c:v>
                </c:pt>
              </c:strCache>
            </c:strRef>
          </c:tx>
          <c:spPr>
            <a:solidFill>
              <a:schemeClr val="accent1"/>
            </a:solidFill>
            <a:ln>
              <a:solidFill>
                <a:sysClr val="windowText" lastClr="000000"/>
              </a:solidFill>
            </a:ln>
            <a:effectLst/>
          </c:spPr>
          <c:invertIfNegative val="0"/>
          <c:dPt>
            <c:idx val="2"/>
            <c:invertIfNegative val="0"/>
            <c:bubble3D val="0"/>
            <c:spPr>
              <a:solidFill>
                <a:srgbClr val="00B050"/>
              </a:solidFill>
              <a:ln>
                <a:solidFill>
                  <a:sysClr val="windowText" lastClr="000000"/>
                </a:solidFill>
              </a:ln>
              <a:effectLst/>
            </c:spPr>
            <c:extLst>
              <c:ext xmlns:c16="http://schemas.microsoft.com/office/drawing/2014/chart" uri="{C3380CC4-5D6E-409C-BE32-E72D297353CC}">
                <c16:uniqueId val="{00000001-D9AD-4351-8496-8EF5630EAA32}"/>
              </c:ext>
            </c:extLst>
          </c:dPt>
          <c:dPt>
            <c:idx val="3"/>
            <c:invertIfNegative val="0"/>
            <c:bubble3D val="0"/>
            <c:spPr>
              <a:solidFill>
                <a:srgbClr val="00B050"/>
              </a:solidFill>
              <a:ln>
                <a:solidFill>
                  <a:sysClr val="windowText" lastClr="000000"/>
                </a:solidFill>
              </a:ln>
              <a:effectLst/>
            </c:spPr>
            <c:extLst>
              <c:ext xmlns:c16="http://schemas.microsoft.com/office/drawing/2014/chart" uri="{C3380CC4-5D6E-409C-BE32-E72D297353CC}">
                <c16:uniqueId val="{00000003-D9AD-4351-8496-8EF5630EAA32}"/>
              </c:ext>
            </c:extLst>
          </c:dPt>
          <c:dPt>
            <c:idx val="4"/>
            <c:invertIfNegative val="0"/>
            <c:bubble3D val="0"/>
            <c:spPr>
              <a:solidFill>
                <a:schemeClr val="accent2"/>
              </a:solidFill>
              <a:ln>
                <a:solidFill>
                  <a:sysClr val="windowText" lastClr="000000"/>
                </a:solidFill>
              </a:ln>
              <a:effectLst/>
            </c:spPr>
            <c:extLst>
              <c:ext xmlns:c16="http://schemas.microsoft.com/office/drawing/2014/chart" uri="{C3380CC4-5D6E-409C-BE32-E72D297353CC}">
                <c16:uniqueId val="{00000005-D9AD-4351-8496-8EF5630EAA32}"/>
              </c:ext>
            </c:extLst>
          </c:dPt>
          <c:dPt>
            <c:idx val="5"/>
            <c:invertIfNegative val="0"/>
            <c:bubble3D val="0"/>
            <c:spPr>
              <a:solidFill>
                <a:schemeClr val="accent2"/>
              </a:solidFill>
              <a:ln>
                <a:solidFill>
                  <a:sysClr val="windowText" lastClr="000000"/>
                </a:solidFill>
              </a:ln>
              <a:effectLst/>
            </c:spPr>
            <c:extLst>
              <c:ext xmlns:c16="http://schemas.microsoft.com/office/drawing/2014/chart" uri="{C3380CC4-5D6E-409C-BE32-E72D297353CC}">
                <c16:uniqueId val="{00000007-D9AD-4351-8496-8EF5630EAA32}"/>
              </c:ext>
            </c:extLst>
          </c:dPt>
          <c:dPt>
            <c:idx val="6"/>
            <c:invertIfNegative val="0"/>
            <c:bubble3D val="0"/>
            <c:spPr>
              <a:solidFill>
                <a:schemeClr val="accent4"/>
              </a:solidFill>
              <a:ln>
                <a:solidFill>
                  <a:sysClr val="windowText" lastClr="000000"/>
                </a:solidFill>
              </a:ln>
              <a:effectLst/>
            </c:spPr>
            <c:extLst>
              <c:ext xmlns:c16="http://schemas.microsoft.com/office/drawing/2014/chart" uri="{C3380CC4-5D6E-409C-BE32-E72D297353CC}">
                <c16:uniqueId val="{00000009-D9AD-4351-8496-8EF5630EAA32}"/>
              </c:ext>
            </c:extLst>
          </c:dPt>
          <c:dPt>
            <c:idx val="7"/>
            <c:invertIfNegative val="0"/>
            <c:bubble3D val="0"/>
            <c:spPr>
              <a:solidFill>
                <a:schemeClr val="accent4"/>
              </a:solidFill>
              <a:ln>
                <a:solidFill>
                  <a:sysClr val="windowText" lastClr="000000"/>
                </a:solidFill>
              </a:ln>
              <a:effectLst/>
            </c:spPr>
            <c:extLst>
              <c:ext xmlns:c16="http://schemas.microsoft.com/office/drawing/2014/chart" uri="{C3380CC4-5D6E-409C-BE32-E72D297353CC}">
                <c16:uniqueId val="{0000000B-D9AD-4351-8496-8EF5630EAA32}"/>
              </c:ext>
            </c:extLst>
          </c:dPt>
          <c:dPt>
            <c:idx val="8"/>
            <c:invertIfNegative val="0"/>
            <c:bubble3D val="0"/>
            <c:spPr>
              <a:solidFill>
                <a:schemeClr val="bg2"/>
              </a:solidFill>
              <a:ln>
                <a:solidFill>
                  <a:sysClr val="windowText" lastClr="000000"/>
                </a:solidFill>
              </a:ln>
              <a:effectLst/>
            </c:spPr>
            <c:extLst>
              <c:ext xmlns:c16="http://schemas.microsoft.com/office/drawing/2014/chart" uri="{C3380CC4-5D6E-409C-BE32-E72D297353CC}">
                <c16:uniqueId val="{0000000D-D9AD-4351-8496-8EF5630EAA32}"/>
              </c:ext>
            </c:extLst>
          </c:dPt>
          <c:dPt>
            <c:idx val="9"/>
            <c:invertIfNegative val="0"/>
            <c:bubble3D val="0"/>
            <c:spPr>
              <a:solidFill>
                <a:schemeClr val="bg2"/>
              </a:solidFill>
              <a:ln>
                <a:solidFill>
                  <a:sysClr val="windowText" lastClr="000000"/>
                </a:solidFill>
              </a:ln>
              <a:effectLst/>
            </c:spPr>
            <c:extLst>
              <c:ext xmlns:c16="http://schemas.microsoft.com/office/drawing/2014/chart" uri="{C3380CC4-5D6E-409C-BE32-E72D297353CC}">
                <c16:uniqueId val="{0000000F-D9AD-4351-8496-8EF5630EAA32}"/>
              </c:ext>
            </c:extLst>
          </c:dPt>
          <c:dPt>
            <c:idx val="10"/>
            <c:invertIfNegative val="0"/>
            <c:bubble3D val="0"/>
            <c:spPr>
              <a:solidFill>
                <a:srgbClr val="7030A0"/>
              </a:solidFill>
              <a:ln>
                <a:solidFill>
                  <a:sysClr val="windowText" lastClr="000000"/>
                </a:solidFill>
              </a:ln>
              <a:effectLst/>
            </c:spPr>
            <c:extLst>
              <c:ext xmlns:c16="http://schemas.microsoft.com/office/drawing/2014/chart" uri="{C3380CC4-5D6E-409C-BE32-E72D297353CC}">
                <c16:uniqueId val="{00000011-D9AD-4351-8496-8EF5630EAA32}"/>
              </c:ext>
            </c:extLst>
          </c:dPt>
          <c:dPt>
            <c:idx val="11"/>
            <c:invertIfNegative val="0"/>
            <c:bubble3D val="0"/>
            <c:spPr>
              <a:solidFill>
                <a:srgbClr val="7030A0"/>
              </a:solidFill>
              <a:ln>
                <a:solidFill>
                  <a:sysClr val="windowText" lastClr="000000"/>
                </a:solidFill>
              </a:ln>
              <a:effectLst/>
            </c:spPr>
            <c:extLst>
              <c:ext xmlns:c16="http://schemas.microsoft.com/office/drawing/2014/chart" uri="{C3380CC4-5D6E-409C-BE32-E72D297353CC}">
                <c16:uniqueId val="{00000013-D9AD-4351-8496-8EF5630EAA32}"/>
              </c:ext>
            </c:extLst>
          </c:dPt>
          <c:errBars>
            <c:errBarType val="both"/>
            <c:errValType val="cust"/>
            <c:noEndCap val="0"/>
            <c:plus>
              <c:numRef>
                <c:f>Analysis!$L$2:$L$13</c:f>
                <c:numCache>
                  <c:formatCode>General</c:formatCode>
                  <c:ptCount val="12"/>
                  <c:pt idx="0">
                    <c:v>1.6995293254959284E-2</c:v>
                  </c:pt>
                  <c:pt idx="1">
                    <c:v>2.5784414091142488E-2</c:v>
                  </c:pt>
                  <c:pt idx="2">
                    <c:v>2.4252152189672811E-2</c:v>
                  </c:pt>
                  <c:pt idx="3">
                    <c:v>5.1086679230719668E-2</c:v>
                  </c:pt>
                  <c:pt idx="4">
                    <c:v>5.0523828751273259E-2</c:v>
                  </c:pt>
                  <c:pt idx="5">
                    <c:v>4.4572764886926748E-2</c:v>
                  </c:pt>
                  <c:pt idx="6">
                    <c:v>2.9460539587277287E-2</c:v>
                  </c:pt>
                  <c:pt idx="7">
                    <c:v>1.8420796758344671E-2</c:v>
                  </c:pt>
                  <c:pt idx="8">
                    <c:v>1.8635551125346452E-2</c:v>
                  </c:pt>
                  <c:pt idx="9">
                    <c:v>8.4360200776815691E-2</c:v>
                  </c:pt>
                  <c:pt idx="10">
                    <c:v>6.1507470744055298E-2</c:v>
                  </c:pt>
                  <c:pt idx="11">
                    <c:v>1.4799231046634212E-2</c:v>
                  </c:pt>
                </c:numCache>
              </c:numRef>
            </c:plus>
            <c:minus>
              <c:numRef>
                <c:f>Analysis!$L$2:$L$13</c:f>
                <c:numCache>
                  <c:formatCode>General</c:formatCode>
                  <c:ptCount val="12"/>
                  <c:pt idx="0">
                    <c:v>1.6995293254959284E-2</c:v>
                  </c:pt>
                  <c:pt idx="1">
                    <c:v>2.5784414091142488E-2</c:v>
                  </c:pt>
                  <c:pt idx="2">
                    <c:v>2.4252152189672811E-2</c:v>
                  </c:pt>
                  <c:pt idx="3">
                    <c:v>5.1086679230719668E-2</c:v>
                  </c:pt>
                  <c:pt idx="4">
                    <c:v>5.0523828751273259E-2</c:v>
                  </c:pt>
                  <c:pt idx="5">
                    <c:v>4.4572764886926748E-2</c:v>
                  </c:pt>
                  <c:pt idx="6">
                    <c:v>2.9460539587277287E-2</c:v>
                  </c:pt>
                  <c:pt idx="7">
                    <c:v>1.8420796758344671E-2</c:v>
                  </c:pt>
                  <c:pt idx="8">
                    <c:v>1.8635551125346452E-2</c:v>
                  </c:pt>
                  <c:pt idx="9">
                    <c:v>8.4360200776815691E-2</c:v>
                  </c:pt>
                  <c:pt idx="10">
                    <c:v>6.1507470744055298E-2</c:v>
                  </c:pt>
                  <c:pt idx="11">
                    <c:v>1.4799231046634212E-2</c:v>
                  </c:pt>
                </c:numCache>
              </c:numRef>
            </c:minus>
            <c:spPr>
              <a:noFill/>
              <a:ln w="9525" cap="flat" cmpd="sng" algn="ctr">
                <a:solidFill>
                  <a:schemeClr val="tx1">
                    <a:lumMod val="65000"/>
                    <a:lumOff val="35000"/>
                  </a:schemeClr>
                </a:solidFill>
                <a:round/>
              </a:ln>
              <a:effectLst/>
            </c:spPr>
          </c:errBars>
          <c:cat>
            <c:strRef>
              <c:f>Analysis!$J$2:$J$13</c:f>
              <c:strCache>
                <c:ptCount val="12"/>
                <c:pt idx="0">
                  <c:v>LVS FTL_1093 WT UTR</c:v>
                </c:pt>
                <c:pt idx="1">
                  <c:v>ΔrpsU2 FTL_1093 WT UTR</c:v>
                </c:pt>
                <c:pt idx="2">
                  <c:v>LVS FTL_0222 WT UTR</c:v>
                </c:pt>
                <c:pt idx="3">
                  <c:v>ΔrpsU2 FTL_0222 WT UTR</c:v>
                </c:pt>
                <c:pt idx="4">
                  <c:v>LVS iglA WT UTR</c:v>
                </c:pt>
                <c:pt idx="5">
                  <c:v>ΔrpsU2 iglA WT UTR</c:v>
                </c:pt>
                <c:pt idx="6">
                  <c:v>LVS mraY WT UTR</c:v>
                </c:pt>
                <c:pt idx="7">
                  <c:v>ΔrpsU2 mraY WT UTR</c:v>
                </c:pt>
                <c:pt idx="8">
                  <c:v>LVS pdpA WT UTR</c:v>
                </c:pt>
                <c:pt idx="9">
                  <c:v>ΔrpsU2 pdpA WT UTR</c:v>
                </c:pt>
                <c:pt idx="10">
                  <c:v>LVS tul4 WT UTR</c:v>
                </c:pt>
                <c:pt idx="11">
                  <c:v>ΔrpsU2 tul4 WT UTR</c:v>
                </c:pt>
              </c:strCache>
            </c:strRef>
          </c:cat>
          <c:val>
            <c:numRef>
              <c:f>Analysis!$K$2:$K$13</c:f>
              <c:numCache>
                <c:formatCode>General</c:formatCode>
                <c:ptCount val="12"/>
                <c:pt idx="0">
                  <c:v>0.99999999999999989</c:v>
                </c:pt>
                <c:pt idx="1">
                  <c:v>0.56486244383057949</c:v>
                </c:pt>
                <c:pt idx="2">
                  <c:v>1</c:v>
                </c:pt>
                <c:pt idx="3">
                  <c:v>0.60870087844511112</c:v>
                </c:pt>
                <c:pt idx="4">
                  <c:v>1</c:v>
                </c:pt>
                <c:pt idx="5">
                  <c:v>0.87788174566846378</c:v>
                </c:pt>
                <c:pt idx="6">
                  <c:v>1</c:v>
                </c:pt>
                <c:pt idx="7">
                  <c:v>0.6731575439200056</c:v>
                </c:pt>
                <c:pt idx="8">
                  <c:v>1</c:v>
                </c:pt>
                <c:pt idx="9">
                  <c:v>0.59170162568661955</c:v>
                </c:pt>
                <c:pt idx="10">
                  <c:v>0.99999999999999967</c:v>
                </c:pt>
                <c:pt idx="11">
                  <c:v>1.218502138977789</c:v>
                </c:pt>
              </c:numCache>
            </c:numRef>
          </c:val>
          <c:extLst>
            <c:ext xmlns:c16="http://schemas.microsoft.com/office/drawing/2014/chart" uri="{C3380CC4-5D6E-409C-BE32-E72D297353CC}">
              <c16:uniqueId val="{00000014-D9AD-4351-8496-8EF5630EAA32}"/>
            </c:ext>
          </c:extLst>
        </c:ser>
        <c:dLbls>
          <c:showLegendKey val="0"/>
          <c:showVal val="0"/>
          <c:showCatName val="0"/>
          <c:showSerName val="0"/>
          <c:showPercent val="0"/>
          <c:showBubbleSize val="0"/>
        </c:dLbls>
        <c:gapWidth val="219"/>
        <c:overlap val="-27"/>
        <c:axId val="1823540576"/>
        <c:axId val="1823548896"/>
      </c:barChart>
      <c:catAx>
        <c:axId val="1823540576"/>
        <c:scaling>
          <c:orientation val="minMax"/>
        </c:scaling>
        <c:delete val="1"/>
        <c:axPos val="b"/>
        <c:numFmt formatCode="General" sourceLinked="1"/>
        <c:majorTickMark val="none"/>
        <c:minorTickMark val="none"/>
        <c:tickLblPos val="nextTo"/>
        <c:crossAx val="1823548896"/>
        <c:crosses val="autoZero"/>
        <c:auto val="1"/>
        <c:lblAlgn val="ctr"/>
        <c:lblOffset val="100"/>
        <c:noMultiLvlLbl val="0"/>
      </c:catAx>
      <c:valAx>
        <c:axId val="18235488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235405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Analysis!$L$1</c:f>
              <c:strCache>
                <c:ptCount val="1"/>
                <c:pt idx="0">
                  <c:v>Averages</c:v>
                </c:pt>
              </c:strCache>
            </c:strRef>
          </c:tx>
          <c:spPr>
            <a:solidFill>
              <a:schemeClr val="accent1"/>
            </a:solidFill>
            <a:ln>
              <a:noFill/>
            </a:ln>
            <a:effectLst/>
          </c:spPr>
          <c:invertIfNegative val="0"/>
          <c:dPt>
            <c:idx val="1"/>
            <c:invertIfNegative val="0"/>
            <c:bubble3D val="0"/>
            <c:spPr>
              <a:solidFill>
                <a:schemeClr val="accent1"/>
              </a:solidFill>
              <a:ln>
                <a:noFill/>
              </a:ln>
              <a:effectLst/>
            </c:spPr>
            <c:extLst>
              <c:ext xmlns:c16="http://schemas.microsoft.com/office/drawing/2014/chart" uri="{C3380CC4-5D6E-409C-BE32-E72D297353CC}">
                <c16:uniqueId val="{00000001-1206-4760-A2FB-B37881E5627F}"/>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3-1206-4760-A2FB-B37881E5627F}"/>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5-1206-4760-A2FB-B37881E5627F}"/>
              </c:ext>
            </c:extLst>
          </c:dPt>
          <c:dPt>
            <c:idx val="4"/>
            <c:invertIfNegative val="0"/>
            <c:bubble3D val="0"/>
            <c:spPr>
              <a:solidFill>
                <a:srgbClr val="7030A0"/>
              </a:solidFill>
              <a:ln>
                <a:noFill/>
              </a:ln>
              <a:effectLst/>
            </c:spPr>
            <c:extLst>
              <c:ext xmlns:c16="http://schemas.microsoft.com/office/drawing/2014/chart" uri="{C3380CC4-5D6E-409C-BE32-E72D297353CC}">
                <c16:uniqueId val="{00000007-1206-4760-A2FB-B37881E5627F}"/>
              </c:ext>
            </c:extLst>
          </c:dPt>
          <c:dPt>
            <c:idx val="5"/>
            <c:invertIfNegative val="0"/>
            <c:bubble3D val="0"/>
            <c:spPr>
              <a:solidFill>
                <a:srgbClr val="7030A0"/>
              </a:solidFill>
              <a:ln>
                <a:noFill/>
              </a:ln>
              <a:effectLst/>
            </c:spPr>
            <c:extLst>
              <c:ext xmlns:c16="http://schemas.microsoft.com/office/drawing/2014/chart" uri="{C3380CC4-5D6E-409C-BE32-E72D297353CC}">
                <c16:uniqueId val="{00000009-1206-4760-A2FB-B37881E5627F}"/>
              </c:ext>
            </c:extLst>
          </c:dPt>
          <c:dPt>
            <c:idx val="6"/>
            <c:invertIfNegative val="0"/>
            <c:bubble3D val="0"/>
            <c:spPr>
              <a:solidFill>
                <a:srgbClr val="7030A0"/>
              </a:solidFill>
              <a:ln>
                <a:noFill/>
              </a:ln>
              <a:effectLst/>
            </c:spPr>
            <c:extLst>
              <c:ext xmlns:c16="http://schemas.microsoft.com/office/drawing/2014/chart" uri="{C3380CC4-5D6E-409C-BE32-E72D297353CC}">
                <c16:uniqueId val="{0000000B-1206-4760-A2FB-B37881E5627F}"/>
              </c:ext>
            </c:extLst>
          </c:dPt>
          <c:dPt>
            <c:idx val="7"/>
            <c:invertIfNegative val="0"/>
            <c:bubble3D val="0"/>
            <c:spPr>
              <a:solidFill>
                <a:srgbClr val="7030A0"/>
              </a:solidFill>
              <a:ln>
                <a:noFill/>
              </a:ln>
              <a:effectLst/>
            </c:spPr>
            <c:extLst>
              <c:ext xmlns:c16="http://schemas.microsoft.com/office/drawing/2014/chart" uri="{C3380CC4-5D6E-409C-BE32-E72D297353CC}">
                <c16:uniqueId val="{0000000D-1206-4760-A2FB-B37881E5627F}"/>
              </c:ext>
            </c:extLst>
          </c:dPt>
          <c:errBars>
            <c:errBarType val="both"/>
            <c:errValType val="cust"/>
            <c:noEndCap val="0"/>
            <c:plus>
              <c:numRef>
                <c:f>Analysis!$M$2:$M$9</c:f>
                <c:numCache>
                  <c:formatCode>General</c:formatCode>
                  <c:ptCount val="8"/>
                  <c:pt idx="0">
                    <c:v>5.4917305290435994E-2</c:v>
                  </c:pt>
                  <c:pt idx="1">
                    <c:v>1.8237832785552535E-2</c:v>
                  </c:pt>
                  <c:pt idx="2">
                    <c:v>2.5223189788042534E-2</c:v>
                  </c:pt>
                  <c:pt idx="3">
                    <c:v>0.12847534567061972</c:v>
                  </c:pt>
                  <c:pt idx="4">
                    <c:v>5.5410144136090987E-3</c:v>
                  </c:pt>
                  <c:pt idx="5">
                    <c:v>3.0995624350466249E-2</c:v>
                  </c:pt>
                  <c:pt idx="6">
                    <c:v>5.4617310034870822E-3</c:v>
                  </c:pt>
                  <c:pt idx="7">
                    <c:v>2.8892700315197292E-2</c:v>
                  </c:pt>
                </c:numCache>
              </c:numRef>
            </c:plus>
            <c:minus>
              <c:numRef>
                <c:f>Analysis!$M$2:$M$9</c:f>
                <c:numCache>
                  <c:formatCode>General</c:formatCode>
                  <c:ptCount val="8"/>
                  <c:pt idx="0">
                    <c:v>5.4917305290435994E-2</c:v>
                  </c:pt>
                  <c:pt idx="1">
                    <c:v>1.8237832785552535E-2</c:v>
                  </c:pt>
                  <c:pt idx="2">
                    <c:v>2.5223189788042534E-2</c:v>
                  </c:pt>
                  <c:pt idx="3">
                    <c:v>0.12847534567061972</c:v>
                  </c:pt>
                  <c:pt idx="4">
                    <c:v>5.5410144136090987E-3</c:v>
                  </c:pt>
                  <c:pt idx="5">
                    <c:v>3.0995624350466249E-2</c:v>
                  </c:pt>
                  <c:pt idx="6">
                    <c:v>5.4617310034870822E-3</c:v>
                  </c:pt>
                  <c:pt idx="7">
                    <c:v>2.8892700315197292E-2</c:v>
                  </c:pt>
                </c:numCache>
              </c:numRef>
            </c:minus>
            <c:spPr>
              <a:noFill/>
              <a:ln w="9525" cap="flat" cmpd="sng" algn="ctr">
                <a:solidFill>
                  <a:schemeClr val="tx1">
                    <a:lumMod val="65000"/>
                    <a:lumOff val="35000"/>
                  </a:schemeClr>
                </a:solidFill>
                <a:round/>
              </a:ln>
              <a:effectLst/>
            </c:spPr>
          </c:errBars>
          <c:cat>
            <c:strRef>
              <c:f>Analysis!$K$2:$K$9</c:f>
              <c:strCache>
                <c:ptCount val="8"/>
                <c:pt idx="0">
                  <c:v>LVS tul4 WT UTR</c:v>
                </c:pt>
                <c:pt idx="1">
                  <c:v>ΔrpsU2 tul4 WT UTR</c:v>
                </c:pt>
                <c:pt idx="2">
                  <c:v>Δhfq tul4 WT UTR</c:v>
                </c:pt>
                <c:pt idx="3">
                  <c:v>ΔrpsU2 Δhfq tul4 WT UTR</c:v>
                </c:pt>
                <c:pt idx="4">
                  <c:v>LVS pdpA WT UTR</c:v>
                </c:pt>
                <c:pt idx="5">
                  <c:v>ΔrpsU2 pdpA WT UTR</c:v>
                </c:pt>
                <c:pt idx="6">
                  <c:v>Δhfq pdpA WT UTR</c:v>
                </c:pt>
                <c:pt idx="7">
                  <c:v>ΔrpsU2 Δhfq pdpA WT UTR</c:v>
                </c:pt>
              </c:strCache>
            </c:strRef>
          </c:cat>
          <c:val>
            <c:numRef>
              <c:f>Analysis!$L$2:$L$9</c:f>
              <c:numCache>
                <c:formatCode>General</c:formatCode>
                <c:ptCount val="8"/>
                <c:pt idx="0">
                  <c:v>1.0000000000000002</c:v>
                </c:pt>
                <c:pt idx="1">
                  <c:v>1.2165581088887942</c:v>
                </c:pt>
                <c:pt idx="2">
                  <c:v>1.086837286142498</c:v>
                </c:pt>
                <c:pt idx="3">
                  <c:v>1.1396262416312444</c:v>
                </c:pt>
                <c:pt idx="4">
                  <c:v>1</c:v>
                </c:pt>
                <c:pt idx="5">
                  <c:v>0.57255203263584209</c:v>
                </c:pt>
                <c:pt idx="6">
                  <c:v>1.078526479310532</c:v>
                </c:pt>
                <c:pt idx="7">
                  <c:v>0.71089098473248502</c:v>
                </c:pt>
              </c:numCache>
            </c:numRef>
          </c:val>
          <c:extLst>
            <c:ext xmlns:c16="http://schemas.microsoft.com/office/drawing/2014/chart" uri="{C3380CC4-5D6E-409C-BE32-E72D297353CC}">
              <c16:uniqueId val="{0000000E-1206-4760-A2FB-B37881E5627F}"/>
            </c:ext>
          </c:extLst>
        </c:ser>
        <c:dLbls>
          <c:showLegendKey val="0"/>
          <c:showVal val="0"/>
          <c:showCatName val="0"/>
          <c:showSerName val="0"/>
          <c:showPercent val="0"/>
          <c:showBubbleSize val="0"/>
        </c:dLbls>
        <c:gapWidth val="219"/>
        <c:overlap val="-27"/>
        <c:axId val="1823540576"/>
        <c:axId val="1823548896"/>
      </c:barChart>
      <c:catAx>
        <c:axId val="1823540576"/>
        <c:scaling>
          <c:orientation val="minMax"/>
        </c:scaling>
        <c:delete val="1"/>
        <c:axPos val="b"/>
        <c:numFmt formatCode="General" sourceLinked="1"/>
        <c:majorTickMark val="none"/>
        <c:minorTickMark val="none"/>
        <c:tickLblPos val="nextTo"/>
        <c:crossAx val="1823548896"/>
        <c:crosses val="autoZero"/>
        <c:auto val="1"/>
        <c:lblAlgn val="ctr"/>
        <c:lblOffset val="100"/>
        <c:noMultiLvlLbl val="0"/>
      </c:catAx>
      <c:valAx>
        <c:axId val="18235488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235405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Analysis!$K$1</c:f>
              <c:strCache>
                <c:ptCount val="1"/>
                <c:pt idx="0">
                  <c:v>Averages</c:v>
                </c:pt>
              </c:strCache>
            </c:strRef>
          </c:tx>
          <c:spPr>
            <a:solidFill>
              <a:schemeClr val="accent1"/>
            </a:solidFill>
            <a:ln>
              <a:solidFill>
                <a:schemeClr val="tx1"/>
              </a:solidFill>
            </a:ln>
            <a:effectLst/>
          </c:spPr>
          <c:invertIfNegative val="0"/>
          <c:dPt>
            <c:idx val="1"/>
            <c:invertIfNegative val="0"/>
            <c:bubble3D val="0"/>
            <c:spPr>
              <a:solidFill>
                <a:schemeClr val="accent1"/>
              </a:solidFill>
              <a:ln>
                <a:solidFill>
                  <a:schemeClr val="tx1"/>
                </a:solidFill>
              </a:ln>
              <a:effectLst/>
            </c:spPr>
            <c:extLst>
              <c:ext xmlns:c16="http://schemas.microsoft.com/office/drawing/2014/chart" uri="{C3380CC4-5D6E-409C-BE32-E72D297353CC}">
                <c16:uniqueId val="{00000001-9380-4309-ACE5-03FBFF2BF5B5}"/>
              </c:ext>
            </c:extLst>
          </c:dPt>
          <c:dPt>
            <c:idx val="2"/>
            <c:invertIfNegative val="0"/>
            <c:bubble3D val="0"/>
            <c:spPr>
              <a:solidFill>
                <a:schemeClr val="accent1"/>
              </a:solidFill>
              <a:ln>
                <a:solidFill>
                  <a:schemeClr val="tx1"/>
                </a:solidFill>
              </a:ln>
              <a:effectLst/>
            </c:spPr>
            <c:extLst>
              <c:ext xmlns:c16="http://schemas.microsoft.com/office/drawing/2014/chart" uri="{C3380CC4-5D6E-409C-BE32-E72D297353CC}">
                <c16:uniqueId val="{00000003-9380-4309-ACE5-03FBFF2BF5B5}"/>
              </c:ext>
            </c:extLst>
          </c:dPt>
          <c:dPt>
            <c:idx val="3"/>
            <c:invertIfNegative val="0"/>
            <c:bubble3D val="0"/>
            <c:spPr>
              <a:solidFill>
                <a:srgbClr val="7030A0"/>
              </a:solidFill>
              <a:ln>
                <a:solidFill>
                  <a:schemeClr val="tx1"/>
                </a:solidFill>
              </a:ln>
              <a:effectLst/>
            </c:spPr>
            <c:extLst>
              <c:ext xmlns:c16="http://schemas.microsoft.com/office/drawing/2014/chart" uri="{C3380CC4-5D6E-409C-BE32-E72D297353CC}">
                <c16:uniqueId val="{00000005-9380-4309-ACE5-03FBFF2BF5B5}"/>
              </c:ext>
            </c:extLst>
          </c:dPt>
          <c:dPt>
            <c:idx val="4"/>
            <c:invertIfNegative val="0"/>
            <c:bubble3D val="0"/>
            <c:spPr>
              <a:solidFill>
                <a:srgbClr val="7030A0"/>
              </a:solidFill>
              <a:ln>
                <a:solidFill>
                  <a:schemeClr val="tx1"/>
                </a:solidFill>
              </a:ln>
              <a:effectLst/>
            </c:spPr>
            <c:extLst>
              <c:ext xmlns:c16="http://schemas.microsoft.com/office/drawing/2014/chart" uri="{C3380CC4-5D6E-409C-BE32-E72D297353CC}">
                <c16:uniqueId val="{00000007-9380-4309-ACE5-03FBFF2BF5B5}"/>
              </c:ext>
            </c:extLst>
          </c:dPt>
          <c:dPt>
            <c:idx val="5"/>
            <c:invertIfNegative val="0"/>
            <c:bubble3D val="0"/>
            <c:spPr>
              <a:solidFill>
                <a:srgbClr val="7030A0"/>
              </a:solidFill>
              <a:ln>
                <a:solidFill>
                  <a:schemeClr val="tx1"/>
                </a:solidFill>
              </a:ln>
              <a:effectLst/>
            </c:spPr>
            <c:extLst>
              <c:ext xmlns:c16="http://schemas.microsoft.com/office/drawing/2014/chart" uri="{C3380CC4-5D6E-409C-BE32-E72D297353CC}">
                <c16:uniqueId val="{00000009-9380-4309-ACE5-03FBFF2BF5B5}"/>
              </c:ext>
            </c:extLst>
          </c:dPt>
          <c:errBars>
            <c:errBarType val="both"/>
            <c:errValType val="cust"/>
            <c:noEndCap val="0"/>
            <c:plus>
              <c:numRef>
                <c:f>Analysis!$L$2:$L$9</c:f>
                <c:numCache>
                  <c:formatCode>General</c:formatCode>
                  <c:ptCount val="8"/>
                  <c:pt idx="0">
                    <c:v>1.4040769146239708E-2</c:v>
                  </c:pt>
                  <c:pt idx="1">
                    <c:v>1.6508455835169539E-2</c:v>
                  </c:pt>
                  <c:pt idx="2">
                    <c:v>3.1183613422644706E-2</c:v>
                  </c:pt>
                  <c:pt idx="3">
                    <c:v>3.6046734129644514E-2</c:v>
                  </c:pt>
                  <c:pt idx="4">
                    <c:v>5.5226849512261325E-2</c:v>
                  </c:pt>
                  <c:pt idx="5">
                    <c:v>4.6324430211629151E-2</c:v>
                  </c:pt>
                </c:numCache>
              </c:numRef>
            </c:plus>
            <c:minus>
              <c:numRef>
                <c:f>Analysis!$L$2:$L$9</c:f>
                <c:numCache>
                  <c:formatCode>General</c:formatCode>
                  <c:ptCount val="8"/>
                  <c:pt idx="0">
                    <c:v>1.4040769146239708E-2</c:v>
                  </c:pt>
                  <c:pt idx="1">
                    <c:v>1.6508455835169539E-2</c:v>
                  </c:pt>
                  <c:pt idx="2">
                    <c:v>3.1183613422644706E-2</c:v>
                  </c:pt>
                  <c:pt idx="3">
                    <c:v>3.6046734129644514E-2</c:v>
                  </c:pt>
                  <c:pt idx="4">
                    <c:v>5.5226849512261325E-2</c:v>
                  </c:pt>
                  <c:pt idx="5">
                    <c:v>4.6324430211629151E-2</c:v>
                  </c:pt>
                </c:numCache>
              </c:numRef>
            </c:minus>
            <c:spPr>
              <a:noFill/>
              <a:ln w="9525" cap="flat" cmpd="sng" algn="ctr">
                <a:solidFill>
                  <a:schemeClr val="tx1">
                    <a:lumMod val="65000"/>
                    <a:lumOff val="35000"/>
                  </a:schemeClr>
                </a:solidFill>
                <a:round/>
              </a:ln>
              <a:effectLst/>
            </c:spPr>
          </c:errBars>
          <c:cat>
            <c:strRef>
              <c:f>Analysis!$J$2:$J$7</c:f>
              <c:strCache>
                <c:ptCount val="6"/>
                <c:pt idx="0">
                  <c:v>LVS tul4 WT UTR</c:v>
                </c:pt>
                <c:pt idx="1">
                  <c:v>ΔrpsU2 tul4 WT UTR</c:v>
                </c:pt>
                <c:pt idx="2">
                  <c:v>Δhfq tul4 WT UTR</c:v>
                </c:pt>
                <c:pt idx="3">
                  <c:v>LVS pdpA WT UTR</c:v>
                </c:pt>
                <c:pt idx="4">
                  <c:v>ΔrpsU2 pdpA WT UTR</c:v>
                </c:pt>
                <c:pt idx="5">
                  <c:v>Δhfq pdpA WT UTR</c:v>
                </c:pt>
              </c:strCache>
            </c:strRef>
          </c:cat>
          <c:val>
            <c:numRef>
              <c:f>Analysis!$K$2:$K$7</c:f>
              <c:numCache>
                <c:formatCode>General</c:formatCode>
                <c:ptCount val="6"/>
                <c:pt idx="0">
                  <c:v>1.0000000000000002</c:v>
                </c:pt>
                <c:pt idx="1">
                  <c:v>1.2830407439055487</c:v>
                </c:pt>
                <c:pt idx="2">
                  <c:v>1.0859767182725031</c:v>
                </c:pt>
                <c:pt idx="3">
                  <c:v>1.0000000000000002</c:v>
                </c:pt>
                <c:pt idx="4">
                  <c:v>0.57407990046678858</c:v>
                </c:pt>
                <c:pt idx="5">
                  <c:v>1.1280628638843913</c:v>
                </c:pt>
              </c:numCache>
            </c:numRef>
          </c:val>
          <c:extLst>
            <c:ext xmlns:c16="http://schemas.microsoft.com/office/drawing/2014/chart" uri="{C3380CC4-5D6E-409C-BE32-E72D297353CC}">
              <c16:uniqueId val="{0000000A-9380-4309-ACE5-03FBFF2BF5B5}"/>
            </c:ext>
          </c:extLst>
        </c:ser>
        <c:dLbls>
          <c:showLegendKey val="0"/>
          <c:showVal val="0"/>
          <c:showCatName val="0"/>
          <c:showSerName val="0"/>
          <c:showPercent val="0"/>
          <c:showBubbleSize val="0"/>
        </c:dLbls>
        <c:gapWidth val="219"/>
        <c:overlap val="-27"/>
        <c:axId val="1823540576"/>
        <c:axId val="1823548896"/>
      </c:barChart>
      <c:catAx>
        <c:axId val="1823540576"/>
        <c:scaling>
          <c:orientation val="minMax"/>
        </c:scaling>
        <c:delete val="1"/>
        <c:axPos val="b"/>
        <c:numFmt formatCode="General" sourceLinked="1"/>
        <c:majorTickMark val="none"/>
        <c:minorTickMark val="none"/>
        <c:tickLblPos val="nextTo"/>
        <c:crossAx val="1823548896"/>
        <c:crosses val="autoZero"/>
        <c:auto val="1"/>
        <c:lblAlgn val="ctr"/>
        <c:lblOffset val="100"/>
        <c:noMultiLvlLbl val="0"/>
      </c:catAx>
      <c:valAx>
        <c:axId val="18235488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235405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solidFill>
                <a:schemeClr val="tx1"/>
              </a:solidFill>
            </a:ln>
            <a:effectLst/>
          </c:spPr>
          <c:invertIfNegative val="0"/>
          <c:dPt>
            <c:idx val="0"/>
            <c:invertIfNegative val="0"/>
            <c:bubble3D val="0"/>
            <c:spPr>
              <a:solidFill>
                <a:schemeClr val="accent4"/>
              </a:solidFill>
              <a:ln>
                <a:solidFill>
                  <a:schemeClr val="tx1"/>
                </a:solidFill>
              </a:ln>
              <a:effectLst/>
            </c:spPr>
            <c:extLst>
              <c:ext xmlns:c16="http://schemas.microsoft.com/office/drawing/2014/chart" uri="{C3380CC4-5D6E-409C-BE32-E72D297353CC}">
                <c16:uniqueId val="{00000001-239F-4FDE-828D-1B0C360B1C71}"/>
              </c:ext>
            </c:extLst>
          </c:dPt>
          <c:dPt>
            <c:idx val="1"/>
            <c:invertIfNegative val="0"/>
            <c:bubble3D val="0"/>
            <c:spPr>
              <a:solidFill>
                <a:schemeClr val="accent4"/>
              </a:solidFill>
              <a:ln>
                <a:solidFill>
                  <a:schemeClr val="tx1"/>
                </a:solidFill>
              </a:ln>
              <a:effectLst/>
            </c:spPr>
            <c:extLst>
              <c:ext xmlns:c16="http://schemas.microsoft.com/office/drawing/2014/chart" uri="{C3380CC4-5D6E-409C-BE32-E72D297353CC}">
                <c16:uniqueId val="{00000003-239F-4FDE-828D-1B0C360B1C71}"/>
              </c:ext>
            </c:extLst>
          </c:dPt>
          <c:dPt>
            <c:idx val="2"/>
            <c:invertIfNegative val="0"/>
            <c:bubble3D val="0"/>
            <c:spPr>
              <a:solidFill>
                <a:schemeClr val="accent6">
                  <a:lumMod val="50000"/>
                </a:schemeClr>
              </a:solidFill>
              <a:ln>
                <a:solidFill>
                  <a:schemeClr val="tx1"/>
                </a:solidFill>
              </a:ln>
              <a:effectLst/>
            </c:spPr>
            <c:extLst>
              <c:ext xmlns:c16="http://schemas.microsoft.com/office/drawing/2014/chart" uri="{C3380CC4-5D6E-409C-BE32-E72D297353CC}">
                <c16:uniqueId val="{00000005-239F-4FDE-828D-1B0C360B1C71}"/>
              </c:ext>
            </c:extLst>
          </c:dPt>
          <c:dPt>
            <c:idx val="3"/>
            <c:invertIfNegative val="0"/>
            <c:bubble3D val="0"/>
            <c:spPr>
              <a:solidFill>
                <a:schemeClr val="accent6">
                  <a:lumMod val="50000"/>
                </a:schemeClr>
              </a:solidFill>
              <a:ln>
                <a:solidFill>
                  <a:schemeClr val="tx1"/>
                </a:solidFill>
              </a:ln>
              <a:effectLst/>
            </c:spPr>
            <c:extLst>
              <c:ext xmlns:c16="http://schemas.microsoft.com/office/drawing/2014/chart" uri="{C3380CC4-5D6E-409C-BE32-E72D297353CC}">
                <c16:uniqueId val="{00000007-239F-4FDE-828D-1B0C360B1C71}"/>
              </c:ext>
            </c:extLst>
          </c:dPt>
          <c:dPt>
            <c:idx val="4"/>
            <c:invertIfNegative val="0"/>
            <c:bubble3D val="0"/>
            <c:spPr>
              <a:solidFill>
                <a:schemeClr val="accent2">
                  <a:lumMod val="75000"/>
                </a:schemeClr>
              </a:solidFill>
              <a:ln>
                <a:solidFill>
                  <a:schemeClr val="tx1"/>
                </a:solidFill>
              </a:ln>
              <a:effectLst/>
            </c:spPr>
            <c:extLst>
              <c:ext xmlns:c16="http://schemas.microsoft.com/office/drawing/2014/chart" uri="{C3380CC4-5D6E-409C-BE32-E72D297353CC}">
                <c16:uniqueId val="{00000009-239F-4FDE-828D-1B0C360B1C71}"/>
              </c:ext>
            </c:extLst>
          </c:dPt>
          <c:dPt>
            <c:idx val="5"/>
            <c:invertIfNegative val="0"/>
            <c:bubble3D val="0"/>
            <c:spPr>
              <a:solidFill>
                <a:schemeClr val="accent2">
                  <a:lumMod val="75000"/>
                </a:schemeClr>
              </a:solidFill>
              <a:ln>
                <a:solidFill>
                  <a:schemeClr val="tx1"/>
                </a:solidFill>
              </a:ln>
              <a:effectLst/>
            </c:spPr>
            <c:extLst>
              <c:ext xmlns:c16="http://schemas.microsoft.com/office/drawing/2014/chart" uri="{C3380CC4-5D6E-409C-BE32-E72D297353CC}">
                <c16:uniqueId val="{0000000B-239F-4FDE-828D-1B0C360B1C71}"/>
              </c:ext>
            </c:extLst>
          </c:dPt>
          <c:dPt>
            <c:idx val="6"/>
            <c:invertIfNegative val="0"/>
            <c:bubble3D val="0"/>
            <c:spPr>
              <a:solidFill>
                <a:srgbClr val="C00000"/>
              </a:solidFill>
              <a:ln>
                <a:solidFill>
                  <a:schemeClr val="tx1"/>
                </a:solidFill>
              </a:ln>
              <a:effectLst/>
            </c:spPr>
            <c:extLst>
              <c:ext xmlns:c16="http://schemas.microsoft.com/office/drawing/2014/chart" uri="{C3380CC4-5D6E-409C-BE32-E72D297353CC}">
                <c16:uniqueId val="{0000000D-239F-4FDE-828D-1B0C360B1C71}"/>
              </c:ext>
            </c:extLst>
          </c:dPt>
          <c:dPt>
            <c:idx val="7"/>
            <c:invertIfNegative val="0"/>
            <c:bubble3D val="0"/>
            <c:spPr>
              <a:solidFill>
                <a:srgbClr val="C00000"/>
              </a:solidFill>
              <a:ln>
                <a:solidFill>
                  <a:schemeClr val="tx1"/>
                </a:solidFill>
              </a:ln>
              <a:effectLst/>
            </c:spPr>
            <c:extLst>
              <c:ext xmlns:c16="http://schemas.microsoft.com/office/drawing/2014/chart" uri="{C3380CC4-5D6E-409C-BE32-E72D297353CC}">
                <c16:uniqueId val="{0000000F-239F-4FDE-828D-1B0C360B1C71}"/>
              </c:ext>
            </c:extLst>
          </c:dPt>
          <c:errBars>
            <c:errBarType val="both"/>
            <c:errValType val="cust"/>
            <c:noEndCap val="0"/>
            <c:plus>
              <c:numRef>
                <c:f>'Normalized to WT'!$D$3:$D$14</c:f>
                <c:numCache>
                  <c:formatCode>General</c:formatCode>
                  <c:ptCount val="12"/>
                  <c:pt idx="0">
                    <c:v>5.6109575334206463E-2</c:v>
                  </c:pt>
                  <c:pt idx="1">
                    <c:v>3.2835909433518586E-2</c:v>
                  </c:pt>
                  <c:pt idx="2">
                    <c:v>1.6876149735902287E-2</c:v>
                  </c:pt>
                  <c:pt idx="3">
                    <c:v>1.0891429713512485E-2</c:v>
                  </c:pt>
                  <c:pt idx="4">
                    <c:v>1.337684717939352E-2</c:v>
                  </c:pt>
                  <c:pt idx="5">
                    <c:v>2.1355330907859717E-2</c:v>
                  </c:pt>
                  <c:pt idx="6">
                    <c:v>6.8837003411899161E-2</c:v>
                  </c:pt>
                  <c:pt idx="7">
                    <c:v>6.3156409633698396E-2</c:v>
                  </c:pt>
                </c:numCache>
              </c:numRef>
            </c:plus>
            <c:minus>
              <c:numRef>
                <c:f>'Normalized to WT'!$D$3:$D$14</c:f>
                <c:numCache>
                  <c:formatCode>General</c:formatCode>
                  <c:ptCount val="12"/>
                  <c:pt idx="0">
                    <c:v>5.6109575334206463E-2</c:v>
                  </c:pt>
                  <c:pt idx="1">
                    <c:v>3.2835909433518586E-2</c:v>
                  </c:pt>
                  <c:pt idx="2">
                    <c:v>1.6876149735902287E-2</c:v>
                  </c:pt>
                  <c:pt idx="3">
                    <c:v>1.0891429713512485E-2</c:v>
                  </c:pt>
                  <c:pt idx="4">
                    <c:v>1.337684717939352E-2</c:v>
                  </c:pt>
                  <c:pt idx="5">
                    <c:v>2.1355330907859717E-2</c:v>
                  </c:pt>
                  <c:pt idx="6">
                    <c:v>6.8837003411899161E-2</c:v>
                  </c:pt>
                  <c:pt idx="7">
                    <c:v>6.3156409633698396E-2</c:v>
                  </c:pt>
                </c:numCache>
              </c:numRef>
            </c:minus>
            <c:spPr>
              <a:noFill/>
              <a:ln w="9525" cap="flat" cmpd="sng" algn="ctr">
                <a:solidFill>
                  <a:schemeClr val="tx1">
                    <a:lumMod val="65000"/>
                    <a:lumOff val="35000"/>
                  </a:schemeClr>
                </a:solidFill>
                <a:round/>
              </a:ln>
              <a:effectLst/>
            </c:spPr>
          </c:errBars>
          <c:cat>
            <c:strRef>
              <c:f>'Normalized to WT'!$B$3:$B$10</c:f>
              <c:strCache>
                <c:ptCount val="8"/>
                <c:pt idx="0">
                  <c:v>WT pdpA LVS</c:v>
                </c:pt>
                <c:pt idx="1">
                  <c:v>WT pdpA drpsU2</c:v>
                </c:pt>
                <c:pt idx="2">
                  <c:v>tul4SD LVS</c:v>
                </c:pt>
                <c:pt idx="3">
                  <c:v>tul4SD drpsU2</c:v>
                </c:pt>
                <c:pt idx="4">
                  <c:v>idealSD LVS</c:v>
                </c:pt>
                <c:pt idx="5">
                  <c:v>idealSD drpsU2</c:v>
                </c:pt>
                <c:pt idx="6">
                  <c:v>tul4 LVS</c:v>
                </c:pt>
                <c:pt idx="7">
                  <c:v>tul4 drpsU2</c:v>
                </c:pt>
              </c:strCache>
            </c:strRef>
          </c:cat>
          <c:val>
            <c:numRef>
              <c:f>'Normalized to WT'!$C$3:$C$10</c:f>
              <c:numCache>
                <c:formatCode>0.00</c:formatCode>
                <c:ptCount val="8"/>
                <c:pt idx="0">
                  <c:v>1</c:v>
                </c:pt>
                <c:pt idx="1">
                  <c:v>0.70540058140903961</c:v>
                </c:pt>
                <c:pt idx="2">
                  <c:v>1</c:v>
                </c:pt>
                <c:pt idx="3">
                  <c:v>0.70902619926278476</c:v>
                </c:pt>
                <c:pt idx="4">
                  <c:v>1</c:v>
                </c:pt>
                <c:pt idx="5">
                  <c:v>1.2035410799552513</c:v>
                </c:pt>
                <c:pt idx="6">
                  <c:v>1</c:v>
                </c:pt>
                <c:pt idx="7">
                  <c:v>1.0204235745639501</c:v>
                </c:pt>
              </c:numCache>
            </c:numRef>
          </c:val>
          <c:extLst>
            <c:ext xmlns:c16="http://schemas.microsoft.com/office/drawing/2014/chart" uri="{C3380CC4-5D6E-409C-BE32-E72D297353CC}">
              <c16:uniqueId val="{00000010-239F-4FDE-828D-1B0C360B1C71}"/>
            </c:ext>
          </c:extLst>
        </c:ser>
        <c:dLbls>
          <c:showLegendKey val="0"/>
          <c:showVal val="0"/>
          <c:showCatName val="0"/>
          <c:showSerName val="0"/>
          <c:showPercent val="0"/>
          <c:showBubbleSize val="0"/>
        </c:dLbls>
        <c:gapWidth val="219"/>
        <c:overlap val="-27"/>
        <c:axId val="1015585008"/>
        <c:axId val="1015585392"/>
      </c:barChart>
      <c:catAx>
        <c:axId val="1015585008"/>
        <c:scaling>
          <c:orientation val="minMax"/>
        </c:scaling>
        <c:delete val="1"/>
        <c:axPos val="b"/>
        <c:numFmt formatCode="General" sourceLinked="1"/>
        <c:majorTickMark val="none"/>
        <c:minorTickMark val="none"/>
        <c:tickLblPos val="nextTo"/>
        <c:crossAx val="1015585392"/>
        <c:crosses val="autoZero"/>
        <c:auto val="1"/>
        <c:lblAlgn val="ctr"/>
        <c:lblOffset val="100"/>
        <c:noMultiLvlLbl val="0"/>
      </c:catAx>
      <c:valAx>
        <c:axId val="1015585392"/>
        <c:scaling>
          <c:orientation val="minMax"/>
        </c:scaling>
        <c:delete val="0"/>
        <c:axPos val="l"/>
        <c:numFmt formatCode="0.0" sourceLinked="0"/>
        <c:majorTickMark val="out"/>
        <c:minorTickMark val="none"/>
        <c:tickLblPos val="nextTo"/>
        <c:spPr>
          <a:noFill/>
          <a:ln w="6350" cap="flat" cmpd="sng" algn="ctr">
            <a:solidFill>
              <a:schemeClr val="dk1"/>
            </a:solidFill>
            <a:prstDash val="solid"/>
            <a:miter lim="800000"/>
          </a:ln>
          <a:effectLst/>
        </c:spPr>
        <c:txPr>
          <a:bodyPr rot="-60000000" spcFirstLastPara="1" vertOverflow="ellipsis" vert="horz" wrap="square" anchor="ctr" anchorCtr="1"/>
          <a:lstStyle/>
          <a:p>
            <a:pPr>
              <a:defRPr sz="1200" b="0" i="0" u="none" strike="noStrike" kern="1200" baseline="0">
                <a:solidFill>
                  <a:schemeClr val="tx1"/>
                </a:solidFill>
                <a:latin typeface="Helvetica" panose="020B0604020202020204" pitchFamily="34" charset="0"/>
                <a:ea typeface="+mn-ea"/>
                <a:cs typeface="Helvetica" panose="020B0604020202020204" pitchFamily="34" charset="0"/>
              </a:defRPr>
            </a:pPr>
            <a:endParaRPr lang="en-US"/>
          </a:p>
        </c:txPr>
        <c:crossAx val="101558500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w="28575">
              <a:solidFill>
                <a:schemeClr val="tx1"/>
              </a:solidFill>
            </a:ln>
            <a:effectLst/>
          </c:spPr>
          <c:invertIfNegative val="0"/>
          <c:dPt>
            <c:idx val="0"/>
            <c:invertIfNegative val="0"/>
            <c:bubble3D val="0"/>
            <c:spPr>
              <a:solidFill>
                <a:srgbClr val="C00000"/>
              </a:solidFill>
              <a:ln w="28575">
                <a:solidFill>
                  <a:schemeClr val="tx1"/>
                </a:solidFill>
              </a:ln>
              <a:effectLst/>
            </c:spPr>
            <c:extLst>
              <c:ext xmlns:c16="http://schemas.microsoft.com/office/drawing/2014/chart" uri="{C3380CC4-5D6E-409C-BE32-E72D297353CC}">
                <c16:uniqueId val="{00000001-9931-4816-BB8C-79129E78216C}"/>
              </c:ext>
            </c:extLst>
          </c:dPt>
          <c:dPt>
            <c:idx val="1"/>
            <c:invertIfNegative val="0"/>
            <c:bubble3D val="0"/>
            <c:spPr>
              <a:solidFill>
                <a:srgbClr val="C00000"/>
              </a:solidFill>
              <a:ln w="28575">
                <a:solidFill>
                  <a:schemeClr val="tx1"/>
                </a:solidFill>
              </a:ln>
              <a:effectLst/>
            </c:spPr>
            <c:extLst>
              <c:ext xmlns:c16="http://schemas.microsoft.com/office/drawing/2014/chart" uri="{C3380CC4-5D6E-409C-BE32-E72D297353CC}">
                <c16:uniqueId val="{00000003-9931-4816-BB8C-79129E78216C}"/>
              </c:ext>
            </c:extLst>
          </c:dPt>
          <c:dPt>
            <c:idx val="2"/>
            <c:invertIfNegative val="0"/>
            <c:bubble3D val="0"/>
            <c:spPr>
              <a:solidFill>
                <a:srgbClr val="C00000"/>
              </a:solidFill>
              <a:ln w="28575">
                <a:solidFill>
                  <a:schemeClr val="tx1"/>
                </a:solidFill>
              </a:ln>
              <a:effectLst/>
            </c:spPr>
            <c:extLst>
              <c:ext xmlns:c16="http://schemas.microsoft.com/office/drawing/2014/chart" uri="{C3380CC4-5D6E-409C-BE32-E72D297353CC}">
                <c16:uniqueId val="{00000005-9931-4816-BB8C-79129E78216C}"/>
              </c:ext>
            </c:extLst>
          </c:dPt>
          <c:dPt>
            <c:idx val="3"/>
            <c:invertIfNegative val="0"/>
            <c:bubble3D val="0"/>
            <c:spPr>
              <a:solidFill>
                <a:schemeClr val="bg1">
                  <a:lumMod val="65000"/>
                </a:schemeClr>
              </a:solidFill>
              <a:ln w="28575">
                <a:solidFill>
                  <a:schemeClr val="tx1"/>
                </a:solidFill>
              </a:ln>
              <a:effectLst/>
            </c:spPr>
            <c:extLst>
              <c:ext xmlns:c16="http://schemas.microsoft.com/office/drawing/2014/chart" uri="{C3380CC4-5D6E-409C-BE32-E72D297353CC}">
                <c16:uniqueId val="{00000007-9931-4816-BB8C-79129E78216C}"/>
              </c:ext>
            </c:extLst>
          </c:dPt>
          <c:dPt>
            <c:idx val="4"/>
            <c:invertIfNegative val="0"/>
            <c:bubble3D val="0"/>
            <c:spPr>
              <a:solidFill>
                <a:schemeClr val="bg1">
                  <a:lumMod val="65000"/>
                </a:schemeClr>
              </a:solidFill>
              <a:ln w="28575">
                <a:solidFill>
                  <a:schemeClr val="tx1"/>
                </a:solidFill>
              </a:ln>
              <a:effectLst/>
            </c:spPr>
            <c:extLst>
              <c:ext xmlns:c16="http://schemas.microsoft.com/office/drawing/2014/chart" uri="{C3380CC4-5D6E-409C-BE32-E72D297353CC}">
                <c16:uniqueId val="{00000009-9931-4816-BB8C-79129E78216C}"/>
              </c:ext>
            </c:extLst>
          </c:dPt>
          <c:errBars>
            <c:errBarType val="both"/>
            <c:errValType val="cust"/>
            <c:noEndCap val="0"/>
            <c:plus>
              <c:numRef>
                <c:f>'Normalized to WT'!$D$3:$D$14</c:f>
                <c:numCache>
                  <c:formatCode>General</c:formatCode>
                  <c:ptCount val="12"/>
                  <c:pt idx="0">
                    <c:v>2.2367074498578277E-2</c:v>
                  </c:pt>
                  <c:pt idx="1">
                    <c:v>1.4543825084182215E-2</c:v>
                  </c:pt>
                  <c:pt idx="2">
                    <c:v>3.8965840249146682E-3</c:v>
                  </c:pt>
                  <c:pt idx="3">
                    <c:v>4.9891837491643873E-2</c:v>
                  </c:pt>
                  <c:pt idx="4">
                    <c:v>4.3132593258194921E-2</c:v>
                  </c:pt>
                </c:numCache>
              </c:numRef>
            </c:plus>
            <c:minus>
              <c:numRef>
                <c:f>'Normalized to WT'!$D$3:$D$14</c:f>
                <c:numCache>
                  <c:formatCode>General</c:formatCode>
                  <c:ptCount val="12"/>
                  <c:pt idx="0">
                    <c:v>2.2367074498578277E-2</c:v>
                  </c:pt>
                  <c:pt idx="1">
                    <c:v>1.4543825084182215E-2</c:v>
                  </c:pt>
                  <c:pt idx="2">
                    <c:v>3.8965840249146682E-3</c:v>
                  </c:pt>
                  <c:pt idx="3">
                    <c:v>4.9891837491643873E-2</c:v>
                  </c:pt>
                  <c:pt idx="4">
                    <c:v>4.3132593258194921E-2</c:v>
                  </c:pt>
                </c:numCache>
              </c:numRef>
            </c:minus>
            <c:spPr>
              <a:noFill/>
              <a:ln w="9525" cap="flat" cmpd="sng" algn="ctr">
                <a:solidFill>
                  <a:schemeClr val="tx1">
                    <a:lumMod val="65000"/>
                    <a:lumOff val="35000"/>
                  </a:schemeClr>
                </a:solidFill>
                <a:round/>
              </a:ln>
              <a:effectLst/>
            </c:spPr>
          </c:errBars>
          <c:cat>
            <c:strRef>
              <c:f>'Normalized to WT'!$B$3:$B$7</c:f>
              <c:strCache>
                <c:ptCount val="5"/>
                <c:pt idx="0">
                  <c:v>LVS pdpA pF-nat</c:v>
                </c:pt>
                <c:pt idx="1">
                  <c:v>drpsU2 pdpA pF-nat</c:v>
                </c:pt>
                <c:pt idx="2">
                  <c:v>drpsU2 pdpA pF-nat-rpsU2</c:v>
                </c:pt>
                <c:pt idx="3">
                  <c:v>LVS tul4 pF-nat</c:v>
                </c:pt>
                <c:pt idx="4">
                  <c:v>drpsU2 tul4 pF-nat</c:v>
                </c:pt>
              </c:strCache>
            </c:strRef>
          </c:cat>
          <c:val>
            <c:numRef>
              <c:f>'Normalized to WT'!$C$3:$C$7</c:f>
              <c:numCache>
                <c:formatCode>0.000</c:formatCode>
                <c:ptCount val="5"/>
                <c:pt idx="0">
                  <c:v>1</c:v>
                </c:pt>
                <c:pt idx="1">
                  <c:v>0.73717016161820992</c:v>
                </c:pt>
                <c:pt idx="2">
                  <c:v>1.1545940639254202</c:v>
                </c:pt>
                <c:pt idx="3">
                  <c:v>1</c:v>
                </c:pt>
                <c:pt idx="4">
                  <c:v>1.0966324863930916</c:v>
                </c:pt>
              </c:numCache>
            </c:numRef>
          </c:val>
          <c:extLst>
            <c:ext xmlns:c16="http://schemas.microsoft.com/office/drawing/2014/chart" uri="{C3380CC4-5D6E-409C-BE32-E72D297353CC}">
              <c16:uniqueId val="{0000000A-9931-4816-BB8C-79129E78216C}"/>
            </c:ext>
          </c:extLst>
        </c:ser>
        <c:dLbls>
          <c:showLegendKey val="0"/>
          <c:showVal val="0"/>
          <c:showCatName val="0"/>
          <c:showSerName val="0"/>
          <c:showPercent val="0"/>
          <c:showBubbleSize val="0"/>
        </c:dLbls>
        <c:gapWidth val="125"/>
        <c:overlap val="-27"/>
        <c:axId val="1015585008"/>
        <c:axId val="1015585392"/>
      </c:barChart>
      <c:catAx>
        <c:axId val="1015585008"/>
        <c:scaling>
          <c:orientation val="minMax"/>
        </c:scaling>
        <c:delete val="1"/>
        <c:axPos val="b"/>
        <c:numFmt formatCode="General" sourceLinked="1"/>
        <c:majorTickMark val="none"/>
        <c:minorTickMark val="none"/>
        <c:tickLblPos val="nextTo"/>
        <c:crossAx val="1015585392"/>
        <c:crosses val="autoZero"/>
        <c:auto val="1"/>
        <c:lblAlgn val="ctr"/>
        <c:lblOffset val="100"/>
        <c:noMultiLvlLbl val="0"/>
      </c:catAx>
      <c:valAx>
        <c:axId val="1015585392"/>
        <c:scaling>
          <c:orientation val="minMax"/>
          <c:max val="1.2"/>
        </c:scaling>
        <c:delete val="0"/>
        <c:axPos val="l"/>
        <c:numFmt formatCode="0.0" sourceLinked="0"/>
        <c:majorTickMark val="out"/>
        <c:minorTickMark val="none"/>
        <c:tickLblPos val="nextTo"/>
        <c:spPr>
          <a:noFill/>
          <a:ln w="6350" cap="flat" cmpd="sng" algn="ctr">
            <a:solidFill>
              <a:schemeClr val="dk1"/>
            </a:solidFill>
            <a:prstDash val="solid"/>
            <a:miter lim="800000"/>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01558500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9769411108881065E-2"/>
          <c:y val="0.13714495462666923"/>
          <c:w val="0.91517398733753785"/>
          <c:h val="0.8328346050683908"/>
        </c:manualLayout>
      </c:layout>
      <c:barChart>
        <c:barDir val="col"/>
        <c:grouping val="clustered"/>
        <c:varyColors val="0"/>
        <c:ser>
          <c:idx val="0"/>
          <c:order val="0"/>
          <c:tx>
            <c:strRef>
              <c:f>Analysis!$K$1</c:f>
              <c:strCache>
                <c:ptCount val="1"/>
                <c:pt idx="0">
                  <c:v>Averages</c:v>
                </c:pt>
              </c:strCache>
            </c:strRef>
          </c:tx>
          <c:spPr>
            <a:solidFill>
              <a:schemeClr val="accent1"/>
            </a:solidFill>
            <a:ln>
              <a:noFill/>
            </a:ln>
            <a:effectLst/>
          </c:spPr>
          <c:invertIfNegative val="0"/>
          <c:dPt>
            <c:idx val="2"/>
            <c:invertIfNegative val="0"/>
            <c:bubble3D val="0"/>
            <c:spPr>
              <a:solidFill>
                <a:srgbClr val="00B050"/>
              </a:solidFill>
              <a:ln>
                <a:noFill/>
              </a:ln>
              <a:effectLst/>
            </c:spPr>
            <c:extLst>
              <c:ext xmlns:c16="http://schemas.microsoft.com/office/drawing/2014/chart" uri="{C3380CC4-5D6E-409C-BE32-E72D297353CC}">
                <c16:uniqueId val="{00000001-91C6-42E9-9075-0C29153C01F2}"/>
              </c:ext>
            </c:extLst>
          </c:dPt>
          <c:dPt>
            <c:idx val="3"/>
            <c:invertIfNegative val="0"/>
            <c:bubble3D val="0"/>
            <c:spPr>
              <a:solidFill>
                <a:srgbClr val="00B050"/>
              </a:solidFill>
              <a:ln>
                <a:noFill/>
              </a:ln>
              <a:effectLst/>
            </c:spPr>
            <c:extLst>
              <c:ext xmlns:c16="http://schemas.microsoft.com/office/drawing/2014/chart" uri="{C3380CC4-5D6E-409C-BE32-E72D297353CC}">
                <c16:uniqueId val="{00000003-91C6-42E9-9075-0C29153C01F2}"/>
              </c:ext>
            </c:extLst>
          </c:dPt>
          <c:dPt>
            <c:idx val="4"/>
            <c:invertIfNegative val="0"/>
            <c:bubble3D val="0"/>
            <c:spPr>
              <a:solidFill>
                <a:srgbClr val="7030A0"/>
              </a:solidFill>
              <a:ln>
                <a:noFill/>
              </a:ln>
              <a:effectLst/>
            </c:spPr>
            <c:extLst>
              <c:ext xmlns:c16="http://schemas.microsoft.com/office/drawing/2014/chart" uri="{C3380CC4-5D6E-409C-BE32-E72D297353CC}">
                <c16:uniqueId val="{00000005-91C6-42E9-9075-0C29153C01F2}"/>
              </c:ext>
            </c:extLst>
          </c:dPt>
          <c:dPt>
            <c:idx val="5"/>
            <c:invertIfNegative val="0"/>
            <c:bubble3D val="0"/>
            <c:spPr>
              <a:solidFill>
                <a:srgbClr val="7030A0"/>
              </a:solidFill>
              <a:ln>
                <a:noFill/>
              </a:ln>
              <a:effectLst/>
            </c:spPr>
            <c:extLst>
              <c:ext xmlns:c16="http://schemas.microsoft.com/office/drawing/2014/chart" uri="{C3380CC4-5D6E-409C-BE32-E72D297353CC}">
                <c16:uniqueId val="{00000007-91C6-42E9-9075-0C29153C01F2}"/>
              </c:ext>
            </c:extLst>
          </c:dPt>
          <c:errBars>
            <c:errBarType val="both"/>
            <c:errValType val="cust"/>
            <c:noEndCap val="0"/>
            <c:plus>
              <c:numRef>
                <c:f>Analysis!$L$2:$L$7</c:f>
                <c:numCache>
                  <c:formatCode>General</c:formatCode>
                  <c:ptCount val="6"/>
                  <c:pt idx="0">
                    <c:v>2.2115791398706824E-2</c:v>
                  </c:pt>
                  <c:pt idx="1">
                    <c:v>7.7347406897883247E-2</c:v>
                  </c:pt>
                  <c:pt idx="2">
                    <c:v>2.4989338264239797E-2</c:v>
                  </c:pt>
                  <c:pt idx="3">
                    <c:v>1.2710966648232879E-2</c:v>
                  </c:pt>
                  <c:pt idx="4">
                    <c:v>2.6989116147606965E-2</c:v>
                  </c:pt>
                  <c:pt idx="5">
                    <c:v>1.8329352642470351E-2</c:v>
                  </c:pt>
                </c:numCache>
              </c:numRef>
            </c:plus>
            <c:minus>
              <c:numRef>
                <c:f>Analysis!$L$2:$L$7</c:f>
                <c:numCache>
                  <c:formatCode>General</c:formatCode>
                  <c:ptCount val="6"/>
                  <c:pt idx="0">
                    <c:v>2.2115791398706824E-2</c:v>
                  </c:pt>
                  <c:pt idx="1">
                    <c:v>7.7347406897883247E-2</c:v>
                  </c:pt>
                  <c:pt idx="2">
                    <c:v>2.4989338264239797E-2</c:v>
                  </c:pt>
                  <c:pt idx="3">
                    <c:v>1.2710966648232879E-2</c:v>
                  </c:pt>
                  <c:pt idx="4">
                    <c:v>2.6989116147606965E-2</c:v>
                  </c:pt>
                  <c:pt idx="5">
                    <c:v>1.8329352642470351E-2</c:v>
                  </c:pt>
                </c:numCache>
              </c:numRef>
            </c:minus>
            <c:spPr>
              <a:noFill/>
              <a:ln w="9525" cap="flat" cmpd="sng" algn="ctr">
                <a:solidFill>
                  <a:schemeClr val="tx1">
                    <a:lumMod val="65000"/>
                    <a:lumOff val="35000"/>
                  </a:schemeClr>
                </a:solidFill>
                <a:round/>
              </a:ln>
              <a:effectLst/>
            </c:spPr>
          </c:errBars>
          <c:cat>
            <c:strRef>
              <c:f>Analysis!$J$2:$J$7</c:f>
              <c:strCache>
                <c:ptCount val="6"/>
                <c:pt idx="0">
                  <c:v>LVS pdpC UTR</c:v>
                </c:pt>
                <c:pt idx="1">
                  <c:v>ΔrpsU2 pdpC UTR</c:v>
                </c:pt>
                <c:pt idx="2">
                  <c:v>LVS FTL_0881 UTR</c:v>
                </c:pt>
                <c:pt idx="3">
                  <c:v>ΔrpsU2 FTL_0881 UTR</c:v>
                </c:pt>
                <c:pt idx="4">
                  <c:v>LVS FTL_0215 UTR</c:v>
                </c:pt>
                <c:pt idx="5">
                  <c:v>ΔrpsU2 FTL_0215 UTR</c:v>
                </c:pt>
              </c:strCache>
            </c:strRef>
          </c:cat>
          <c:val>
            <c:numRef>
              <c:f>Analysis!$K$2:$K$7</c:f>
              <c:numCache>
                <c:formatCode>General</c:formatCode>
                <c:ptCount val="6"/>
                <c:pt idx="0">
                  <c:v>1</c:v>
                </c:pt>
                <c:pt idx="1">
                  <c:v>1.2730777842199144</c:v>
                </c:pt>
                <c:pt idx="2">
                  <c:v>1</c:v>
                </c:pt>
                <c:pt idx="3">
                  <c:v>1.0225566468156762</c:v>
                </c:pt>
                <c:pt idx="4">
                  <c:v>0.99999999999999989</c:v>
                </c:pt>
                <c:pt idx="5">
                  <c:v>1.0281815350904056</c:v>
                </c:pt>
              </c:numCache>
            </c:numRef>
          </c:val>
          <c:extLst>
            <c:ext xmlns:c16="http://schemas.microsoft.com/office/drawing/2014/chart" uri="{C3380CC4-5D6E-409C-BE32-E72D297353CC}">
              <c16:uniqueId val="{00000008-91C6-42E9-9075-0C29153C01F2}"/>
            </c:ext>
          </c:extLst>
        </c:ser>
        <c:dLbls>
          <c:showLegendKey val="0"/>
          <c:showVal val="0"/>
          <c:showCatName val="0"/>
          <c:showSerName val="0"/>
          <c:showPercent val="0"/>
          <c:showBubbleSize val="0"/>
        </c:dLbls>
        <c:gapWidth val="219"/>
        <c:overlap val="-27"/>
        <c:axId val="1823540576"/>
        <c:axId val="1823548896"/>
      </c:barChart>
      <c:catAx>
        <c:axId val="1823540576"/>
        <c:scaling>
          <c:orientation val="minMax"/>
        </c:scaling>
        <c:delete val="1"/>
        <c:axPos val="b"/>
        <c:numFmt formatCode="General" sourceLinked="1"/>
        <c:majorTickMark val="none"/>
        <c:minorTickMark val="none"/>
        <c:tickLblPos val="nextTo"/>
        <c:crossAx val="1823548896"/>
        <c:crosses val="autoZero"/>
        <c:auto val="1"/>
        <c:lblAlgn val="ctr"/>
        <c:lblOffset val="100"/>
        <c:noMultiLvlLbl val="0"/>
      </c:catAx>
      <c:valAx>
        <c:axId val="18235488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235405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8518909427051383E-2"/>
          <c:y val="3.8948985774487542E-2"/>
          <c:w val="0.93148109057294859"/>
          <c:h val="0.92210202845102496"/>
        </c:manualLayout>
      </c:layout>
      <c:barChart>
        <c:barDir val="col"/>
        <c:grouping val="clustered"/>
        <c:varyColors val="0"/>
        <c:ser>
          <c:idx val="0"/>
          <c:order val="0"/>
          <c:tx>
            <c:strRef>
              <c:f>Analysis!$K$1</c:f>
              <c:strCache>
                <c:ptCount val="1"/>
                <c:pt idx="0">
                  <c:v>Averages</c:v>
                </c:pt>
              </c:strCache>
            </c:strRef>
          </c:tx>
          <c:spPr>
            <a:solidFill>
              <a:schemeClr val="accent1"/>
            </a:solidFill>
            <a:ln>
              <a:solidFill>
                <a:schemeClr val="tx1"/>
              </a:solidFill>
            </a:ln>
            <a:effectLst/>
          </c:spPr>
          <c:invertIfNegative val="0"/>
          <c:dPt>
            <c:idx val="0"/>
            <c:invertIfNegative val="0"/>
            <c:bubble3D val="0"/>
            <c:spPr>
              <a:solidFill>
                <a:srgbClr val="C00000"/>
              </a:solidFill>
              <a:ln>
                <a:solidFill>
                  <a:schemeClr val="tx1"/>
                </a:solidFill>
              </a:ln>
              <a:effectLst/>
            </c:spPr>
            <c:extLst>
              <c:ext xmlns:c16="http://schemas.microsoft.com/office/drawing/2014/chart" uri="{C3380CC4-5D6E-409C-BE32-E72D297353CC}">
                <c16:uniqueId val="{00000001-7D05-456D-9D0D-416EACB76169}"/>
              </c:ext>
            </c:extLst>
          </c:dPt>
          <c:dPt>
            <c:idx val="1"/>
            <c:invertIfNegative val="0"/>
            <c:bubble3D val="0"/>
            <c:spPr>
              <a:solidFill>
                <a:srgbClr val="C00000"/>
              </a:solidFill>
              <a:ln>
                <a:solidFill>
                  <a:schemeClr val="tx1"/>
                </a:solidFill>
              </a:ln>
              <a:effectLst/>
            </c:spPr>
            <c:extLst>
              <c:ext xmlns:c16="http://schemas.microsoft.com/office/drawing/2014/chart" uri="{C3380CC4-5D6E-409C-BE32-E72D297353CC}">
                <c16:uniqueId val="{00000003-7D05-456D-9D0D-416EACB76169}"/>
              </c:ext>
            </c:extLst>
          </c:dPt>
          <c:dPt>
            <c:idx val="4"/>
            <c:invertIfNegative val="0"/>
            <c:bubble3D val="0"/>
            <c:spPr>
              <a:solidFill>
                <a:srgbClr val="00B050"/>
              </a:solidFill>
              <a:ln>
                <a:solidFill>
                  <a:schemeClr val="tx1"/>
                </a:solidFill>
              </a:ln>
              <a:effectLst/>
            </c:spPr>
            <c:extLst>
              <c:ext xmlns:c16="http://schemas.microsoft.com/office/drawing/2014/chart" uri="{C3380CC4-5D6E-409C-BE32-E72D297353CC}">
                <c16:uniqueId val="{00000005-7D05-456D-9D0D-416EACB76169}"/>
              </c:ext>
            </c:extLst>
          </c:dPt>
          <c:dPt>
            <c:idx val="5"/>
            <c:invertIfNegative val="0"/>
            <c:bubble3D val="0"/>
            <c:spPr>
              <a:solidFill>
                <a:srgbClr val="00B050"/>
              </a:solidFill>
              <a:ln>
                <a:solidFill>
                  <a:schemeClr val="tx1"/>
                </a:solidFill>
              </a:ln>
              <a:effectLst/>
            </c:spPr>
            <c:extLst>
              <c:ext xmlns:c16="http://schemas.microsoft.com/office/drawing/2014/chart" uri="{C3380CC4-5D6E-409C-BE32-E72D297353CC}">
                <c16:uniqueId val="{00000007-7D05-456D-9D0D-416EACB76169}"/>
              </c:ext>
            </c:extLst>
          </c:dPt>
          <c:dPt>
            <c:idx val="6"/>
            <c:invertIfNegative val="0"/>
            <c:bubble3D val="0"/>
            <c:spPr>
              <a:solidFill>
                <a:schemeClr val="accent2"/>
              </a:solidFill>
              <a:ln>
                <a:solidFill>
                  <a:schemeClr val="tx1"/>
                </a:solidFill>
              </a:ln>
              <a:effectLst/>
            </c:spPr>
            <c:extLst>
              <c:ext xmlns:c16="http://schemas.microsoft.com/office/drawing/2014/chart" uri="{C3380CC4-5D6E-409C-BE32-E72D297353CC}">
                <c16:uniqueId val="{00000009-7D05-456D-9D0D-416EACB76169}"/>
              </c:ext>
            </c:extLst>
          </c:dPt>
          <c:dPt>
            <c:idx val="7"/>
            <c:invertIfNegative val="0"/>
            <c:bubble3D val="0"/>
            <c:spPr>
              <a:solidFill>
                <a:schemeClr val="accent2"/>
              </a:solidFill>
              <a:ln>
                <a:solidFill>
                  <a:schemeClr val="tx1"/>
                </a:solidFill>
              </a:ln>
              <a:effectLst/>
            </c:spPr>
            <c:extLst>
              <c:ext xmlns:c16="http://schemas.microsoft.com/office/drawing/2014/chart" uri="{C3380CC4-5D6E-409C-BE32-E72D297353CC}">
                <c16:uniqueId val="{0000000B-7D05-456D-9D0D-416EACB76169}"/>
              </c:ext>
            </c:extLst>
          </c:dPt>
          <c:errBars>
            <c:errBarType val="both"/>
            <c:errValType val="cust"/>
            <c:noEndCap val="0"/>
            <c:plus>
              <c:numRef>
                <c:f>Analysis!$L$2:$L$9</c:f>
                <c:numCache>
                  <c:formatCode>General</c:formatCode>
                  <c:ptCount val="8"/>
                  <c:pt idx="0">
                    <c:v>2.4997047775426502E-2</c:v>
                  </c:pt>
                  <c:pt idx="1">
                    <c:v>4.4067361824296554E-2</c:v>
                  </c:pt>
                  <c:pt idx="2">
                    <c:v>2.1656464457600878E-2</c:v>
                  </c:pt>
                  <c:pt idx="3">
                    <c:v>2.6081664037516033E-2</c:v>
                  </c:pt>
                  <c:pt idx="4">
                    <c:v>6.4901010020764177E-2</c:v>
                  </c:pt>
                  <c:pt idx="5">
                    <c:v>3.7827365682146334E-2</c:v>
                  </c:pt>
                  <c:pt idx="6">
                    <c:v>4.8231518425677092E-2</c:v>
                  </c:pt>
                  <c:pt idx="7">
                    <c:v>1.572663288316235E-2</c:v>
                  </c:pt>
                </c:numCache>
              </c:numRef>
            </c:plus>
            <c:minus>
              <c:numRef>
                <c:f>Analysis!$L$2:$L$9</c:f>
                <c:numCache>
                  <c:formatCode>General</c:formatCode>
                  <c:ptCount val="8"/>
                  <c:pt idx="0">
                    <c:v>2.4997047775426502E-2</c:v>
                  </c:pt>
                  <c:pt idx="1">
                    <c:v>4.4067361824296554E-2</c:v>
                  </c:pt>
                  <c:pt idx="2">
                    <c:v>2.1656464457600878E-2</c:v>
                  </c:pt>
                  <c:pt idx="3">
                    <c:v>2.6081664037516033E-2</c:v>
                  </c:pt>
                  <c:pt idx="4">
                    <c:v>6.4901010020764177E-2</c:v>
                  </c:pt>
                  <c:pt idx="5">
                    <c:v>3.7827365682146334E-2</c:v>
                  </c:pt>
                  <c:pt idx="6">
                    <c:v>4.8231518425677092E-2</c:v>
                  </c:pt>
                  <c:pt idx="7">
                    <c:v>1.572663288316235E-2</c:v>
                  </c:pt>
                </c:numCache>
              </c:numRef>
            </c:minus>
            <c:spPr>
              <a:noFill/>
              <a:ln w="9525" cap="flat" cmpd="sng" algn="ctr">
                <a:solidFill>
                  <a:schemeClr val="tx1">
                    <a:lumMod val="65000"/>
                    <a:lumOff val="35000"/>
                  </a:schemeClr>
                </a:solidFill>
                <a:round/>
              </a:ln>
              <a:effectLst/>
            </c:spPr>
          </c:errBars>
          <c:cat>
            <c:strRef>
              <c:f>Analysis!$J$2:$J$9</c:f>
              <c:strCache>
                <c:ptCount val="8"/>
                <c:pt idx="0">
                  <c:v>LVS tul4 UTR</c:v>
                </c:pt>
                <c:pt idx="1">
                  <c:v>ΔrpsU2 tul4UTR</c:v>
                </c:pt>
                <c:pt idx="2">
                  <c:v>LVS mraYUTR WT</c:v>
                </c:pt>
                <c:pt idx="3">
                  <c:v>∆rpsU2 mraYUTR WT</c:v>
                </c:pt>
                <c:pt idx="4">
                  <c:v>LVS mraYUTR_mut1</c:v>
                </c:pt>
                <c:pt idx="5">
                  <c:v>∆rpsU2 mraYUTR_mut1</c:v>
                </c:pt>
                <c:pt idx="6">
                  <c:v>LVS mraYUTR_mut3</c:v>
                </c:pt>
                <c:pt idx="7">
                  <c:v>∆rpsU2 mraYUTR_mut3</c:v>
                </c:pt>
              </c:strCache>
            </c:strRef>
          </c:cat>
          <c:val>
            <c:numRef>
              <c:f>Analysis!$K$2:$K$9</c:f>
              <c:numCache>
                <c:formatCode>General</c:formatCode>
                <c:ptCount val="8"/>
                <c:pt idx="0">
                  <c:v>1</c:v>
                </c:pt>
                <c:pt idx="1">
                  <c:v>1.2625628266996229</c:v>
                </c:pt>
                <c:pt idx="2">
                  <c:v>0.99999999999999989</c:v>
                </c:pt>
                <c:pt idx="3">
                  <c:v>0.6688719424304912</c:v>
                </c:pt>
                <c:pt idx="4">
                  <c:v>0.99999999999999989</c:v>
                </c:pt>
                <c:pt idx="5">
                  <c:v>0.98845120230897177</c:v>
                </c:pt>
                <c:pt idx="6">
                  <c:v>1</c:v>
                </c:pt>
                <c:pt idx="7">
                  <c:v>0.57626801090956847</c:v>
                </c:pt>
              </c:numCache>
            </c:numRef>
          </c:val>
          <c:extLst>
            <c:ext xmlns:c16="http://schemas.microsoft.com/office/drawing/2014/chart" uri="{C3380CC4-5D6E-409C-BE32-E72D297353CC}">
              <c16:uniqueId val="{0000000C-7D05-456D-9D0D-416EACB76169}"/>
            </c:ext>
          </c:extLst>
        </c:ser>
        <c:dLbls>
          <c:showLegendKey val="0"/>
          <c:showVal val="0"/>
          <c:showCatName val="0"/>
          <c:showSerName val="0"/>
          <c:showPercent val="0"/>
          <c:showBubbleSize val="0"/>
        </c:dLbls>
        <c:gapWidth val="219"/>
        <c:overlap val="-27"/>
        <c:axId val="1823540576"/>
        <c:axId val="1823548896"/>
      </c:barChart>
      <c:catAx>
        <c:axId val="1823540576"/>
        <c:scaling>
          <c:orientation val="minMax"/>
        </c:scaling>
        <c:delete val="1"/>
        <c:axPos val="b"/>
        <c:numFmt formatCode="General" sourceLinked="1"/>
        <c:majorTickMark val="none"/>
        <c:minorTickMark val="none"/>
        <c:tickLblPos val="nextTo"/>
        <c:crossAx val="1823548896"/>
        <c:crosses val="autoZero"/>
        <c:auto val="1"/>
        <c:lblAlgn val="ctr"/>
        <c:lblOffset val="100"/>
        <c:noMultiLvlLbl val="0"/>
      </c:catAx>
      <c:valAx>
        <c:axId val="1823548896"/>
        <c:scaling>
          <c:orientation val="minMax"/>
        </c:scaling>
        <c:delete val="0"/>
        <c:axPos val="l"/>
        <c:numFmt formatCode="General" sourceLinked="1"/>
        <c:majorTickMark val="out"/>
        <c:minorTickMark val="none"/>
        <c:tickLblPos val="nextTo"/>
        <c:spPr>
          <a:noFill/>
          <a:ln w="6350" cap="flat" cmpd="sng" algn="ctr">
            <a:solidFill>
              <a:schemeClr val="dk1"/>
            </a:solidFill>
            <a:prstDash val="solid"/>
            <a:miter lim="800000"/>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8235405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82635059105703E-2"/>
          <c:y val="0.10122355426849344"/>
          <c:w val="0.93217364940894298"/>
          <c:h val="0.86875597938064575"/>
        </c:manualLayout>
      </c:layout>
      <c:barChart>
        <c:barDir val="col"/>
        <c:grouping val="clustered"/>
        <c:varyColors val="0"/>
        <c:ser>
          <c:idx val="0"/>
          <c:order val="0"/>
          <c:tx>
            <c:strRef>
              <c:f>Analysis!$K$1</c:f>
              <c:strCache>
                <c:ptCount val="1"/>
                <c:pt idx="0">
                  <c:v>Averages</c:v>
                </c:pt>
              </c:strCache>
            </c:strRef>
          </c:tx>
          <c:spPr>
            <a:solidFill>
              <a:schemeClr val="accent1"/>
            </a:solidFill>
            <a:ln>
              <a:noFill/>
            </a:ln>
            <a:effectLst/>
          </c:spPr>
          <c:invertIfNegative val="0"/>
          <c:dPt>
            <c:idx val="2"/>
            <c:invertIfNegative val="0"/>
            <c:bubble3D val="0"/>
            <c:spPr>
              <a:solidFill>
                <a:schemeClr val="accent2"/>
              </a:solidFill>
              <a:ln>
                <a:noFill/>
              </a:ln>
              <a:effectLst/>
            </c:spPr>
            <c:extLst>
              <c:ext xmlns:c16="http://schemas.microsoft.com/office/drawing/2014/chart" uri="{C3380CC4-5D6E-409C-BE32-E72D297353CC}">
                <c16:uniqueId val="{00000001-6B57-419D-8DE8-EAC563C00209}"/>
              </c:ext>
            </c:extLst>
          </c:dPt>
          <c:dPt>
            <c:idx val="3"/>
            <c:invertIfNegative val="0"/>
            <c:bubble3D val="0"/>
            <c:spPr>
              <a:solidFill>
                <a:schemeClr val="accent2"/>
              </a:solidFill>
              <a:ln>
                <a:noFill/>
              </a:ln>
              <a:effectLst/>
            </c:spPr>
            <c:extLst>
              <c:ext xmlns:c16="http://schemas.microsoft.com/office/drawing/2014/chart" uri="{C3380CC4-5D6E-409C-BE32-E72D297353CC}">
                <c16:uniqueId val="{00000003-6B57-419D-8DE8-EAC563C00209}"/>
              </c:ext>
            </c:extLst>
          </c:dPt>
          <c:dPt>
            <c:idx val="4"/>
            <c:invertIfNegative val="0"/>
            <c:bubble3D val="0"/>
            <c:spPr>
              <a:solidFill>
                <a:srgbClr val="00B050"/>
              </a:solidFill>
              <a:ln>
                <a:noFill/>
              </a:ln>
              <a:effectLst/>
            </c:spPr>
            <c:extLst>
              <c:ext xmlns:c16="http://schemas.microsoft.com/office/drawing/2014/chart" uri="{C3380CC4-5D6E-409C-BE32-E72D297353CC}">
                <c16:uniqueId val="{00000005-6B57-419D-8DE8-EAC563C00209}"/>
              </c:ext>
            </c:extLst>
          </c:dPt>
          <c:dPt>
            <c:idx val="5"/>
            <c:invertIfNegative val="0"/>
            <c:bubble3D val="0"/>
            <c:spPr>
              <a:solidFill>
                <a:srgbClr val="00B050"/>
              </a:solidFill>
              <a:ln>
                <a:noFill/>
              </a:ln>
              <a:effectLst/>
            </c:spPr>
            <c:extLst>
              <c:ext xmlns:c16="http://schemas.microsoft.com/office/drawing/2014/chart" uri="{C3380CC4-5D6E-409C-BE32-E72D297353CC}">
                <c16:uniqueId val="{00000007-6B57-419D-8DE8-EAC563C00209}"/>
              </c:ext>
            </c:extLst>
          </c:dPt>
          <c:dPt>
            <c:idx val="6"/>
            <c:invertIfNegative val="0"/>
            <c:bubble3D val="0"/>
            <c:spPr>
              <a:solidFill>
                <a:srgbClr val="7030A0"/>
              </a:solidFill>
              <a:ln>
                <a:noFill/>
              </a:ln>
              <a:effectLst/>
            </c:spPr>
            <c:extLst>
              <c:ext xmlns:c16="http://schemas.microsoft.com/office/drawing/2014/chart" uri="{C3380CC4-5D6E-409C-BE32-E72D297353CC}">
                <c16:uniqueId val="{00000009-6B57-419D-8DE8-EAC563C00209}"/>
              </c:ext>
            </c:extLst>
          </c:dPt>
          <c:dPt>
            <c:idx val="7"/>
            <c:invertIfNegative val="0"/>
            <c:bubble3D val="0"/>
            <c:spPr>
              <a:solidFill>
                <a:srgbClr val="7030A0"/>
              </a:solidFill>
              <a:ln>
                <a:noFill/>
              </a:ln>
              <a:effectLst/>
            </c:spPr>
            <c:extLst>
              <c:ext xmlns:c16="http://schemas.microsoft.com/office/drawing/2014/chart" uri="{C3380CC4-5D6E-409C-BE32-E72D297353CC}">
                <c16:uniqueId val="{0000000B-6B57-419D-8DE8-EAC563C00209}"/>
              </c:ext>
            </c:extLst>
          </c:dPt>
          <c:errBars>
            <c:errBarType val="both"/>
            <c:errValType val="cust"/>
            <c:noEndCap val="0"/>
            <c:plus>
              <c:numRef>
                <c:f>Analysis!$L$2:$L$9</c:f>
                <c:numCache>
                  <c:formatCode>General</c:formatCode>
                  <c:ptCount val="8"/>
                  <c:pt idx="0">
                    <c:v>2.5089379333979166E-2</c:v>
                  </c:pt>
                  <c:pt idx="1">
                    <c:v>6.6388930819946651E-2</c:v>
                  </c:pt>
                  <c:pt idx="2">
                    <c:v>3.8889323878367597E-2</c:v>
                  </c:pt>
                  <c:pt idx="3">
                    <c:v>6.3079416106572028E-2</c:v>
                  </c:pt>
                  <c:pt idx="4">
                    <c:v>2.1104345840751985E-2</c:v>
                  </c:pt>
                  <c:pt idx="5">
                    <c:v>3.9517092729487745E-2</c:v>
                  </c:pt>
                  <c:pt idx="6">
                    <c:v>3.4881085844964965E-2</c:v>
                  </c:pt>
                  <c:pt idx="7">
                    <c:v>2.9646369253376225E-2</c:v>
                  </c:pt>
                </c:numCache>
              </c:numRef>
            </c:plus>
            <c:minus>
              <c:numRef>
                <c:f>Analysis!$L$2:$L$9</c:f>
                <c:numCache>
                  <c:formatCode>General</c:formatCode>
                  <c:ptCount val="8"/>
                  <c:pt idx="0">
                    <c:v>2.5089379333979166E-2</c:v>
                  </c:pt>
                  <c:pt idx="1">
                    <c:v>6.6388930819946651E-2</c:v>
                  </c:pt>
                  <c:pt idx="2">
                    <c:v>3.8889323878367597E-2</c:v>
                  </c:pt>
                  <c:pt idx="3">
                    <c:v>6.3079416106572028E-2</c:v>
                  </c:pt>
                  <c:pt idx="4">
                    <c:v>2.1104345840751985E-2</c:v>
                  </c:pt>
                  <c:pt idx="5">
                    <c:v>3.9517092729487745E-2</c:v>
                  </c:pt>
                  <c:pt idx="6">
                    <c:v>3.4881085844964965E-2</c:v>
                  </c:pt>
                  <c:pt idx="7">
                    <c:v>2.9646369253376225E-2</c:v>
                  </c:pt>
                </c:numCache>
              </c:numRef>
            </c:minus>
            <c:spPr>
              <a:noFill/>
              <a:ln w="9525" cap="flat" cmpd="sng" algn="ctr">
                <a:solidFill>
                  <a:schemeClr val="tx1">
                    <a:lumMod val="65000"/>
                    <a:lumOff val="35000"/>
                  </a:schemeClr>
                </a:solidFill>
                <a:round/>
              </a:ln>
              <a:effectLst/>
            </c:spPr>
          </c:errBars>
          <c:cat>
            <c:strRef>
              <c:f>Analysis!$J$2:$J$9</c:f>
              <c:strCache>
                <c:ptCount val="8"/>
                <c:pt idx="0">
                  <c:v>LVS mraY mut12</c:v>
                </c:pt>
                <c:pt idx="1">
                  <c:v>ΔrpsU2 mraY mut12</c:v>
                </c:pt>
                <c:pt idx="2">
                  <c:v>LVS mraY mut8</c:v>
                </c:pt>
                <c:pt idx="3">
                  <c:v>ΔrpsU2 mraY mut8</c:v>
                </c:pt>
                <c:pt idx="4">
                  <c:v>LVS mraY WT UTR</c:v>
                </c:pt>
                <c:pt idx="5">
                  <c:v>ΔrpsU2 mraY WT UTR</c:v>
                </c:pt>
                <c:pt idx="6">
                  <c:v>LVS tul4 WT UTR</c:v>
                </c:pt>
                <c:pt idx="7">
                  <c:v>ΔrpsU2 tul4 WT UTR</c:v>
                </c:pt>
              </c:strCache>
            </c:strRef>
          </c:cat>
          <c:val>
            <c:numRef>
              <c:f>Analysis!$K$2:$K$9</c:f>
              <c:numCache>
                <c:formatCode>General</c:formatCode>
                <c:ptCount val="8"/>
                <c:pt idx="0">
                  <c:v>1</c:v>
                </c:pt>
                <c:pt idx="1">
                  <c:v>1.1863435786758636</c:v>
                </c:pt>
                <c:pt idx="2">
                  <c:v>1</c:v>
                </c:pt>
                <c:pt idx="3">
                  <c:v>1.0244351487266765</c:v>
                </c:pt>
                <c:pt idx="4">
                  <c:v>1</c:v>
                </c:pt>
                <c:pt idx="5">
                  <c:v>0.74239932968157252</c:v>
                </c:pt>
                <c:pt idx="6">
                  <c:v>1.0000000000000002</c:v>
                </c:pt>
                <c:pt idx="7">
                  <c:v>1.1367283108782527</c:v>
                </c:pt>
              </c:numCache>
            </c:numRef>
          </c:val>
          <c:extLst>
            <c:ext xmlns:c16="http://schemas.microsoft.com/office/drawing/2014/chart" uri="{C3380CC4-5D6E-409C-BE32-E72D297353CC}">
              <c16:uniqueId val="{0000000C-6B57-419D-8DE8-EAC563C00209}"/>
            </c:ext>
          </c:extLst>
        </c:ser>
        <c:dLbls>
          <c:showLegendKey val="0"/>
          <c:showVal val="0"/>
          <c:showCatName val="0"/>
          <c:showSerName val="0"/>
          <c:showPercent val="0"/>
          <c:showBubbleSize val="0"/>
        </c:dLbls>
        <c:gapWidth val="219"/>
        <c:overlap val="-27"/>
        <c:axId val="1823540576"/>
        <c:axId val="1823548896"/>
      </c:barChart>
      <c:catAx>
        <c:axId val="1823540576"/>
        <c:scaling>
          <c:orientation val="minMax"/>
        </c:scaling>
        <c:delete val="1"/>
        <c:axPos val="b"/>
        <c:numFmt formatCode="General" sourceLinked="1"/>
        <c:majorTickMark val="none"/>
        <c:minorTickMark val="none"/>
        <c:tickLblPos val="nextTo"/>
        <c:crossAx val="1823548896"/>
        <c:crosses val="autoZero"/>
        <c:auto val="1"/>
        <c:lblAlgn val="ctr"/>
        <c:lblOffset val="100"/>
        <c:noMultiLvlLbl val="0"/>
      </c:catAx>
      <c:valAx>
        <c:axId val="18235488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235405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Analysis!$K$1</c:f>
              <c:strCache>
                <c:ptCount val="1"/>
                <c:pt idx="0">
                  <c:v>Averages</c:v>
                </c:pt>
              </c:strCache>
            </c:strRef>
          </c:tx>
          <c:spPr>
            <a:solidFill>
              <a:schemeClr val="accent1"/>
            </a:solidFill>
            <a:ln>
              <a:solidFill>
                <a:sysClr val="windowText" lastClr="000000"/>
              </a:solidFill>
            </a:ln>
            <a:effectLst/>
          </c:spPr>
          <c:invertIfNegative val="0"/>
          <c:dPt>
            <c:idx val="0"/>
            <c:invertIfNegative val="0"/>
            <c:bubble3D val="0"/>
            <c:spPr>
              <a:solidFill>
                <a:srgbClr val="C00000"/>
              </a:solidFill>
              <a:ln>
                <a:solidFill>
                  <a:sysClr val="windowText" lastClr="000000"/>
                </a:solidFill>
              </a:ln>
              <a:effectLst/>
            </c:spPr>
            <c:extLst>
              <c:ext xmlns:c16="http://schemas.microsoft.com/office/drawing/2014/chart" uri="{C3380CC4-5D6E-409C-BE32-E72D297353CC}">
                <c16:uniqueId val="{00000001-D76A-4CB2-A350-98ACA23AC68C}"/>
              </c:ext>
            </c:extLst>
          </c:dPt>
          <c:dPt>
            <c:idx val="1"/>
            <c:invertIfNegative val="0"/>
            <c:bubble3D val="0"/>
            <c:spPr>
              <a:solidFill>
                <a:srgbClr val="C00000"/>
              </a:solidFill>
              <a:ln>
                <a:solidFill>
                  <a:sysClr val="windowText" lastClr="000000"/>
                </a:solidFill>
              </a:ln>
              <a:effectLst/>
            </c:spPr>
            <c:extLst>
              <c:ext xmlns:c16="http://schemas.microsoft.com/office/drawing/2014/chart" uri="{C3380CC4-5D6E-409C-BE32-E72D297353CC}">
                <c16:uniqueId val="{00000003-D76A-4CB2-A350-98ACA23AC68C}"/>
              </c:ext>
            </c:extLst>
          </c:dPt>
          <c:dPt>
            <c:idx val="4"/>
            <c:invertIfNegative val="0"/>
            <c:bubble3D val="0"/>
            <c:spPr>
              <a:solidFill>
                <a:srgbClr val="00B050"/>
              </a:solidFill>
              <a:ln>
                <a:solidFill>
                  <a:sysClr val="windowText" lastClr="000000"/>
                </a:solidFill>
              </a:ln>
              <a:effectLst/>
            </c:spPr>
            <c:extLst>
              <c:ext xmlns:c16="http://schemas.microsoft.com/office/drawing/2014/chart" uri="{C3380CC4-5D6E-409C-BE32-E72D297353CC}">
                <c16:uniqueId val="{00000005-D76A-4CB2-A350-98ACA23AC68C}"/>
              </c:ext>
            </c:extLst>
          </c:dPt>
          <c:dPt>
            <c:idx val="5"/>
            <c:invertIfNegative val="0"/>
            <c:bubble3D val="0"/>
            <c:spPr>
              <a:solidFill>
                <a:srgbClr val="00B050"/>
              </a:solidFill>
              <a:ln>
                <a:solidFill>
                  <a:sysClr val="windowText" lastClr="000000"/>
                </a:solidFill>
              </a:ln>
              <a:effectLst/>
            </c:spPr>
            <c:extLst>
              <c:ext xmlns:c16="http://schemas.microsoft.com/office/drawing/2014/chart" uri="{C3380CC4-5D6E-409C-BE32-E72D297353CC}">
                <c16:uniqueId val="{00000007-D76A-4CB2-A350-98ACA23AC68C}"/>
              </c:ext>
            </c:extLst>
          </c:dPt>
          <c:dPt>
            <c:idx val="6"/>
            <c:invertIfNegative val="0"/>
            <c:bubble3D val="0"/>
            <c:spPr>
              <a:solidFill>
                <a:schemeClr val="accent2"/>
              </a:solidFill>
              <a:ln>
                <a:solidFill>
                  <a:sysClr val="windowText" lastClr="000000"/>
                </a:solidFill>
              </a:ln>
              <a:effectLst/>
            </c:spPr>
            <c:extLst>
              <c:ext xmlns:c16="http://schemas.microsoft.com/office/drawing/2014/chart" uri="{C3380CC4-5D6E-409C-BE32-E72D297353CC}">
                <c16:uniqueId val="{00000009-D76A-4CB2-A350-98ACA23AC68C}"/>
              </c:ext>
            </c:extLst>
          </c:dPt>
          <c:dPt>
            <c:idx val="7"/>
            <c:invertIfNegative val="0"/>
            <c:bubble3D val="0"/>
            <c:spPr>
              <a:solidFill>
                <a:schemeClr val="accent2"/>
              </a:solidFill>
              <a:ln>
                <a:solidFill>
                  <a:sysClr val="windowText" lastClr="000000"/>
                </a:solidFill>
              </a:ln>
              <a:effectLst/>
            </c:spPr>
            <c:extLst>
              <c:ext xmlns:c16="http://schemas.microsoft.com/office/drawing/2014/chart" uri="{C3380CC4-5D6E-409C-BE32-E72D297353CC}">
                <c16:uniqueId val="{0000000B-D76A-4CB2-A350-98ACA23AC68C}"/>
              </c:ext>
            </c:extLst>
          </c:dPt>
          <c:errBars>
            <c:errBarType val="both"/>
            <c:errValType val="cust"/>
            <c:noEndCap val="0"/>
            <c:plus>
              <c:numRef>
                <c:f>Analysis!$L$2:$L$9</c:f>
                <c:numCache>
                  <c:formatCode>General</c:formatCode>
                  <c:ptCount val="8"/>
                  <c:pt idx="0">
                    <c:v>4.3587083747229277E-2</c:v>
                  </c:pt>
                  <c:pt idx="1">
                    <c:v>1.3548320803577348E-2</c:v>
                  </c:pt>
                  <c:pt idx="2">
                    <c:v>6.4255706520365665E-3</c:v>
                  </c:pt>
                  <c:pt idx="3">
                    <c:v>9.3971667896754936E-3</c:v>
                  </c:pt>
                  <c:pt idx="4">
                    <c:v>5.7731210934342095E-2</c:v>
                  </c:pt>
                  <c:pt idx="5">
                    <c:v>3.3933299579311932E-2</c:v>
                  </c:pt>
                  <c:pt idx="6">
                    <c:v>5.7340807383427905E-3</c:v>
                  </c:pt>
                  <c:pt idx="7">
                    <c:v>2.1306786737637504E-2</c:v>
                  </c:pt>
                </c:numCache>
              </c:numRef>
            </c:plus>
            <c:minus>
              <c:numRef>
                <c:f>Analysis!$L$2:$L$9</c:f>
                <c:numCache>
                  <c:formatCode>General</c:formatCode>
                  <c:ptCount val="8"/>
                  <c:pt idx="0">
                    <c:v>4.3587083747229277E-2</c:v>
                  </c:pt>
                  <c:pt idx="1">
                    <c:v>1.3548320803577348E-2</c:v>
                  </c:pt>
                  <c:pt idx="2">
                    <c:v>6.4255706520365665E-3</c:v>
                  </c:pt>
                  <c:pt idx="3">
                    <c:v>9.3971667896754936E-3</c:v>
                  </c:pt>
                  <c:pt idx="4">
                    <c:v>5.7731210934342095E-2</c:v>
                  </c:pt>
                  <c:pt idx="5">
                    <c:v>3.3933299579311932E-2</c:v>
                  </c:pt>
                  <c:pt idx="6">
                    <c:v>5.7340807383427905E-3</c:v>
                  </c:pt>
                  <c:pt idx="7">
                    <c:v>2.1306786737637504E-2</c:v>
                  </c:pt>
                </c:numCache>
              </c:numRef>
            </c:minus>
            <c:spPr>
              <a:noFill/>
              <a:ln w="9525" cap="flat" cmpd="sng" algn="ctr">
                <a:solidFill>
                  <a:schemeClr val="tx1">
                    <a:lumMod val="65000"/>
                    <a:lumOff val="35000"/>
                  </a:schemeClr>
                </a:solidFill>
                <a:round/>
              </a:ln>
              <a:effectLst/>
            </c:spPr>
          </c:errBars>
          <c:cat>
            <c:strRef>
              <c:f>Analysis!$J$2:$J$9</c:f>
              <c:strCache>
                <c:ptCount val="8"/>
                <c:pt idx="0">
                  <c:v>LVS mraYUTR WT</c:v>
                </c:pt>
                <c:pt idx="1">
                  <c:v>∆rpsU2 mraYUTR WT</c:v>
                </c:pt>
                <c:pt idx="2">
                  <c:v>LVS mraYUTR_mut1</c:v>
                </c:pt>
                <c:pt idx="3">
                  <c:v>∆rpsU2 mraYUTR_mut1</c:v>
                </c:pt>
                <c:pt idx="4">
                  <c:v>LVS mraYUTR_mut2</c:v>
                </c:pt>
                <c:pt idx="5">
                  <c:v>∆rpsU2 mraYUTR_mut2</c:v>
                </c:pt>
                <c:pt idx="6">
                  <c:v>LVS mraYUTR_mut3</c:v>
                </c:pt>
                <c:pt idx="7">
                  <c:v>∆rpsU2 mraYUTR_mut3</c:v>
                </c:pt>
              </c:strCache>
            </c:strRef>
          </c:cat>
          <c:val>
            <c:numRef>
              <c:f>Analysis!$K$2:$K$9</c:f>
              <c:numCache>
                <c:formatCode>General</c:formatCode>
                <c:ptCount val="8"/>
                <c:pt idx="0">
                  <c:v>1.0000000000000002</c:v>
                </c:pt>
                <c:pt idx="1">
                  <c:v>0.618188469357839</c:v>
                </c:pt>
                <c:pt idx="2">
                  <c:v>1</c:v>
                </c:pt>
                <c:pt idx="3">
                  <c:v>1.0293615367563447</c:v>
                </c:pt>
                <c:pt idx="4">
                  <c:v>1</c:v>
                </c:pt>
                <c:pt idx="5">
                  <c:v>0.58518575535687256</c:v>
                </c:pt>
                <c:pt idx="6">
                  <c:v>1</c:v>
                </c:pt>
                <c:pt idx="7">
                  <c:v>0.76175156664639676</c:v>
                </c:pt>
              </c:numCache>
            </c:numRef>
          </c:val>
          <c:extLst>
            <c:ext xmlns:c16="http://schemas.microsoft.com/office/drawing/2014/chart" uri="{C3380CC4-5D6E-409C-BE32-E72D297353CC}">
              <c16:uniqueId val="{0000000C-D76A-4CB2-A350-98ACA23AC68C}"/>
            </c:ext>
          </c:extLst>
        </c:ser>
        <c:dLbls>
          <c:showLegendKey val="0"/>
          <c:showVal val="0"/>
          <c:showCatName val="0"/>
          <c:showSerName val="0"/>
          <c:showPercent val="0"/>
          <c:showBubbleSize val="0"/>
        </c:dLbls>
        <c:gapWidth val="219"/>
        <c:overlap val="-27"/>
        <c:axId val="1823540576"/>
        <c:axId val="1823548896"/>
      </c:barChart>
      <c:catAx>
        <c:axId val="1823540576"/>
        <c:scaling>
          <c:orientation val="minMax"/>
        </c:scaling>
        <c:delete val="1"/>
        <c:axPos val="b"/>
        <c:numFmt formatCode="General" sourceLinked="1"/>
        <c:majorTickMark val="none"/>
        <c:minorTickMark val="none"/>
        <c:tickLblPos val="nextTo"/>
        <c:crossAx val="1823548896"/>
        <c:crosses val="autoZero"/>
        <c:auto val="1"/>
        <c:lblAlgn val="ctr"/>
        <c:lblOffset val="100"/>
        <c:noMultiLvlLbl val="0"/>
      </c:catAx>
      <c:valAx>
        <c:axId val="1823548896"/>
        <c:scaling>
          <c:orientation val="minMax"/>
        </c:scaling>
        <c:delete val="0"/>
        <c:axPos val="l"/>
        <c:numFmt formatCode="General" sourceLinked="1"/>
        <c:majorTickMark val="out"/>
        <c:minorTickMark val="none"/>
        <c:tickLblPos val="nextTo"/>
        <c:spPr>
          <a:noFill/>
          <a:ln w="6350" cap="flat" cmpd="sng" algn="ctr">
            <a:solidFill>
              <a:schemeClr val="dk1"/>
            </a:solidFill>
            <a:prstDash val="solid"/>
            <a:miter lim="800000"/>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8235405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Analysis!$K$1</c:f>
              <c:strCache>
                <c:ptCount val="1"/>
                <c:pt idx="0">
                  <c:v>Averages</c:v>
                </c:pt>
              </c:strCache>
            </c:strRef>
          </c:tx>
          <c:spPr>
            <a:solidFill>
              <a:schemeClr val="accent1"/>
            </a:solidFill>
            <a:ln>
              <a:solidFill>
                <a:sysClr val="windowText" lastClr="000000"/>
              </a:solidFill>
            </a:ln>
            <a:effectLst/>
          </c:spPr>
          <c:invertIfNegative val="0"/>
          <c:dPt>
            <c:idx val="0"/>
            <c:invertIfNegative val="0"/>
            <c:bubble3D val="0"/>
            <c:spPr>
              <a:solidFill>
                <a:srgbClr val="C00000"/>
              </a:solidFill>
              <a:ln>
                <a:solidFill>
                  <a:sysClr val="windowText" lastClr="000000"/>
                </a:solidFill>
              </a:ln>
              <a:effectLst/>
            </c:spPr>
            <c:extLst>
              <c:ext xmlns:c16="http://schemas.microsoft.com/office/drawing/2014/chart" uri="{C3380CC4-5D6E-409C-BE32-E72D297353CC}">
                <c16:uniqueId val="{00000001-A201-42CE-B847-7B6F5D2FD92D}"/>
              </c:ext>
            </c:extLst>
          </c:dPt>
          <c:dPt>
            <c:idx val="1"/>
            <c:invertIfNegative val="0"/>
            <c:bubble3D val="0"/>
            <c:spPr>
              <a:solidFill>
                <a:srgbClr val="C00000"/>
              </a:solidFill>
              <a:ln>
                <a:solidFill>
                  <a:sysClr val="windowText" lastClr="000000"/>
                </a:solidFill>
              </a:ln>
              <a:effectLst/>
            </c:spPr>
            <c:extLst>
              <c:ext xmlns:c16="http://schemas.microsoft.com/office/drawing/2014/chart" uri="{C3380CC4-5D6E-409C-BE32-E72D297353CC}">
                <c16:uniqueId val="{00000003-A201-42CE-B847-7B6F5D2FD92D}"/>
              </c:ext>
            </c:extLst>
          </c:dPt>
          <c:dPt>
            <c:idx val="4"/>
            <c:invertIfNegative val="0"/>
            <c:bubble3D val="0"/>
            <c:spPr>
              <a:solidFill>
                <a:srgbClr val="00B050"/>
              </a:solidFill>
              <a:ln>
                <a:solidFill>
                  <a:sysClr val="windowText" lastClr="000000"/>
                </a:solidFill>
              </a:ln>
              <a:effectLst/>
            </c:spPr>
            <c:extLst>
              <c:ext xmlns:c16="http://schemas.microsoft.com/office/drawing/2014/chart" uri="{C3380CC4-5D6E-409C-BE32-E72D297353CC}">
                <c16:uniqueId val="{00000005-A201-42CE-B847-7B6F5D2FD92D}"/>
              </c:ext>
            </c:extLst>
          </c:dPt>
          <c:dPt>
            <c:idx val="5"/>
            <c:invertIfNegative val="0"/>
            <c:bubble3D val="0"/>
            <c:spPr>
              <a:solidFill>
                <a:srgbClr val="00B050"/>
              </a:solidFill>
              <a:ln>
                <a:solidFill>
                  <a:sysClr val="windowText" lastClr="000000"/>
                </a:solidFill>
              </a:ln>
              <a:effectLst/>
            </c:spPr>
            <c:extLst>
              <c:ext xmlns:c16="http://schemas.microsoft.com/office/drawing/2014/chart" uri="{C3380CC4-5D6E-409C-BE32-E72D297353CC}">
                <c16:uniqueId val="{00000007-A201-42CE-B847-7B6F5D2FD92D}"/>
              </c:ext>
            </c:extLst>
          </c:dPt>
          <c:dPt>
            <c:idx val="6"/>
            <c:invertIfNegative val="0"/>
            <c:bubble3D val="0"/>
            <c:spPr>
              <a:solidFill>
                <a:schemeClr val="accent2"/>
              </a:solidFill>
              <a:ln>
                <a:solidFill>
                  <a:sysClr val="windowText" lastClr="000000"/>
                </a:solidFill>
              </a:ln>
              <a:effectLst/>
            </c:spPr>
            <c:extLst>
              <c:ext xmlns:c16="http://schemas.microsoft.com/office/drawing/2014/chart" uri="{C3380CC4-5D6E-409C-BE32-E72D297353CC}">
                <c16:uniqueId val="{00000009-A201-42CE-B847-7B6F5D2FD92D}"/>
              </c:ext>
            </c:extLst>
          </c:dPt>
          <c:dPt>
            <c:idx val="7"/>
            <c:invertIfNegative val="0"/>
            <c:bubble3D val="0"/>
            <c:spPr>
              <a:solidFill>
                <a:schemeClr val="accent2"/>
              </a:solidFill>
              <a:ln>
                <a:solidFill>
                  <a:sysClr val="windowText" lastClr="000000"/>
                </a:solidFill>
              </a:ln>
              <a:effectLst/>
            </c:spPr>
            <c:extLst>
              <c:ext xmlns:c16="http://schemas.microsoft.com/office/drawing/2014/chart" uri="{C3380CC4-5D6E-409C-BE32-E72D297353CC}">
                <c16:uniqueId val="{0000000B-A201-42CE-B847-7B6F5D2FD92D}"/>
              </c:ext>
            </c:extLst>
          </c:dPt>
          <c:errBars>
            <c:errBarType val="both"/>
            <c:errValType val="cust"/>
            <c:noEndCap val="0"/>
            <c:plus>
              <c:numRef>
                <c:f>Analysis!$L$2:$L$9</c:f>
                <c:numCache>
                  <c:formatCode>General</c:formatCode>
                  <c:ptCount val="8"/>
                  <c:pt idx="0">
                    <c:v>3.305522468911868E-2</c:v>
                  </c:pt>
                  <c:pt idx="1">
                    <c:v>8.2418282742463943E-3</c:v>
                  </c:pt>
                  <c:pt idx="2">
                    <c:v>5.6965779734300941E-2</c:v>
                  </c:pt>
                  <c:pt idx="3">
                    <c:v>1.4118951172616785E-2</c:v>
                  </c:pt>
                  <c:pt idx="4">
                    <c:v>5.2940374994491161E-2</c:v>
                  </c:pt>
                  <c:pt idx="5">
                    <c:v>1.9951955561444357E-2</c:v>
                  </c:pt>
                </c:numCache>
              </c:numRef>
            </c:plus>
            <c:minus>
              <c:numRef>
                <c:f>Analysis!$L$2:$L$9</c:f>
                <c:numCache>
                  <c:formatCode>General</c:formatCode>
                  <c:ptCount val="8"/>
                  <c:pt idx="0">
                    <c:v>3.305522468911868E-2</c:v>
                  </c:pt>
                  <c:pt idx="1">
                    <c:v>8.2418282742463943E-3</c:v>
                  </c:pt>
                  <c:pt idx="2">
                    <c:v>5.6965779734300941E-2</c:v>
                  </c:pt>
                  <c:pt idx="3">
                    <c:v>1.4118951172616785E-2</c:v>
                  </c:pt>
                  <c:pt idx="4">
                    <c:v>5.2940374994491161E-2</c:v>
                  </c:pt>
                  <c:pt idx="5">
                    <c:v>1.9951955561444357E-2</c:v>
                  </c:pt>
                </c:numCache>
              </c:numRef>
            </c:minus>
            <c:spPr>
              <a:noFill/>
              <a:ln w="9525" cap="flat" cmpd="sng" algn="ctr">
                <a:solidFill>
                  <a:schemeClr val="tx1">
                    <a:lumMod val="65000"/>
                    <a:lumOff val="35000"/>
                  </a:schemeClr>
                </a:solidFill>
                <a:round/>
              </a:ln>
              <a:effectLst/>
            </c:spPr>
          </c:errBars>
          <c:cat>
            <c:strRef>
              <c:f>Analysis!$J$2:$J$9</c:f>
              <c:strCache>
                <c:ptCount val="8"/>
                <c:pt idx="0">
                  <c:v>LVS iglA UTR</c:v>
                </c:pt>
                <c:pt idx="1">
                  <c:v>∆rpsU2 iglA UTR</c:v>
                </c:pt>
                <c:pt idx="2">
                  <c:v>LVS FTL_0222 UTR</c:v>
                </c:pt>
                <c:pt idx="3">
                  <c:v>∆rpsU2 FTL_0222 UTR</c:v>
                </c:pt>
                <c:pt idx="4">
                  <c:v>LVS FTL_0881 UTR</c:v>
                </c:pt>
                <c:pt idx="5">
                  <c:v>∆rpsU2 FTL_0881 UTR</c:v>
                </c:pt>
                <c:pt idx="6">
                  <c:v>LVS tul4 UTR</c:v>
                </c:pt>
                <c:pt idx="7">
                  <c:v>∆rpsU2 tul4 UTR</c:v>
                </c:pt>
              </c:strCache>
            </c:strRef>
          </c:cat>
          <c:val>
            <c:numRef>
              <c:f>Analysis!$K$2:$K$9</c:f>
              <c:numCache>
                <c:formatCode>General</c:formatCode>
                <c:ptCount val="8"/>
                <c:pt idx="0">
                  <c:v>1</c:v>
                </c:pt>
                <c:pt idx="1">
                  <c:v>0.71392392872412269</c:v>
                </c:pt>
                <c:pt idx="2">
                  <c:v>1</c:v>
                </c:pt>
                <c:pt idx="3">
                  <c:v>0.44390211551280928</c:v>
                </c:pt>
                <c:pt idx="4">
                  <c:v>1.0000000000000002</c:v>
                </c:pt>
                <c:pt idx="5">
                  <c:v>0.95670065299156004</c:v>
                </c:pt>
                <c:pt idx="6">
                  <c:v>1</c:v>
                </c:pt>
                <c:pt idx="7">
                  <c:v>1.0152800275782066</c:v>
                </c:pt>
              </c:numCache>
            </c:numRef>
          </c:val>
          <c:extLst>
            <c:ext xmlns:c16="http://schemas.microsoft.com/office/drawing/2014/chart" uri="{C3380CC4-5D6E-409C-BE32-E72D297353CC}">
              <c16:uniqueId val="{0000000C-A201-42CE-B847-7B6F5D2FD92D}"/>
            </c:ext>
          </c:extLst>
        </c:ser>
        <c:dLbls>
          <c:showLegendKey val="0"/>
          <c:showVal val="0"/>
          <c:showCatName val="0"/>
          <c:showSerName val="0"/>
          <c:showPercent val="0"/>
          <c:showBubbleSize val="0"/>
        </c:dLbls>
        <c:gapWidth val="219"/>
        <c:overlap val="-27"/>
        <c:axId val="1823540576"/>
        <c:axId val="1823548896"/>
      </c:barChart>
      <c:catAx>
        <c:axId val="1823540576"/>
        <c:scaling>
          <c:orientation val="minMax"/>
        </c:scaling>
        <c:delete val="1"/>
        <c:axPos val="b"/>
        <c:numFmt formatCode="General" sourceLinked="1"/>
        <c:majorTickMark val="none"/>
        <c:minorTickMark val="none"/>
        <c:tickLblPos val="nextTo"/>
        <c:crossAx val="1823548896"/>
        <c:crosses val="autoZero"/>
        <c:auto val="1"/>
        <c:lblAlgn val="ctr"/>
        <c:lblOffset val="100"/>
        <c:noMultiLvlLbl val="0"/>
      </c:catAx>
      <c:valAx>
        <c:axId val="1823548896"/>
        <c:scaling>
          <c:orientation val="minMax"/>
        </c:scaling>
        <c:delete val="0"/>
        <c:axPos val="l"/>
        <c:numFmt formatCode="General" sourceLinked="1"/>
        <c:majorTickMark val="out"/>
        <c:minorTickMark val="none"/>
        <c:tickLblPos val="nextTo"/>
        <c:spPr>
          <a:noFill/>
          <a:ln w="6350" cap="flat" cmpd="sng" algn="ctr">
            <a:solidFill>
              <a:schemeClr val="dk1"/>
            </a:solidFill>
            <a:prstDash val="solid"/>
            <a:miter lim="800000"/>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8235405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Analysis!$K$1</c:f>
              <c:strCache>
                <c:ptCount val="1"/>
                <c:pt idx="0">
                  <c:v>Averages</c:v>
                </c:pt>
              </c:strCache>
            </c:strRef>
          </c:tx>
          <c:spPr>
            <a:solidFill>
              <a:schemeClr val="accent1"/>
            </a:solidFill>
            <a:ln>
              <a:solidFill>
                <a:sysClr val="windowText" lastClr="000000"/>
              </a:solidFill>
            </a:ln>
            <a:effectLst/>
          </c:spPr>
          <c:invertIfNegative val="0"/>
          <c:dPt>
            <c:idx val="0"/>
            <c:invertIfNegative val="0"/>
            <c:bubble3D val="0"/>
            <c:spPr>
              <a:solidFill>
                <a:srgbClr val="C00000"/>
              </a:solidFill>
              <a:ln>
                <a:solidFill>
                  <a:sysClr val="windowText" lastClr="000000"/>
                </a:solidFill>
              </a:ln>
              <a:effectLst/>
            </c:spPr>
            <c:extLst>
              <c:ext xmlns:c16="http://schemas.microsoft.com/office/drawing/2014/chart" uri="{C3380CC4-5D6E-409C-BE32-E72D297353CC}">
                <c16:uniqueId val="{00000001-817A-437E-934C-A5F69B0F8583}"/>
              </c:ext>
            </c:extLst>
          </c:dPt>
          <c:dPt>
            <c:idx val="1"/>
            <c:invertIfNegative val="0"/>
            <c:bubble3D val="0"/>
            <c:spPr>
              <a:solidFill>
                <a:srgbClr val="C00000"/>
              </a:solidFill>
              <a:ln>
                <a:solidFill>
                  <a:sysClr val="windowText" lastClr="000000"/>
                </a:solidFill>
              </a:ln>
              <a:effectLst/>
            </c:spPr>
            <c:extLst>
              <c:ext xmlns:c16="http://schemas.microsoft.com/office/drawing/2014/chart" uri="{C3380CC4-5D6E-409C-BE32-E72D297353CC}">
                <c16:uniqueId val="{00000003-817A-437E-934C-A5F69B0F8583}"/>
              </c:ext>
            </c:extLst>
          </c:dPt>
          <c:dPt>
            <c:idx val="4"/>
            <c:invertIfNegative val="0"/>
            <c:bubble3D val="0"/>
            <c:spPr>
              <a:solidFill>
                <a:srgbClr val="00B050"/>
              </a:solidFill>
              <a:ln>
                <a:solidFill>
                  <a:sysClr val="windowText" lastClr="000000"/>
                </a:solidFill>
              </a:ln>
              <a:effectLst/>
            </c:spPr>
            <c:extLst>
              <c:ext xmlns:c16="http://schemas.microsoft.com/office/drawing/2014/chart" uri="{C3380CC4-5D6E-409C-BE32-E72D297353CC}">
                <c16:uniqueId val="{00000005-817A-437E-934C-A5F69B0F8583}"/>
              </c:ext>
            </c:extLst>
          </c:dPt>
          <c:dPt>
            <c:idx val="5"/>
            <c:invertIfNegative val="0"/>
            <c:bubble3D val="0"/>
            <c:spPr>
              <a:solidFill>
                <a:srgbClr val="00B050"/>
              </a:solidFill>
              <a:ln>
                <a:solidFill>
                  <a:sysClr val="windowText" lastClr="000000"/>
                </a:solidFill>
              </a:ln>
              <a:effectLst/>
            </c:spPr>
            <c:extLst>
              <c:ext xmlns:c16="http://schemas.microsoft.com/office/drawing/2014/chart" uri="{C3380CC4-5D6E-409C-BE32-E72D297353CC}">
                <c16:uniqueId val="{00000007-817A-437E-934C-A5F69B0F8583}"/>
              </c:ext>
            </c:extLst>
          </c:dPt>
          <c:dPt>
            <c:idx val="6"/>
            <c:invertIfNegative val="0"/>
            <c:bubble3D val="0"/>
            <c:spPr>
              <a:solidFill>
                <a:schemeClr val="accent2"/>
              </a:solidFill>
              <a:ln>
                <a:solidFill>
                  <a:sysClr val="windowText" lastClr="000000"/>
                </a:solidFill>
              </a:ln>
              <a:effectLst/>
            </c:spPr>
            <c:extLst>
              <c:ext xmlns:c16="http://schemas.microsoft.com/office/drawing/2014/chart" uri="{C3380CC4-5D6E-409C-BE32-E72D297353CC}">
                <c16:uniqueId val="{00000009-817A-437E-934C-A5F69B0F8583}"/>
              </c:ext>
            </c:extLst>
          </c:dPt>
          <c:dPt>
            <c:idx val="7"/>
            <c:invertIfNegative val="0"/>
            <c:bubble3D val="0"/>
            <c:spPr>
              <a:solidFill>
                <a:schemeClr val="accent2"/>
              </a:solidFill>
              <a:ln>
                <a:solidFill>
                  <a:sysClr val="windowText" lastClr="000000"/>
                </a:solidFill>
              </a:ln>
              <a:effectLst/>
            </c:spPr>
            <c:extLst>
              <c:ext xmlns:c16="http://schemas.microsoft.com/office/drawing/2014/chart" uri="{C3380CC4-5D6E-409C-BE32-E72D297353CC}">
                <c16:uniqueId val="{0000000B-817A-437E-934C-A5F69B0F8583}"/>
              </c:ext>
            </c:extLst>
          </c:dPt>
          <c:errBars>
            <c:errBarType val="both"/>
            <c:errValType val="cust"/>
            <c:noEndCap val="0"/>
            <c:plus>
              <c:numRef>
                <c:f>Analysis!$L$2:$L$9</c:f>
                <c:numCache>
                  <c:formatCode>General</c:formatCode>
                  <c:ptCount val="8"/>
                  <c:pt idx="0">
                    <c:v>1.5587560573939663E-2</c:v>
                  </c:pt>
                  <c:pt idx="1">
                    <c:v>2.9885515009048385E-2</c:v>
                  </c:pt>
                  <c:pt idx="2">
                    <c:v>2.918891768890049E-2</c:v>
                  </c:pt>
                  <c:pt idx="3">
                    <c:v>2.7544458450955375E-2</c:v>
                  </c:pt>
                  <c:pt idx="4">
                    <c:v>0.41463560866693255</c:v>
                  </c:pt>
                  <c:pt idx="5">
                    <c:v>3.9321317451523834E-2</c:v>
                  </c:pt>
                </c:numCache>
              </c:numRef>
            </c:plus>
            <c:minus>
              <c:numRef>
                <c:f>Analysis!$L$2:$L$9</c:f>
                <c:numCache>
                  <c:formatCode>General</c:formatCode>
                  <c:ptCount val="8"/>
                  <c:pt idx="0">
                    <c:v>1.5587560573939663E-2</c:v>
                  </c:pt>
                  <c:pt idx="1">
                    <c:v>2.9885515009048385E-2</c:v>
                  </c:pt>
                  <c:pt idx="2">
                    <c:v>2.918891768890049E-2</c:v>
                  </c:pt>
                  <c:pt idx="3">
                    <c:v>2.7544458450955375E-2</c:v>
                  </c:pt>
                  <c:pt idx="4">
                    <c:v>0.41463560866693255</c:v>
                  </c:pt>
                  <c:pt idx="5">
                    <c:v>3.9321317451523834E-2</c:v>
                  </c:pt>
                </c:numCache>
              </c:numRef>
            </c:minus>
            <c:spPr>
              <a:noFill/>
              <a:ln w="9525" cap="flat" cmpd="sng" algn="ctr">
                <a:solidFill>
                  <a:schemeClr val="tx1">
                    <a:lumMod val="65000"/>
                    <a:lumOff val="35000"/>
                  </a:schemeClr>
                </a:solidFill>
                <a:round/>
              </a:ln>
              <a:effectLst/>
            </c:spPr>
          </c:errBars>
          <c:cat>
            <c:strRef>
              <c:f>Analysis!$J$2:$J$9</c:f>
              <c:strCache>
                <c:ptCount val="8"/>
                <c:pt idx="0">
                  <c:v>LVS FTL_1093 UTR</c:v>
                </c:pt>
                <c:pt idx="1">
                  <c:v>∆rpsU2 FTL_1093 UTR</c:v>
                </c:pt>
                <c:pt idx="2">
                  <c:v>LVS mraY-mutation5</c:v>
                </c:pt>
                <c:pt idx="3">
                  <c:v>∆rpsU2 mraY-mutation5</c:v>
                </c:pt>
                <c:pt idx="4">
                  <c:v>LVS mraY-mutation7</c:v>
                </c:pt>
                <c:pt idx="5">
                  <c:v>∆rpsU2 mraY-mutation7</c:v>
                </c:pt>
                <c:pt idx="6">
                  <c:v>LVS mraY WT</c:v>
                </c:pt>
                <c:pt idx="7">
                  <c:v>∆rpsU2 mraY WT</c:v>
                </c:pt>
              </c:strCache>
            </c:strRef>
          </c:cat>
          <c:val>
            <c:numRef>
              <c:f>Analysis!$K$2:$K$9</c:f>
              <c:numCache>
                <c:formatCode>General</c:formatCode>
                <c:ptCount val="8"/>
                <c:pt idx="0">
                  <c:v>0.99999999999999989</c:v>
                </c:pt>
                <c:pt idx="1">
                  <c:v>0.53170211520750199</c:v>
                </c:pt>
                <c:pt idx="2">
                  <c:v>1</c:v>
                </c:pt>
                <c:pt idx="3">
                  <c:v>0.67629875092421798</c:v>
                </c:pt>
                <c:pt idx="4">
                  <c:v>1</c:v>
                </c:pt>
                <c:pt idx="5">
                  <c:v>0.8263430471215264</c:v>
                </c:pt>
                <c:pt idx="6">
                  <c:v>1</c:v>
                </c:pt>
                <c:pt idx="7">
                  <c:v>0.67072320343138581</c:v>
                </c:pt>
              </c:numCache>
            </c:numRef>
          </c:val>
          <c:extLst>
            <c:ext xmlns:c16="http://schemas.microsoft.com/office/drawing/2014/chart" uri="{C3380CC4-5D6E-409C-BE32-E72D297353CC}">
              <c16:uniqueId val="{0000000C-817A-437E-934C-A5F69B0F8583}"/>
            </c:ext>
          </c:extLst>
        </c:ser>
        <c:dLbls>
          <c:showLegendKey val="0"/>
          <c:showVal val="0"/>
          <c:showCatName val="0"/>
          <c:showSerName val="0"/>
          <c:showPercent val="0"/>
          <c:showBubbleSize val="0"/>
        </c:dLbls>
        <c:gapWidth val="219"/>
        <c:overlap val="-27"/>
        <c:axId val="1823540576"/>
        <c:axId val="1823548896"/>
      </c:barChart>
      <c:catAx>
        <c:axId val="1823540576"/>
        <c:scaling>
          <c:orientation val="minMax"/>
        </c:scaling>
        <c:delete val="1"/>
        <c:axPos val="b"/>
        <c:numFmt formatCode="General" sourceLinked="1"/>
        <c:majorTickMark val="none"/>
        <c:minorTickMark val="none"/>
        <c:tickLblPos val="nextTo"/>
        <c:crossAx val="1823548896"/>
        <c:crosses val="autoZero"/>
        <c:auto val="1"/>
        <c:lblAlgn val="ctr"/>
        <c:lblOffset val="100"/>
        <c:noMultiLvlLbl val="0"/>
      </c:catAx>
      <c:valAx>
        <c:axId val="1823548896"/>
        <c:scaling>
          <c:orientation val="minMax"/>
          <c:max val="1.2"/>
        </c:scaling>
        <c:delete val="0"/>
        <c:axPos val="l"/>
        <c:numFmt formatCode="General" sourceLinked="1"/>
        <c:majorTickMark val="out"/>
        <c:minorTickMark val="none"/>
        <c:tickLblPos val="nextTo"/>
        <c:spPr>
          <a:noFill/>
          <a:ln w="6350" cap="flat" cmpd="sng" algn="ctr">
            <a:solidFill>
              <a:schemeClr val="dk1"/>
            </a:solidFill>
            <a:prstDash val="solid"/>
            <a:miter lim="800000"/>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8235405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Analysis!$K$1</c:f>
              <c:strCache>
                <c:ptCount val="1"/>
                <c:pt idx="0">
                  <c:v>Averages</c:v>
                </c:pt>
              </c:strCache>
            </c:strRef>
          </c:tx>
          <c:spPr>
            <a:solidFill>
              <a:schemeClr val="accent1"/>
            </a:solidFill>
            <a:ln>
              <a:noFill/>
            </a:ln>
            <a:effectLst/>
          </c:spPr>
          <c:invertIfNegative val="0"/>
          <c:dPt>
            <c:idx val="2"/>
            <c:invertIfNegative val="0"/>
            <c:bubble3D val="0"/>
            <c:spPr>
              <a:solidFill>
                <a:srgbClr val="00B050"/>
              </a:solidFill>
              <a:ln>
                <a:noFill/>
              </a:ln>
              <a:effectLst/>
            </c:spPr>
            <c:extLst>
              <c:ext xmlns:c16="http://schemas.microsoft.com/office/drawing/2014/chart" uri="{C3380CC4-5D6E-409C-BE32-E72D297353CC}">
                <c16:uniqueId val="{00000001-D184-C742-9082-18F82CB1886A}"/>
              </c:ext>
            </c:extLst>
          </c:dPt>
          <c:dPt>
            <c:idx val="3"/>
            <c:invertIfNegative val="0"/>
            <c:bubble3D val="0"/>
            <c:spPr>
              <a:solidFill>
                <a:srgbClr val="00B050"/>
              </a:solidFill>
              <a:ln>
                <a:noFill/>
              </a:ln>
              <a:effectLst/>
            </c:spPr>
            <c:extLst>
              <c:ext xmlns:c16="http://schemas.microsoft.com/office/drawing/2014/chart" uri="{C3380CC4-5D6E-409C-BE32-E72D297353CC}">
                <c16:uniqueId val="{00000003-D184-C742-9082-18F82CB1886A}"/>
              </c:ext>
            </c:extLst>
          </c:dPt>
          <c:dPt>
            <c:idx val="4"/>
            <c:invertIfNegative val="0"/>
            <c:bubble3D val="0"/>
            <c:spPr>
              <a:solidFill>
                <a:srgbClr val="7030A0"/>
              </a:solidFill>
              <a:ln>
                <a:noFill/>
              </a:ln>
              <a:effectLst/>
            </c:spPr>
            <c:extLst>
              <c:ext xmlns:c16="http://schemas.microsoft.com/office/drawing/2014/chart" uri="{C3380CC4-5D6E-409C-BE32-E72D297353CC}">
                <c16:uniqueId val="{00000005-D184-C742-9082-18F82CB1886A}"/>
              </c:ext>
            </c:extLst>
          </c:dPt>
          <c:dPt>
            <c:idx val="5"/>
            <c:invertIfNegative val="0"/>
            <c:bubble3D val="0"/>
            <c:spPr>
              <a:solidFill>
                <a:srgbClr val="7030A0"/>
              </a:solidFill>
              <a:ln>
                <a:noFill/>
              </a:ln>
              <a:effectLst/>
            </c:spPr>
            <c:extLst>
              <c:ext xmlns:c16="http://schemas.microsoft.com/office/drawing/2014/chart" uri="{C3380CC4-5D6E-409C-BE32-E72D297353CC}">
                <c16:uniqueId val="{00000007-D184-C742-9082-18F82CB1886A}"/>
              </c:ext>
            </c:extLst>
          </c:dPt>
          <c:dPt>
            <c:idx val="6"/>
            <c:invertIfNegative val="0"/>
            <c:bubble3D val="0"/>
            <c:spPr>
              <a:solidFill>
                <a:schemeClr val="accent2"/>
              </a:solidFill>
              <a:ln>
                <a:noFill/>
              </a:ln>
              <a:effectLst/>
            </c:spPr>
            <c:extLst>
              <c:ext xmlns:c16="http://schemas.microsoft.com/office/drawing/2014/chart" uri="{C3380CC4-5D6E-409C-BE32-E72D297353CC}">
                <c16:uniqueId val="{00000009-D184-C742-9082-18F82CB1886A}"/>
              </c:ext>
            </c:extLst>
          </c:dPt>
          <c:dPt>
            <c:idx val="7"/>
            <c:invertIfNegative val="0"/>
            <c:bubble3D val="0"/>
            <c:spPr>
              <a:solidFill>
                <a:schemeClr val="accent2"/>
              </a:solidFill>
              <a:ln>
                <a:noFill/>
              </a:ln>
              <a:effectLst/>
            </c:spPr>
            <c:extLst>
              <c:ext xmlns:c16="http://schemas.microsoft.com/office/drawing/2014/chart" uri="{C3380CC4-5D6E-409C-BE32-E72D297353CC}">
                <c16:uniqueId val="{0000000B-D184-C742-9082-18F82CB1886A}"/>
              </c:ext>
            </c:extLst>
          </c:dPt>
          <c:errBars>
            <c:errBarType val="both"/>
            <c:errValType val="cust"/>
            <c:noEndCap val="0"/>
            <c:plus>
              <c:numRef>
                <c:f>Analysis!$L$4:$L$9</c:f>
                <c:numCache>
                  <c:formatCode>General</c:formatCode>
                  <c:ptCount val="6"/>
                  <c:pt idx="0">
                    <c:v>5.1110372682234409E-2</c:v>
                  </c:pt>
                  <c:pt idx="1">
                    <c:v>7.4431092226539902E-2</c:v>
                  </c:pt>
                  <c:pt idx="2">
                    <c:v>2.2284794881170113E-2</c:v>
                  </c:pt>
                  <c:pt idx="3">
                    <c:v>6.2985638938760663E-2</c:v>
                  </c:pt>
                  <c:pt idx="4">
                    <c:v>6.5991543899023954E-3</c:v>
                  </c:pt>
                  <c:pt idx="5">
                    <c:v>2.8046676226035377E-2</c:v>
                  </c:pt>
                </c:numCache>
              </c:numRef>
            </c:plus>
            <c:minus>
              <c:numRef>
                <c:f>Analysis!$L$4:$L$9</c:f>
                <c:numCache>
                  <c:formatCode>General</c:formatCode>
                  <c:ptCount val="6"/>
                  <c:pt idx="0">
                    <c:v>5.1110372682234409E-2</c:v>
                  </c:pt>
                  <c:pt idx="1">
                    <c:v>7.4431092226539902E-2</c:v>
                  </c:pt>
                  <c:pt idx="2">
                    <c:v>2.2284794881170113E-2</c:v>
                  </c:pt>
                  <c:pt idx="3">
                    <c:v>6.2985638938760663E-2</c:v>
                  </c:pt>
                  <c:pt idx="4">
                    <c:v>6.5991543899023954E-3</c:v>
                  </c:pt>
                  <c:pt idx="5">
                    <c:v>2.8046676226035377E-2</c:v>
                  </c:pt>
                </c:numCache>
              </c:numRef>
            </c:minus>
            <c:spPr>
              <a:noFill/>
              <a:ln w="9525" cap="flat" cmpd="sng" algn="ctr">
                <a:solidFill>
                  <a:schemeClr val="tx1">
                    <a:lumMod val="65000"/>
                    <a:lumOff val="35000"/>
                  </a:schemeClr>
                </a:solidFill>
                <a:round/>
              </a:ln>
              <a:effectLst/>
            </c:spPr>
          </c:errBars>
          <c:cat>
            <c:strRef>
              <c:f>Analysis!$J$4:$J$13</c:f>
              <c:strCache>
                <c:ptCount val="10"/>
                <c:pt idx="0">
                  <c:v>LVS mraY mut8</c:v>
                </c:pt>
                <c:pt idx="1">
                  <c:v>ΔrpsU2 mraY mut8</c:v>
                </c:pt>
                <c:pt idx="2">
                  <c:v>LVS pdpC UTR</c:v>
                </c:pt>
                <c:pt idx="3">
                  <c:v>ΔrpsU2 pdpC UTR</c:v>
                </c:pt>
                <c:pt idx="4">
                  <c:v>LVS hfq mut1</c:v>
                </c:pt>
                <c:pt idx="5">
                  <c:v>ΔrpsU2 hfq mut1</c:v>
                </c:pt>
                <c:pt idx="6">
                  <c:v>LVS hfq WT</c:v>
                </c:pt>
                <c:pt idx="7">
                  <c:v>∆rpsU2 hfq WT</c:v>
                </c:pt>
                <c:pt idx="8">
                  <c:v>LVS mraY WT</c:v>
                </c:pt>
                <c:pt idx="9">
                  <c:v>∆rpsU2 mraY WT</c:v>
                </c:pt>
              </c:strCache>
            </c:strRef>
          </c:cat>
          <c:val>
            <c:numRef>
              <c:f>Analysis!$K$4:$K$13</c:f>
              <c:numCache>
                <c:formatCode>General</c:formatCode>
                <c:ptCount val="10"/>
                <c:pt idx="0">
                  <c:v>1</c:v>
                </c:pt>
                <c:pt idx="1">
                  <c:v>1.0736929078412503</c:v>
                </c:pt>
                <c:pt idx="2">
                  <c:v>1.0000000000000002</c:v>
                </c:pt>
                <c:pt idx="3">
                  <c:v>1.4716721568914888</c:v>
                </c:pt>
                <c:pt idx="4">
                  <c:v>1</c:v>
                </c:pt>
                <c:pt idx="5">
                  <c:v>1.7518480801475544</c:v>
                </c:pt>
                <c:pt idx="6">
                  <c:v>1</c:v>
                </c:pt>
                <c:pt idx="7">
                  <c:v>1.4870371608945911</c:v>
                </c:pt>
                <c:pt idx="8">
                  <c:v>1</c:v>
                </c:pt>
                <c:pt idx="9">
                  <c:v>0.72265850198721837</c:v>
                </c:pt>
              </c:numCache>
            </c:numRef>
          </c:val>
          <c:extLst>
            <c:ext xmlns:c16="http://schemas.microsoft.com/office/drawing/2014/chart" uri="{C3380CC4-5D6E-409C-BE32-E72D297353CC}">
              <c16:uniqueId val="{0000000C-D184-C742-9082-18F82CB1886A}"/>
            </c:ext>
          </c:extLst>
        </c:ser>
        <c:dLbls>
          <c:showLegendKey val="0"/>
          <c:showVal val="0"/>
          <c:showCatName val="0"/>
          <c:showSerName val="0"/>
          <c:showPercent val="0"/>
          <c:showBubbleSize val="0"/>
        </c:dLbls>
        <c:gapWidth val="219"/>
        <c:overlap val="-27"/>
        <c:axId val="1823540576"/>
        <c:axId val="1823548896"/>
      </c:barChart>
      <c:catAx>
        <c:axId val="1823540576"/>
        <c:scaling>
          <c:orientation val="minMax"/>
        </c:scaling>
        <c:delete val="1"/>
        <c:axPos val="b"/>
        <c:numFmt formatCode="General" sourceLinked="1"/>
        <c:majorTickMark val="none"/>
        <c:minorTickMark val="none"/>
        <c:tickLblPos val="nextTo"/>
        <c:crossAx val="1823548896"/>
        <c:crosses val="autoZero"/>
        <c:auto val="1"/>
        <c:lblAlgn val="ctr"/>
        <c:lblOffset val="100"/>
        <c:noMultiLvlLbl val="0"/>
      </c:catAx>
      <c:valAx>
        <c:axId val="18235488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235405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3C979D-E0B4-44F7-B5CB-B3BEFD28049F}" type="datetimeFigureOut">
              <a:rPr lang="en-US" smtClean="0"/>
              <a:t>3/24/23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2D526F-0E15-4DCD-A8ED-44B436FBD860}" type="slidenum">
              <a:rPr lang="en-US" smtClean="0"/>
              <a:t>‹#›</a:t>
            </a:fld>
            <a:endParaRPr lang="en-US"/>
          </a:p>
        </p:txBody>
      </p:sp>
    </p:spTree>
    <p:extLst>
      <p:ext uri="{BB962C8B-B14F-4D97-AF65-F5344CB8AC3E}">
        <p14:creationId xmlns:p14="http://schemas.microsoft.com/office/powerpoint/2010/main" val="26984527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assess this, we tried taking the tul4SD and mutating incremental pieces to become more like the idealSD, to see if this impacted regulation. We started with just the last nucleotide in the SD, from a U to a G, and then with the 3 nucleotides after it. </a:t>
            </a:r>
          </a:p>
          <a:p>
            <a:endParaRPr lang="en-US" dirty="0"/>
          </a:p>
          <a:p>
            <a:r>
              <a:rPr lang="en-US" dirty="0"/>
              <a:t>We found that there was no significant difference between our wild-type and mutant if we changed that last </a:t>
            </a:r>
            <a:r>
              <a:rPr lang="en-US" dirty="0" err="1"/>
              <a:t>nt</a:t>
            </a:r>
            <a:r>
              <a:rPr lang="en-US" dirty="0"/>
              <a:t> in the SD to make it perfect, but there was still regulation when we mutated the following three nucleotides.</a:t>
            </a:r>
          </a:p>
          <a:p>
            <a:endParaRPr lang="en-US" dirty="0"/>
          </a:p>
          <a:p>
            <a:r>
              <a:rPr lang="en-US" dirty="0"/>
              <a:t>So we found out that if there are perfect SD sequences, we don’t see control of translation by bS21-2. We still don’t know what part of the UTRs are regulated by bS21-2 because not all unregulated genes have perfect SDs so it’s not just the SD.</a:t>
            </a:r>
          </a:p>
          <a:p>
            <a:endParaRPr lang="en-US" dirty="0"/>
          </a:p>
          <a:p>
            <a:r>
              <a:rPr lang="en-US" dirty="0"/>
              <a:t> Ex. Tul4 doesn’t have a perfect SD and it’s not regulated.</a:t>
            </a:r>
          </a:p>
        </p:txBody>
      </p:sp>
      <p:sp>
        <p:nvSpPr>
          <p:cNvPr id="4" name="Slide Number Placeholder 3"/>
          <p:cNvSpPr>
            <a:spLocks noGrp="1"/>
          </p:cNvSpPr>
          <p:nvPr>
            <p:ph type="sldNum" sz="quarter" idx="5"/>
          </p:nvPr>
        </p:nvSpPr>
        <p:spPr/>
        <p:txBody>
          <a:bodyPr/>
          <a:lstStyle/>
          <a:p>
            <a:fld id="{5DC35E36-44CF-41A2-B0A4-F6B5CD6E87AA}" type="slidenum">
              <a:rPr lang="en-US" smtClean="0"/>
              <a:t>1</a:t>
            </a:fld>
            <a:endParaRPr lang="en-US"/>
          </a:p>
        </p:txBody>
      </p:sp>
    </p:spTree>
    <p:extLst>
      <p:ext uri="{BB962C8B-B14F-4D97-AF65-F5344CB8AC3E}">
        <p14:creationId xmlns:p14="http://schemas.microsoft.com/office/powerpoint/2010/main" val="27072968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DC35E36-44CF-41A2-B0A4-F6B5CD6E87AA}" type="slidenum">
              <a:rPr lang="en-US" smtClean="0"/>
              <a:t>10</a:t>
            </a:fld>
            <a:endParaRPr lang="en-US"/>
          </a:p>
        </p:txBody>
      </p:sp>
    </p:spTree>
    <p:extLst>
      <p:ext uri="{BB962C8B-B14F-4D97-AF65-F5344CB8AC3E}">
        <p14:creationId xmlns:p14="http://schemas.microsoft.com/office/powerpoint/2010/main" val="15297692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Left : Assay date 221129</a:t>
            </a:r>
          </a:p>
          <a:p>
            <a:r>
              <a:rPr lang="en-US" dirty="0"/>
              <a:t>Right: Assay date 221201</a:t>
            </a:r>
          </a:p>
        </p:txBody>
      </p:sp>
      <p:sp>
        <p:nvSpPr>
          <p:cNvPr id="4" name="Slide Number Placeholder 3"/>
          <p:cNvSpPr>
            <a:spLocks noGrp="1"/>
          </p:cNvSpPr>
          <p:nvPr>
            <p:ph type="sldNum" sz="quarter" idx="5"/>
          </p:nvPr>
        </p:nvSpPr>
        <p:spPr/>
        <p:txBody>
          <a:bodyPr/>
          <a:lstStyle/>
          <a:p>
            <a:fld id="{5DC35E36-44CF-41A2-B0A4-F6B5CD6E87AA}" type="slidenum">
              <a:rPr lang="en-US" smtClean="0"/>
              <a:t>11</a:t>
            </a:fld>
            <a:endParaRPr lang="en-US"/>
          </a:p>
        </p:txBody>
      </p:sp>
    </p:spTree>
    <p:extLst>
      <p:ext uri="{BB962C8B-B14F-4D97-AF65-F5344CB8AC3E}">
        <p14:creationId xmlns:p14="http://schemas.microsoft.com/office/powerpoint/2010/main" val="21055199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Left : Assay date 221129</a:t>
            </a:r>
          </a:p>
          <a:p>
            <a:r>
              <a:rPr lang="en-US" dirty="0"/>
              <a:t>Right: Assay date 221201</a:t>
            </a:r>
          </a:p>
        </p:txBody>
      </p:sp>
      <p:sp>
        <p:nvSpPr>
          <p:cNvPr id="4" name="Slide Number Placeholder 3"/>
          <p:cNvSpPr>
            <a:spLocks noGrp="1"/>
          </p:cNvSpPr>
          <p:nvPr>
            <p:ph type="sldNum" sz="quarter" idx="5"/>
          </p:nvPr>
        </p:nvSpPr>
        <p:spPr/>
        <p:txBody>
          <a:bodyPr/>
          <a:lstStyle/>
          <a:p>
            <a:fld id="{5DC35E36-44CF-41A2-B0A4-F6B5CD6E87AA}" type="slidenum">
              <a:rPr lang="en-US" smtClean="0"/>
              <a:t>12</a:t>
            </a:fld>
            <a:endParaRPr lang="en-US"/>
          </a:p>
        </p:txBody>
      </p:sp>
    </p:spTree>
    <p:extLst>
      <p:ext uri="{BB962C8B-B14F-4D97-AF65-F5344CB8AC3E}">
        <p14:creationId xmlns:p14="http://schemas.microsoft.com/office/powerpoint/2010/main" val="15658330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DC35E36-44CF-41A2-B0A4-F6B5CD6E87AA}" type="slidenum">
              <a:rPr lang="en-US" smtClean="0"/>
              <a:t>13</a:t>
            </a:fld>
            <a:endParaRPr lang="en-US"/>
          </a:p>
        </p:txBody>
      </p:sp>
    </p:spTree>
    <p:extLst>
      <p:ext uri="{BB962C8B-B14F-4D97-AF65-F5344CB8AC3E}">
        <p14:creationId xmlns:p14="http://schemas.microsoft.com/office/powerpoint/2010/main" val="16196549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DC35E36-44CF-41A2-B0A4-F6B5CD6E87AA}" type="slidenum">
              <a:rPr lang="en-US" smtClean="0"/>
              <a:t>14</a:t>
            </a:fld>
            <a:endParaRPr lang="en-US"/>
          </a:p>
        </p:txBody>
      </p:sp>
    </p:spTree>
    <p:extLst>
      <p:ext uri="{BB962C8B-B14F-4D97-AF65-F5344CB8AC3E}">
        <p14:creationId xmlns:p14="http://schemas.microsoft.com/office/powerpoint/2010/main" val="14777064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DC35E36-44CF-41A2-B0A4-F6B5CD6E87AA}" type="slidenum">
              <a:rPr lang="en-US" smtClean="0"/>
              <a:t>15</a:t>
            </a:fld>
            <a:endParaRPr lang="en-US"/>
          </a:p>
        </p:txBody>
      </p:sp>
    </p:spTree>
    <p:extLst>
      <p:ext uri="{BB962C8B-B14F-4D97-AF65-F5344CB8AC3E}">
        <p14:creationId xmlns:p14="http://schemas.microsoft.com/office/powerpoint/2010/main" val="38003477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DC35E36-44CF-41A2-B0A4-F6B5CD6E87AA}" type="slidenum">
              <a:rPr lang="en-US" smtClean="0"/>
              <a:t>16</a:t>
            </a:fld>
            <a:endParaRPr lang="en-US"/>
          </a:p>
        </p:txBody>
      </p:sp>
    </p:spTree>
    <p:extLst>
      <p:ext uri="{BB962C8B-B14F-4D97-AF65-F5344CB8AC3E}">
        <p14:creationId xmlns:p14="http://schemas.microsoft.com/office/powerpoint/2010/main" val="31096799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DC35E36-44CF-41A2-B0A4-F6B5CD6E87AA}" type="slidenum">
              <a:rPr lang="en-US" smtClean="0"/>
              <a:t>17</a:t>
            </a:fld>
            <a:endParaRPr lang="en-US"/>
          </a:p>
        </p:txBody>
      </p:sp>
    </p:spTree>
    <p:extLst>
      <p:ext uri="{BB962C8B-B14F-4D97-AF65-F5344CB8AC3E}">
        <p14:creationId xmlns:p14="http://schemas.microsoft.com/office/powerpoint/2010/main" val="17550440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DC35E36-44CF-41A2-B0A4-F6B5CD6E87AA}" type="slidenum">
              <a:rPr lang="en-US" smtClean="0"/>
              <a:t>18</a:t>
            </a:fld>
            <a:endParaRPr lang="en-US"/>
          </a:p>
        </p:txBody>
      </p:sp>
    </p:spTree>
    <p:extLst>
      <p:ext uri="{BB962C8B-B14F-4D97-AF65-F5344CB8AC3E}">
        <p14:creationId xmlns:p14="http://schemas.microsoft.com/office/powerpoint/2010/main" val="7539346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221206</a:t>
            </a:r>
          </a:p>
        </p:txBody>
      </p:sp>
      <p:sp>
        <p:nvSpPr>
          <p:cNvPr id="4" name="Slide Number Placeholder 3"/>
          <p:cNvSpPr>
            <a:spLocks noGrp="1"/>
          </p:cNvSpPr>
          <p:nvPr>
            <p:ph type="sldNum" sz="quarter" idx="5"/>
          </p:nvPr>
        </p:nvSpPr>
        <p:spPr/>
        <p:txBody>
          <a:bodyPr/>
          <a:lstStyle/>
          <a:p>
            <a:fld id="{5DC35E36-44CF-41A2-B0A4-F6B5CD6E87AA}" type="slidenum">
              <a:rPr lang="en-US" smtClean="0"/>
              <a:t>19</a:t>
            </a:fld>
            <a:endParaRPr lang="en-US"/>
          </a:p>
        </p:txBody>
      </p:sp>
    </p:spTree>
    <p:extLst>
      <p:ext uri="{BB962C8B-B14F-4D97-AF65-F5344CB8AC3E}">
        <p14:creationId xmlns:p14="http://schemas.microsoft.com/office/powerpoint/2010/main" val="3030183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assess this, we tried taking the tul4SD and mutating incremental pieces to become more like the idealSD, to see if this impacted regulation. We started with just the last nucleotide in the SD, from a U to a G, and then with the 3 nucleotides after it. </a:t>
            </a:r>
          </a:p>
          <a:p>
            <a:endParaRPr lang="en-US" dirty="0"/>
          </a:p>
          <a:p>
            <a:r>
              <a:rPr lang="en-US" dirty="0"/>
              <a:t>We found that there was no significant difference between our wild-type and mutant if we changed that last </a:t>
            </a:r>
            <a:r>
              <a:rPr lang="en-US" dirty="0" err="1"/>
              <a:t>nt</a:t>
            </a:r>
            <a:r>
              <a:rPr lang="en-US" dirty="0"/>
              <a:t> in the SD to make it perfect, but there was still regulation when we mutated the following three nucleotides.</a:t>
            </a:r>
          </a:p>
          <a:p>
            <a:endParaRPr lang="en-US" dirty="0"/>
          </a:p>
          <a:p>
            <a:r>
              <a:rPr lang="en-US" dirty="0"/>
              <a:t>So we found out that if there are perfect SD sequences, we don’t see control of translation by bS21-2. We still don’t know what part of the UTRs are regulated by bS21-2 because not all unregulated genes have perfect SDs so it’s not just the SD.</a:t>
            </a:r>
          </a:p>
          <a:p>
            <a:endParaRPr lang="en-US" dirty="0"/>
          </a:p>
          <a:p>
            <a:r>
              <a:rPr lang="en-US" dirty="0"/>
              <a:t> Ex. Tul4 doesn’t have a perfect SD and it’s not regulated.</a:t>
            </a:r>
          </a:p>
        </p:txBody>
      </p:sp>
      <p:sp>
        <p:nvSpPr>
          <p:cNvPr id="4" name="Slide Number Placeholder 3"/>
          <p:cNvSpPr>
            <a:spLocks noGrp="1"/>
          </p:cNvSpPr>
          <p:nvPr>
            <p:ph type="sldNum" sz="quarter" idx="5"/>
          </p:nvPr>
        </p:nvSpPr>
        <p:spPr/>
        <p:txBody>
          <a:bodyPr/>
          <a:lstStyle/>
          <a:p>
            <a:fld id="{5DC35E36-44CF-41A2-B0A4-F6B5CD6E87AA}" type="slidenum">
              <a:rPr lang="en-US" smtClean="0"/>
              <a:t>2</a:t>
            </a:fld>
            <a:endParaRPr lang="en-US"/>
          </a:p>
        </p:txBody>
      </p:sp>
    </p:spTree>
    <p:extLst>
      <p:ext uri="{BB962C8B-B14F-4D97-AF65-F5344CB8AC3E}">
        <p14:creationId xmlns:p14="http://schemas.microsoft.com/office/powerpoint/2010/main" val="23341686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230120</a:t>
            </a:r>
            <a:endParaRPr lang="en-US" dirty="0"/>
          </a:p>
        </p:txBody>
      </p:sp>
      <p:sp>
        <p:nvSpPr>
          <p:cNvPr id="4" name="Slide Number Placeholder 3"/>
          <p:cNvSpPr>
            <a:spLocks noGrp="1"/>
          </p:cNvSpPr>
          <p:nvPr>
            <p:ph type="sldNum" sz="quarter" idx="5"/>
          </p:nvPr>
        </p:nvSpPr>
        <p:spPr/>
        <p:txBody>
          <a:bodyPr/>
          <a:lstStyle/>
          <a:p>
            <a:fld id="{5DC35E36-44CF-41A2-B0A4-F6B5CD6E87AA}" type="slidenum">
              <a:rPr lang="en-US" smtClean="0"/>
              <a:t>20</a:t>
            </a:fld>
            <a:endParaRPr lang="en-US"/>
          </a:p>
        </p:txBody>
      </p:sp>
    </p:spTree>
    <p:extLst>
      <p:ext uri="{BB962C8B-B14F-4D97-AF65-F5344CB8AC3E}">
        <p14:creationId xmlns:p14="http://schemas.microsoft.com/office/powerpoint/2010/main" val="40111204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assess this, we tried taking the tul4SD and mutating incremental pieces to become more like the idealSD, to see if this impacted regulation. We started with just the last nucleotide in the SD, from a U to a G, and then with the 3 nucleotides after it. </a:t>
            </a:r>
          </a:p>
          <a:p>
            <a:endParaRPr lang="en-US" dirty="0"/>
          </a:p>
          <a:p>
            <a:r>
              <a:rPr lang="en-US" dirty="0"/>
              <a:t>We found that there was no significant difference between our wild-type and mutant if we changed that last </a:t>
            </a:r>
            <a:r>
              <a:rPr lang="en-US" dirty="0" err="1"/>
              <a:t>nt</a:t>
            </a:r>
            <a:r>
              <a:rPr lang="en-US" dirty="0"/>
              <a:t> in the SD to make it perfect, but there was still regulation when we mutated the following three nucleotides.</a:t>
            </a:r>
          </a:p>
          <a:p>
            <a:endParaRPr lang="en-US" dirty="0"/>
          </a:p>
          <a:p>
            <a:r>
              <a:rPr lang="en-US" dirty="0"/>
              <a:t>So we found out that if there are perfect SD sequences, we don’t see control of translation by bS21-2. However, all of these perfect constructs have really high expression, so it may be that if there’s great translation, bS21-2 doesn’t play a role. We still don’t know what part of the bad UTRs are regulated by bS21-2, because it’s not all poorly expressed genes.</a:t>
            </a:r>
          </a:p>
        </p:txBody>
      </p:sp>
      <p:sp>
        <p:nvSpPr>
          <p:cNvPr id="4" name="Slide Number Placeholder 3"/>
          <p:cNvSpPr>
            <a:spLocks noGrp="1"/>
          </p:cNvSpPr>
          <p:nvPr>
            <p:ph type="sldNum" sz="quarter" idx="5"/>
          </p:nvPr>
        </p:nvSpPr>
        <p:spPr/>
        <p:txBody>
          <a:bodyPr/>
          <a:lstStyle/>
          <a:p>
            <a:fld id="{5DC35E36-44CF-41A2-B0A4-F6B5CD6E87AA}" type="slidenum">
              <a:rPr lang="en-US" smtClean="0"/>
              <a:t>21</a:t>
            </a:fld>
            <a:endParaRPr lang="en-US"/>
          </a:p>
        </p:txBody>
      </p:sp>
    </p:spTree>
    <p:extLst>
      <p:ext uri="{BB962C8B-B14F-4D97-AF65-F5344CB8AC3E}">
        <p14:creationId xmlns:p14="http://schemas.microsoft.com/office/powerpoint/2010/main" val="27072968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assess this, we tried taking the tul4SD and mutating incremental pieces to become more like the idealSD, to see if this impacted regulation. We started with just the last nucleotide in the SD, from a U to a G, and then with the 3 nucleotides after it. </a:t>
            </a:r>
          </a:p>
          <a:p>
            <a:endParaRPr lang="en-US" dirty="0"/>
          </a:p>
          <a:p>
            <a:r>
              <a:rPr lang="en-US" dirty="0"/>
              <a:t>We found that there was no significant difference between our wild-type and mutant if we changed that last </a:t>
            </a:r>
            <a:r>
              <a:rPr lang="en-US" dirty="0" err="1"/>
              <a:t>nt</a:t>
            </a:r>
            <a:r>
              <a:rPr lang="en-US" dirty="0"/>
              <a:t> in the SD to make it perfect, but there was still regulation when we mutated the following three nucleotides.</a:t>
            </a:r>
          </a:p>
          <a:p>
            <a:endParaRPr lang="en-US" dirty="0"/>
          </a:p>
          <a:p>
            <a:r>
              <a:rPr lang="en-US" dirty="0"/>
              <a:t>So we found out that if there are perfect SD sequences, we don’t see control of translation by bS21-2. However, all of these perfect constructs have really high expression, so it may be that if there’s great translation, bS21-2 doesn’t play a role. We still don’t know what part of the bad UTRs are regulated by bS21-2, because it’s not all poorly expressed genes.</a:t>
            </a:r>
          </a:p>
        </p:txBody>
      </p:sp>
      <p:sp>
        <p:nvSpPr>
          <p:cNvPr id="4" name="Slide Number Placeholder 3"/>
          <p:cNvSpPr>
            <a:spLocks noGrp="1"/>
          </p:cNvSpPr>
          <p:nvPr>
            <p:ph type="sldNum" sz="quarter" idx="5"/>
          </p:nvPr>
        </p:nvSpPr>
        <p:spPr/>
        <p:txBody>
          <a:bodyPr/>
          <a:lstStyle/>
          <a:p>
            <a:fld id="{5DC35E36-44CF-41A2-B0A4-F6B5CD6E87AA}" type="slidenum">
              <a:rPr lang="en-US" smtClean="0"/>
              <a:t>22</a:t>
            </a:fld>
            <a:endParaRPr lang="en-US"/>
          </a:p>
        </p:txBody>
      </p:sp>
    </p:spTree>
    <p:extLst>
      <p:ext uri="{BB962C8B-B14F-4D97-AF65-F5344CB8AC3E}">
        <p14:creationId xmlns:p14="http://schemas.microsoft.com/office/powerpoint/2010/main" val="3380816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assess this, we tried taking the tul4SD and mutating incremental pieces to become more like the idealSD, to see if this impacted regulation. We started with just the last nucleotide in the SD, from a U to a G, and then with the 3 nucleotides after it. </a:t>
            </a:r>
          </a:p>
          <a:p>
            <a:endParaRPr lang="en-US" dirty="0"/>
          </a:p>
          <a:p>
            <a:r>
              <a:rPr lang="en-US" dirty="0"/>
              <a:t>We found that there was no significant difference between our wild-type and mutant if we changed that last </a:t>
            </a:r>
            <a:r>
              <a:rPr lang="en-US" dirty="0" err="1"/>
              <a:t>nt</a:t>
            </a:r>
            <a:r>
              <a:rPr lang="en-US" dirty="0"/>
              <a:t> in the SD to make it perfect, but there was still regulation when we mutated the following three nucleotides.</a:t>
            </a:r>
          </a:p>
          <a:p>
            <a:endParaRPr lang="en-US" dirty="0"/>
          </a:p>
          <a:p>
            <a:r>
              <a:rPr lang="en-US" dirty="0"/>
              <a:t>So we found out that if there are perfect SD sequences, we don’t see control of translation by bS21-2. We still don’t know what part of the UTRs are regulated by bS21-2 because not all unregulated genes have perfect SDs so it’s not just the SD.</a:t>
            </a:r>
          </a:p>
          <a:p>
            <a:endParaRPr lang="en-US" dirty="0"/>
          </a:p>
          <a:p>
            <a:r>
              <a:rPr lang="en-US" dirty="0"/>
              <a:t> Ex. Tul4 doesn’t have a perfect SD and it’s not regulated.</a:t>
            </a:r>
          </a:p>
        </p:txBody>
      </p:sp>
      <p:sp>
        <p:nvSpPr>
          <p:cNvPr id="4" name="Slide Number Placeholder 3"/>
          <p:cNvSpPr>
            <a:spLocks noGrp="1"/>
          </p:cNvSpPr>
          <p:nvPr>
            <p:ph type="sldNum" sz="quarter" idx="5"/>
          </p:nvPr>
        </p:nvSpPr>
        <p:spPr/>
        <p:txBody>
          <a:bodyPr/>
          <a:lstStyle/>
          <a:p>
            <a:fld id="{5DC35E36-44CF-41A2-B0A4-F6B5CD6E87AA}" type="slidenum">
              <a:rPr lang="en-US" smtClean="0"/>
              <a:t>3</a:t>
            </a:fld>
            <a:endParaRPr lang="en-US"/>
          </a:p>
        </p:txBody>
      </p:sp>
    </p:spTree>
    <p:extLst>
      <p:ext uri="{BB962C8B-B14F-4D97-AF65-F5344CB8AC3E}">
        <p14:creationId xmlns:p14="http://schemas.microsoft.com/office/powerpoint/2010/main" val="34071068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assess this, we tried taking the tul4SD and mutating incremental pieces to become more like the idealSD, to see if this impacted regulation. We started with just the last nucleotide in the SD, from a U to a G, and then with the 3 nucleotides after it. </a:t>
            </a:r>
          </a:p>
          <a:p>
            <a:endParaRPr lang="en-US" dirty="0"/>
          </a:p>
          <a:p>
            <a:r>
              <a:rPr lang="en-US" dirty="0"/>
              <a:t>We found that there was no significant difference between our wild-type and mutant if we changed that last </a:t>
            </a:r>
            <a:r>
              <a:rPr lang="en-US" dirty="0" err="1"/>
              <a:t>nt</a:t>
            </a:r>
            <a:r>
              <a:rPr lang="en-US" dirty="0"/>
              <a:t> in the SD to make it perfect, but there was still regulation when we mutated the following three nucleotides.</a:t>
            </a:r>
          </a:p>
          <a:p>
            <a:endParaRPr lang="en-US" dirty="0"/>
          </a:p>
          <a:p>
            <a:r>
              <a:rPr lang="en-US" dirty="0"/>
              <a:t>So we found out that if there are perfect SD sequences, we don’t see control of translation by bS21-2. We still don’t know what part of the UTRs are regulated by bS21-2 because not all unregulated genes have perfect SDs so it’s not just the SD.</a:t>
            </a:r>
          </a:p>
          <a:p>
            <a:endParaRPr lang="en-US" dirty="0"/>
          </a:p>
          <a:p>
            <a:r>
              <a:rPr lang="en-US" dirty="0"/>
              <a:t> Ex. Tul4 doesn’t have a perfect SD and it’s not regulated.</a:t>
            </a:r>
          </a:p>
        </p:txBody>
      </p:sp>
      <p:sp>
        <p:nvSpPr>
          <p:cNvPr id="4" name="Slide Number Placeholder 3"/>
          <p:cNvSpPr>
            <a:spLocks noGrp="1"/>
          </p:cNvSpPr>
          <p:nvPr>
            <p:ph type="sldNum" sz="quarter" idx="5"/>
          </p:nvPr>
        </p:nvSpPr>
        <p:spPr/>
        <p:txBody>
          <a:bodyPr/>
          <a:lstStyle/>
          <a:p>
            <a:fld id="{5DC35E36-44CF-41A2-B0A4-F6B5CD6E87AA}" type="slidenum">
              <a:rPr lang="en-US" smtClean="0"/>
              <a:t>4</a:t>
            </a:fld>
            <a:endParaRPr lang="en-US"/>
          </a:p>
        </p:txBody>
      </p:sp>
    </p:spTree>
    <p:extLst>
      <p:ext uri="{BB962C8B-B14F-4D97-AF65-F5344CB8AC3E}">
        <p14:creationId xmlns:p14="http://schemas.microsoft.com/office/powerpoint/2010/main" val="3499642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assess this, we tried taking the tul4SD and mutating incremental pieces to become more like the idealSD, to see if this impacted regulation. We started with just the last nucleotide in the SD, from a U to a G, and then with the 3 nucleotides after it. </a:t>
            </a:r>
          </a:p>
          <a:p>
            <a:endParaRPr lang="en-US" dirty="0"/>
          </a:p>
          <a:p>
            <a:r>
              <a:rPr lang="en-US" dirty="0"/>
              <a:t>We found that there was no significant difference between our wild-type and mutant if we changed that last </a:t>
            </a:r>
            <a:r>
              <a:rPr lang="en-US" dirty="0" err="1"/>
              <a:t>nt</a:t>
            </a:r>
            <a:r>
              <a:rPr lang="en-US" dirty="0"/>
              <a:t> in the SD to make it perfect, but there was still regulation when we mutated the following three nucleotides.</a:t>
            </a:r>
          </a:p>
          <a:p>
            <a:endParaRPr lang="en-US" dirty="0"/>
          </a:p>
          <a:p>
            <a:r>
              <a:rPr lang="en-US" dirty="0"/>
              <a:t>So we found out that if there are perfect SD sequences, we don’t see control of translation by bS21-2. We still don’t know what part of the UTRs are regulated by bS21-2 because not all unregulated genes have perfect SDs so it’s not just the SD.</a:t>
            </a:r>
          </a:p>
          <a:p>
            <a:endParaRPr lang="en-US" dirty="0"/>
          </a:p>
          <a:p>
            <a:r>
              <a:rPr lang="en-US" dirty="0"/>
              <a:t> Ex. Tul4 doesn’t have a perfect SD and it’s not regulated.</a:t>
            </a:r>
          </a:p>
        </p:txBody>
      </p:sp>
      <p:sp>
        <p:nvSpPr>
          <p:cNvPr id="4" name="Slide Number Placeholder 3"/>
          <p:cNvSpPr>
            <a:spLocks noGrp="1"/>
          </p:cNvSpPr>
          <p:nvPr>
            <p:ph type="sldNum" sz="quarter" idx="5"/>
          </p:nvPr>
        </p:nvSpPr>
        <p:spPr/>
        <p:txBody>
          <a:bodyPr/>
          <a:lstStyle/>
          <a:p>
            <a:fld id="{5DC35E36-44CF-41A2-B0A4-F6B5CD6E87AA}" type="slidenum">
              <a:rPr lang="en-US" smtClean="0"/>
              <a:t>5</a:t>
            </a:fld>
            <a:endParaRPr lang="en-US"/>
          </a:p>
        </p:txBody>
      </p:sp>
    </p:spTree>
    <p:extLst>
      <p:ext uri="{BB962C8B-B14F-4D97-AF65-F5344CB8AC3E}">
        <p14:creationId xmlns:p14="http://schemas.microsoft.com/office/powerpoint/2010/main" val="30853081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assess this, we tried taking the tul4SD and mutating incremental pieces to become more like the idealSD, to see if this impacted regulation. We started with just the last nucleotide in the SD, from a U to a G, and then with the 3 nucleotides after it. </a:t>
            </a:r>
          </a:p>
          <a:p>
            <a:endParaRPr lang="en-US" dirty="0"/>
          </a:p>
          <a:p>
            <a:r>
              <a:rPr lang="en-US" dirty="0"/>
              <a:t>We found that there was no significant difference between our wild-type and mutant if we changed that last </a:t>
            </a:r>
            <a:r>
              <a:rPr lang="en-US" dirty="0" err="1"/>
              <a:t>nt</a:t>
            </a:r>
            <a:r>
              <a:rPr lang="en-US" dirty="0"/>
              <a:t> in the SD to make it perfect, but there was still regulation when we mutated the following three nucleotides.</a:t>
            </a:r>
          </a:p>
          <a:p>
            <a:endParaRPr lang="en-US" dirty="0"/>
          </a:p>
          <a:p>
            <a:r>
              <a:rPr lang="en-US" dirty="0"/>
              <a:t>So we found out that if there are perfect SD sequences, we don’t see control of translation by bS21-2. We still don’t know what part of the UTRs are regulated by bS21-2 because not all unregulated genes have perfect SDs so it’s not just the SD.</a:t>
            </a:r>
          </a:p>
          <a:p>
            <a:endParaRPr lang="en-US" dirty="0"/>
          </a:p>
          <a:p>
            <a:r>
              <a:rPr lang="en-US" dirty="0"/>
              <a:t> Ex. Tul4 doesn’t have a perfect SD and it’s not regulated.</a:t>
            </a:r>
          </a:p>
        </p:txBody>
      </p:sp>
      <p:sp>
        <p:nvSpPr>
          <p:cNvPr id="4" name="Slide Number Placeholder 3"/>
          <p:cNvSpPr>
            <a:spLocks noGrp="1"/>
          </p:cNvSpPr>
          <p:nvPr>
            <p:ph type="sldNum" sz="quarter" idx="5"/>
          </p:nvPr>
        </p:nvSpPr>
        <p:spPr/>
        <p:txBody>
          <a:bodyPr/>
          <a:lstStyle/>
          <a:p>
            <a:fld id="{5DC35E36-44CF-41A2-B0A4-F6B5CD6E87AA}" type="slidenum">
              <a:rPr lang="en-US" smtClean="0"/>
              <a:t>6</a:t>
            </a:fld>
            <a:endParaRPr lang="en-US"/>
          </a:p>
        </p:txBody>
      </p:sp>
    </p:spTree>
    <p:extLst>
      <p:ext uri="{BB962C8B-B14F-4D97-AF65-F5344CB8AC3E}">
        <p14:creationId xmlns:p14="http://schemas.microsoft.com/office/powerpoint/2010/main" val="39501468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DC35E36-44CF-41A2-B0A4-F6B5CD6E87AA}" type="slidenum">
              <a:rPr lang="en-US" smtClean="0"/>
              <a:t>7</a:t>
            </a:fld>
            <a:endParaRPr lang="en-US"/>
          </a:p>
        </p:txBody>
      </p:sp>
    </p:spTree>
    <p:extLst>
      <p:ext uri="{BB962C8B-B14F-4D97-AF65-F5344CB8AC3E}">
        <p14:creationId xmlns:p14="http://schemas.microsoft.com/office/powerpoint/2010/main" val="7076658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DC35E36-44CF-41A2-B0A4-F6B5CD6E87AA}" type="slidenum">
              <a:rPr lang="en-US" smtClean="0"/>
              <a:t>8</a:t>
            </a:fld>
            <a:endParaRPr lang="en-US"/>
          </a:p>
        </p:txBody>
      </p:sp>
    </p:spTree>
    <p:extLst>
      <p:ext uri="{BB962C8B-B14F-4D97-AF65-F5344CB8AC3E}">
        <p14:creationId xmlns:p14="http://schemas.microsoft.com/office/powerpoint/2010/main" val="32586715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DC35E36-44CF-41A2-B0A4-F6B5CD6E87AA}" type="slidenum">
              <a:rPr lang="en-US" smtClean="0"/>
              <a:t>9</a:t>
            </a:fld>
            <a:endParaRPr lang="en-US"/>
          </a:p>
        </p:txBody>
      </p:sp>
    </p:spTree>
    <p:extLst>
      <p:ext uri="{BB962C8B-B14F-4D97-AF65-F5344CB8AC3E}">
        <p14:creationId xmlns:p14="http://schemas.microsoft.com/office/powerpoint/2010/main" val="184370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DAEB3-9BE7-9BCE-B400-30FC31661A2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21839C0-2B6A-5D11-3229-A152E75DEE0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EF1E28C-C464-5D2E-07B3-01B80A79B223}"/>
              </a:ext>
            </a:extLst>
          </p:cNvPr>
          <p:cNvSpPr>
            <a:spLocks noGrp="1"/>
          </p:cNvSpPr>
          <p:nvPr>
            <p:ph type="dt" sz="half" idx="10"/>
          </p:nvPr>
        </p:nvSpPr>
        <p:spPr/>
        <p:txBody>
          <a:bodyPr/>
          <a:lstStyle/>
          <a:p>
            <a:fld id="{0600C794-06E8-4FF7-82B5-BACBD5E795F4}" type="datetimeFigureOut">
              <a:rPr lang="en-US" smtClean="0"/>
              <a:t>3/24/23</a:t>
            </a:fld>
            <a:endParaRPr lang="en-US"/>
          </a:p>
        </p:txBody>
      </p:sp>
      <p:sp>
        <p:nvSpPr>
          <p:cNvPr id="5" name="Footer Placeholder 4">
            <a:extLst>
              <a:ext uri="{FF2B5EF4-FFF2-40B4-BE49-F238E27FC236}">
                <a16:creationId xmlns:a16="http://schemas.microsoft.com/office/drawing/2014/main" id="{C4CD81BF-7A14-F35C-36E5-B2C12AE514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77B1DF-C4D4-FE88-D777-33BE97F80C4B}"/>
              </a:ext>
            </a:extLst>
          </p:cNvPr>
          <p:cNvSpPr>
            <a:spLocks noGrp="1"/>
          </p:cNvSpPr>
          <p:nvPr>
            <p:ph type="sldNum" sz="quarter" idx="12"/>
          </p:nvPr>
        </p:nvSpPr>
        <p:spPr/>
        <p:txBody>
          <a:bodyPr/>
          <a:lstStyle/>
          <a:p>
            <a:fld id="{AE14B6DE-9F3E-4A7D-8B74-8D114A16AAC8}" type="slidenum">
              <a:rPr lang="en-US" smtClean="0"/>
              <a:t>‹#›</a:t>
            </a:fld>
            <a:endParaRPr lang="en-US"/>
          </a:p>
        </p:txBody>
      </p:sp>
    </p:spTree>
    <p:extLst>
      <p:ext uri="{BB962C8B-B14F-4D97-AF65-F5344CB8AC3E}">
        <p14:creationId xmlns:p14="http://schemas.microsoft.com/office/powerpoint/2010/main" val="35679331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C257D3-3E65-1208-B255-104439809E0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45D0206-E526-6E7E-9B83-D3C5D6BD5BF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019626-0059-8568-8735-ADC99E600AD2}"/>
              </a:ext>
            </a:extLst>
          </p:cNvPr>
          <p:cNvSpPr>
            <a:spLocks noGrp="1"/>
          </p:cNvSpPr>
          <p:nvPr>
            <p:ph type="dt" sz="half" idx="10"/>
          </p:nvPr>
        </p:nvSpPr>
        <p:spPr/>
        <p:txBody>
          <a:bodyPr/>
          <a:lstStyle/>
          <a:p>
            <a:fld id="{0600C794-06E8-4FF7-82B5-BACBD5E795F4}" type="datetimeFigureOut">
              <a:rPr lang="en-US" smtClean="0"/>
              <a:t>3/24/23</a:t>
            </a:fld>
            <a:endParaRPr lang="en-US"/>
          </a:p>
        </p:txBody>
      </p:sp>
      <p:sp>
        <p:nvSpPr>
          <p:cNvPr id="5" name="Footer Placeholder 4">
            <a:extLst>
              <a:ext uri="{FF2B5EF4-FFF2-40B4-BE49-F238E27FC236}">
                <a16:creationId xmlns:a16="http://schemas.microsoft.com/office/drawing/2014/main" id="{BCB24A1C-DE8C-24D6-2280-F4CDEBB8F2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AE9D24-2D94-DC5B-C52A-2B92DD99EA15}"/>
              </a:ext>
            </a:extLst>
          </p:cNvPr>
          <p:cNvSpPr>
            <a:spLocks noGrp="1"/>
          </p:cNvSpPr>
          <p:nvPr>
            <p:ph type="sldNum" sz="quarter" idx="12"/>
          </p:nvPr>
        </p:nvSpPr>
        <p:spPr/>
        <p:txBody>
          <a:bodyPr/>
          <a:lstStyle/>
          <a:p>
            <a:fld id="{AE14B6DE-9F3E-4A7D-8B74-8D114A16AAC8}" type="slidenum">
              <a:rPr lang="en-US" smtClean="0"/>
              <a:t>‹#›</a:t>
            </a:fld>
            <a:endParaRPr lang="en-US"/>
          </a:p>
        </p:txBody>
      </p:sp>
    </p:spTree>
    <p:extLst>
      <p:ext uri="{BB962C8B-B14F-4D97-AF65-F5344CB8AC3E}">
        <p14:creationId xmlns:p14="http://schemas.microsoft.com/office/powerpoint/2010/main" val="2705889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1A366C-61C2-E41D-C3D1-CE66FFF0742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7EC7ED7-8B1A-80A5-12A6-F215D8E72FB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2EDDAE-E326-DA41-910B-E8F8966EEE4D}"/>
              </a:ext>
            </a:extLst>
          </p:cNvPr>
          <p:cNvSpPr>
            <a:spLocks noGrp="1"/>
          </p:cNvSpPr>
          <p:nvPr>
            <p:ph type="dt" sz="half" idx="10"/>
          </p:nvPr>
        </p:nvSpPr>
        <p:spPr/>
        <p:txBody>
          <a:bodyPr/>
          <a:lstStyle/>
          <a:p>
            <a:fld id="{0600C794-06E8-4FF7-82B5-BACBD5E795F4}" type="datetimeFigureOut">
              <a:rPr lang="en-US" smtClean="0"/>
              <a:t>3/24/23</a:t>
            </a:fld>
            <a:endParaRPr lang="en-US"/>
          </a:p>
        </p:txBody>
      </p:sp>
      <p:sp>
        <p:nvSpPr>
          <p:cNvPr id="5" name="Footer Placeholder 4">
            <a:extLst>
              <a:ext uri="{FF2B5EF4-FFF2-40B4-BE49-F238E27FC236}">
                <a16:creationId xmlns:a16="http://schemas.microsoft.com/office/drawing/2014/main" id="{1B046BF6-3370-C969-B912-BB15EB9DC0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18B49C-92A1-DF34-4068-E29905BB6CB8}"/>
              </a:ext>
            </a:extLst>
          </p:cNvPr>
          <p:cNvSpPr>
            <a:spLocks noGrp="1"/>
          </p:cNvSpPr>
          <p:nvPr>
            <p:ph type="sldNum" sz="quarter" idx="12"/>
          </p:nvPr>
        </p:nvSpPr>
        <p:spPr/>
        <p:txBody>
          <a:bodyPr/>
          <a:lstStyle/>
          <a:p>
            <a:fld id="{AE14B6DE-9F3E-4A7D-8B74-8D114A16AAC8}" type="slidenum">
              <a:rPr lang="en-US" smtClean="0"/>
              <a:t>‹#›</a:t>
            </a:fld>
            <a:endParaRPr lang="en-US"/>
          </a:p>
        </p:txBody>
      </p:sp>
    </p:spTree>
    <p:extLst>
      <p:ext uri="{BB962C8B-B14F-4D97-AF65-F5344CB8AC3E}">
        <p14:creationId xmlns:p14="http://schemas.microsoft.com/office/powerpoint/2010/main" val="3071589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16866-C222-2D5F-6F3D-5FECF8CECAB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15457CE-05FA-8229-8147-913081F4294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A19482-A29F-490D-907C-E97F56313367}"/>
              </a:ext>
            </a:extLst>
          </p:cNvPr>
          <p:cNvSpPr>
            <a:spLocks noGrp="1"/>
          </p:cNvSpPr>
          <p:nvPr>
            <p:ph type="dt" sz="half" idx="10"/>
          </p:nvPr>
        </p:nvSpPr>
        <p:spPr/>
        <p:txBody>
          <a:bodyPr/>
          <a:lstStyle/>
          <a:p>
            <a:fld id="{0600C794-06E8-4FF7-82B5-BACBD5E795F4}" type="datetimeFigureOut">
              <a:rPr lang="en-US" smtClean="0"/>
              <a:t>3/24/23</a:t>
            </a:fld>
            <a:endParaRPr lang="en-US"/>
          </a:p>
        </p:txBody>
      </p:sp>
      <p:sp>
        <p:nvSpPr>
          <p:cNvPr id="5" name="Footer Placeholder 4">
            <a:extLst>
              <a:ext uri="{FF2B5EF4-FFF2-40B4-BE49-F238E27FC236}">
                <a16:creationId xmlns:a16="http://schemas.microsoft.com/office/drawing/2014/main" id="{80E182DC-5EBC-E953-B4B4-64245D4AE1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04895C-C3F8-2B63-0D1E-507C1CBA4034}"/>
              </a:ext>
            </a:extLst>
          </p:cNvPr>
          <p:cNvSpPr>
            <a:spLocks noGrp="1"/>
          </p:cNvSpPr>
          <p:nvPr>
            <p:ph type="sldNum" sz="quarter" idx="12"/>
          </p:nvPr>
        </p:nvSpPr>
        <p:spPr/>
        <p:txBody>
          <a:bodyPr/>
          <a:lstStyle/>
          <a:p>
            <a:fld id="{AE14B6DE-9F3E-4A7D-8B74-8D114A16AAC8}" type="slidenum">
              <a:rPr lang="en-US" smtClean="0"/>
              <a:t>‹#›</a:t>
            </a:fld>
            <a:endParaRPr lang="en-US"/>
          </a:p>
        </p:txBody>
      </p:sp>
    </p:spTree>
    <p:extLst>
      <p:ext uri="{BB962C8B-B14F-4D97-AF65-F5344CB8AC3E}">
        <p14:creationId xmlns:p14="http://schemas.microsoft.com/office/powerpoint/2010/main" val="11182256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2A061-7900-D278-F091-DAACAF1D2B7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6708A3E-7C6E-CE87-FE42-EF1E962D40B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0593DD9-487F-8CCA-8112-7605AC46AE1E}"/>
              </a:ext>
            </a:extLst>
          </p:cNvPr>
          <p:cNvSpPr>
            <a:spLocks noGrp="1"/>
          </p:cNvSpPr>
          <p:nvPr>
            <p:ph type="dt" sz="half" idx="10"/>
          </p:nvPr>
        </p:nvSpPr>
        <p:spPr/>
        <p:txBody>
          <a:bodyPr/>
          <a:lstStyle/>
          <a:p>
            <a:fld id="{0600C794-06E8-4FF7-82B5-BACBD5E795F4}" type="datetimeFigureOut">
              <a:rPr lang="en-US" smtClean="0"/>
              <a:t>3/24/23</a:t>
            </a:fld>
            <a:endParaRPr lang="en-US"/>
          </a:p>
        </p:txBody>
      </p:sp>
      <p:sp>
        <p:nvSpPr>
          <p:cNvPr id="5" name="Footer Placeholder 4">
            <a:extLst>
              <a:ext uri="{FF2B5EF4-FFF2-40B4-BE49-F238E27FC236}">
                <a16:creationId xmlns:a16="http://schemas.microsoft.com/office/drawing/2014/main" id="{D6E921FD-F095-B96B-E980-5F3452B9482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5C4457-BB14-5F7C-5DE4-8C09C1472476}"/>
              </a:ext>
            </a:extLst>
          </p:cNvPr>
          <p:cNvSpPr>
            <a:spLocks noGrp="1"/>
          </p:cNvSpPr>
          <p:nvPr>
            <p:ph type="sldNum" sz="quarter" idx="12"/>
          </p:nvPr>
        </p:nvSpPr>
        <p:spPr/>
        <p:txBody>
          <a:bodyPr/>
          <a:lstStyle/>
          <a:p>
            <a:fld id="{AE14B6DE-9F3E-4A7D-8B74-8D114A16AAC8}" type="slidenum">
              <a:rPr lang="en-US" smtClean="0"/>
              <a:t>‹#›</a:t>
            </a:fld>
            <a:endParaRPr lang="en-US"/>
          </a:p>
        </p:txBody>
      </p:sp>
    </p:spTree>
    <p:extLst>
      <p:ext uri="{BB962C8B-B14F-4D97-AF65-F5344CB8AC3E}">
        <p14:creationId xmlns:p14="http://schemas.microsoft.com/office/powerpoint/2010/main" val="31859208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F937-F166-7A85-927C-40F55BE730E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0D4F72C-0469-71A4-AD57-021D8D470B1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205A8E8-6A43-93D1-0849-D3B588ACC75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0B9E349-75AD-D028-79D5-25EF57AEE0AC}"/>
              </a:ext>
            </a:extLst>
          </p:cNvPr>
          <p:cNvSpPr>
            <a:spLocks noGrp="1"/>
          </p:cNvSpPr>
          <p:nvPr>
            <p:ph type="dt" sz="half" idx="10"/>
          </p:nvPr>
        </p:nvSpPr>
        <p:spPr/>
        <p:txBody>
          <a:bodyPr/>
          <a:lstStyle/>
          <a:p>
            <a:fld id="{0600C794-06E8-4FF7-82B5-BACBD5E795F4}" type="datetimeFigureOut">
              <a:rPr lang="en-US" smtClean="0"/>
              <a:t>3/24/23</a:t>
            </a:fld>
            <a:endParaRPr lang="en-US"/>
          </a:p>
        </p:txBody>
      </p:sp>
      <p:sp>
        <p:nvSpPr>
          <p:cNvPr id="6" name="Footer Placeholder 5">
            <a:extLst>
              <a:ext uri="{FF2B5EF4-FFF2-40B4-BE49-F238E27FC236}">
                <a16:creationId xmlns:a16="http://schemas.microsoft.com/office/drawing/2014/main" id="{98982794-7A5F-1F0B-F272-86FBB3993C7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932AEA5-AC42-866A-6B55-3C2AACFDD84E}"/>
              </a:ext>
            </a:extLst>
          </p:cNvPr>
          <p:cNvSpPr>
            <a:spLocks noGrp="1"/>
          </p:cNvSpPr>
          <p:nvPr>
            <p:ph type="sldNum" sz="quarter" idx="12"/>
          </p:nvPr>
        </p:nvSpPr>
        <p:spPr/>
        <p:txBody>
          <a:bodyPr/>
          <a:lstStyle/>
          <a:p>
            <a:fld id="{AE14B6DE-9F3E-4A7D-8B74-8D114A16AAC8}" type="slidenum">
              <a:rPr lang="en-US" smtClean="0"/>
              <a:t>‹#›</a:t>
            </a:fld>
            <a:endParaRPr lang="en-US"/>
          </a:p>
        </p:txBody>
      </p:sp>
    </p:spTree>
    <p:extLst>
      <p:ext uri="{BB962C8B-B14F-4D97-AF65-F5344CB8AC3E}">
        <p14:creationId xmlns:p14="http://schemas.microsoft.com/office/powerpoint/2010/main" val="2912747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5C1199-5CF7-5713-D9EB-973F3D92A40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0302731-2901-8E35-306D-9206F0B66F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9C88239-698E-8495-1BF4-68A3309260A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896DDF1-EC0D-1B29-716C-1F7B9DA7BC6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07F3FB0-8AE0-9907-E2E3-D3BF1AD5452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173C4C3-0CC1-54CA-8C5F-D310E955567A}"/>
              </a:ext>
            </a:extLst>
          </p:cNvPr>
          <p:cNvSpPr>
            <a:spLocks noGrp="1"/>
          </p:cNvSpPr>
          <p:nvPr>
            <p:ph type="dt" sz="half" idx="10"/>
          </p:nvPr>
        </p:nvSpPr>
        <p:spPr/>
        <p:txBody>
          <a:bodyPr/>
          <a:lstStyle/>
          <a:p>
            <a:fld id="{0600C794-06E8-4FF7-82B5-BACBD5E795F4}" type="datetimeFigureOut">
              <a:rPr lang="en-US" smtClean="0"/>
              <a:t>3/24/23</a:t>
            </a:fld>
            <a:endParaRPr lang="en-US"/>
          </a:p>
        </p:txBody>
      </p:sp>
      <p:sp>
        <p:nvSpPr>
          <p:cNvPr id="8" name="Footer Placeholder 7">
            <a:extLst>
              <a:ext uri="{FF2B5EF4-FFF2-40B4-BE49-F238E27FC236}">
                <a16:creationId xmlns:a16="http://schemas.microsoft.com/office/drawing/2014/main" id="{588A88BF-AE7B-BDF2-6749-2315E14729F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1CB35A0-ACD3-1601-8942-A86DFB99EA70}"/>
              </a:ext>
            </a:extLst>
          </p:cNvPr>
          <p:cNvSpPr>
            <a:spLocks noGrp="1"/>
          </p:cNvSpPr>
          <p:nvPr>
            <p:ph type="sldNum" sz="quarter" idx="12"/>
          </p:nvPr>
        </p:nvSpPr>
        <p:spPr/>
        <p:txBody>
          <a:bodyPr/>
          <a:lstStyle/>
          <a:p>
            <a:fld id="{AE14B6DE-9F3E-4A7D-8B74-8D114A16AAC8}" type="slidenum">
              <a:rPr lang="en-US" smtClean="0"/>
              <a:t>‹#›</a:t>
            </a:fld>
            <a:endParaRPr lang="en-US"/>
          </a:p>
        </p:txBody>
      </p:sp>
    </p:spTree>
    <p:extLst>
      <p:ext uri="{BB962C8B-B14F-4D97-AF65-F5344CB8AC3E}">
        <p14:creationId xmlns:p14="http://schemas.microsoft.com/office/powerpoint/2010/main" val="25497732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556EB-F2EC-634E-F90D-45A20A71CDE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E8B5DDC-6423-182E-2527-C1CBADD6F14E}"/>
              </a:ext>
            </a:extLst>
          </p:cNvPr>
          <p:cNvSpPr>
            <a:spLocks noGrp="1"/>
          </p:cNvSpPr>
          <p:nvPr>
            <p:ph type="dt" sz="half" idx="10"/>
          </p:nvPr>
        </p:nvSpPr>
        <p:spPr/>
        <p:txBody>
          <a:bodyPr/>
          <a:lstStyle/>
          <a:p>
            <a:fld id="{0600C794-06E8-4FF7-82B5-BACBD5E795F4}" type="datetimeFigureOut">
              <a:rPr lang="en-US" smtClean="0"/>
              <a:t>3/24/23</a:t>
            </a:fld>
            <a:endParaRPr lang="en-US"/>
          </a:p>
        </p:txBody>
      </p:sp>
      <p:sp>
        <p:nvSpPr>
          <p:cNvPr id="4" name="Footer Placeholder 3">
            <a:extLst>
              <a:ext uri="{FF2B5EF4-FFF2-40B4-BE49-F238E27FC236}">
                <a16:creationId xmlns:a16="http://schemas.microsoft.com/office/drawing/2014/main" id="{751C9D48-9994-4274-DC2A-216E8F28C9F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8D6E499-61C6-9B70-D60B-BB213B4D8446}"/>
              </a:ext>
            </a:extLst>
          </p:cNvPr>
          <p:cNvSpPr>
            <a:spLocks noGrp="1"/>
          </p:cNvSpPr>
          <p:nvPr>
            <p:ph type="sldNum" sz="quarter" idx="12"/>
          </p:nvPr>
        </p:nvSpPr>
        <p:spPr/>
        <p:txBody>
          <a:bodyPr/>
          <a:lstStyle/>
          <a:p>
            <a:fld id="{AE14B6DE-9F3E-4A7D-8B74-8D114A16AAC8}" type="slidenum">
              <a:rPr lang="en-US" smtClean="0"/>
              <a:t>‹#›</a:t>
            </a:fld>
            <a:endParaRPr lang="en-US"/>
          </a:p>
        </p:txBody>
      </p:sp>
    </p:spTree>
    <p:extLst>
      <p:ext uri="{BB962C8B-B14F-4D97-AF65-F5344CB8AC3E}">
        <p14:creationId xmlns:p14="http://schemas.microsoft.com/office/powerpoint/2010/main" val="82993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741061-662B-496E-DDD8-30CFD55D3192}"/>
              </a:ext>
            </a:extLst>
          </p:cNvPr>
          <p:cNvSpPr>
            <a:spLocks noGrp="1"/>
          </p:cNvSpPr>
          <p:nvPr>
            <p:ph type="dt" sz="half" idx="10"/>
          </p:nvPr>
        </p:nvSpPr>
        <p:spPr/>
        <p:txBody>
          <a:bodyPr/>
          <a:lstStyle/>
          <a:p>
            <a:fld id="{0600C794-06E8-4FF7-82B5-BACBD5E795F4}" type="datetimeFigureOut">
              <a:rPr lang="en-US" smtClean="0"/>
              <a:t>3/24/23</a:t>
            </a:fld>
            <a:endParaRPr lang="en-US"/>
          </a:p>
        </p:txBody>
      </p:sp>
      <p:sp>
        <p:nvSpPr>
          <p:cNvPr id="3" name="Footer Placeholder 2">
            <a:extLst>
              <a:ext uri="{FF2B5EF4-FFF2-40B4-BE49-F238E27FC236}">
                <a16:creationId xmlns:a16="http://schemas.microsoft.com/office/drawing/2014/main" id="{733F8FFD-8E0F-9EDE-C494-95DA09462E8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A8E1DB4-FA8D-2E08-DD80-45E0696F7633}"/>
              </a:ext>
            </a:extLst>
          </p:cNvPr>
          <p:cNvSpPr>
            <a:spLocks noGrp="1"/>
          </p:cNvSpPr>
          <p:nvPr>
            <p:ph type="sldNum" sz="quarter" idx="12"/>
          </p:nvPr>
        </p:nvSpPr>
        <p:spPr/>
        <p:txBody>
          <a:bodyPr/>
          <a:lstStyle/>
          <a:p>
            <a:fld id="{AE14B6DE-9F3E-4A7D-8B74-8D114A16AAC8}" type="slidenum">
              <a:rPr lang="en-US" smtClean="0"/>
              <a:t>‹#›</a:t>
            </a:fld>
            <a:endParaRPr lang="en-US"/>
          </a:p>
        </p:txBody>
      </p:sp>
    </p:spTree>
    <p:extLst>
      <p:ext uri="{BB962C8B-B14F-4D97-AF65-F5344CB8AC3E}">
        <p14:creationId xmlns:p14="http://schemas.microsoft.com/office/powerpoint/2010/main" val="27349641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373797-3962-3374-0912-739E29D897C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ED02DBD-F541-FD84-E417-973DEC487AC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14D37C4-B917-1C46-3737-1C5BC7CFAA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273C6D-0D8C-50EB-4FBA-5DBE85FDF55B}"/>
              </a:ext>
            </a:extLst>
          </p:cNvPr>
          <p:cNvSpPr>
            <a:spLocks noGrp="1"/>
          </p:cNvSpPr>
          <p:nvPr>
            <p:ph type="dt" sz="half" idx="10"/>
          </p:nvPr>
        </p:nvSpPr>
        <p:spPr/>
        <p:txBody>
          <a:bodyPr/>
          <a:lstStyle/>
          <a:p>
            <a:fld id="{0600C794-06E8-4FF7-82B5-BACBD5E795F4}" type="datetimeFigureOut">
              <a:rPr lang="en-US" smtClean="0"/>
              <a:t>3/24/23</a:t>
            </a:fld>
            <a:endParaRPr lang="en-US"/>
          </a:p>
        </p:txBody>
      </p:sp>
      <p:sp>
        <p:nvSpPr>
          <p:cNvPr id="6" name="Footer Placeholder 5">
            <a:extLst>
              <a:ext uri="{FF2B5EF4-FFF2-40B4-BE49-F238E27FC236}">
                <a16:creationId xmlns:a16="http://schemas.microsoft.com/office/drawing/2014/main" id="{4E0E407E-CD82-C7CE-53B4-E81D291DB7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6BDC62-5197-ECD7-3D10-883BAE9075AE}"/>
              </a:ext>
            </a:extLst>
          </p:cNvPr>
          <p:cNvSpPr>
            <a:spLocks noGrp="1"/>
          </p:cNvSpPr>
          <p:nvPr>
            <p:ph type="sldNum" sz="quarter" idx="12"/>
          </p:nvPr>
        </p:nvSpPr>
        <p:spPr/>
        <p:txBody>
          <a:bodyPr/>
          <a:lstStyle/>
          <a:p>
            <a:fld id="{AE14B6DE-9F3E-4A7D-8B74-8D114A16AAC8}" type="slidenum">
              <a:rPr lang="en-US" smtClean="0"/>
              <a:t>‹#›</a:t>
            </a:fld>
            <a:endParaRPr lang="en-US"/>
          </a:p>
        </p:txBody>
      </p:sp>
    </p:spTree>
    <p:extLst>
      <p:ext uri="{BB962C8B-B14F-4D97-AF65-F5344CB8AC3E}">
        <p14:creationId xmlns:p14="http://schemas.microsoft.com/office/powerpoint/2010/main" val="1136155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7D7C7-FF26-22D6-A586-B598583ED46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DC17550-0462-CA61-357D-7B0B7637E48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8162CF9-EC2B-864F-3FA9-55558B2340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C494E4-BCC8-88E2-A73B-00B14C3BD765}"/>
              </a:ext>
            </a:extLst>
          </p:cNvPr>
          <p:cNvSpPr>
            <a:spLocks noGrp="1"/>
          </p:cNvSpPr>
          <p:nvPr>
            <p:ph type="dt" sz="half" idx="10"/>
          </p:nvPr>
        </p:nvSpPr>
        <p:spPr/>
        <p:txBody>
          <a:bodyPr/>
          <a:lstStyle/>
          <a:p>
            <a:fld id="{0600C794-06E8-4FF7-82B5-BACBD5E795F4}" type="datetimeFigureOut">
              <a:rPr lang="en-US" smtClean="0"/>
              <a:t>3/24/23</a:t>
            </a:fld>
            <a:endParaRPr lang="en-US"/>
          </a:p>
        </p:txBody>
      </p:sp>
      <p:sp>
        <p:nvSpPr>
          <p:cNvPr id="6" name="Footer Placeholder 5">
            <a:extLst>
              <a:ext uri="{FF2B5EF4-FFF2-40B4-BE49-F238E27FC236}">
                <a16:creationId xmlns:a16="http://schemas.microsoft.com/office/drawing/2014/main" id="{BF80C8F7-B064-16F1-95A2-2C4C531BE0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50C3465-48FD-D314-F3B1-296298A265F7}"/>
              </a:ext>
            </a:extLst>
          </p:cNvPr>
          <p:cNvSpPr>
            <a:spLocks noGrp="1"/>
          </p:cNvSpPr>
          <p:nvPr>
            <p:ph type="sldNum" sz="quarter" idx="12"/>
          </p:nvPr>
        </p:nvSpPr>
        <p:spPr/>
        <p:txBody>
          <a:bodyPr/>
          <a:lstStyle/>
          <a:p>
            <a:fld id="{AE14B6DE-9F3E-4A7D-8B74-8D114A16AAC8}" type="slidenum">
              <a:rPr lang="en-US" smtClean="0"/>
              <a:t>‹#›</a:t>
            </a:fld>
            <a:endParaRPr lang="en-US"/>
          </a:p>
        </p:txBody>
      </p:sp>
    </p:spTree>
    <p:extLst>
      <p:ext uri="{BB962C8B-B14F-4D97-AF65-F5344CB8AC3E}">
        <p14:creationId xmlns:p14="http://schemas.microsoft.com/office/powerpoint/2010/main" val="23190295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A065ACC-DDF1-B60C-D075-6309014E323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3C172EF-7B2D-DE44-BCBD-2D5621203F8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56B77E-D514-5B54-029B-F8D7ED6B45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00C794-06E8-4FF7-82B5-BACBD5E795F4}" type="datetimeFigureOut">
              <a:rPr lang="en-US" smtClean="0"/>
              <a:t>3/24/23</a:t>
            </a:fld>
            <a:endParaRPr lang="en-US"/>
          </a:p>
        </p:txBody>
      </p:sp>
      <p:sp>
        <p:nvSpPr>
          <p:cNvPr id="5" name="Footer Placeholder 4">
            <a:extLst>
              <a:ext uri="{FF2B5EF4-FFF2-40B4-BE49-F238E27FC236}">
                <a16:creationId xmlns:a16="http://schemas.microsoft.com/office/drawing/2014/main" id="{37047048-2ED9-BCD9-AA3A-AA7BDA58E0F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AB0C018-E982-56D9-A5CC-188D7B2C584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14B6DE-9F3E-4A7D-8B74-8D114A16AAC8}" type="slidenum">
              <a:rPr lang="en-US" smtClean="0"/>
              <a:t>‹#›</a:t>
            </a:fld>
            <a:endParaRPr lang="en-US"/>
          </a:p>
        </p:txBody>
      </p:sp>
    </p:spTree>
    <p:extLst>
      <p:ext uri="{BB962C8B-B14F-4D97-AF65-F5344CB8AC3E}">
        <p14:creationId xmlns:p14="http://schemas.microsoft.com/office/powerpoint/2010/main" val="13730933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hart" Target="../charts/chart12.xml"/></Relationships>
</file>

<file path=ppt/slides/_rels/slide12.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5D598B5F-EE34-8B48-3FFE-19BD271280E9}"/>
              </a:ext>
            </a:extLst>
          </p:cNvPr>
          <p:cNvGrpSpPr/>
          <p:nvPr/>
        </p:nvGrpSpPr>
        <p:grpSpPr>
          <a:xfrm>
            <a:off x="420421" y="1023940"/>
            <a:ext cx="10046462" cy="5367311"/>
            <a:chOff x="420421" y="1023940"/>
            <a:chExt cx="10046462" cy="5367311"/>
          </a:xfrm>
        </p:grpSpPr>
        <p:grpSp>
          <p:nvGrpSpPr>
            <p:cNvPr id="14" name="Group 13">
              <a:extLst>
                <a:ext uri="{FF2B5EF4-FFF2-40B4-BE49-F238E27FC236}">
                  <a16:creationId xmlns:a16="http://schemas.microsoft.com/office/drawing/2014/main" id="{180B726E-4243-48D4-B1C9-89C3CAEC1C20}"/>
                </a:ext>
              </a:extLst>
            </p:cNvPr>
            <p:cNvGrpSpPr/>
            <p:nvPr/>
          </p:nvGrpSpPr>
          <p:grpSpPr>
            <a:xfrm>
              <a:off x="632286" y="2248239"/>
              <a:ext cx="9834597" cy="4143012"/>
              <a:chOff x="239704" y="663164"/>
              <a:chExt cx="9834597" cy="4143012"/>
            </a:xfrm>
          </p:grpSpPr>
          <p:sp>
            <p:nvSpPr>
              <p:cNvPr id="49" name="TextBox 48">
                <a:extLst>
                  <a:ext uri="{FF2B5EF4-FFF2-40B4-BE49-F238E27FC236}">
                    <a16:creationId xmlns:a16="http://schemas.microsoft.com/office/drawing/2014/main" id="{B6937DD3-5C9B-4530-A37A-AE4FDFDCFEF0}"/>
                  </a:ext>
                </a:extLst>
              </p:cNvPr>
              <p:cNvSpPr txBox="1"/>
              <p:nvPr/>
            </p:nvSpPr>
            <p:spPr>
              <a:xfrm>
                <a:off x="8149249" y="4444522"/>
                <a:ext cx="1925052" cy="338554"/>
              </a:xfrm>
              <a:prstGeom prst="rect">
                <a:avLst/>
              </a:prstGeom>
              <a:solidFill>
                <a:schemeClr val="bg1"/>
              </a:solidFill>
            </p:spPr>
            <p:txBody>
              <a:bodyPr wrap="square" rtlCol="0">
                <a:spAutoFit/>
              </a:bodyPr>
              <a:lstStyle/>
              <a:p>
                <a:r>
                  <a:rPr lang="en-US" sz="1600" dirty="0">
                    <a:latin typeface="Helvetica" panose="020B0604020202020204" pitchFamily="34" charset="0"/>
                    <a:cs typeface="Helvetica" panose="020B0604020202020204" pitchFamily="34" charset="0"/>
                  </a:rPr>
                  <a:t>FTL_0215</a:t>
                </a:r>
              </a:p>
            </p:txBody>
          </p:sp>
          <p:grpSp>
            <p:nvGrpSpPr>
              <p:cNvPr id="6" name="Group 5">
                <a:extLst>
                  <a:ext uri="{FF2B5EF4-FFF2-40B4-BE49-F238E27FC236}">
                    <a16:creationId xmlns:a16="http://schemas.microsoft.com/office/drawing/2014/main" id="{7C973588-2315-415E-ADAB-15764A03F797}"/>
                  </a:ext>
                </a:extLst>
              </p:cNvPr>
              <p:cNvGrpSpPr/>
              <p:nvPr/>
            </p:nvGrpSpPr>
            <p:grpSpPr>
              <a:xfrm>
                <a:off x="239704" y="663164"/>
                <a:ext cx="6500175" cy="4143012"/>
                <a:chOff x="930941" y="1585824"/>
                <a:chExt cx="6500175" cy="4143012"/>
              </a:xfrm>
            </p:grpSpPr>
            <p:sp>
              <p:nvSpPr>
                <p:cNvPr id="7" name="TextBox 6">
                  <a:extLst>
                    <a:ext uri="{FF2B5EF4-FFF2-40B4-BE49-F238E27FC236}">
                      <a16:creationId xmlns:a16="http://schemas.microsoft.com/office/drawing/2014/main" id="{12CE89FA-3856-4482-9393-1C6C6F04D52C}"/>
                    </a:ext>
                  </a:extLst>
                </p:cNvPr>
                <p:cNvSpPr txBox="1"/>
                <p:nvPr/>
              </p:nvSpPr>
              <p:spPr>
                <a:xfrm>
                  <a:off x="2572039" y="5367182"/>
                  <a:ext cx="1925052" cy="338554"/>
                </a:xfrm>
                <a:prstGeom prst="rect">
                  <a:avLst/>
                </a:prstGeom>
                <a:solidFill>
                  <a:schemeClr val="bg1"/>
                </a:solidFill>
              </p:spPr>
              <p:txBody>
                <a:bodyPr wrap="square" rtlCol="0">
                  <a:spAutoFit/>
                </a:bodyPr>
                <a:lstStyle/>
                <a:p>
                  <a:r>
                    <a:rPr lang="en-US" sz="1600" i="1" dirty="0">
                      <a:latin typeface="Helvetica" panose="020B0604020202020204" pitchFamily="34" charset="0"/>
                      <a:cs typeface="Helvetica" panose="020B0604020202020204" pitchFamily="34" charset="0"/>
                    </a:rPr>
                    <a:t>tul4</a:t>
                  </a:r>
                  <a:endParaRPr lang="en-US" sz="1600" dirty="0">
                    <a:latin typeface="Helvetica" panose="020B0604020202020204" pitchFamily="34" charset="0"/>
                    <a:cs typeface="Helvetica" panose="020B0604020202020204" pitchFamily="34" charset="0"/>
                  </a:endParaRPr>
                </a:p>
              </p:txBody>
            </p:sp>
            <p:sp>
              <p:nvSpPr>
                <p:cNvPr id="19" name="TextBox 18">
                  <a:extLst>
                    <a:ext uri="{FF2B5EF4-FFF2-40B4-BE49-F238E27FC236}">
                      <a16:creationId xmlns:a16="http://schemas.microsoft.com/office/drawing/2014/main" id="{0827CA60-02CA-46F5-B742-50E161D936EA}"/>
                    </a:ext>
                  </a:extLst>
                </p:cNvPr>
                <p:cNvSpPr txBox="1"/>
                <p:nvPr/>
              </p:nvSpPr>
              <p:spPr>
                <a:xfrm rot="16200000">
                  <a:off x="-219182" y="2735947"/>
                  <a:ext cx="2638800" cy="338554"/>
                </a:xfrm>
                <a:prstGeom prst="rect">
                  <a:avLst/>
                </a:prstGeom>
                <a:noFill/>
              </p:spPr>
              <p:txBody>
                <a:bodyPr wrap="square" rtlCol="0">
                  <a:spAutoFit/>
                </a:bodyPr>
                <a:lstStyle/>
                <a:p>
                  <a:pPr algn="ct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Normalized</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Fluorescence</a:t>
                  </a:r>
                </a:p>
              </p:txBody>
            </p:sp>
            <p:sp>
              <p:nvSpPr>
                <p:cNvPr id="26" name="TextBox 25">
                  <a:extLst>
                    <a:ext uri="{FF2B5EF4-FFF2-40B4-BE49-F238E27FC236}">
                      <a16:creationId xmlns:a16="http://schemas.microsoft.com/office/drawing/2014/main" id="{9FEE8410-2181-4883-9A45-23B5AEA0F2DA}"/>
                    </a:ext>
                  </a:extLst>
                </p:cNvPr>
                <p:cNvSpPr txBox="1"/>
                <p:nvPr/>
              </p:nvSpPr>
              <p:spPr>
                <a:xfrm>
                  <a:off x="5506064" y="5390282"/>
                  <a:ext cx="1925052" cy="338554"/>
                </a:xfrm>
                <a:prstGeom prst="rect">
                  <a:avLst/>
                </a:prstGeom>
                <a:solidFill>
                  <a:schemeClr val="bg1"/>
                </a:solidFill>
              </p:spPr>
              <p:txBody>
                <a:bodyPr wrap="square" rtlCol="0">
                  <a:spAutoFit/>
                </a:bodyPr>
                <a:lstStyle/>
                <a:p>
                  <a:r>
                    <a:rPr lang="en-US" sz="1600" dirty="0">
                      <a:latin typeface="Helvetica" panose="020B0604020202020204" pitchFamily="34" charset="0"/>
                      <a:cs typeface="Helvetica" panose="020B0604020202020204" pitchFamily="34" charset="0"/>
                    </a:rPr>
                    <a:t>FTL_0144</a:t>
                  </a:r>
                </a:p>
              </p:txBody>
            </p:sp>
            <p:sp>
              <p:nvSpPr>
                <p:cNvPr id="27" name="TextBox 26">
                  <a:extLst>
                    <a:ext uri="{FF2B5EF4-FFF2-40B4-BE49-F238E27FC236}">
                      <a16:creationId xmlns:a16="http://schemas.microsoft.com/office/drawing/2014/main" id="{C62527CA-96B8-49C5-B94A-1C87C2320057}"/>
                    </a:ext>
                  </a:extLst>
                </p:cNvPr>
                <p:cNvSpPr txBox="1"/>
                <p:nvPr/>
              </p:nvSpPr>
              <p:spPr>
                <a:xfrm>
                  <a:off x="4216721" y="5376259"/>
                  <a:ext cx="1193883" cy="338554"/>
                </a:xfrm>
                <a:prstGeom prst="rect">
                  <a:avLst/>
                </a:prstGeom>
                <a:solidFill>
                  <a:schemeClr val="bg1"/>
                </a:solidFill>
              </p:spPr>
              <p:txBody>
                <a:bodyPr wrap="square" rtlCol="0">
                  <a:spAutoFit/>
                </a:bodyPr>
                <a:lstStyle/>
                <a:p>
                  <a:r>
                    <a:rPr lang="en-US" sz="1600" i="1" dirty="0">
                      <a:latin typeface="Helvetica" panose="020B0604020202020204" pitchFamily="34" charset="0"/>
                      <a:cs typeface="Helvetica" panose="020B0604020202020204" pitchFamily="34" charset="0"/>
                    </a:rPr>
                    <a:t>hfq</a:t>
                  </a:r>
                  <a:endParaRPr lang="en-US" sz="1600" dirty="0">
                    <a:latin typeface="Helvetica" panose="020B0604020202020204" pitchFamily="34" charset="0"/>
                    <a:cs typeface="Helvetica" panose="020B0604020202020204" pitchFamily="34" charset="0"/>
                  </a:endParaRPr>
                </a:p>
              </p:txBody>
            </p:sp>
          </p:grpSp>
          <p:sp>
            <p:nvSpPr>
              <p:cNvPr id="48" name="TextBox 47">
                <a:extLst>
                  <a:ext uri="{FF2B5EF4-FFF2-40B4-BE49-F238E27FC236}">
                    <a16:creationId xmlns:a16="http://schemas.microsoft.com/office/drawing/2014/main" id="{16964813-EC58-4272-9522-90E03F65ED1D}"/>
                  </a:ext>
                </a:extLst>
              </p:cNvPr>
              <p:cNvSpPr txBox="1"/>
              <p:nvPr/>
            </p:nvSpPr>
            <p:spPr>
              <a:xfrm>
                <a:off x="6642145" y="4453112"/>
                <a:ext cx="1507104" cy="338554"/>
              </a:xfrm>
              <a:prstGeom prst="rect">
                <a:avLst/>
              </a:prstGeom>
              <a:solidFill>
                <a:schemeClr val="bg1"/>
              </a:solidFill>
            </p:spPr>
            <p:txBody>
              <a:bodyPr wrap="square" rtlCol="0">
                <a:spAutoFit/>
              </a:bodyPr>
              <a:lstStyle/>
              <a:p>
                <a:r>
                  <a:rPr lang="en-US" sz="1600" i="1" dirty="0">
                    <a:latin typeface="Helvetica" panose="020B0604020202020204" pitchFamily="34" charset="0"/>
                    <a:cs typeface="Helvetica" panose="020B0604020202020204" pitchFamily="34" charset="0"/>
                  </a:rPr>
                  <a:t>mraY</a:t>
                </a:r>
                <a:endParaRPr lang="en-US" sz="1600" dirty="0">
                  <a:latin typeface="Helvetica" panose="020B0604020202020204" pitchFamily="34" charset="0"/>
                  <a:cs typeface="Helvetica" panose="020B0604020202020204" pitchFamily="34" charset="0"/>
                </a:endParaRPr>
              </a:p>
            </p:txBody>
          </p:sp>
        </p:grpSp>
        <p:grpSp>
          <p:nvGrpSpPr>
            <p:cNvPr id="50" name="Group 49">
              <a:extLst>
                <a:ext uri="{FF2B5EF4-FFF2-40B4-BE49-F238E27FC236}">
                  <a16:creationId xmlns:a16="http://schemas.microsoft.com/office/drawing/2014/main" id="{C74B1C00-6F26-4213-AEFE-B5FC3C5A0C4B}"/>
                </a:ext>
              </a:extLst>
            </p:cNvPr>
            <p:cNvGrpSpPr/>
            <p:nvPr/>
          </p:nvGrpSpPr>
          <p:grpSpPr>
            <a:xfrm>
              <a:off x="1216981" y="1114256"/>
              <a:ext cx="2617198" cy="830997"/>
              <a:chOff x="2200785" y="3860931"/>
              <a:chExt cx="2617198" cy="830997"/>
            </a:xfrm>
          </p:grpSpPr>
          <p:sp>
            <p:nvSpPr>
              <p:cNvPr id="56" name="TextBox 55">
                <a:extLst>
                  <a:ext uri="{FF2B5EF4-FFF2-40B4-BE49-F238E27FC236}">
                    <a16:creationId xmlns:a16="http://schemas.microsoft.com/office/drawing/2014/main" id="{1379825C-B8D0-4308-AB99-12E716F67BC4}"/>
                  </a:ext>
                </a:extLst>
              </p:cNvPr>
              <p:cNvSpPr txBox="1"/>
              <p:nvPr/>
            </p:nvSpPr>
            <p:spPr>
              <a:xfrm>
                <a:off x="2200785" y="3860931"/>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1.16-fold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8" name="Straight Connector 57">
                <a:extLst>
                  <a:ext uri="{FF2B5EF4-FFF2-40B4-BE49-F238E27FC236}">
                    <a16:creationId xmlns:a16="http://schemas.microsoft.com/office/drawing/2014/main" id="{9BD3F21F-ACC0-40ED-A217-798EBC7A9CE3}"/>
                  </a:ext>
                </a:extLst>
              </p:cNvPr>
              <p:cNvCxnSpPr>
                <a:cxnSpLocks/>
              </p:cNvCxnSpPr>
              <p:nvPr/>
            </p:nvCxnSpPr>
            <p:spPr>
              <a:xfrm flipH="1">
                <a:off x="3013643" y="4127779"/>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4" name="Group 63">
              <a:extLst>
                <a:ext uri="{FF2B5EF4-FFF2-40B4-BE49-F238E27FC236}">
                  <a16:creationId xmlns:a16="http://schemas.microsoft.com/office/drawing/2014/main" id="{F26FDB4D-593E-4B9B-93B1-0B1BF909EE33}"/>
                </a:ext>
              </a:extLst>
            </p:cNvPr>
            <p:cNvGrpSpPr/>
            <p:nvPr/>
          </p:nvGrpSpPr>
          <p:grpSpPr>
            <a:xfrm>
              <a:off x="4567523" y="1103288"/>
              <a:ext cx="2617198" cy="830997"/>
              <a:chOff x="2200785" y="3860931"/>
              <a:chExt cx="2617198" cy="830997"/>
            </a:xfrm>
          </p:grpSpPr>
          <p:sp>
            <p:nvSpPr>
              <p:cNvPr id="65" name="TextBox 64">
                <a:extLst>
                  <a:ext uri="{FF2B5EF4-FFF2-40B4-BE49-F238E27FC236}">
                    <a16:creationId xmlns:a16="http://schemas.microsoft.com/office/drawing/2014/main" id="{D39063DF-B5BE-4442-BD2D-DCAB9F745420}"/>
                  </a:ext>
                </a:extLst>
              </p:cNvPr>
              <p:cNvSpPr txBox="1"/>
              <p:nvPr/>
            </p:nvSpPr>
            <p:spPr>
              <a:xfrm>
                <a:off x="2200785" y="3860931"/>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0.58-fold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66" name="Straight Connector 65">
                <a:extLst>
                  <a:ext uri="{FF2B5EF4-FFF2-40B4-BE49-F238E27FC236}">
                    <a16:creationId xmlns:a16="http://schemas.microsoft.com/office/drawing/2014/main" id="{48029A5B-B019-4832-8332-283A3F9EF076}"/>
                  </a:ext>
                </a:extLst>
              </p:cNvPr>
              <p:cNvCxnSpPr>
                <a:cxnSpLocks/>
              </p:cNvCxnSpPr>
              <p:nvPr/>
            </p:nvCxnSpPr>
            <p:spPr>
              <a:xfrm flipH="1">
                <a:off x="3013643" y="4127779"/>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7" name="Group 66">
              <a:extLst>
                <a:ext uri="{FF2B5EF4-FFF2-40B4-BE49-F238E27FC236}">
                  <a16:creationId xmlns:a16="http://schemas.microsoft.com/office/drawing/2014/main" id="{F21AE778-D623-4A2C-9702-649161AC5FE2}"/>
                </a:ext>
              </a:extLst>
            </p:cNvPr>
            <p:cNvGrpSpPr/>
            <p:nvPr/>
          </p:nvGrpSpPr>
          <p:grpSpPr>
            <a:xfrm>
              <a:off x="6128378" y="1066236"/>
              <a:ext cx="2617198" cy="830997"/>
              <a:chOff x="2164766" y="3833800"/>
              <a:chExt cx="2617198" cy="830997"/>
            </a:xfrm>
          </p:grpSpPr>
          <p:sp>
            <p:nvSpPr>
              <p:cNvPr id="68" name="TextBox 67">
                <a:extLst>
                  <a:ext uri="{FF2B5EF4-FFF2-40B4-BE49-F238E27FC236}">
                    <a16:creationId xmlns:a16="http://schemas.microsoft.com/office/drawing/2014/main" id="{91C04632-4B42-4E20-A296-F5EDBCCBC0D8}"/>
                  </a:ext>
                </a:extLst>
              </p:cNvPr>
              <p:cNvSpPr txBox="1"/>
              <p:nvPr/>
            </p:nvSpPr>
            <p:spPr>
              <a:xfrm>
                <a:off x="2164766" y="3833800"/>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0.63-fold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69" name="Straight Connector 68">
                <a:extLst>
                  <a:ext uri="{FF2B5EF4-FFF2-40B4-BE49-F238E27FC236}">
                    <a16:creationId xmlns:a16="http://schemas.microsoft.com/office/drawing/2014/main" id="{A036B6A1-C769-4D4E-88FF-C4818FB12053}"/>
                  </a:ext>
                </a:extLst>
              </p:cNvPr>
              <p:cNvCxnSpPr>
                <a:cxnSpLocks/>
              </p:cNvCxnSpPr>
              <p:nvPr/>
            </p:nvCxnSpPr>
            <p:spPr>
              <a:xfrm flipH="1">
                <a:off x="3013643" y="4127779"/>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70" name="Group 69">
              <a:extLst>
                <a:ext uri="{FF2B5EF4-FFF2-40B4-BE49-F238E27FC236}">
                  <a16:creationId xmlns:a16="http://schemas.microsoft.com/office/drawing/2014/main" id="{155D5C9D-3A95-441B-AB61-3B70D1A19312}"/>
                </a:ext>
              </a:extLst>
            </p:cNvPr>
            <p:cNvGrpSpPr/>
            <p:nvPr/>
          </p:nvGrpSpPr>
          <p:grpSpPr>
            <a:xfrm>
              <a:off x="7788279" y="1103288"/>
              <a:ext cx="2617198" cy="830997"/>
              <a:chOff x="2200785" y="3860931"/>
              <a:chExt cx="2617198" cy="830997"/>
            </a:xfrm>
          </p:grpSpPr>
          <p:sp>
            <p:nvSpPr>
              <p:cNvPr id="71" name="TextBox 70">
                <a:extLst>
                  <a:ext uri="{FF2B5EF4-FFF2-40B4-BE49-F238E27FC236}">
                    <a16:creationId xmlns:a16="http://schemas.microsoft.com/office/drawing/2014/main" id="{C3EB7F03-9B0F-4A37-A51E-5A7606027276}"/>
                  </a:ext>
                </a:extLst>
              </p:cNvPr>
              <p:cNvSpPr txBox="1"/>
              <p:nvPr/>
            </p:nvSpPr>
            <p:spPr>
              <a:xfrm>
                <a:off x="2200785" y="3860931"/>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0.96-fold</a:t>
                </a:r>
              </a:p>
              <a:p>
                <a:pPr algn="ctr"/>
                <a:endParaRPr lang="en-US" sz="1600" dirty="0">
                  <a:latin typeface="Helvetica" panose="020B0604020202020204" pitchFamily="34" charset="0"/>
                  <a:cs typeface="Helvetica" panose="020B0604020202020204" pitchFamily="34" charset="0"/>
                </a:endParaRPr>
              </a:p>
              <a:p>
                <a:endParaRPr lang="en-US" sz="1600" dirty="0">
                  <a:latin typeface="Helvetica" panose="020B0604020202020204" pitchFamily="34" charset="0"/>
                  <a:cs typeface="Helvetica" panose="020B0604020202020204" pitchFamily="34" charset="0"/>
                </a:endParaRPr>
              </a:p>
            </p:txBody>
          </p:sp>
          <p:cxnSp>
            <p:nvCxnSpPr>
              <p:cNvPr id="72" name="Straight Connector 71">
                <a:extLst>
                  <a:ext uri="{FF2B5EF4-FFF2-40B4-BE49-F238E27FC236}">
                    <a16:creationId xmlns:a16="http://schemas.microsoft.com/office/drawing/2014/main" id="{398CC82A-FC2F-4B11-9010-A2D8D029F9B7}"/>
                  </a:ext>
                </a:extLst>
              </p:cNvPr>
              <p:cNvCxnSpPr>
                <a:cxnSpLocks/>
              </p:cNvCxnSpPr>
              <p:nvPr/>
            </p:nvCxnSpPr>
            <p:spPr>
              <a:xfrm flipH="1">
                <a:off x="3013643" y="4127779"/>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5" name="Group 54">
              <a:extLst>
                <a:ext uri="{FF2B5EF4-FFF2-40B4-BE49-F238E27FC236}">
                  <a16:creationId xmlns:a16="http://schemas.microsoft.com/office/drawing/2014/main" id="{093D0BBD-2A91-4753-8E1F-E20945B200E2}"/>
                </a:ext>
              </a:extLst>
            </p:cNvPr>
            <p:cNvGrpSpPr/>
            <p:nvPr/>
          </p:nvGrpSpPr>
          <p:grpSpPr>
            <a:xfrm>
              <a:off x="2785194" y="1103288"/>
              <a:ext cx="2617198" cy="830997"/>
              <a:chOff x="2200785" y="3860931"/>
              <a:chExt cx="2617198" cy="830997"/>
            </a:xfrm>
          </p:grpSpPr>
          <p:sp>
            <p:nvSpPr>
              <p:cNvPr id="57" name="TextBox 56">
                <a:extLst>
                  <a:ext uri="{FF2B5EF4-FFF2-40B4-BE49-F238E27FC236}">
                    <a16:creationId xmlns:a16="http://schemas.microsoft.com/office/drawing/2014/main" id="{C7232B83-FB3B-4E4B-8710-B2489EAC697F}"/>
                  </a:ext>
                </a:extLst>
              </p:cNvPr>
              <p:cNvSpPr txBox="1"/>
              <p:nvPr/>
            </p:nvSpPr>
            <p:spPr>
              <a:xfrm>
                <a:off x="2200785" y="3860931"/>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1.72-fold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9" name="Straight Connector 58">
                <a:extLst>
                  <a:ext uri="{FF2B5EF4-FFF2-40B4-BE49-F238E27FC236}">
                    <a16:creationId xmlns:a16="http://schemas.microsoft.com/office/drawing/2014/main" id="{774ECC1B-4449-4D52-885A-524115CF7C63}"/>
                  </a:ext>
                </a:extLst>
              </p:cNvPr>
              <p:cNvCxnSpPr>
                <a:cxnSpLocks/>
              </p:cNvCxnSpPr>
              <p:nvPr/>
            </p:nvCxnSpPr>
            <p:spPr>
              <a:xfrm flipH="1">
                <a:off x="3013643" y="4127779"/>
                <a:ext cx="951835" cy="0"/>
              </a:xfrm>
              <a:prstGeom prst="line">
                <a:avLst/>
              </a:prstGeom>
              <a:ln w="19050"/>
            </p:spPr>
            <p:style>
              <a:lnRef idx="1">
                <a:schemeClr val="dk1"/>
              </a:lnRef>
              <a:fillRef idx="0">
                <a:schemeClr val="dk1"/>
              </a:fillRef>
              <a:effectRef idx="0">
                <a:schemeClr val="dk1"/>
              </a:effectRef>
              <a:fontRef idx="minor">
                <a:schemeClr val="tx1"/>
              </a:fontRef>
            </p:style>
          </p:cxnSp>
        </p:grpSp>
        <p:graphicFrame>
          <p:nvGraphicFramePr>
            <p:cNvPr id="4" name="Chart 3">
              <a:extLst>
                <a:ext uri="{FF2B5EF4-FFF2-40B4-BE49-F238E27FC236}">
                  <a16:creationId xmlns:a16="http://schemas.microsoft.com/office/drawing/2014/main" id="{C2D38A98-262C-BA45-FFEF-149DC1C6F929}"/>
                </a:ext>
              </a:extLst>
            </p:cNvPr>
            <p:cNvGraphicFramePr>
              <a:graphicFrameLocks/>
            </p:cNvGraphicFramePr>
            <p:nvPr>
              <p:extLst>
                <p:ext uri="{D42A27DB-BD31-4B8C-83A1-F6EECF244321}">
                  <p14:modId xmlns:p14="http://schemas.microsoft.com/office/powerpoint/2010/main" val="3474724102"/>
                </p:ext>
              </p:extLst>
            </p:nvPr>
          </p:nvGraphicFramePr>
          <p:xfrm>
            <a:off x="1169399" y="1023940"/>
            <a:ext cx="8809825" cy="4490725"/>
          </p:xfrm>
          <a:graphic>
            <a:graphicData uri="http://schemas.openxmlformats.org/drawingml/2006/chart">
              <c:chart xmlns:c="http://schemas.openxmlformats.org/drawingml/2006/chart" xmlns:r="http://schemas.openxmlformats.org/officeDocument/2006/relationships" r:id="rId3"/>
            </a:graphicData>
          </a:graphic>
        </p:graphicFrame>
        <p:cxnSp>
          <p:nvCxnSpPr>
            <p:cNvPr id="9" name="Straight Connector 8">
              <a:extLst>
                <a:ext uri="{FF2B5EF4-FFF2-40B4-BE49-F238E27FC236}">
                  <a16:creationId xmlns:a16="http://schemas.microsoft.com/office/drawing/2014/main" id="{4A87095C-6455-06B9-BF3A-F36A6EB15065}"/>
                </a:ext>
              </a:extLst>
            </p:cNvPr>
            <p:cNvCxnSpPr/>
            <p:nvPr/>
          </p:nvCxnSpPr>
          <p:spPr>
            <a:xfrm flipV="1">
              <a:off x="1614190" y="5356672"/>
              <a:ext cx="8365034" cy="24833"/>
            </a:xfrm>
            <a:prstGeom prst="line">
              <a:avLst/>
            </a:prstGeom>
            <a:ln w="3175"/>
          </p:spPr>
          <p:style>
            <a:lnRef idx="1">
              <a:schemeClr val="dk1"/>
            </a:lnRef>
            <a:fillRef idx="0">
              <a:schemeClr val="dk1"/>
            </a:fillRef>
            <a:effectRef idx="0">
              <a:schemeClr val="dk1"/>
            </a:effectRef>
            <a:fontRef idx="minor">
              <a:schemeClr val="tx1"/>
            </a:fontRef>
          </p:style>
        </p:cxnSp>
        <p:sp>
          <p:nvSpPr>
            <p:cNvPr id="2" name="TextBox 1">
              <a:extLst>
                <a:ext uri="{FF2B5EF4-FFF2-40B4-BE49-F238E27FC236}">
                  <a16:creationId xmlns:a16="http://schemas.microsoft.com/office/drawing/2014/main" id="{D2E80C31-9CCB-D020-F4AC-2026ED794107}"/>
                </a:ext>
              </a:extLst>
            </p:cNvPr>
            <p:cNvSpPr txBox="1"/>
            <p:nvPr/>
          </p:nvSpPr>
          <p:spPr>
            <a:xfrm>
              <a:off x="420421" y="6029597"/>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5´ UTR:</a:t>
              </a:r>
            </a:p>
          </p:txBody>
        </p:sp>
        <p:cxnSp>
          <p:nvCxnSpPr>
            <p:cNvPr id="3" name="Straight Connector 2">
              <a:extLst>
                <a:ext uri="{FF2B5EF4-FFF2-40B4-BE49-F238E27FC236}">
                  <a16:creationId xmlns:a16="http://schemas.microsoft.com/office/drawing/2014/main" id="{B7CA496F-1C33-CB13-55F0-8CD51DD95CE1}"/>
                </a:ext>
              </a:extLst>
            </p:cNvPr>
            <p:cNvCxnSpPr>
              <a:cxnSpLocks/>
            </p:cNvCxnSpPr>
            <p:nvPr/>
          </p:nvCxnSpPr>
          <p:spPr>
            <a:xfrm flipH="1">
              <a:off x="1947411"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E75ADB92-A4C9-7A3D-DFDB-810865BA1FF3}"/>
                </a:ext>
              </a:extLst>
            </p:cNvPr>
            <p:cNvCxnSpPr>
              <a:cxnSpLocks/>
            </p:cNvCxnSpPr>
            <p:nvPr/>
          </p:nvCxnSpPr>
          <p:spPr>
            <a:xfrm flipH="1">
              <a:off x="3515624"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FD6D27C5-9989-1E92-06E9-AC983D275375}"/>
                </a:ext>
              </a:extLst>
            </p:cNvPr>
            <p:cNvCxnSpPr>
              <a:cxnSpLocks/>
            </p:cNvCxnSpPr>
            <p:nvPr/>
          </p:nvCxnSpPr>
          <p:spPr>
            <a:xfrm flipH="1">
              <a:off x="5175878"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9CDF402B-04A2-0699-1012-1580D41F886E}"/>
                </a:ext>
              </a:extLst>
            </p:cNvPr>
            <p:cNvCxnSpPr>
              <a:cxnSpLocks/>
            </p:cNvCxnSpPr>
            <p:nvPr/>
          </p:nvCxnSpPr>
          <p:spPr>
            <a:xfrm flipH="1">
              <a:off x="6772752"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2BB3AE04-921B-E011-66CF-FCD93EAA0459}"/>
                </a:ext>
              </a:extLst>
            </p:cNvPr>
            <p:cNvCxnSpPr>
              <a:cxnSpLocks/>
            </p:cNvCxnSpPr>
            <p:nvPr/>
          </p:nvCxnSpPr>
          <p:spPr>
            <a:xfrm flipH="1">
              <a:off x="8479757" y="5939245"/>
              <a:ext cx="1156338" cy="39"/>
            </a:xfrm>
            <a:prstGeom prst="line">
              <a:avLst/>
            </a:prstGeom>
            <a:ln w="9525"/>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12F08B10-AC63-9463-E548-1EBBEF87B6C2}"/>
                </a:ext>
              </a:extLst>
            </p:cNvPr>
            <p:cNvSpPr txBox="1"/>
            <p:nvPr/>
          </p:nvSpPr>
          <p:spPr>
            <a:xfrm>
              <a:off x="420421" y="5503111"/>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bS21-2:</a:t>
              </a:r>
            </a:p>
          </p:txBody>
        </p:sp>
        <p:sp>
          <p:nvSpPr>
            <p:cNvPr id="17" name="TextBox 16">
              <a:extLst>
                <a:ext uri="{FF2B5EF4-FFF2-40B4-BE49-F238E27FC236}">
                  <a16:creationId xmlns:a16="http://schemas.microsoft.com/office/drawing/2014/main" id="{F1169710-780B-21C2-14C4-6D2113DE76CC}"/>
                </a:ext>
              </a:extLst>
            </p:cNvPr>
            <p:cNvSpPr txBox="1"/>
            <p:nvPr/>
          </p:nvSpPr>
          <p:spPr>
            <a:xfrm>
              <a:off x="1929444" y="5493499"/>
              <a:ext cx="1318287" cy="369332"/>
            </a:xfrm>
            <a:prstGeom prst="rect">
              <a:avLst/>
            </a:prstGeom>
            <a:noFill/>
          </p:spPr>
          <p:txBody>
            <a:bodyPr wrap="square" rtlCol="0">
              <a:spAutoFit/>
            </a:bodyPr>
            <a:lstStyle/>
            <a:p>
              <a:r>
                <a:rPr lang="en-US" dirty="0"/>
                <a:t>+             -</a:t>
              </a:r>
            </a:p>
          </p:txBody>
        </p:sp>
        <p:sp>
          <p:nvSpPr>
            <p:cNvPr id="18" name="TextBox 17">
              <a:extLst>
                <a:ext uri="{FF2B5EF4-FFF2-40B4-BE49-F238E27FC236}">
                  <a16:creationId xmlns:a16="http://schemas.microsoft.com/office/drawing/2014/main" id="{3D2B91E5-DCDE-71C7-F46A-A2BE12884D2B}"/>
                </a:ext>
              </a:extLst>
            </p:cNvPr>
            <p:cNvSpPr txBox="1"/>
            <p:nvPr/>
          </p:nvSpPr>
          <p:spPr>
            <a:xfrm>
              <a:off x="3573767" y="5497994"/>
              <a:ext cx="1318287" cy="369332"/>
            </a:xfrm>
            <a:prstGeom prst="rect">
              <a:avLst/>
            </a:prstGeom>
            <a:noFill/>
          </p:spPr>
          <p:txBody>
            <a:bodyPr wrap="square" rtlCol="0">
              <a:spAutoFit/>
            </a:bodyPr>
            <a:lstStyle/>
            <a:p>
              <a:r>
                <a:rPr lang="en-US" dirty="0"/>
                <a:t>+             -</a:t>
              </a:r>
            </a:p>
          </p:txBody>
        </p:sp>
        <p:sp>
          <p:nvSpPr>
            <p:cNvPr id="22" name="TextBox 21">
              <a:extLst>
                <a:ext uri="{FF2B5EF4-FFF2-40B4-BE49-F238E27FC236}">
                  <a16:creationId xmlns:a16="http://schemas.microsoft.com/office/drawing/2014/main" id="{779A6EC8-6305-7E46-DD73-13536F6039B0}"/>
                </a:ext>
              </a:extLst>
            </p:cNvPr>
            <p:cNvSpPr txBox="1"/>
            <p:nvPr/>
          </p:nvSpPr>
          <p:spPr>
            <a:xfrm>
              <a:off x="5216978" y="5506330"/>
              <a:ext cx="1318287" cy="369332"/>
            </a:xfrm>
            <a:prstGeom prst="rect">
              <a:avLst/>
            </a:prstGeom>
            <a:noFill/>
          </p:spPr>
          <p:txBody>
            <a:bodyPr wrap="square" rtlCol="0">
              <a:spAutoFit/>
            </a:bodyPr>
            <a:lstStyle/>
            <a:p>
              <a:r>
                <a:rPr lang="en-US" dirty="0"/>
                <a:t>+             -</a:t>
              </a:r>
            </a:p>
          </p:txBody>
        </p:sp>
        <p:sp>
          <p:nvSpPr>
            <p:cNvPr id="23" name="TextBox 22">
              <a:extLst>
                <a:ext uri="{FF2B5EF4-FFF2-40B4-BE49-F238E27FC236}">
                  <a16:creationId xmlns:a16="http://schemas.microsoft.com/office/drawing/2014/main" id="{1500C4B0-AA70-2E06-8621-E9E8C894D39A}"/>
                </a:ext>
              </a:extLst>
            </p:cNvPr>
            <p:cNvSpPr txBox="1"/>
            <p:nvPr/>
          </p:nvSpPr>
          <p:spPr>
            <a:xfrm>
              <a:off x="6860189" y="5497785"/>
              <a:ext cx="1318287" cy="369332"/>
            </a:xfrm>
            <a:prstGeom prst="rect">
              <a:avLst/>
            </a:prstGeom>
            <a:noFill/>
          </p:spPr>
          <p:txBody>
            <a:bodyPr wrap="square" rtlCol="0">
              <a:spAutoFit/>
            </a:bodyPr>
            <a:lstStyle/>
            <a:p>
              <a:r>
                <a:rPr lang="en-US" dirty="0"/>
                <a:t>+             -</a:t>
              </a:r>
            </a:p>
          </p:txBody>
        </p:sp>
        <p:sp>
          <p:nvSpPr>
            <p:cNvPr id="24" name="TextBox 23">
              <a:extLst>
                <a:ext uri="{FF2B5EF4-FFF2-40B4-BE49-F238E27FC236}">
                  <a16:creationId xmlns:a16="http://schemas.microsoft.com/office/drawing/2014/main" id="{E4EC0B02-7AC6-6C72-836E-3844DA8F6106}"/>
                </a:ext>
              </a:extLst>
            </p:cNvPr>
            <p:cNvSpPr txBox="1"/>
            <p:nvPr/>
          </p:nvSpPr>
          <p:spPr>
            <a:xfrm>
              <a:off x="8479757" y="5496001"/>
              <a:ext cx="1318287" cy="369332"/>
            </a:xfrm>
            <a:prstGeom prst="rect">
              <a:avLst/>
            </a:prstGeom>
            <a:noFill/>
          </p:spPr>
          <p:txBody>
            <a:bodyPr wrap="square" rtlCol="0">
              <a:spAutoFit/>
            </a:bodyPr>
            <a:lstStyle/>
            <a:p>
              <a:r>
                <a:rPr lang="en-US" dirty="0"/>
                <a:t>+             -</a:t>
              </a:r>
            </a:p>
          </p:txBody>
        </p:sp>
      </p:grpSp>
    </p:spTree>
    <p:extLst>
      <p:ext uri="{BB962C8B-B14F-4D97-AF65-F5344CB8AC3E}">
        <p14:creationId xmlns:p14="http://schemas.microsoft.com/office/powerpoint/2010/main" val="33545056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5D598B5F-EE34-8B48-3FFE-19BD271280E9}"/>
              </a:ext>
            </a:extLst>
          </p:cNvPr>
          <p:cNvGrpSpPr/>
          <p:nvPr/>
        </p:nvGrpSpPr>
        <p:grpSpPr>
          <a:xfrm>
            <a:off x="420421" y="1784909"/>
            <a:ext cx="6764300" cy="4590969"/>
            <a:chOff x="420421" y="1103288"/>
            <a:chExt cx="6764300" cy="5264863"/>
          </a:xfrm>
        </p:grpSpPr>
        <p:sp>
          <p:nvSpPr>
            <p:cNvPr id="19" name="TextBox 18">
              <a:extLst>
                <a:ext uri="{FF2B5EF4-FFF2-40B4-BE49-F238E27FC236}">
                  <a16:creationId xmlns:a16="http://schemas.microsoft.com/office/drawing/2014/main" id="{0827CA60-02CA-46F5-B742-50E161D936EA}"/>
                </a:ext>
              </a:extLst>
            </p:cNvPr>
            <p:cNvSpPr txBox="1"/>
            <p:nvPr/>
          </p:nvSpPr>
          <p:spPr>
            <a:xfrm rot="16200000">
              <a:off x="-517837" y="3398362"/>
              <a:ext cx="2638799" cy="338554"/>
            </a:xfrm>
            <a:prstGeom prst="rect">
              <a:avLst/>
            </a:prstGeom>
            <a:noFill/>
          </p:spPr>
          <p:txBody>
            <a:bodyPr wrap="square" rtlCol="0">
              <a:spAutoFit/>
            </a:bodyPr>
            <a:lstStyle/>
            <a:p>
              <a:pPr algn="ct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Normalized</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Fluorescence</a:t>
              </a:r>
            </a:p>
          </p:txBody>
        </p:sp>
        <p:grpSp>
          <p:nvGrpSpPr>
            <p:cNvPr id="50" name="Group 49">
              <a:extLst>
                <a:ext uri="{FF2B5EF4-FFF2-40B4-BE49-F238E27FC236}">
                  <a16:creationId xmlns:a16="http://schemas.microsoft.com/office/drawing/2014/main" id="{C74B1C00-6F26-4213-AEFE-B5FC3C5A0C4B}"/>
                </a:ext>
              </a:extLst>
            </p:cNvPr>
            <p:cNvGrpSpPr/>
            <p:nvPr/>
          </p:nvGrpSpPr>
          <p:grpSpPr>
            <a:xfrm>
              <a:off x="1216981" y="1114256"/>
              <a:ext cx="2617198" cy="952976"/>
              <a:chOff x="2200785" y="3860931"/>
              <a:chExt cx="2617198" cy="952976"/>
            </a:xfrm>
          </p:grpSpPr>
          <p:sp>
            <p:nvSpPr>
              <p:cNvPr id="56" name="TextBox 55">
                <a:extLst>
                  <a:ext uri="{FF2B5EF4-FFF2-40B4-BE49-F238E27FC236}">
                    <a16:creationId xmlns:a16="http://schemas.microsoft.com/office/drawing/2014/main" id="{1379825C-B8D0-4308-AB99-12E716F67BC4}"/>
                  </a:ext>
                </a:extLst>
              </p:cNvPr>
              <p:cNvSpPr txBox="1"/>
              <p:nvPr/>
            </p:nvSpPr>
            <p:spPr>
              <a:xfrm>
                <a:off x="2200785" y="3860931"/>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1.88-fold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8" name="Straight Connector 57">
                <a:extLst>
                  <a:ext uri="{FF2B5EF4-FFF2-40B4-BE49-F238E27FC236}">
                    <a16:creationId xmlns:a16="http://schemas.microsoft.com/office/drawing/2014/main" id="{9BD3F21F-ACC0-40ED-A217-798EBC7A9CE3}"/>
                  </a:ext>
                </a:extLst>
              </p:cNvPr>
              <p:cNvCxnSpPr>
                <a:cxnSpLocks/>
              </p:cNvCxnSpPr>
              <p:nvPr/>
            </p:nvCxnSpPr>
            <p:spPr>
              <a:xfrm flipH="1">
                <a:off x="3013643" y="4186036"/>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4" name="Group 63">
              <a:extLst>
                <a:ext uri="{FF2B5EF4-FFF2-40B4-BE49-F238E27FC236}">
                  <a16:creationId xmlns:a16="http://schemas.microsoft.com/office/drawing/2014/main" id="{F26FDB4D-593E-4B9B-93B1-0B1BF909EE33}"/>
                </a:ext>
              </a:extLst>
            </p:cNvPr>
            <p:cNvGrpSpPr/>
            <p:nvPr/>
          </p:nvGrpSpPr>
          <p:grpSpPr>
            <a:xfrm>
              <a:off x="4567523" y="1103288"/>
              <a:ext cx="2617198" cy="952976"/>
              <a:chOff x="2200785" y="3860931"/>
              <a:chExt cx="2617198" cy="952976"/>
            </a:xfrm>
          </p:grpSpPr>
          <p:sp>
            <p:nvSpPr>
              <p:cNvPr id="65" name="TextBox 64">
                <a:extLst>
                  <a:ext uri="{FF2B5EF4-FFF2-40B4-BE49-F238E27FC236}">
                    <a16:creationId xmlns:a16="http://schemas.microsoft.com/office/drawing/2014/main" id="{D39063DF-B5BE-4442-BD2D-DCAB9F745420}"/>
                  </a:ext>
                </a:extLst>
              </p:cNvPr>
              <p:cNvSpPr txBox="1"/>
              <p:nvPr/>
            </p:nvSpPr>
            <p:spPr>
              <a:xfrm>
                <a:off x="2200785" y="3860931"/>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0.90-fold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66" name="Straight Connector 65">
                <a:extLst>
                  <a:ext uri="{FF2B5EF4-FFF2-40B4-BE49-F238E27FC236}">
                    <a16:creationId xmlns:a16="http://schemas.microsoft.com/office/drawing/2014/main" id="{48029A5B-B019-4832-8332-283A3F9EF076}"/>
                  </a:ext>
                </a:extLst>
              </p:cNvPr>
              <p:cNvCxnSpPr>
                <a:cxnSpLocks/>
              </p:cNvCxnSpPr>
              <p:nvPr/>
            </p:nvCxnSpPr>
            <p:spPr>
              <a:xfrm flipH="1">
                <a:off x="3013643" y="4171472"/>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5" name="Group 54">
              <a:extLst>
                <a:ext uri="{FF2B5EF4-FFF2-40B4-BE49-F238E27FC236}">
                  <a16:creationId xmlns:a16="http://schemas.microsoft.com/office/drawing/2014/main" id="{093D0BBD-2A91-4753-8E1F-E20945B200E2}"/>
                </a:ext>
              </a:extLst>
            </p:cNvPr>
            <p:cNvGrpSpPr/>
            <p:nvPr/>
          </p:nvGrpSpPr>
          <p:grpSpPr>
            <a:xfrm>
              <a:off x="2981674" y="1103288"/>
              <a:ext cx="2617198" cy="952976"/>
              <a:chOff x="2397265" y="3860931"/>
              <a:chExt cx="2617198" cy="952976"/>
            </a:xfrm>
          </p:grpSpPr>
          <p:sp>
            <p:nvSpPr>
              <p:cNvPr id="57" name="TextBox 56">
                <a:extLst>
                  <a:ext uri="{FF2B5EF4-FFF2-40B4-BE49-F238E27FC236}">
                    <a16:creationId xmlns:a16="http://schemas.microsoft.com/office/drawing/2014/main" id="{C7232B83-FB3B-4E4B-8710-B2489EAC697F}"/>
                  </a:ext>
                </a:extLst>
              </p:cNvPr>
              <p:cNvSpPr txBox="1"/>
              <p:nvPr/>
            </p:nvSpPr>
            <p:spPr>
              <a:xfrm>
                <a:off x="2397265" y="3860931"/>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0.91-fold</a:t>
                </a:r>
              </a:p>
              <a:p>
                <a:pPr algn="ctr"/>
                <a:endParaRPr lang="en-US" sz="1600" dirty="0">
                  <a:latin typeface="Helvetica" panose="020B0604020202020204" pitchFamily="34" charset="0"/>
                  <a:cs typeface="Helvetica" panose="020B0604020202020204" pitchFamily="34" charset="0"/>
                </a:endParaRPr>
              </a:p>
              <a:p>
                <a:endParaRPr lang="en-US" sz="1600" dirty="0">
                  <a:latin typeface="Helvetica" panose="020B0604020202020204" pitchFamily="34" charset="0"/>
                  <a:cs typeface="Helvetica" panose="020B0604020202020204" pitchFamily="34" charset="0"/>
                </a:endParaRPr>
              </a:p>
            </p:txBody>
          </p:sp>
          <p:cxnSp>
            <p:nvCxnSpPr>
              <p:cNvPr id="59" name="Straight Connector 58">
                <a:extLst>
                  <a:ext uri="{FF2B5EF4-FFF2-40B4-BE49-F238E27FC236}">
                    <a16:creationId xmlns:a16="http://schemas.microsoft.com/office/drawing/2014/main" id="{774ECC1B-4449-4D52-885A-524115CF7C63}"/>
                  </a:ext>
                </a:extLst>
              </p:cNvPr>
              <p:cNvCxnSpPr>
                <a:cxnSpLocks/>
              </p:cNvCxnSpPr>
              <p:nvPr/>
            </p:nvCxnSpPr>
            <p:spPr>
              <a:xfrm flipH="1">
                <a:off x="3244868" y="4171472"/>
                <a:ext cx="951835" cy="0"/>
              </a:xfrm>
              <a:prstGeom prst="line">
                <a:avLst/>
              </a:prstGeom>
              <a:ln w="19050"/>
            </p:spPr>
            <p:style>
              <a:lnRef idx="1">
                <a:schemeClr val="dk1"/>
              </a:lnRef>
              <a:fillRef idx="0">
                <a:schemeClr val="dk1"/>
              </a:fillRef>
              <a:effectRef idx="0">
                <a:schemeClr val="dk1"/>
              </a:effectRef>
              <a:fontRef idx="minor">
                <a:schemeClr val="tx1"/>
              </a:fontRef>
            </p:style>
          </p:cxnSp>
        </p:grpSp>
        <p:cxnSp>
          <p:nvCxnSpPr>
            <p:cNvPr id="9" name="Straight Connector 8">
              <a:extLst>
                <a:ext uri="{FF2B5EF4-FFF2-40B4-BE49-F238E27FC236}">
                  <a16:creationId xmlns:a16="http://schemas.microsoft.com/office/drawing/2014/main" id="{4A87095C-6455-06B9-BF3A-F36A6EB15065}"/>
                </a:ext>
              </a:extLst>
            </p:cNvPr>
            <p:cNvCxnSpPr>
              <a:cxnSpLocks/>
            </p:cNvCxnSpPr>
            <p:nvPr/>
          </p:nvCxnSpPr>
          <p:spPr>
            <a:xfrm>
              <a:off x="1614190" y="5381505"/>
              <a:ext cx="4996817" cy="0"/>
            </a:xfrm>
            <a:prstGeom prst="line">
              <a:avLst/>
            </a:prstGeom>
            <a:ln w="3175"/>
          </p:spPr>
          <p:style>
            <a:lnRef idx="1">
              <a:schemeClr val="dk1"/>
            </a:lnRef>
            <a:fillRef idx="0">
              <a:schemeClr val="dk1"/>
            </a:fillRef>
            <a:effectRef idx="0">
              <a:schemeClr val="dk1"/>
            </a:effectRef>
            <a:fontRef idx="minor">
              <a:schemeClr val="tx1"/>
            </a:fontRef>
          </p:style>
        </p:cxnSp>
        <p:sp>
          <p:nvSpPr>
            <p:cNvPr id="2" name="TextBox 1">
              <a:extLst>
                <a:ext uri="{FF2B5EF4-FFF2-40B4-BE49-F238E27FC236}">
                  <a16:creationId xmlns:a16="http://schemas.microsoft.com/office/drawing/2014/main" id="{D2E80C31-9CCB-D020-F4AC-2026ED794107}"/>
                </a:ext>
              </a:extLst>
            </p:cNvPr>
            <p:cNvSpPr txBox="1"/>
            <p:nvPr/>
          </p:nvSpPr>
          <p:spPr>
            <a:xfrm>
              <a:off x="420421" y="6029597"/>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5´ UTR:</a:t>
              </a:r>
            </a:p>
          </p:txBody>
        </p:sp>
        <p:cxnSp>
          <p:nvCxnSpPr>
            <p:cNvPr id="3" name="Straight Connector 2">
              <a:extLst>
                <a:ext uri="{FF2B5EF4-FFF2-40B4-BE49-F238E27FC236}">
                  <a16:creationId xmlns:a16="http://schemas.microsoft.com/office/drawing/2014/main" id="{B7CA496F-1C33-CB13-55F0-8CD51DD95CE1}"/>
                </a:ext>
              </a:extLst>
            </p:cNvPr>
            <p:cNvCxnSpPr>
              <a:cxnSpLocks/>
            </p:cNvCxnSpPr>
            <p:nvPr/>
          </p:nvCxnSpPr>
          <p:spPr>
            <a:xfrm flipH="1">
              <a:off x="1947411"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E75ADB92-A4C9-7A3D-DFDB-810865BA1FF3}"/>
                </a:ext>
              </a:extLst>
            </p:cNvPr>
            <p:cNvCxnSpPr>
              <a:cxnSpLocks/>
            </p:cNvCxnSpPr>
            <p:nvPr/>
          </p:nvCxnSpPr>
          <p:spPr>
            <a:xfrm flipH="1">
              <a:off x="3515624"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FD6D27C5-9989-1E92-06E9-AC983D275375}"/>
                </a:ext>
              </a:extLst>
            </p:cNvPr>
            <p:cNvCxnSpPr>
              <a:cxnSpLocks/>
            </p:cNvCxnSpPr>
            <p:nvPr/>
          </p:nvCxnSpPr>
          <p:spPr>
            <a:xfrm flipH="1">
              <a:off x="5175878" y="5939245"/>
              <a:ext cx="1156338" cy="39"/>
            </a:xfrm>
            <a:prstGeom prst="line">
              <a:avLst/>
            </a:prstGeom>
            <a:ln w="9525"/>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12F08B10-AC63-9463-E548-1EBBEF87B6C2}"/>
                </a:ext>
              </a:extLst>
            </p:cNvPr>
            <p:cNvSpPr txBox="1"/>
            <p:nvPr/>
          </p:nvSpPr>
          <p:spPr>
            <a:xfrm>
              <a:off x="420421" y="5503111"/>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bS21-2:</a:t>
              </a:r>
            </a:p>
          </p:txBody>
        </p:sp>
        <p:sp>
          <p:nvSpPr>
            <p:cNvPr id="17" name="TextBox 16">
              <a:extLst>
                <a:ext uri="{FF2B5EF4-FFF2-40B4-BE49-F238E27FC236}">
                  <a16:creationId xmlns:a16="http://schemas.microsoft.com/office/drawing/2014/main" id="{F1169710-780B-21C2-14C4-6D2113DE76CC}"/>
                </a:ext>
              </a:extLst>
            </p:cNvPr>
            <p:cNvSpPr txBox="1"/>
            <p:nvPr/>
          </p:nvSpPr>
          <p:spPr>
            <a:xfrm>
              <a:off x="1929444" y="5493499"/>
              <a:ext cx="1318287" cy="369332"/>
            </a:xfrm>
            <a:prstGeom prst="rect">
              <a:avLst/>
            </a:prstGeom>
            <a:noFill/>
          </p:spPr>
          <p:txBody>
            <a:bodyPr wrap="square" rtlCol="0">
              <a:spAutoFit/>
            </a:bodyPr>
            <a:lstStyle/>
            <a:p>
              <a:r>
                <a:rPr lang="en-US" dirty="0"/>
                <a:t>+             -</a:t>
              </a:r>
            </a:p>
          </p:txBody>
        </p:sp>
        <p:sp>
          <p:nvSpPr>
            <p:cNvPr id="18" name="TextBox 17">
              <a:extLst>
                <a:ext uri="{FF2B5EF4-FFF2-40B4-BE49-F238E27FC236}">
                  <a16:creationId xmlns:a16="http://schemas.microsoft.com/office/drawing/2014/main" id="{3D2B91E5-DCDE-71C7-F46A-A2BE12884D2B}"/>
                </a:ext>
              </a:extLst>
            </p:cNvPr>
            <p:cNvSpPr txBox="1"/>
            <p:nvPr/>
          </p:nvSpPr>
          <p:spPr>
            <a:xfrm>
              <a:off x="3573767" y="5497994"/>
              <a:ext cx="1318287" cy="369332"/>
            </a:xfrm>
            <a:prstGeom prst="rect">
              <a:avLst/>
            </a:prstGeom>
            <a:noFill/>
          </p:spPr>
          <p:txBody>
            <a:bodyPr wrap="square" rtlCol="0">
              <a:spAutoFit/>
            </a:bodyPr>
            <a:lstStyle/>
            <a:p>
              <a:r>
                <a:rPr lang="en-US" dirty="0"/>
                <a:t>+             -</a:t>
              </a:r>
            </a:p>
          </p:txBody>
        </p:sp>
        <p:sp>
          <p:nvSpPr>
            <p:cNvPr id="22" name="TextBox 21">
              <a:extLst>
                <a:ext uri="{FF2B5EF4-FFF2-40B4-BE49-F238E27FC236}">
                  <a16:creationId xmlns:a16="http://schemas.microsoft.com/office/drawing/2014/main" id="{779A6EC8-6305-7E46-DD73-13536F6039B0}"/>
                </a:ext>
              </a:extLst>
            </p:cNvPr>
            <p:cNvSpPr txBox="1"/>
            <p:nvPr/>
          </p:nvSpPr>
          <p:spPr>
            <a:xfrm>
              <a:off x="5216978" y="5506330"/>
              <a:ext cx="1318287" cy="369332"/>
            </a:xfrm>
            <a:prstGeom prst="rect">
              <a:avLst/>
            </a:prstGeom>
            <a:noFill/>
          </p:spPr>
          <p:txBody>
            <a:bodyPr wrap="square" rtlCol="0">
              <a:spAutoFit/>
            </a:bodyPr>
            <a:lstStyle/>
            <a:p>
              <a:r>
                <a:rPr lang="en-US" dirty="0"/>
                <a:t>+             -</a:t>
              </a:r>
            </a:p>
          </p:txBody>
        </p:sp>
      </p:grpSp>
      <p:sp>
        <p:nvSpPr>
          <p:cNvPr id="13" name="TextBox 12">
            <a:extLst>
              <a:ext uri="{FF2B5EF4-FFF2-40B4-BE49-F238E27FC236}">
                <a16:creationId xmlns:a16="http://schemas.microsoft.com/office/drawing/2014/main" id="{717B5465-6EDB-56AD-860F-79C116741834}"/>
              </a:ext>
            </a:extLst>
          </p:cNvPr>
          <p:cNvSpPr txBox="1"/>
          <p:nvPr/>
        </p:nvSpPr>
        <p:spPr>
          <a:xfrm>
            <a:off x="1772028" y="6025861"/>
            <a:ext cx="1507104" cy="338554"/>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hfq </a:t>
            </a:r>
            <a:r>
              <a:rPr lang="en-US" sz="1600" dirty="0">
                <a:latin typeface="Helvetica" panose="020B0604020202020204" pitchFamily="34" charset="0"/>
                <a:cs typeface="Helvetica" panose="020B0604020202020204" pitchFamily="34" charset="0"/>
              </a:rPr>
              <a:t>short</a:t>
            </a:r>
            <a:endParaRPr lang="en-US" sz="1600" i="1" dirty="0">
              <a:latin typeface="Helvetica" panose="020B0604020202020204" pitchFamily="34" charset="0"/>
              <a:cs typeface="Helvetica" panose="020B0604020202020204" pitchFamily="34" charset="0"/>
            </a:endParaRPr>
          </a:p>
        </p:txBody>
      </p:sp>
      <p:sp>
        <p:nvSpPr>
          <p:cNvPr id="21" name="TextBox 20">
            <a:extLst>
              <a:ext uri="{FF2B5EF4-FFF2-40B4-BE49-F238E27FC236}">
                <a16:creationId xmlns:a16="http://schemas.microsoft.com/office/drawing/2014/main" id="{C83A54B6-279C-443E-BC67-512396B7B5A0}"/>
              </a:ext>
            </a:extLst>
          </p:cNvPr>
          <p:cNvSpPr txBox="1"/>
          <p:nvPr/>
        </p:nvSpPr>
        <p:spPr>
          <a:xfrm>
            <a:off x="236216" y="231739"/>
            <a:ext cx="12192000" cy="1384995"/>
          </a:xfrm>
          <a:prstGeom prst="rect">
            <a:avLst/>
          </a:prstGeom>
          <a:noFill/>
        </p:spPr>
        <p:txBody>
          <a:bodyPr wrap="square">
            <a:spAutoFit/>
          </a:bodyPr>
          <a:lstStyle/>
          <a:p>
            <a:r>
              <a:rPr lang="en-US" sz="1200" b="1" i="1" dirty="0">
                <a:latin typeface="Courier New" panose="02070309020205020404" pitchFamily="49" charset="0"/>
                <a:ea typeface="Calibri" panose="020F0502020204030204" pitchFamily="34" charset="0"/>
                <a:cs typeface="Courier New" panose="02070309020205020404" pitchFamily="49" charset="0"/>
              </a:rPr>
              <a:t>mraY</a:t>
            </a:r>
            <a:r>
              <a:rPr lang="en-US" sz="1200" b="1" dirty="0">
                <a:latin typeface="Courier New" panose="02070309020205020404" pitchFamily="49" charset="0"/>
                <a:ea typeface="Calibri" panose="020F0502020204030204" pitchFamily="34" charset="0"/>
                <a:cs typeface="Courier New" panose="02070309020205020404" pitchFamily="49" charset="0"/>
              </a:rPr>
              <a:t> mutation9</a:t>
            </a:r>
            <a:r>
              <a:rPr lang="en-US" sz="1200" b="1" dirty="0">
                <a:effectLst/>
                <a:latin typeface="Courier New" panose="02070309020205020404" pitchFamily="49" charset="0"/>
                <a:ea typeface="Calibri" panose="020F0502020204030204" pitchFamily="34" charset="0"/>
                <a:cs typeface="Courier New" panose="02070309020205020404" pitchFamily="49" charset="0"/>
              </a:rPr>
              <a:t>:</a:t>
            </a:r>
          </a:p>
          <a:p>
            <a:r>
              <a:rPr lang="en-US" sz="1200" dirty="0">
                <a:effectLst/>
                <a:latin typeface="Courier New" panose="02070309020205020404" pitchFamily="49" charset="0"/>
                <a:ea typeface="Calibri" panose="020F0502020204030204" pitchFamily="34" charset="0"/>
                <a:cs typeface="Courier New" panose="02070309020205020404" pitchFamily="49" charset="0"/>
              </a:rPr>
              <a:t>________________________________________ucuauuaaaaaaauaacauaucuauuauaauacuccaaggucauuaaacauuuuaaauau AUG cugauuuaucuuuuu </a:t>
            </a:r>
          </a:p>
          <a:p>
            <a:pPr marL="0" marR="0">
              <a:spcBef>
                <a:spcPts val="0"/>
              </a:spcBef>
            </a:pPr>
            <a:r>
              <a:rPr lang="en-US" sz="1200" b="1" i="1" dirty="0">
                <a:effectLst/>
                <a:latin typeface="Courier New" panose="02070309020205020404" pitchFamily="49" charset="0"/>
                <a:ea typeface="Calibri" panose="020F0502020204030204" pitchFamily="34" charset="0"/>
                <a:cs typeface="Courier New" panose="02070309020205020404" pitchFamily="49" charset="0"/>
              </a:rPr>
              <a:t>mraY</a:t>
            </a:r>
            <a:r>
              <a:rPr lang="en-US" sz="1200" b="1" dirty="0">
                <a:effectLst/>
                <a:latin typeface="Courier New" panose="02070309020205020404" pitchFamily="49" charset="0"/>
                <a:ea typeface="Calibri" panose="020F0502020204030204" pitchFamily="34" charset="0"/>
                <a:cs typeface="Courier New" panose="02070309020205020404" pitchFamily="49" charset="0"/>
              </a:rPr>
              <a:t> WT UTR:    </a:t>
            </a:r>
          </a:p>
          <a:p>
            <a:pPr marL="0" marR="0">
              <a:spcBef>
                <a:spcPts val="0"/>
              </a:spcBef>
            </a:pPr>
            <a:r>
              <a:rPr lang="en-US" sz="1200" dirty="0">
                <a:effectLst/>
                <a:latin typeface="Courier New" panose="02070309020205020404" pitchFamily="49" charset="0"/>
                <a:ea typeface="Calibri" panose="020F0502020204030204" pitchFamily="34" charset="0"/>
                <a:cs typeface="Courier New" panose="02070309020205020404" pitchFamily="49" charset="0"/>
              </a:rPr>
              <a:t>auaaaaaauuugaaccaauuauuuagacgcuaauuuugacucuauuaaaaaaauaacauaucuauuauaauacuccaaggucauua</a:t>
            </a:r>
            <a:r>
              <a:rPr lang="en-US" sz="1200" u="sng" dirty="0">
                <a:effectLst/>
                <a:latin typeface="Courier New" panose="02070309020205020404" pitchFamily="49" charset="0"/>
                <a:ea typeface="Calibri" panose="020F0502020204030204" pitchFamily="34" charset="0"/>
                <a:cs typeface="Courier New" panose="02070309020205020404" pitchFamily="49" charset="0"/>
              </a:rPr>
              <a:t>aacauu</a:t>
            </a:r>
            <a:r>
              <a:rPr lang="en-US" sz="1200" dirty="0">
                <a:effectLst/>
                <a:latin typeface="Courier New" panose="02070309020205020404" pitchFamily="49" charset="0"/>
                <a:ea typeface="Calibri" panose="020F0502020204030204" pitchFamily="34" charset="0"/>
                <a:cs typeface="Courier New" panose="02070309020205020404" pitchFamily="49" charset="0"/>
              </a:rPr>
              <a:t>uuaaauau AUG cugauuuaucuuuuu</a:t>
            </a:r>
            <a:br>
              <a:rPr lang="en-US" sz="1200" dirty="0">
                <a:latin typeface="Courier New" panose="02070309020205020404" pitchFamily="49" charset="0"/>
                <a:ea typeface="Calibri" panose="020F0502020204030204" pitchFamily="34" charset="0"/>
                <a:cs typeface="Courier New" panose="02070309020205020404" pitchFamily="49" charset="0"/>
              </a:rPr>
            </a:br>
            <a:r>
              <a:rPr lang="en-US" sz="1200" b="1" i="1" dirty="0">
                <a:effectLst/>
                <a:latin typeface="Courier New" panose="02070309020205020404" pitchFamily="49" charset="0"/>
                <a:ea typeface="Calibri" panose="020F0502020204030204" pitchFamily="34" charset="0"/>
                <a:cs typeface="Courier New" panose="02070309020205020404" pitchFamily="49" charset="0"/>
              </a:rPr>
              <a:t>hfq</a:t>
            </a:r>
            <a:r>
              <a:rPr lang="en-US" sz="1200" b="1" dirty="0">
                <a:effectLst/>
                <a:latin typeface="Courier New" panose="02070309020205020404" pitchFamily="49" charset="0"/>
                <a:ea typeface="Calibri" panose="020F0502020204030204" pitchFamily="34" charset="0"/>
                <a:cs typeface="Courier New" panose="02070309020205020404" pitchFamily="49" charset="0"/>
              </a:rPr>
              <a:t> short UTR:  </a:t>
            </a:r>
          </a:p>
          <a:p>
            <a:pPr marL="0" marR="0">
              <a:spcBef>
                <a:spcPts val="0"/>
              </a:spcBef>
            </a:pPr>
            <a:r>
              <a:rPr lang="en-US" sz="1200" dirty="0">
                <a:effectLst/>
                <a:latin typeface="Courier New" panose="02070309020205020404" pitchFamily="49" charset="0"/>
                <a:ea typeface="Calibri" panose="020F0502020204030204" pitchFamily="34" charset="0"/>
                <a:cs typeface="Courier New" panose="02070309020205020404" pitchFamily="49" charset="0"/>
              </a:rPr>
              <a:t>gaaguuuaauuguuaaacuugauaaaauaauaacuauaacaaaauaauuaaa</a:t>
            </a:r>
            <a:r>
              <a:rPr lang="en-US" sz="1200" u="sng" dirty="0">
                <a:effectLst/>
                <a:latin typeface="Courier New" panose="02070309020205020404" pitchFamily="49" charset="0"/>
                <a:ea typeface="Calibri" panose="020F0502020204030204" pitchFamily="34" charset="0"/>
                <a:cs typeface="Courier New" panose="02070309020205020404" pitchFamily="49" charset="0"/>
              </a:rPr>
              <a:t>aggaag</a:t>
            </a:r>
            <a:r>
              <a:rPr lang="en-US" sz="1200" dirty="0">
                <a:effectLst/>
                <a:latin typeface="Courier New" panose="02070309020205020404" pitchFamily="49" charset="0"/>
                <a:ea typeface="Calibri" panose="020F0502020204030204" pitchFamily="34" charset="0"/>
                <a:cs typeface="Courier New" panose="02070309020205020404" pitchFamily="49" charset="0"/>
              </a:rPr>
              <a:t>ugagaua </a:t>
            </a:r>
            <a:r>
              <a:rPr lang="en-US" sz="1200" dirty="0" err="1">
                <a:effectLst/>
                <a:latin typeface="Courier New" panose="02070309020205020404" pitchFamily="49" charset="0"/>
                <a:ea typeface="Calibri" panose="020F0502020204030204" pitchFamily="34" charset="0"/>
                <a:cs typeface="Courier New" panose="02070309020205020404" pitchFamily="49" charset="0"/>
              </a:rPr>
              <a:t>aug</a:t>
            </a:r>
            <a:r>
              <a:rPr lang="en-US" sz="1200" dirty="0">
                <a:effectLst/>
                <a:latin typeface="Courier New" panose="02070309020205020404" pitchFamily="49" charset="0"/>
                <a:ea typeface="Calibri" panose="020F0502020204030204" pitchFamily="34" charset="0"/>
                <a:cs typeface="Courier New" panose="02070309020205020404" pitchFamily="49" charset="0"/>
              </a:rPr>
              <a:t> </a:t>
            </a:r>
            <a:r>
              <a:rPr lang="en-US" sz="1200" dirty="0" err="1">
                <a:effectLst/>
                <a:latin typeface="Courier New" panose="02070309020205020404" pitchFamily="49" charset="0"/>
                <a:ea typeface="Calibri" panose="020F0502020204030204" pitchFamily="34" charset="0"/>
                <a:cs typeface="Courier New" panose="02070309020205020404" pitchFamily="49" charset="0"/>
              </a:rPr>
              <a:t>ucaagaauaucaucu</a:t>
            </a:r>
            <a:endParaRPr lang="en-US" sz="1200" dirty="0">
              <a:effectLst/>
              <a:latin typeface="Courier New" panose="02070309020205020404" pitchFamily="49" charset="0"/>
              <a:ea typeface="Calibri" panose="020F0502020204030204" pitchFamily="34" charset="0"/>
              <a:cs typeface="Courier New" panose="02070309020205020404" pitchFamily="49" charset="0"/>
            </a:endParaRPr>
          </a:p>
          <a:p>
            <a:r>
              <a:rPr lang="en-US" sz="1200" dirty="0">
                <a:effectLst/>
                <a:latin typeface="Courier New" panose="02070309020205020404" pitchFamily="49" charset="0"/>
                <a:ea typeface="Calibri" panose="020F0502020204030204" pitchFamily="34" charset="0"/>
                <a:cs typeface="Courier New" panose="02070309020205020404" pitchFamily="49" charset="0"/>
              </a:rPr>
              <a:t> </a:t>
            </a:r>
          </a:p>
        </p:txBody>
      </p:sp>
      <p:sp>
        <p:nvSpPr>
          <p:cNvPr id="12" name="TextBox 11">
            <a:extLst>
              <a:ext uri="{FF2B5EF4-FFF2-40B4-BE49-F238E27FC236}">
                <a16:creationId xmlns:a16="http://schemas.microsoft.com/office/drawing/2014/main" id="{F49A0918-1C5F-9DF1-6A20-A1D2865000CB}"/>
              </a:ext>
            </a:extLst>
          </p:cNvPr>
          <p:cNvSpPr txBox="1"/>
          <p:nvPr/>
        </p:nvSpPr>
        <p:spPr>
          <a:xfrm>
            <a:off x="4905615" y="6080658"/>
            <a:ext cx="1507104" cy="338554"/>
          </a:xfrm>
          <a:prstGeom prst="rect">
            <a:avLst/>
          </a:prstGeom>
          <a:solidFill>
            <a:schemeClr val="bg1"/>
          </a:solidFill>
        </p:spPr>
        <p:txBody>
          <a:bodyPr wrap="square" rtlCol="0">
            <a:spAutoFit/>
          </a:bodyPr>
          <a:lstStyle/>
          <a:p>
            <a:pPr algn="ctr"/>
            <a:r>
              <a:rPr lang="en-US" sz="1600" i="1" dirty="0" err="1">
                <a:latin typeface="Helvetica" panose="020B0604020202020204" pitchFamily="34" charset="0"/>
                <a:cs typeface="Helvetica" panose="020B0604020202020204" pitchFamily="34" charset="0"/>
              </a:rPr>
              <a:t>mraY</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WT</a:t>
            </a:r>
          </a:p>
        </p:txBody>
      </p:sp>
      <p:sp>
        <p:nvSpPr>
          <p:cNvPr id="28" name="TextBox 27">
            <a:extLst>
              <a:ext uri="{FF2B5EF4-FFF2-40B4-BE49-F238E27FC236}">
                <a16:creationId xmlns:a16="http://schemas.microsoft.com/office/drawing/2014/main" id="{AB9D4CBB-FD72-85D9-A60B-E1DF2799A011}"/>
              </a:ext>
            </a:extLst>
          </p:cNvPr>
          <p:cNvSpPr txBox="1"/>
          <p:nvPr/>
        </p:nvSpPr>
        <p:spPr>
          <a:xfrm>
            <a:off x="3358783" y="6040736"/>
            <a:ext cx="1507104" cy="584775"/>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mutation 9</a:t>
            </a:r>
          </a:p>
        </p:txBody>
      </p:sp>
      <p:graphicFrame>
        <p:nvGraphicFramePr>
          <p:cNvPr id="7" name="Chart 6">
            <a:extLst>
              <a:ext uri="{FF2B5EF4-FFF2-40B4-BE49-F238E27FC236}">
                <a16:creationId xmlns:a16="http://schemas.microsoft.com/office/drawing/2014/main" id="{812D3F11-B04A-4416-9074-FC9D5142C5E5}"/>
              </a:ext>
            </a:extLst>
          </p:cNvPr>
          <p:cNvGraphicFramePr>
            <a:graphicFrameLocks/>
          </p:cNvGraphicFramePr>
          <p:nvPr>
            <p:extLst>
              <p:ext uri="{D42A27DB-BD31-4B8C-83A1-F6EECF244321}">
                <p14:modId xmlns:p14="http://schemas.microsoft.com/office/powerpoint/2010/main" val="1890355278"/>
              </p:ext>
            </p:extLst>
          </p:nvPr>
        </p:nvGraphicFramePr>
        <p:xfrm>
          <a:off x="1312697" y="2005548"/>
          <a:ext cx="5394026" cy="368771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909443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812D3F11-B04A-4416-9074-FC9D5142C5E5}"/>
              </a:ext>
            </a:extLst>
          </p:cNvPr>
          <p:cNvGraphicFramePr>
            <a:graphicFrameLocks/>
          </p:cNvGraphicFramePr>
          <p:nvPr>
            <p:extLst>
              <p:ext uri="{D42A27DB-BD31-4B8C-83A1-F6EECF244321}">
                <p14:modId xmlns:p14="http://schemas.microsoft.com/office/powerpoint/2010/main" val="2515238594"/>
              </p:ext>
            </p:extLst>
          </p:nvPr>
        </p:nvGraphicFramePr>
        <p:xfrm>
          <a:off x="1240031" y="1794473"/>
          <a:ext cx="4193817" cy="386743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2" name="Chart 31">
            <a:extLst>
              <a:ext uri="{FF2B5EF4-FFF2-40B4-BE49-F238E27FC236}">
                <a16:creationId xmlns:a16="http://schemas.microsoft.com/office/drawing/2014/main" id="{812D3F11-B04A-4416-9074-FC9D5142C5E5}"/>
              </a:ext>
            </a:extLst>
          </p:cNvPr>
          <p:cNvGraphicFramePr>
            <a:graphicFrameLocks/>
          </p:cNvGraphicFramePr>
          <p:nvPr>
            <p:extLst>
              <p:ext uri="{D42A27DB-BD31-4B8C-83A1-F6EECF244321}">
                <p14:modId xmlns:p14="http://schemas.microsoft.com/office/powerpoint/2010/main" val="694730273"/>
              </p:ext>
            </p:extLst>
          </p:nvPr>
        </p:nvGraphicFramePr>
        <p:xfrm>
          <a:off x="6593130" y="1702756"/>
          <a:ext cx="3813182" cy="3922839"/>
        </p:xfrm>
        <a:graphic>
          <a:graphicData uri="http://schemas.openxmlformats.org/drawingml/2006/chart">
            <c:chart xmlns:c="http://schemas.openxmlformats.org/drawingml/2006/chart" xmlns:r="http://schemas.openxmlformats.org/officeDocument/2006/relationships" r:id="rId4"/>
          </a:graphicData>
        </a:graphic>
      </p:graphicFrame>
      <p:grpSp>
        <p:nvGrpSpPr>
          <p:cNvPr id="25" name="Group 24">
            <a:extLst>
              <a:ext uri="{FF2B5EF4-FFF2-40B4-BE49-F238E27FC236}">
                <a16:creationId xmlns:a16="http://schemas.microsoft.com/office/drawing/2014/main" id="{5D598B5F-EE34-8B48-3FFE-19BD271280E9}"/>
              </a:ext>
            </a:extLst>
          </p:cNvPr>
          <p:cNvGrpSpPr/>
          <p:nvPr/>
        </p:nvGrpSpPr>
        <p:grpSpPr>
          <a:xfrm>
            <a:off x="420421" y="1768776"/>
            <a:ext cx="6190586" cy="4607102"/>
            <a:chOff x="420421" y="1084787"/>
            <a:chExt cx="6190586" cy="5283364"/>
          </a:xfrm>
        </p:grpSpPr>
        <p:sp>
          <p:nvSpPr>
            <p:cNvPr id="19" name="TextBox 18">
              <a:extLst>
                <a:ext uri="{FF2B5EF4-FFF2-40B4-BE49-F238E27FC236}">
                  <a16:creationId xmlns:a16="http://schemas.microsoft.com/office/drawing/2014/main" id="{0827CA60-02CA-46F5-B742-50E161D936EA}"/>
                </a:ext>
              </a:extLst>
            </p:cNvPr>
            <p:cNvSpPr txBox="1"/>
            <p:nvPr/>
          </p:nvSpPr>
          <p:spPr>
            <a:xfrm rot="16200000">
              <a:off x="-517837" y="3398362"/>
              <a:ext cx="2638799" cy="338554"/>
            </a:xfrm>
            <a:prstGeom prst="rect">
              <a:avLst/>
            </a:prstGeom>
            <a:noFill/>
          </p:spPr>
          <p:txBody>
            <a:bodyPr wrap="square" rtlCol="0">
              <a:spAutoFit/>
            </a:bodyPr>
            <a:lstStyle/>
            <a:p>
              <a:pPr algn="ct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Normalized</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Fluorescence</a:t>
              </a:r>
            </a:p>
          </p:txBody>
        </p:sp>
        <p:grpSp>
          <p:nvGrpSpPr>
            <p:cNvPr id="50" name="Group 49">
              <a:extLst>
                <a:ext uri="{FF2B5EF4-FFF2-40B4-BE49-F238E27FC236}">
                  <a16:creationId xmlns:a16="http://schemas.microsoft.com/office/drawing/2014/main" id="{C74B1C00-6F26-4213-AEFE-B5FC3C5A0C4B}"/>
                </a:ext>
              </a:extLst>
            </p:cNvPr>
            <p:cNvGrpSpPr/>
            <p:nvPr/>
          </p:nvGrpSpPr>
          <p:grpSpPr>
            <a:xfrm>
              <a:off x="1216981" y="1114256"/>
              <a:ext cx="2617198" cy="952976"/>
              <a:chOff x="2200785" y="3860931"/>
              <a:chExt cx="2617198" cy="952976"/>
            </a:xfrm>
          </p:grpSpPr>
          <p:sp>
            <p:nvSpPr>
              <p:cNvPr id="56" name="TextBox 55">
                <a:extLst>
                  <a:ext uri="{FF2B5EF4-FFF2-40B4-BE49-F238E27FC236}">
                    <a16:creationId xmlns:a16="http://schemas.microsoft.com/office/drawing/2014/main" id="{1379825C-B8D0-4308-AB99-12E716F67BC4}"/>
                  </a:ext>
                </a:extLst>
              </p:cNvPr>
              <p:cNvSpPr txBox="1"/>
              <p:nvPr/>
            </p:nvSpPr>
            <p:spPr>
              <a:xfrm>
                <a:off x="2200785" y="3860931"/>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0.87-fold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8" name="Straight Connector 57">
                <a:extLst>
                  <a:ext uri="{FF2B5EF4-FFF2-40B4-BE49-F238E27FC236}">
                    <a16:creationId xmlns:a16="http://schemas.microsoft.com/office/drawing/2014/main" id="{9BD3F21F-ACC0-40ED-A217-798EBC7A9CE3}"/>
                  </a:ext>
                </a:extLst>
              </p:cNvPr>
              <p:cNvCxnSpPr>
                <a:cxnSpLocks/>
              </p:cNvCxnSpPr>
              <p:nvPr/>
            </p:nvCxnSpPr>
            <p:spPr>
              <a:xfrm flipH="1">
                <a:off x="3013643" y="4186036"/>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5" name="Group 54">
              <a:extLst>
                <a:ext uri="{FF2B5EF4-FFF2-40B4-BE49-F238E27FC236}">
                  <a16:creationId xmlns:a16="http://schemas.microsoft.com/office/drawing/2014/main" id="{093D0BBD-2A91-4753-8E1F-E20945B200E2}"/>
                </a:ext>
              </a:extLst>
            </p:cNvPr>
            <p:cNvGrpSpPr/>
            <p:nvPr/>
          </p:nvGrpSpPr>
          <p:grpSpPr>
            <a:xfrm>
              <a:off x="3066668" y="1084787"/>
              <a:ext cx="2617198" cy="952976"/>
              <a:chOff x="2482259" y="3842430"/>
              <a:chExt cx="2617198" cy="952976"/>
            </a:xfrm>
          </p:grpSpPr>
          <p:sp>
            <p:nvSpPr>
              <p:cNvPr id="57" name="TextBox 56">
                <a:extLst>
                  <a:ext uri="{FF2B5EF4-FFF2-40B4-BE49-F238E27FC236}">
                    <a16:creationId xmlns:a16="http://schemas.microsoft.com/office/drawing/2014/main" id="{C7232B83-FB3B-4E4B-8710-B2489EAC697F}"/>
                  </a:ext>
                </a:extLst>
              </p:cNvPr>
              <p:cNvSpPr txBox="1"/>
              <p:nvPr/>
            </p:nvSpPr>
            <p:spPr>
              <a:xfrm>
                <a:off x="2482259" y="3842430"/>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0.73-fold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9" name="Straight Connector 58">
                <a:extLst>
                  <a:ext uri="{FF2B5EF4-FFF2-40B4-BE49-F238E27FC236}">
                    <a16:creationId xmlns:a16="http://schemas.microsoft.com/office/drawing/2014/main" id="{774ECC1B-4449-4D52-885A-524115CF7C63}"/>
                  </a:ext>
                </a:extLst>
              </p:cNvPr>
              <p:cNvCxnSpPr>
                <a:cxnSpLocks/>
              </p:cNvCxnSpPr>
              <p:nvPr/>
            </p:nvCxnSpPr>
            <p:spPr>
              <a:xfrm flipH="1">
                <a:off x="3244868" y="4171472"/>
                <a:ext cx="951835" cy="0"/>
              </a:xfrm>
              <a:prstGeom prst="line">
                <a:avLst/>
              </a:prstGeom>
              <a:ln w="19050"/>
            </p:spPr>
            <p:style>
              <a:lnRef idx="1">
                <a:schemeClr val="dk1"/>
              </a:lnRef>
              <a:fillRef idx="0">
                <a:schemeClr val="dk1"/>
              </a:fillRef>
              <a:effectRef idx="0">
                <a:schemeClr val="dk1"/>
              </a:effectRef>
              <a:fontRef idx="minor">
                <a:schemeClr val="tx1"/>
              </a:fontRef>
            </p:style>
          </p:cxnSp>
        </p:grpSp>
        <p:cxnSp>
          <p:nvCxnSpPr>
            <p:cNvPr id="9" name="Straight Connector 8">
              <a:extLst>
                <a:ext uri="{FF2B5EF4-FFF2-40B4-BE49-F238E27FC236}">
                  <a16:creationId xmlns:a16="http://schemas.microsoft.com/office/drawing/2014/main" id="{4A87095C-6455-06B9-BF3A-F36A6EB15065}"/>
                </a:ext>
              </a:extLst>
            </p:cNvPr>
            <p:cNvCxnSpPr>
              <a:cxnSpLocks/>
            </p:cNvCxnSpPr>
            <p:nvPr/>
          </p:nvCxnSpPr>
          <p:spPr>
            <a:xfrm>
              <a:off x="1614190" y="5381505"/>
              <a:ext cx="4996817" cy="0"/>
            </a:xfrm>
            <a:prstGeom prst="line">
              <a:avLst/>
            </a:prstGeom>
            <a:ln w="3175"/>
          </p:spPr>
          <p:style>
            <a:lnRef idx="1">
              <a:schemeClr val="dk1"/>
            </a:lnRef>
            <a:fillRef idx="0">
              <a:schemeClr val="dk1"/>
            </a:fillRef>
            <a:effectRef idx="0">
              <a:schemeClr val="dk1"/>
            </a:effectRef>
            <a:fontRef idx="minor">
              <a:schemeClr val="tx1"/>
            </a:fontRef>
          </p:style>
        </p:cxnSp>
        <p:sp>
          <p:nvSpPr>
            <p:cNvPr id="2" name="TextBox 1">
              <a:extLst>
                <a:ext uri="{FF2B5EF4-FFF2-40B4-BE49-F238E27FC236}">
                  <a16:creationId xmlns:a16="http://schemas.microsoft.com/office/drawing/2014/main" id="{D2E80C31-9CCB-D020-F4AC-2026ED794107}"/>
                </a:ext>
              </a:extLst>
            </p:cNvPr>
            <p:cNvSpPr txBox="1"/>
            <p:nvPr/>
          </p:nvSpPr>
          <p:spPr>
            <a:xfrm>
              <a:off x="420421" y="6029597"/>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5´ UTR:</a:t>
              </a:r>
            </a:p>
          </p:txBody>
        </p:sp>
        <p:cxnSp>
          <p:nvCxnSpPr>
            <p:cNvPr id="3" name="Straight Connector 2">
              <a:extLst>
                <a:ext uri="{FF2B5EF4-FFF2-40B4-BE49-F238E27FC236}">
                  <a16:creationId xmlns:a16="http://schemas.microsoft.com/office/drawing/2014/main" id="{B7CA496F-1C33-CB13-55F0-8CD51DD95CE1}"/>
                </a:ext>
              </a:extLst>
            </p:cNvPr>
            <p:cNvCxnSpPr>
              <a:cxnSpLocks/>
            </p:cNvCxnSpPr>
            <p:nvPr/>
          </p:nvCxnSpPr>
          <p:spPr>
            <a:xfrm flipH="1">
              <a:off x="1947411"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E75ADB92-A4C9-7A3D-DFDB-810865BA1FF3}"/>
                </a:ext>
              </a:extLst>
            </p:cNvPr>
            <p:cNvCxnSpPr>
              <a:cxnSpLocks/>
            </p:cNvCxnSpPr>
            <p:nvPr/>
          </p:nvCxnSpPr>
          <p:spPr>
            <a:xfrm flipH="1">
              <a:off x="3515624" y="5939245"/>
              <a:ext cx="1156338" cy="39"/>
            </a:xfrm>
            <a:prstGeom prst="line">
              <a:avLst/>
            </a:prstGeom>
            <a:ln w="9525"/>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12F08B10-AC63-9463-E548-1EBBEF87B6C2}"/>
                </a:ext>
              </a:extLst>
            </p:cNvPr>
            <p:cNvSpPr txBox="1"/>
            <p:nvPr/>
          </p:nvSpPr>
          <p:spPr>
            <a:xfrm>
              <a:off x="420421" y="5503111"/>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bS21-2:</a:t>
              </a:r>
            </a:p>
          </p:txBody>
        </p:sp>
        <p:sp>
          <p:nvSpPr>
            <p:cNvPr id="17" name="TextBox 16">
              <a:extLst>
                <a:ext uri="{FF2B5EF4-FFF2-40B4-BE49-F238E27FC236}">
                  <a16:creationId xmlns:a16="http://schemas.microsoft.com/office/drawing/2014/main" id="{F1169710-780B-21C2-14C4-6D2113DE76CC}"/>
                </a:ext>
              </a:extLst>
            </p:cNvPr>
            <p:cNvSpPr txBox="1"/>
            <p:nvPr/>
          </p:nvSpPr>
          <p:spPr>
            <a:xfrm>
              <a:off x="1929444" y="5493499"/>
              <a:ext cx="1318287" cy="369332"/>
            </a:xfrm>
            <a:prstGeom prst="rect">
              <a:avLst/>
            </a:prstGeom>
            <a:noFill/>
          </p:spPr>
          <p:txBody>
            <a:bodyPr wrap="square" rtlCol="0">
              <a:spAutoFit/>
            </a:bodyPr>
            <a:lstStyle/>
            <a:p>
              <a:r>
                <a:rPr lang="en-US" dirty="0"/>
                <a:t>+             -</a:t>
              </a:r>
            </a:p>
          </p:txBody>
        </p:sp>
        <p:sp>
          <p:nvSpPr>
            <p:cNvPr id="18" name="TextBox 17">
              <a:extLst>
                <a:ext uri="{FF2B5EF4-FFF2-40B4-BE49-F238E27FC236}">
                  <a16:creationId xmlns:a16="http://schemas.microsoft.com/office/drawing/2014/main" id="{3D2B91E5-DCDE-71C7-F46A-A2BE12884D2B}"/>
                </a:ext>
              </a:extLst>
            </p:cNvPr>
            <p:cNvSpPr txBox="1"/>
            <p:nvPr/>
          </p:nvSpPr>
          <p:spPr>
            <a:xfrm>
              <a:off x="3573767" y="5497994"/>
              <a:ext cx="1318287" cy="369332"/>
            </a:xfrm>
            <a:prstGeom prst="rect">
              <a:avLst/>
            </a:prstGeom>
            <a:noFill/>
          </p:spPr>
          <p:txBody>
            <a:bodyPr wrap="square" rtlCol="0">
              <a:spAutoFit/>
            </a:bodyPr>
            <a:lstStyle/>
            <a:p>
              <a:r>
                <a:rPr lang="en-US" dirty="0"/>
                <a:t>+             -</a:t>
              </a:r>
            </a:p>
          </p:txBody>
        </p:sp>
      </p:grpSp>
      <p:sp>
        <p:nvSpPr>
          <p:cNvPr id="21" name="TextBox 20">
            <a:extLst>
              <a:ext uri="{FF2B5EF4-FFF2-40B4-BE49-F238E27FC236}">
                <a16:creationId xmlns:a16="http://schemas.microsoft.com/office/drawing/2014/main" id="{C83A54B6-279C-443E-BC67-512396B7B5A0}"/>
              </a:ext>
            </a:extLst>
          </p:cNvPr>
          <p:cNvSpPr txBox="1"/>
          <p:nvPr/>
        </p:nvSpPr>
        <p:spPr>
          <a:xfrm>
            <a:off x="236216" y="231739"/>
            <a:ext cx="12192000" cy="830997"/>
          </a:xfrm>
          <a:prstGeom prst="rect">
            <a:avLst/>
          </a:prstGeom>
          <a:noFill/>
        </p:spPr>
        <p:txBody>
          <a:bodyPr wrap="square">
            <a:spAutoFit/>
          </a:bodyPr>
          <a:lstStyle/>
          <a:p>
            <a:r>
              <a:rPr lang="en-US" sz="1200" b="1" i="1" dirty="0">
                <a:latin typeface="Courier New" panose="02070309020205020404" pitchFamily="49" charset="0"/>
                <a:ea typeface="Calibri" panose="020F0502020204030204" pitchFamily="34" charset="0"/>
                <a:cs typeface="Courier New" panose="02070309020205020404" pitchFamily="49" charset="0"/>
              </a:rPr>
              <a:t>mraY</a:t>
            </a:r>
            <a:r>
              <a:rPr lang="en-US" sz="1200" b="1" dirty="0">
                <a:latin typeface="Courier New" panose="02070309020205020404" pitchFamily="49" charset="0"/>
                <a:ea typeface="Calibri" panose="020F0502020204030204" pitchFamily="34" charset="0"/>
                <a:cs typeface="Courier New" panose="02070309020205020404" pitchFamily="49" charset="0"/>
              </a:rPr>
              <a:t> mutation9</a:t>
            </a:r>
            <a:r>
              <a:rPr lang="en-US" sz="1200" b="1" dirty="0">
                <a:effectLst/>
                <a:latin typeface="Courier New" panose="02070309020205020404" pitchFamily="49" charset="0"/>
                <a:ea typeface="Calibri" panose="020F0502020204030204" pitchFamily="34" charset="0"/>
                <a:cs typeface="Courier New" panose="02070309020205020404" pitchFamily="49" charset="0"/>
              </a:rPr>
              <a:t>:</a:t>
            </a:r>
          </a:p>
          <a:p>
            <a:r>
              <a:rPr lang="en-US" sz="1200" dirty="0">
                <a:effectLst/>
                <a:latin typeface="Courier New" panose="02070309020205020404" pitchFamily="49" charset="0"/>
                <a:ea typeface="Calibri" panose="020F0502020204030204" pitchFamily="34" charset="0"/>
                <a:cs typeface="Courier New" panose="02070309020205020404" pitchFamily="49" charset="0"/>
              </a:rPr>
              <a:t>________________________________________ucuauuaaaaaaauaacauaucuauuauaauacuccaaggucauuaaacauuuuaaauau AUG cugauuuaucuuuuu </a:t>
            </a:r>
          </a:p>
          <a:p>
            <a:pPr marL="0" marR="0">
              <a:spcBef>
                <a:spcPts val="0"/>
              </a:spcBef>
            </a:pPr>
            <a:r>
              <a:rPr lang="en-US" sz="1200" b="1" i="1" dirty="0">
                <a:effectLst/>
                <a:latin typeface="Courier New" panose="02070309020205020404" pitchFamily="49" charset="0"/>
                <a:ea typeface="Calibri" panose="020F0502020204030204" pitchFamily="34" charset="0"/>
                <a:cs typeface="Courier New" panose="02070309020205020404" pitchFamily="49" charset="0"/>
              </a:rPr>
              <a:t>mraY</a:t>
            </a:r>
            <a:r>
              <a:rPr lang="en-US" sz="1200" b="1" dirty="0">
                <a:effectLst/>
                <a:latin typeface="Courier New" panose="02070309020205020404" pitchFamily="49" charset="0"/>
                <a:ea typeface="Calibri" panose="020F0502020204030204" pitchFamily="34" charset="0"/>
                <a:cs typeface="Courier New" panose="02070309020205020404" pitchFamily="49" charset="0"/>
              </a:rPr>
              <a:t> WT UTR:    </a:t>
            </a:r>
          </a:p>
          <a:p>
            <a:pPr marL="0" marR="0">
              <a:spcBef>
                <a:spcPts val="0"/>
              </a:spcBef>
            </a:pPr>
            <a:r>
              <a:rPr lang="en-US" sz="1200" dirty="0">
                <a:effectLst/>
                <a:latin typeface="Courier New" panose="02070309020205020404" pitchFamily="49" charset="0"/>
                <a:ea typeface="Calibri" panose="020F0502020204030204" pitchFamily="34" charset="0"/>
                <a:cs typeface="Courier New" panose="02070309020205020404" pitchFamily="49" charset="0"/>
              </a:rPr>
              <a:t>auaaaaaauuugaaccaauuauuuagacgcuaauuuugacucuauuaaaaaaauaacauaucuauuauaauacuccaaggucauua</a:t>
            </a:r>
            <a:r>
              <a:rPr lang="en-US" sz="1200" u="sng" dirty="0">
                <a:effectLst/>
                <a:latin typeface="Courier New" panose="02070309020205020404" pitchFamily="49" charset="0"/>
                <a:ea typeface="Calibri" panose="020F0502020204030204" pitchFamily="34" charset="0"/>
                <a:cs typeface="Courier New" panose="02070309020205020404" pitchFamily="49" charset="0"/>
              </a:rPr>
              <a:t>aacauu</a:t>
            </a:r>
            <a:r>
              <a:rPr lang="en-US" sz="1200" dirty="0">
                <a:effectLst/>
                <a:latin typeface="Courier New" panose="02070309020205020404" pitchFamily="49" charset="0"/>
                <a:ea typeface="Calibri" panose="020F0502020204030204" pitchFamily="34" charset="0"/>
                <a:cs typeface="Courier New" panose="02070309020205020404" pitchFamily="49" charset="0"/>
              </a:rPr>
              <a:t>uuaaauau AUG cugauuuaucuuuuu</a:t>
            </a:r>
          </a:p>
        </p:txBody>
      </p:sp>
      <p:sp>
        <p:nvSpPr>
          <p:cNvPr id="12" name="TextBox 11">
            <a:extLst>
              <a:ext uri="{FF2B5EF4-FFF2-40B4-BE49-F238E27FC236}">
                <a16:creationId xmlns:a16="http://schemas.microsoft.com/office/drawing/2014/main" id="{F49A0918-1C5F-9DF1-6A20-A1D2865000CB}"/>
              </a:ext>
            </a:extLst>
          </p:cNvPr>
          <p:cNvSpPr txBox="1"/>
          <p:nvPr/>
        </p:nvSpPr>
        <p:spPr>
          <a:xfrm>
            <a:off x="3386986" y="6086953"/>
            <a:ext cx="1507104" cy="338554"/>
          </a:xfrm>
          <a:prstGeom prst="rect">
            <a:avLst/>
          </a:prstGeom>
          <a:solidFill>
            <a:schemeClr val="bg1"/>
          </a:solidFill>
        </p:spPr>
        <p:txBody>
          <a:bodyPr wrap="square" rtlCol="0">
            <a:spAutoFit/>
          </a:bodyPr>
          <a:lstStyle/>
          <a:p>
            <a:pPr algn="ctr"/>
            <a:r>
              <a:rPr lang="en-US" sz="1600" i="1" dirty="0" err="1">
                <a:latin typeface="Helvetica" panose="020B0604020202020204" pitchFamily="34" charset="0"/>
                <a:cs typeface="Helvetica" panose="020B0604020202020204" pitchFamily="34" charset="0"/>
              </a:rPr>
              <a:t>mraY</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WT</a:t>
            </a:r>
          </a:p>
        </p:txBody>
      </p:sp>
      <p:sp>
        <p:nvSpPr>
          <p:cNvPr id="28" name="TextBox 27">
            <a:extLst>
              <a:ext uri="{FF2B5EF4-FFF2-40B4-BE49-F238E27FC236}">
                <a16:creationId xmlns:a16="http://schemas.microsoft.com/office/drawing/2014/main" id="{AB9D4CBB-FD72-85D9-A60B-E1DF2799A011}"/>
              </a:ext>
            </a:extLst>
          </p:cNvPr>
          <p:cNvSpPr txBox="1"/>
          <p:nvPr/>
        </p:nvSpPr>
        <p:spPr>
          <a:xfrm>
            <a:off x="1772028" y="6047981"/>
            <a:ext cx="1507104" cy="584775"/>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mutation 9</a:t>
            </a:r>
          </a:p>
        </p:txBody>
      </p:sp>
      <p:grpSp>
        <p:nvGrpSpPr>
          <p:cNvPr id="5" name="Group 4">
            <a:extLst>
              <a:ext uri="{FF2B5EF4-FFF2-40B4-BE49-F238E27FC236}">
                <a16:creationId xmlns:a16="http://schemas.microsoft.com/office/drawing/2014/main" id="{458D7AD5-B2B6-E22F-A0D5-C638E70822C4}"/>
              </a:ext>
            </a:extLst>
          </p:cNvPr>
          <p:cNvGrpSpPr/>
          <p:nvPr/>
        </p:nvGrpSpPr>
        <p:grpSpPr>
          <a:xfrm>
            <a:off x="5683866" y="1739267"/>
            <a:ext cx="6190586" cy="4590969"/>
            <a:chOff x="420421" y="1103288"/>
            <a:chExt cx="6190586" cy="5264863"/>
          </a:xfrm>
        </p:grpSpPr>
        <p:sp>
          <p:nvSpPr>
            <p:cNvPr id="6" name="TextBox 5">
              <a:extLst>
                <a:ext uri="{FF2B5EF4-FFF2-40B4-BE49-F238E27FC236}">
                  <a16:creationId xmlns:a16="http://schemas.microsoft.com/office/drawing/2014/main" id="{B795F733-8A06-037A-74F3-643208030913}"/>
                </a:ext>
              </a:extLst>
            </p:cNvPr>
            <p:cNvSpPr txBox="1"/>
            <p:nvPr/>
          </p:nvSpPr>
          <p:spPr>
            <a:xfrm rot="16200000">
              <a:off x="-517837" y="3398362"/>
              <a:ext cx="2638799" cy="338554"/>
            </a:xfrm>
            <a:prstGeom prst="rect">
              <a:avLst/>
            </a:prstGeom>
            <a:noFill/>
          </p:spPr>
          <p:txBody>
            <a:bodyPr wrap="square" rtlCol="0">
              <a:spAutoFit/>
            </a:bodyPr>
            <a:lstStyle/>
            <a:p>
              <a:pPr algn="ct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Normalized</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Fluorescence</a:t>
              </a:r>
            </a:p>
          </p:txBody>
        </p:sp>
        <p:grpSp>
          <p:nvGrpSpPr>
            <p:cNvPr id="7" name="Group 6">
              <a:extLst>
                <a:ext uri="{FF2B5EF4-FFF2-40B4-BE49-F238E27FC236}">
                  <a16:creationId xmlns:a16="http://schemas.microsoft.com/office/drawing/2014/main" id="{0BFDA7B7-74A2-E09F-12B8-670F4D9272E0}"/>
                </a:ext>
              </a:extLst>
            </p:cNvPr>
            <p:cNvGrpSpPr/>
            <p:nvPr/>
          </p:nvGrpSpPr>
          <p:grpSpPr>
            <a:xfrm>
              <a:off x="1216981" y="1114256"/>
              <a:ext cx="2617198" cy="952976"/>
              <a:chOff x="2200785" y="3860931"/>
              <a:chExt cx="2617198" cy="952976"/>
            </a:xfrm>
          </p:grpSpPr>
          <p:sp>
            <p:nvSpPr>
              <p:cNvPr id="27" name="TextBox 26">
                <a:extLst>
                  <a:ext uri="{FF2B5EF4-FFF2-40B4-BE49-F238E27FC236}">
                    <a16:creationId xmlns:a16="http://schemas.microsoft.com/office/drawing/2014/main" id="{D52C7AEC-ACF3-5626-E80C-2256C9C97B23}"/>
                  </a:ext>
                </a:extLst>
              </p:cNvPr>
              <p:cNvSpPr txBox="1"/>
              <p:nvPr/>
            </p:nvSpPr>
            <p:spPr>
              <a:xfrm>
                <a:off x="2200785" y="3860931"/>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0.87-fold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29" name="Straight Connector 28">
                <a:extLst>
                  <a:ext uri="{FF2B5EF4-FFF2-40B4-BE49-F238E27FC236}">
                    <a16:creationId xmlns:a16="http://schemas.microsoft.com/office/drawing/2014/main" id="{82D663CF-DDFC-8A23-FA90-EA47DB8E38CC}"/>
                  </a:ext>
                </a:extLst>
              </p:cNvPr>
              <p:cNvCxnSpPr>
                <a:cxnSpLocks/>
              </p:cNvCxnSpPr>
              <p:nvPr/>
            </p:nvCxnSpPr>
            <p:spPr>
              <a:xfrm flipH="1">
                <a:off x="3013643" y="4186036"/>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0" name="Group 9">
              <a:extLst>
                <a:ext uri="{FF2B5EF4-FFF2-40B4-BE49-F238E27FC236}">
                  <a16:creationId xmlns:a16="http://schemas.microsoft.com/office/drawing/2014/main" id="{4375824B-202E-E77C-418E-0E7977AA3B8D}"/>
                </a:ext>
              </a:extLst>
            </p:cNvPr>
            <p:cNvGrpSpPr/>
            <p:nvPr/>
          </p:nvGrpSpPr>
          <p:grpSpPr>
            <a:xfrm>
              <a:off x="2981674" y="1103288"/>
              <a:ext cx="2617198" cy="952976"/>
              <a:chOff x="2397265" y="3860931"/>
              <a:chExt cx="2617198" cy="952976"/>
            </a:xfrm>
          </p:grpSpPr>
          <p:sp>
            <p:nvSpPr>
              <p:cNvPr id="24" name="TextBox 23">
                <a:extLst>
                  <a:ext uri="{FF2B5EF4-FFF2-40B4-BE49-F238E27FC236}">
                    <a16:creationId xmlns:a16="http://schemas.microsoft.com/office/drawing/2014/main" id="{7FF27C12-2F75-0C0A-9F0C-E1BF31B0C675}"/>
                  </a:ext>
                </a:extLst>
              </p:cNvPr>
              <p:cNvSpPr txBox="1"/>
              <p:nvPr/>
            </p:nvSpPr>
            <p:spPr>
              <a:xfrm>
                <a:off x="2397265" y="3860931"/>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0.66-fold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26" name="Straight Connector 25">
                <a:extLst>
                  <a:ext uri="{FF2B5EF4-FFF2-40B4-BE49-F238E27FC236}">
                    <a16:creationId xmlns:a16="http://schemas.microsoft.com/office/drawing/2014/main" id="{81202835-B734-6809-3D14-18310D4E97A9}"/>
                  </a:ext>
                </a:extLst>
              </p:cNvPr>
              <p:cNvCxnSpPr>
                <a:cxnSpLocks/>
              </p:cNvCxnSpPr>
              <p:nvPr/>
            </p:nvCxnSpPr>
            <p:spPr>
              <a:xfrm flipH="1">
                <a:off x="3244868" y="4171472"/>
                <a:ext cx="951835" cy="0"/>
              </a:xfrm>
              <a:prstGeom prst="line">
                <a:avLst/>
              </a:prstGeom>
              <a:ln w="19050"/>
            </p:spPr>
            <p:style>
              <a:lnRef idx="1">
                <a:schemeClr val="dk1"/>
              </a:lnRef>
              <a:fillRef idx="0">
                <a:schemeClr val="dk1"/>
              </a:fillRef>
              <a:effectRef idx="0">
                <a:schemeClr val="dk1"/>
              </a:effectRef>
              <a:fontRef idx="minor">
                <a:schemeClr val="tx1"/>
              </a:fontRef>
            </p:style>
          </p:cxnSp>
        </p:grpSp>
        <p:cxnSp>
          <p:nvCxnSpPr>
            <p:cNvPr id="11" name="Straight Connector 10">
              <a:extLst>
                <a:ext uri="{FF2B5EF4-FFF2-40B4-BE49-F238E27FC236}">
                  <a16:creationId xmlns:a16="http://schemas.microsoft.com/office/drawing/2014/main" id="{F018DD43-3580-4F9B-B86C-B883F2AC5F39}"/>
                </a:ext>
              </a:extLst>
            </p:cNvPr>
            <p:cNvCxnSpPr>
              <a:cxnSpLocks/>
            </p:cNvCxnSpPr>
            <p:nvPr/>
          </p:nvCxnSpPr>
          <p:spPr>
            <a:xfrm>
              <a:off x="1614190" y="5381505"/>
              <a:ext cx="4996817" cy="0"/>
            </a:xfrm>
            <a:prstGeom prst="line">
              <a:avLst/>
            </a:prstGeom>
            <a:ln w="3175"/>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BE9FFCD8-62BF-EB0B-8302-92D0BCA2F6A1}"/>
                </a:ext>
              </a:extLst>
            </p:cNvPr>
            <p:cNvSpPr txBox="1"/>
            <p:nvPr/>
          </p:nvSpPr>
          <p:spPr>
            <a:xfrm>
              <a:off x="420421" y="6029597"/>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5´ UTR:</a:t>
              </a:r>
            </a:p>
          </p:txBody>
        </p:sp>
        <p:cxnSp>
          <p:nvCxnSpPr>
            <p:cNvPr id="14" name="Straight Connector 13">
              <a:extLst>
                <a:ext uri="{FF2B5EF4-FFF2-40B4-BE49-F238E27FC236}">
                  <a16:creationId xmlns:a16="http://schemas.microsoft.com/office/drawing/2014/main" id="{66D208D7-A03B-A789-663B-14A9BA2D6054}"/>
                </a:ext>
              </a:extLst>
            </p:cNvPr>
            <p:cNvCxnSpPr>
              <a:cxnSpLocks/>
            </p:cNvCxnSpPr>
            <p:nvPr/>
          </p:nvCxnSpPr>
          <p:spPr>
            <a:xfrm flipH="1">
              <a:off x="1947411"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E4B04804-31ED-BBA2-812B-6C5BD29630A4}"/>
                </a:ext>
              </a:extLst>
            </p:cNvPr>
            <p:cNvCxnSpPr>
              <a:cxnSpLocks/>
            </p:cNvCxnSpPr>
            <p:nvPr/>
          </p:nvCxnSpPr>
          <p:spPr>
            <a:xfrm flipH="1">
              <a:off x="3515624" y="5939245"/>
              <a:ext cx="1156338" cy="39"/>
            </a:xfrm>
            <a:prstGeom prst="line">
              <a:avLst/>
            </a:prstGeom>
            <a:ln w="9525"/>
          </p:spPr>
          <p:style>
            <a:lnRef idx="1">
              <a:schemeClr val="dk1"/>
            </a:lnRef>
            <a:fillRef idx="0">
              <a:schemeClr val="dk1"/>
            </a:fillRef>
            <a:effectRef idx="0">
              <a:schemeClr val="dk1"/>
            </a:effectRef>
            <a:fontRef idx="minor">
              <a:schemeClr val="tx1"/>
            </a:fontRef>
          </p:style>
        </p:cxnSp>
        <p:sp>
          <p:nvSpPr>
            <p:cNvPr id="20" name="TextBox 19">
              <a:extLst>
                <a:ext uri="{FF2B5EF4-FFF2-40B4-BE49-F238E27FC236}">
                  <a16:creationId xmlns:a16="http://schemas.microsoft.com/office/drawing/2014/main" id="{A38F103F-9F43-04DF-28B6-E15DEDEF441B}"/>
                </a:ext>
              </a:extLst>
            </p:cNvPr>
            <p:cNvSpPr txBox="1"/>
            <p:nvPr/>
          </p:nvSpPr>
          <p:spPr>
            <a:xfrm>
              <a:off x="420421" y="5503111"/>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bS21-2:</a:t>
              </a:r>
            </a:p>
          </p:txBody>
        </p:sp>
        <p:sp>
          <p:nvSpPr>
            <p:cNvPr id="22" name="TextBox 21">
              <a:extLst>
                <a:ext uri="{FF2B5EF4-FFF2-40B4-BE49-F238E27FC236}">
                  <a16:creationId xmlns:a16="http://schemas.microsoft.com/office/drawing/2014/main" id="{3784BBB9-C19E-C0D0-4B64-E92F053EFD21}"/>
                </a:ext>
              </a:extLst>
            </p:cNvPr>
            <p:cNvSpPr txBox="1"/>
            <p:nvPr/>
          </p:nvSpPr>
          <p:spPr>
            <a:xfrm>
              <a:off x="1929444" y="5493499"/>
              <a:ext cx="1318287" cy="369332"/>
            </a:xfrm>
            <a:prstGeom prst="rect">
              <a:avLst/>
            </a:prstGeom>
            <a:noFill/>
          </p:spPr>
          <p:txBody>
            <a:bodyPr wrap="square" rtlCol="0">
              <a:spAutoFit/>
            </a:bodyPr>
            <a:lstStyle/>
            <a:p>
              <a:r>
                <a:rPr lang="en-US" dirty="0"/>
                <a:t>+             -</a:t>
              </a:r>
            </a:p>
          </p:txBody>
        </p:sp>
        <p:sp>
          <p:nvSpPr>
            <p:cNvPr id="23" name="TextBox 22">
              <a:extLst>
                <a:ext uri="{FF2B5EF4-FFF2-40B4-BE49-F238E27FC236}">
                  <a16:creationId xmlns:a16="http://schemas.microsoft.com/office/drawing/2014/main" id="{21F0F6F6-C913-5E66-999C-BB7B3F3D1A12}"/>
                </a:ext>
              </a:extLst>
            </p:cNvPr>
            <p:cNvSpPr txBox="1"/>
            <p:nvPr/>
          </p:nvSpPr>
          <p:spPr>
            <a:xfrm>
              <a:off x="3573767" y="5497994"/>
              <a:ext cx="1318287" cy="369332"/>
            </a:xfrm>
            <a:prstGeom prst="rect">
              <a:avLst/>
            </a:prstGeom>
            <a:noFill/>
          </p:spPr>
          <p:txBody>
            <a:bodyPr wrap="square" rtlCol="0">
              <a:spAutoFit/>
            </a:bodyPr>
            <a:lstStyle/>
            <a:p>
              <a:r>
                <a:rPr lang="en-US" dirty="0"/>
                <a:t>+             -</a:t>
              </a:r>
            </a:p>
          </p:txBody>
        </p:sp>
      </p:grpSp>
      <p:sp>
        <p:nvSpPr>
          <p:cNvPr id="30" name="TextBox 29">
            <a:extLst>
              <a:ext uri="{FF2B5EF4-FFF2-40B4-BE49-F238E27FC236}">
                <a16:creationId xmlns:a16="http://schemas.microsoft.com/office/drawing/2014/main" id="{6DF5C93E-D3CD-313E-D81B-8B2635426451}"/>
              </a:ext>
            </a:extLst>
          </p:cNvPr>
          <p:cNvSpPr txBox="1"/>
          <p:nvPr/>
        </p:nvSpPr>
        <p:spPr>
          <a:xfrm>
            <a:off x="8650431" y="6041311"/>
            <a:ext cx="1507104" cy="338554"/>
          </a:xfrm>
          <a:prstGeom prst="rect">
            <a:avLst/>
          </a:prstGeom>
          <a:solidFill>
            <a:schemeClr val="bg1"/>
          </a:solidFill>
        </p:spPr>
        <p:txBody>
          <a:bodyPr wrap="square" rtlCol="0">
            <a:spAutoFit/>
          </a:bodyPr>
          <a:lstStyle/>
          <a:p>
            <a:pPr algn="ctr"/>
            <a:r>
              <a:rPr lang="en-US" sz="1600" i="1" dirty="0" err="1">
                <a:latin typeface="Helvetica" panose="020B0604020202020204" pitchFamily="34" charset="0"/>
                <a:cs typeface="Helvetica" panose="020B0604020202020204" pitchFamily="34" charset="0"/>
              </a:rPr>
              <a:t>mraY</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WT</a:t>
            </a:r>
          </a:p>
        </p:txBody>
      </p:sp>
      <p:sp>
        <p:nvSpPr>
          <p:cNvPr id="31" name="TextBox 30">
            <a:extLst>
              <a:ext uri="{FF2B5EF4-FFF2-40B4-BE49-F238E27FC236}">
                <a16:creationId xmlns:a16="http://schemas.microsoft.com/office/drawing/2014/main" id="{392AD112-CD3C-7C70-83C6-76E6D8FB3AD7}"/>
              </a:ext>
            </a:extLst>
          </p:cNvPr>
          <p:cNvSpPr txBox="1"/>
          <p:nvPr/>
        </p:nvSpPr>
        <p:spPr>
          <a:xfrm>
            <a:off x="7035473" y="6002339"/>
            <a:ext cx="1507104" cy="584775"/>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mutation 9</a:t>
            </a:r>
          </a:p>
        </p:txBody>
      </p:sp>
    </p:spTree>
    <p:extLst>
      <p:ext uri="{BB962C8B-B14F-4D97-AF65-F5344CB8AC3E}">
        <p14:creationId xmlns:p14="http://schemas.microsoft.com/office/powerpoint/2010/main" val="34025927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5D598B5F-EE34-8B48-3FFE-19BD271280E9}"/>
              </a:ext>
            </a:extLst>
          </p:cNvPr>
          <p:cNvGrpSpPr/>
          <p:nvPr/>
        </p:nvGrpSpPr>
        <p:grpSpPr>
          <a:xfrm>
            <a:off x="420421" y="1768776"/>
            <a:ext cx="6190586" cy="4607102"/>
            <a:chOff x="420421" y="1084787"/>
            <a:chExt cx="6190586" cy="5283364"/>
          </a:xfrm>
        </p:grpSpPr>
        <p:sp>
          <p:nvSpPr>
            <p:cNvPr id="19" name="TextBox 18">
              <a:extLst>
                <a:ext uri="{FF2B5EF4-FFF2-40B4-BE49-F238E27FC236}">
                  <a16:creationId xmlns:a16="http://schemas.microsoft.com/office/drawing/2014/main" id="{0827CA60-02CA-46F5-B742-50E161D936EA}"/>
                </a:ext>
              </a:extLst>
            </p:cNvPr>
            <p:cNvSpPr txBox="1"/>
            <p:nvPr/>
          </p:nvSpPr>
          <p:spPr>
            <a:xfrm rot="16200000">
              <a:off x="-517837" y="3398362"/>
              <a:ext cx="2638799" cy="338554"/>
            </a:xfrm>
            <a:prstGeom prst="rect">
              <a:avLst/>
            </a:prstGeom>
            <a:noFill/>
          </p:spPr>
          <p:txBody>
            <a:bodyPr wrap="square" rtlCol="0">
              <a:spAutoFit/>
            </a:bodyPr>
            <a:lstStyle/>
            <a:p>
              <a:pPr algn="ct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Normalized</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Fluorescence</a:t>
              </a:r>
            </a:p>
          </p:txBody>
        </p:sp>
        <p:grpSp>
          <p:nvGrpSpPr>
            <p:cNvPr id="50" name="Group 49">
              <a:extLst>
                <a:ext uri="{FF2B5EF4-FFF2-40B4-BE49-F238E27FC236}">
                  <a16:creationId xmlns:a16="http://schemas.microsoft.com/office/drawing/2014/main" id="{C74B1C00-6F26-4213-AEFE-B5FC3C5A0C4B}"/>
                </a:ext>
              </a:extLst>
            </p:cNvPr>
            <p:cNvGrpSpPr/>
            <p:nvPr/>
          </p:nvGrpSpPr>
          <p:grpSpPr>
            <a:xfrm>
              <a:off x="1216981" y="1114256"/>
              <a:ext cx="2617198" cy="952976"/>
              <a:chOff x="2200785" y="3860931"/>
              <a:chExt cx="2617198" cy="952976"/>
            </a:xfrm>
          </p:grpSpPr>
          <p:sp>
            <p:nvSpPr>
              <p:cNvPr id="56" name="TextBox 55">
                <a:extLst>
                  <a:ext uri="{FF2B5EF4-FFF2-40B4-BE49-F238E27FC236}">
                    <a16:creationId xmlns:a16="http://schemas.microsoft.com/office/drawing/2014/main" id="{1379825C-B8D0-4308-AB99-12E716F67BC4}"/>
                  </a:ext>
                </a:extLst>
              </p:cNvPr>
              <p:cNvSpPr txBox="1"/>
              <p:nvPr/>
            </p:nvSpPr>
            <p:spPr>
              <a:xfrm>
                <a:off x="2200785" y="3860931"/>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1.24-fold</a:t>
                </a:r>
              </a:p>
              <a:p>
                <a:pPr algn="ctr"/>
                <a:endParaRPr lang="en-US" sz="1600" dirty="0">
                  <a:latin typeface="Helvetica" panose="020B0604020202020204" pitchFamily="34" charset="0"/>
                  <a:cs typeface="Helvetica" panose="020B0604020202020204" pitchFamily="34" charset="0"/>
                </a:endParaRPr>
              </a:p>
              <a:p>
                <a:endParaRPr lang="en-US" sz="1600" dirty="0">
                  <a:latin typeface="Helvetica" panose="020B0604020202020204" pitchFamily="34" charset="0"/>
                  <a:cs typeface="Helvetica" panose="020B0604020202020204" pitchFamily="34" charset="0"/>
                </a:endParaRPr>
              </a:p>
            </p:txBody>
          </p:sp>
          <p:cxnSp>
            <p:nvCxnSpPr>
              <p:cNvPr id="58" name="Straight Connector 57">
                <a:extLst>
                  <a:ext uri="{FF2B5EF4-FFF2-40B4-BE49-F238E27FC236}">
                    <a16:creationId xmlns:a16="http://schemas.microsoft.com/office/drawing/2014/main" id="{9BD3F21F-ACC0-40ED-A217-798EBC7A9CE3}"/>
                  </a:ext>
                </a:extLst>
              </p:cNvPr>
              <p:cNvCxnSpPr>
                <a:cxnSpLocks/>
              </p:cNvCxnSpPr>
              <p:nvPr/>
            </p:nvCxnSpPr>
            <p:spPr>
              <a:xfrm flipH="1">
                <a:off x="3013643" y="4186036"/>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5" name="Group 54">
              <a:extLst>
                <a:ext uri="{FF2B5EF4-FFF2-40B4-BE49-F238E27FC236}">
                  <a16:creationId xmlns:a16="http://schemas.microsoft.com/office/drawing/2014/main" id="{093D0BBD-2A91-4753-8E1F-E20945B200E2}"/>
                </a:ext>
              </a:extLst>
            </p:cNvPr>
            <p:cNvGrpSpPr/>
            <p:nvPr/>
          </p:nvGrpSpPr>
          <p:grpSpPr>
            <a:xfrm>
              <a:off x="3066668" y="1084787"/>
              <a:ext cx="2617198" cy="952976"/>
              <a:chOff x="2482259" y="3842430"/>
              <a:chExt cx="2617198" cy="952976"/>
            </a:xfrm>
          </p:grpSpPr>
          <p:sp>
            <p:nvSpPr>
              <p:cNvPr id="57" name="TextBox 56">
                <a:extLst>
                  <a:ext uri="{FF2B5EF4-FFF2-40B4-BE49-F238E27FC236}">
                    <a16:creationId xmlns:a16="http://schemas.microsoft.com/office/drawing/2014/main" id="{C7232B83-FB3B-4E4B-8710-B2489EAC697F}"/>
                  </a:ext>
                </a:extLst>
              </p:cNvPr>
              <p:cNvSpPr txBox="1"/>
              <p:nvPr/>
            </p:nvSpPr>
            <p:spPr>
              <a:xfrm>
                <a:off x="2482259" y="3842430"/>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0.78-fold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9" name="Straight Connector 58">
                <a:extLst>
                  <a:ext uri="{FF2B5EF4-FFF2-40B4-BE49-F238E27FC236}">
                    <a16:creationId xmlns:a16="http://schemas.microsoft.com/office/drawing/2014/main" id="{774ECC1B-4449-4D52-885A-524115CF7C63}"/>
                  </a:ext>
                </a:extLst>
              </p:cNvPr>
              <p:cNvCxnSpPr>
                <a:cxnSpLocks/>
              </p:cNvCxnSpPr>
              <p:nvPr/>
            </p:nvCxnSpPr>
            <p:spPr>
              <a:xfrm flipH="1">
                <a:off x="3244868" y="4171472"/>
                <a:ext cx="951835" cy="0"/>
              </a:xfrm>
              <a:prstGeom prst="line">
                <a:avLst/>
              </a:prstGeom>
              <a:ln w="19050"/>
            </p:spPr>
            <p:style>
              <a:lnRef idx="1">
                <a:schemeClr val="dk1"/>
              </a:lnRef>
              <a:fillRef idx="0">
                <a:schemeClr val="dk1"/>
              </a:fillRef>
              <a:effectRef idx="0">
                <a:schemeClr val="dk1"/>
              </a:effectRef>
              <a:fontRef idx="minor">
                <a:schemeClr val="tx1"/>
              </a:fontRef>
            </p:style>
          </p:cxnSp>
        </p:grpSp>
        <p:cxnSp>
          <p:nvCxnSpPr>
            <p:cNvPr id="9" name="Straight Connector 8">
              <a:extLst>
                <a:ext uri="{FF2B5EF4-FFF2-40B4-BE49-F238E27FC236}">
                  <a16:creationId xmlns:a16="http://schemas.microsoft.com/office/drawing/2014/main" id="{4A87095C-6455-06B9-BF3A-F36A6EB15065}"/>
                </a:ext>
              </a:extLst>
            </p:cNvPr>
            <p:cNvCxnSpPr>
              <a:cxnSpLocks/>
            </p:cNvCxnSpPr>
            <p:nvPr/>
          </p:nvCxnSpPr>
          <p:spPr>
            <a:xfrm>
              <a:off x="1614190" y="5381505"/>
              <a:ext cx="4996817" cy="0"/>
            </a:xfrm>
            <a:prstGeom prst="line">
              <a:avLst/>
            </a:prstGeom>
            <a:ln w="3175"/>
          </p:spPr>
          <p:style>
            <a:lnRef idx="1">
              <a:schemeClr val="dk1"/>
            </a:lnRef>
            <a:fillRef idx="0">
              <a:schemeClr val="dk1"/>
            </a:fillRef>
            <a:effectRef idx="0">
              <a:schemeClr val="dk1"/>
            </a:effectRef>
            <a:fontRef idx="minor">
              <a:schemeClr val="tx1"/>
            </a:fontRef>
          </p:style>
        </p:cxnSp>
        <p:sp>
          <p:nvSpPr>
            <p:cNvPr id="2" name="TextBox 1">
              <a:extLst>
                <a:ext uri="{FF2B5EF4-FFF2-40B4-BE49-F238E27FC236}">
                  <a16:creationId xmlns:a16="http://schemas.microsoft.com/office/drawing/2014/main" id="{D2E80C31-9CCB-D020-F4AC-2026ED794107}"/>
                </a:ext>
              </a:extLst>
            </p:cNvPr>
            <p:cNvSpPr txBox="1"/>
            <p:nvPr/>
          </p:nvSpPr>
          <p:spPr>
            <a:xfrm>
              <a:off x="420421" y="6029597"/>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5´ UTR:</a:t>
              </a:r>
            </a:p>
          </p:txBody>
        </p:sp>
        <p:cxnSp>
          <p:nvCxnSpPr>
            <p:cNvPr id="3" name="Straight Connector 2">
              <a:extLst>
                <a:ext uri="{FF2B5EF4-FFF2-40B4-BE49-F238E27FC236}">
                  <a16:creationId xmlns:a16="http://schemas.microsoft.com/office/drawing/2014/main" id="{B7CA496F-1C33-CB13-55F0-8CD51DD95CE1}"/>
                </a:ext>
              </a:extLst>
            </p:cNvPr>
            <p:cNvCxnSpPr>
              <a:cxnSpLocks/>
            </p:cNvCxnSpPr>
            <p:nvPr/>
          </p:nvCxnSpPr>
          <p:spPr>
            <a:xfrm flipH="1">
              <a:off x="1947411"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E75ADB92-A4C9-7A3D-DFDB-810865BA1FF3}"/>
                </a:ext>
              </a:extLst>
            </p:cNvPr>
            <p:cNvCxnSpPr>
              <a:cxnSpLocks/>
            </p:cNvCxnSpPr>
            <p:nvPr/>
          </p:nvCxnSpPr>
          <p:spPr>
            <a:xfrm flipH="1">
              <a:off x="3515624" y="5939245"/>
              <a:ext cx="1156338" cy="39"/>
            </a:xfrm>
            <a:prstGeom prst="line">
              <a:avLst/>
            </a:prstGeom>
            <a:ln w="9525"/>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12F08B10-AC63-9463-E548-1EBBEF87B6C2}"/>
                </a:ext>
              </a:extLst>
            </p:cNvPr>
            <p:cNvSpPr txBox="1"/>
            <p:nvPr/>
          </p:nvSpPr>
          <p:spPr>
            <a:xfrm>
              <a:off x="420421" y="5503111"/>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bS21-2:</a:t>
              </a:r>
            </a:p>
          </p:txBody>
        </p:sp>
        <p:sp>
          <p:nvSpPr>
            <p:cNvPr id="17" name="TextBox 16">
              <a:extLst>
                <a:ext uri="{FF2B5EF4-FFF2-40B4-BE49-F238E27FC236}">
                  <a16:creationId xmlns:a16="http://schemas.microsoft.com/office/drawing/2014/main" id="{F1169710-780B-21C2-14C4-6D2113DE76CC}"/>
                </a:ext>
              </a:extLst>
            </p:cNvPr>
            <p:cNvSpPr txBox="1"/>
            <p:nvPr/>
          </p:nvSpPr>
          <p:spPr>
            <a:xfrm>
              <a:off x="1929444" y="5493499"/>
              <a:ext cx="1318287" cy="369332"/>
            </a:xfrm>
            <a:prstGeom prst="rect">
              <a:avLst/>
            </a:prstGeom>
            <a:noFill/>
          </p:spPr>
          <p:txBody>
            <a:bodyPr wrap="square" rtlCol="0">
              <a:spAutoFit/>
            </a:bodyPr>
            <a:lstStyle/>
            <a:p>
              <a:r>
                <a:rPr lang="en-US" dirty="0"/>
                <a:t>+             -</a:t>
              </a:r>
            </a:p>
          </p:txBody>
        </p:sp>
        <p:sp>
          <p:nvSpPr>
            <p:cNvPr id="18" name="TextBox 17">
              <a:extLst>
                <a:ext uri="{FF2B5EF4-FFF2-40B4-BE49-F238E27FC236}">
                  <a16:creationId xmlns:a16="http://schemas.microsoft.com/office/drawing/2014/main" id="{3D2B91E5-DCDE-71C7-F46A-A2BE12884D2B}"/>
                </a:ext>
              </a:extLst>
            </p:cNvPr>
            <p:cNvSpPr txBox="1"/>
            <p:nvPr/>
          </p:nvSpPr>
          <p:spPr>
            <a:xfrm>
              <a:off x="3573767" y="5497994"/>
              <a:ext cx="1318287" cy="369332"/>
            </a:xfrm>
            <a:prstGeom prst="rect">
              <a:avLst/>
            </a:prstGeom>
            <a:noFill/>
          </p:spPr>
          <p:txBody>
            <a:bodyPr wrap="square" rtlCol="0">
              <a:spAutoFit/>
            </a:bodyPr>
            <a:lstStyle/>
            <a:p>
              <a:r>
                <a:rPr lang="en-US" dirty="0"/>
                <a:t>+             -</a:t>
              </a:r>
            </a:p>
          </p:txBody>
        </p:sp>
      </p:grpSp>
      <p:sp>
        <p:nvSpPr>
          <p:cNvPr id="21" name="TextBox 20">
            <a:extLst>
              <a:ext uri="{FF2B5EF4-FFF2-40B4-BE49-F238E27FC236}">
                <a16:creationId xmlns:a16="http://schemas.microsoft.com/office/drawing/2014/main" id="{C83A54B6-279C-443E-BC67-512396B7B5A0}"/>
              </a:ext>
            </a:extLst>
          </p:cNvPr>
          <p:cNvSpPr txBox="1"/>
          <p:nvPr/>
        </p:nvSpPr>
        <p:spPr>
          <a:xfrm>
            <a:off x="236216" y="231739"/>
            <a:ext cx="12192000" cy="1315873"/>
          </a:xfrm>
          <a:prstGeom prst="rect">
            <a:avLst/>
          </a:prstGeom>
          <a:noFill/>
        </p:spPr>
        <p:txBody>
          <a:bodyPr wrap="square">
            <a:spAutoFit/>
          </a:bodyPr>
          <a:lstStyle/>
          <a:p>
            <a:r>
              <a:rPr lang="en-US" sz="1200" b="1" i="1" dirty="0">
                <a:latin typeface="Courier New" panose="02070309020205020404" pitchFamily="49" charset="0"/>
                <a:ea typeface="Calibri" panose="020F0502020204030204" pitchFamily="34" charset="0"/>
                <a:cs typeface="Courier New" panose="02070309020205020404" pitchFamily="49" charset="0"/>
              </a:rPr>
              <a:t>mraY</a:t>
            </a:r>
            <a:r>
              <a:rPr lang="en-US" sz="1200" b="1" dirty="0">
                <a:latin typeface="Courier New" panose="02070309020205020404" pitchFamily="49" charset="0"/>
                <a:ea typeface="Calibri" panose="020F0502020204030204" pitchFamily="34" charset="0"/>
                <a:cs typeface="Courier New" panose="02070309020205020404" pitchFamily="49" charset="0"/>
              </a:rPr>
              <a:t> mutation10</a:t>
            </a:r>
            <a:r>
              <a:rPr lang="en-US" sz="1200" b="1" dirty="0">
                <a:effectLst/>
                <a:latin typeface="Courier New" panose="02070309020205020404" pitchFamily="49" charset="0"/>
                <a:ea typeface="Calibri" panose="020F0502020204030204" pitchFamily="34" charset="0"/>
                <a:cs typeface="Courier New" panose="02070309020205020404" pitchFamily="49" charset="0"/>
              </a:rPr>
              <a:t>:</a:t>
            </a:r>
          </a:p>
          <a:p>
            <a:pPr marL="0" marR="0">
              <a:lnSpc>
                <a:spcPct val="107000"/>
              </a:lnSpc>
              <a:spcBef>
                <a:spcPts val="0"/>
              </a:spcBef>
              <a:spcAft>
                <a:spcPts val="800"/>
              </a:spcAft>
            </a:pPr>
            <a:r>
              <a:rPr lang="en-US" sz="1200" dirty="0">
                <a:effectLst/>
                <a:latin typeface="Courier New" panose="02070309020205020404" pitchFamily="49" charset="0"/>
                <a:ea typeface="Calibri" panose="020F0502020204030204" pitchFamily="34" charset="0"/>
                <a:cs typeface="Times New Roman" panose="02020603050405020304" pitchFamily="18" charset="0"/>
              </a:rPr>
              <a:t>___________________________________________auuaaaaaaauaacauaucuauuauaauacuccaaggucauuaaacauuuuaaauau AUG cugauuuaucuuuuu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pPr>
            <a:r>
              <a:rPr lang="en-US" sz="1200" b="1" i="1" dirty="0">
                <a:effectLst/>
                <a:latin typeface="Courier New" panose="02070309020205020404" pitchFamily="49" charset="0"/>
                <a:ea typeface="Calibri" panose="020F0502020204030204" pitchFamily="34" charset="0"/>
                <a:cs typeface="Courier New" panose="02070309020205020404" pitchFamily="49" charset="0"/>
              </a:rPr>
              <a:t>mraY</a:t>
            </a:r>
            <a:r>
              <a:rPr lang="en-US" sz="1200" b="1" dirty="0">
                <a:effectLst/>
                <a:latin typeface="Courier New" panose="02070309020205020404" pitchFamily="49" charset="0"/>
                <a:ea typeface="Calibri" panose="020F0502020204030204" pitchFamily="34" charset="0"/>
                <a:cs typeface="Courier New" panose="02070309020205020404" pitchFamily="49" charset="0"/>
              </a:rPr>
              <a:t> WT UTR:    </a:t>
            </a:r>
          </a:p>
          <a:p>
            <a:pPr marL="0" marR="0">
              <a:spcBef>
                <a:spcPts val="0"/>
              </a:spcBef>
            </a:pPr>
            <a:r>
              <a:rPr lang="en-US" sz="1200" dirty="0">
                <a:effectLst/>
                <a:latin typeface="Courier New" panose="02070309020205020404" pitchFamily="49" charset="0"/>
                <a:ea typeface="Calibri" panose="020F0502020204030204" pitchFamily="34" charset="0"/>
                <a:cs typeface="Courier New" panose="02070309020205020404" pitchFamily="49" charset="0"/>
              </a:rPr>
              <a:t>auaaaaaauuugaaccaauuauuuagacgcuaauuuugacucuauuaaaaaaauaacauaucuauuauaauacuccaaggucauua</a:t>
            </a:r>
            <a:r>
              <a:rPr lang="en-US" sz="1200" u="sng" dirty="0">
                <a:effectLst/>
                <a:latin typeface="Courier New" panose="02070309020205020404" pitchFamily="49" charset="0"/>
                <a:ea typeface="Calibri" panose="020F0502020204030204" pitchFamily="34" charset="0"/>
                <a:cs typeface="Courier New" panose="02070309020205020404" pitchFamily="49" charset="0"/>
              </a:rPr>
              <a:t>aacauu</a:t>
            </a:r>
            <a:r>
              <a:rPr lang="en-US" sz="1200" dirty="0">
                <a:effectLst/>
                <a:latin typeface="Courier New" panose="02070309020205020404" pitchFamily="49" charset="0"/>
                <a:ea typeface="Calibri" panose="020F0502020204030204" pitchFamily="34" charset="0"/>
                <a:cs typeface="Courier New" panose="02070309020205020404" pitchFamily="49" charset="0"/>
              </a:rPr>
              <a:t>uuaaauau AUG cugauuuaucuuuuu</a:t>
            </a:r>
          </a:p>
          <a:p>
            <a:pPr marL="0" marR="0">
              <a:spcBef>
                <a:spcPts val="0"/>
              </a:spcBef>
            </a:pPr>
            <a:r>
              <a:rPr lang="en-US" sz="1200" b="1" dirty="0">
                <a:latin typeface="Courier New" panose="02070309020205020404" pitchFamily="49" charset="0"/>
                <a:ea typeface="Calibri" panose="020F0502020204030204" pitchFamily="34" charset="0"/>
                <a:cs typeface="Courier New" panose="02070309020205020404" pitchFamily="49" charset="0"/>
              </a:rPr>
              <a:t>FTL_0144 short:</a:t>
            </a:r>
          </a:p>
          <a:p>
            <a:pPr marL="0" marR="0">
              <a:spcBef>
                <a:spcPts val="0"/>
              </a:spcBef>
            </a:pPr>
            <a:r>
              <a:rPr lang="en-US" sz="1200" dirty="0" err="1">
                <a:latin typeface="Courier New" panose="02070309020205020404" pitchFamily="49" charset="0"/>
                <a:ea typeface="Calibri" panose="020F0502020204030204" pitchFamily="34" charset="0"/>
                <a:cs typeface="Courier New" panose="02070309020205020404" pitchFamily="49" charset="0"/>
              </a:rPr>
              <a:t>auugaauaguugcuagauuuuaaaauacg</a:t>
            </a:r>
            <a:r>
              <a:rPr lang="en-US" sz="1200" dirty="0">
                <a:latin typeface="Courier New" panose="02070309020205020404" pitchFamily="49" charset="0"/>
                <a:ea typeface="Calibri" panose="020F0502020204030204" pitchFamily="34" charset="0"/>
                <a:cs typeface="Courier New" panose="02070309020205020404" pitchFamily="49" charset="0"/>
              </a:rPr>
              <a:t> </a:t>
            </a:r>
            <a:r>
              <a:rPr lang="en-US" sz="1200" dirty="0" err="1">
                <a:latin typeface="Courier New" panose="02070309020205020404" pitchFamily="49" charset="0"/>
                <a:ea typeface="Calibri" panose="020F0502020204030204" pitchFamily="34" charset="0"/>
                <a:cs typeface="Courier New" panose="02070309020205020404" pitchFamily="49" charset="0"/>
              </a:rPr>
              <a:t>aug</a:t>
            </a:r>
            <a:r>
              <a:rPr lang="en-US" sz="1200" dirty="0">
                <a:latin typeface="Courier New" panose="02070309020205020404" pitchFamily="49" charset="0"/>
                <a:ea typeface="Calibri" panose="020F0502020204030204" pitchFamily="34" charset="0"/>
                <a:cs typeface="Courier New" panose="02070309020205020404" pitchFamily="49" charset="0"/>
              </a:rPr>
              <a:t> </a:t>
            </a:r>
            <a:r>
              <a:rPr lang="en-US" sz="1200" dirty="0" err="1">
                <a:latin typeface="Courier New" panose="02070309020205020404" pitchFamily="49" charset="0"/>
                <a:ea typeface="Calibri" panose="020F0502020204030204" pitchFamily="34" charset="0"/>
                <a:cs typeface="Courier New" panose="02070309020205020404" pitchFamily="49" charset="0"/>
              </a:rPr>
              <a:t>aaaaaagagcaaaaa</a:t>
            </a:r>
            <a:endParaRPr lang="en-US" sz="1200" dirty="0">
              <a:effectLst/>
              <a:latin typeface="Courier New" panose="02070309020205020404" pitchFamily="49" charset="0"/>
              <a:ea typeface="Calibri" panose="020F0502020204030204" pitchFamily="34" charset="0"/>
              <a:cs typeface="Courier New" panose="02070309020205020404" pitchFamily="49" charset="0"/>
            </a:endParaRPr>
          </a:p>
        </p:txBody>
      </p:sp>
      <p:sp>
        <p:nvSpPr>
          <p:cNvPr id="12" name="TextBox 11">
            <a:extLst>
              <a:ext uri="{FF2B5EF4-FFF2-40B4-BE49-F238E27FC236}">
                <a16:creationId xmlns:a16="http://schemas.microsoft.com/office/drawing/2014/main" id="{F49A0918-1C5F-9DF1-6A20-A1D2865000CB}"/>
              </a:ext>
            </a:extLst>
          </p:cNvPr>
          <p:cNvSpPr txBox="1"/>
          <p:nvPr/>
        </p:nvSpPr>
        <p:spPr>
          <a:xfrm>
            <a:off x="3386986" y="6086953"/>
            <a:ext cx="1507104" cy="338554"/>
          </a:xfrm>
          <a:prstGeom prst="rect">
            <a:avLst/>
          </a:prstGeom>
          <a:solidFill>
            <a:schemeClr val="bg1"/>
          </a:solidFill>
        </p:spPr>
        <p:txBody>
          <a:bodyPr wrap="square" rtlCol="0">
            <a:spAutoFit/>
          </a:bodyPr>
          <a:lstStyle/>
          <a:p>
            <a:pPr algn="ctr"/>
            <a:r>
              <a:rPr lang="en-US" sz="1600" i="1" dirty="0" err="1">
                <a:latin typeface="Helvetica" panose="020B0604020202020204" pitchFamily="34" charset="0"/>
                <a:cs typeface="Helvetica" panose="020B0604020202020204" pitchFamily="34" charset="0"/>
              </a:rPr>
              <a:t>mraY</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WT</a:t>
            </a:r>
          </a:p>
        </p:txBody>
      </p:sp>
      <p:sp>
        <p:nvSpPr>
          <p:cNvPr id="28" name="TextBox 27">
            <a:extLst>
              <a:ext uri="{FF2B5EF4-FFF2-40B4-BE49-F238E27FC236}">
                <a16:creationId xmlns:a16="http://schemas.microsoft.com/office/drawing/2014/main" id="{AB9D4CBB-FD72-85D9-A60B-E1DF2799A011}"/>
              </a:ext>
            </a:extLst>
          </p:cNvPr>
          <p:cNvSpPr txBox="1"/>
          <p:nvPr/>
        </p:nvSpPr>
        <p:spPr>
          <a:xfrm>
            <a:off x="1772028" y="6047981"/>
            <a:ext cx="1507104" cy="584775"/>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mutation 10</a:t>
            </a:r>
          </a:p>
        </p:txBody>
      </p:sp>
      <p:sp>
        <p:nvSpPr>
          <p:cNvPr id="31" name="TextBox 30">
            <a:extLst>
              <a:ext uri="{FF2B5EF4-FFF2-40B4-BE49-F238E27FC236}">
                <a16:creationId xmlns:a16="http://schemas.microsoft.com/office/drawing/2014/main" id="{392AD112-CD3C-7C70-83C6-76E6D8FB3AD7}"/>
              </a:ext>
            </a:extLst>
          </p:cNvPr>
          <p:cNvSpPr txBox="1"/>
          <p:nvPr/>
        </p:nvSpPr>
        <p:spPr>
          <a:xfrm>
            <a:off x="5112425" y="6083490"/>
            <a:ext cx="1507104" cy="584775"/>
          </a:xfrm>
          <a:prstGeom prst="rect">
            <a:avLst/>
          </a:prstGeom>
          <a:solidFill>
            <a:schemeClr val="bg1"/>
          </a:solidFill>
        </p:spPr>
        <p:txBody>
          <a:bodyPr wrap="square" rtlCol="0">
            <a:spAutoFit/>
          </a:bodyPr>
          <a:lstStyle/>
          <a:p>
            <a:pPr algn="ctr"/>
            <a:r>
              <a:rPr lang="en-US" sz="1600" dirty="0">
                <a:latin typeface="Helvetica" panose="020B0604020202020204" pitchFamily="34" charset="0"/>
                <a:cs typeface="Helvetica" panose="020B0604020202020204" pitchFamily="34" charset="0"/>
              </a:rPr>
              <a:t>FTL_0144 short</a:t>
            </a:r>
          </a:p>
        </p:txBody>
      </p:sp>
      <p:graphicFrame>
        <p:nvGraphicFramePr>
          <p:cNvPr id="33" name="Chart 32">
            <a:extLst>
              <a:ext uri="{FF2B5EF4-FFF2-40B4-BE49-F238E27FC236}">
                <a16:creationId xmlns:a16="http://schemas.microsoft.com/office/drawing/2014/main" id="{812D3F11-B04A-4416-9074-FC9D5142C5E5}"/>
              </a:ext>
            </a:extLst>
          </p:cNvPr>
          <p:cNvGraphicFramePr>
            <a:graphicFrameLocks/>
          </p:cNvGraphicFramePr>
          <p:nvPr>
            <p:extLst>
              <p:ext uri="{D42A27DB-BD31-4B8C-83A1-F6EECF244321}">
                <p14:modId xmlns:p14="http://schemas.microsoft.com/office/powerpoint/2010/main" val="952505419"/>
              </p:ext>
            </p:extLst>
          </p:nvPr>
        </p:nvGraphicFramePr>
        <p:xfrm>
          <a:off x="1298847" y="2184274"/>
          <a:ext cx="5589892" cy="3468157"/>
        </p:xfrm>
        <a:graphic>
          <a:graphicData uri="http://schemas.openxmlformats.org/drawingml/2006/chart">
            <c:chart xmlns:c="http://schemas.openxmlformats.org/drawingml/2006/chart" xmlns:r="http://schemas.openxmlformats.org/officeDocument/2006/relationships" r:id="rId3"/>
          </a:graphicData>
        </a:graphic>
      </p:graphicFrame>
      <p:sp>
        <p:nvSpPr>
          <p:cNvPr id="34" name="TextBox 33">
            <a:extLst>
              <a:ext uri="{FF2B5EF4-FFF2-40B4-BE49-F238E27FC236}">
                <a16:creationId xmlns:a16="http://schemas.microsoft.com/office/drawing/2014/main" id="{5408BDDA-4A6E-3CFB-2290-3EE4341A6DFD}"/>
              </a:ext>
            </a:extLst>
          </p:cNvPr>
          <p:cNvSpPr txBox="1"/>
          <p:nvPr/>
        </p:nvSpPr>
        <p:spPr>
          <a:xfrm>
            <a:off x="5301242" y="5591746"/>
            <a:ext cx="1318287" cy="322058"/>
          </a:xfrm>
          <a:prstGeom prst="rect">
            <a:avLst/>
          </a:prstGeom>
          <a:noFill/>
        </p:spPr>
        <p:txBody>
          <a:bodyPr wrap="square" rtlCol="0">
            <a:spAutoFit/>
          </a:bodyPr>
          <a:lstStyle/>
          <a:p>
            <a:r>
              <a:rPr lang="en-US" dirty="0"/>
              <a:t>+             -</a:t>
            </a:r>
          </a:p>
        </p:txBody>
      </p:sp>
      <p:cxnSp>
        <p:nvCxnSpPr>
          <p:cNvPr id="35" name="Straight Connector 34">
            <a:extLst>
              <a:ext uri="{FF2B5EF4-FFF2-40B4-BE49-F238E27FC236}">
                <a16:creationId xmlns:a16="http://schemas.microsoft.com/office/drawing/2014/main" id="{D05DBF8D-DAE1-A0DC-A169-B6BAA856BDB9}"/>
              </a:ext>
            </a:extLst>
          </p:cNvPr>
          <p:cNvCxnSpPr>
            <a:cxnSpLocks/>
          </p:cNvCxnSpPr>
          <p:nvPr/>
        </p:nvCxnSpPr>
        <p:spPr>
          <a:xfrm flipH="1">
            <a:off x="5301242" y="5996141"/>
            <a:ext cx="1156338" cy="34"/>
          </a:xfrm>
          <a:prstGeom prst="line">
            <a:avLst/>
          </a:prstGeom>
          <a:ln w="9525"/>
        </p:spPr>
        <p:style>
          <a:lnRef idx="1">
            <a:schemeClr val="dk1"/>
          </a:lnRef>
          <a:fillRef idx="0">
            <a:schemeClr val="dk1"/>
          </a:fillRef>
          <a:effectRef idx="0">
            <a:schemeClr val="dk1"/>
          </a:effectRef>
          <a:fontRef idx="minor">
            <a:schemeClr val="tx1"/>
          </a:fontRef>
        </p:style>
      </p:cxnSp>
      <p:sp>
        <p:nvSpPr>
          <p:cNvPr id="36" name="TextBox 35">
            <a:extLst>
              <a:ext uri="{FF2B5EF4-FFF2-40B4-BE49-F238E27FC236}">
                <a16:creationId xmlns:a16="http://schemas.microsoft.com/office/drawing/2014/main" id="{1397458F-D4DD-CB71-E3E8-5F6EE7C9116B}"/>
              </a:ext>
            </a:extLst>
          </p:cNvPr>
          <p:cNvSpPr txBox="1"/>
          <p:nvPr/>
        </p:nvSpPr>
        <p:spPr>
          <a:xfrm>
            <a:off x="4557378" y="1749752"/>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0.79-fold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37" name="Straight Connector 36">
            <a:extLst>
              <a:ext uri="{FF2B5EF4-FFF2-40B4-BE49-F238E27FC236}">
                <a16:creationId xmlns:a16="http://schemas.microsoft.com/office/drawing/2014/main" id="{10F12436-C1EF-C897-C756-3AE8E6F5ABC0}"/>
              </a:ext>
            </a:extLst>
          </p:cNvPr>
          <p:cNvCxnSpPr>
            <a:cxnSpLocks/>
          </p:cNvCxnSpPr>
          <p:nvPr/>
        </p:nvCxnSpPr>
        <p:spPr>
          <a:xfrm flipH="1">
            <a:off x="5380381" y="2055701"/>
            <a:ext cx="951835" cy="0"/>
          </a:xfrm>
          <a:prstGeom prst="line">
            <a:avLst/>
          </a:prstGeom>
          <a:ln w="1905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8066115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0827CA60-02CA-46F5-B742-50E161D936EA}"/>
              </a:ext>
            </a:extLst>
          </p:cNvPr>
          <p:cNvSpPr txBox="1"/>
          <p:nvPr/>
        </p:nvSpPr>
        <p:spPr>
          <a:xfrm rot="16200000">
            <a:off x="-353707" y="3754466"/>
            <a:ext cx="2310539" cy="338554"/>
          </a:xfrm>
          <a:prstGeom prst="rect">
            <a:avLst/>
          </a:prstGeom>
          <a:noFill/>
        </p:spPr>
        <p:txBody>
          <a:bodyPr wrap="square" rtlCol="0">
            <a:spAutoFit/>
          </a:bodyPr>
          <a:lstStyle/>
          <a:p>
            <a:pPr algn="ct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Normalized</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Fluorescence</a:t>
            </a:r>
          </a:p>
        </p:txBody>
      </p:sp>
      <p:grpSp>
        <p:nvGrpSpPr>
          <p:cNvPr id="50" name="Group 49">
            <a:extLst>
              <a:ext uri="{FF2B5EF4-FFF2-40B4-BE49-F238E27FC236}">
                <a16:creationId xmlns:a16="http://schemas.microsoft.com/office/drawing/2014/main" id="{C74B1C00-6F26-4213-AEFE-B5FC3C5A0C4B}"/>
              </a:ext>
            </a:extLst>
          </p:cNvPr>
          <p:cNvGrpSpPr/>
          <p:nvPr/>
        </p:nvGrpSpPr>
        <p:grpSpPr>
          <a:xfrm>
            <a:off x="1216981" y="1775555"/>
            <a:ext cx="2617198" cy="834428"/>
            <a:chOff x="2200785" y="3860931"/>
            <a:chExt cx="2617198" cy="952976"/>
          </a:xfrm>
        </p:grpSpPr>
        <p:sp>
          <p:nvSpPr>
            <p:cNvPr id="56" name="TextBox 55">
              <a:extLst>
                <a:ext uri="{FF2B5EF4-FFF2-40B4-BE49-F238E27FC236}">
                  <a16:creationId xmlns:a16="http://schemas.microsoft.com/office/drawing/2014/main" id="{1379825C-B8D0-4308-AB99-12E716F67BC4}"/>
                </a:ext>
              </a:extLst>
            </p:cNvPr>
            <p:cNvSpPr txBox="1"/>
            <p:nvPr/>
          </p:nvSpPr>
          <p:spPr>
            <a:xfrm>
              <a:off x="2200785" y="3860931"/>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0.69-fold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8" name="Straight Connector 57">
              <a:extLst>
                <a:ext uri="{FF2B5EF4-FFF2-40B4-BE49-F238E27FC236}">
                  <a16:creationId xmlns:a16="http://schemas.microsoft.com/office/drawing/2014/main" id="{9BD3F21F-ACC0-40ED-A217-798EBC7A9CE3}"/>
                </a:ext>
              </a:extLst>
            </p:cNvPr>
            <p:cNvCxnSpPr>
              <a:cxnSpLocks/>
            </p:cNvCxnSpPr>
            <p:nvPr/>
          </p:nvCxnSpPr>
          <p:spPr>
            <a:xfrm flipH="1">
              <a:off x="3013643" y="4186036"/>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5" name="Group 54">
            <a:extLst>
              <a:ext uri="{FF2B5EF4-FFF2-40B4-BE49-F238E27FC236}">
                <a16:creationId xmlns:a16="http://schemas.microsoft.com/office/drawing/2014/main" id="{093D0BBD-2A91-4753-8E1F-E20945B200E2}"/>
              </a:ext>
            </a:extLst>
          </p:cNvPr>
          <p:cNvGrpSpPr/>
          <p:nvPr/>
        </p:nvGrpSpPr>
        <p:grpSpPr>
          <a:xfrm>
            <a:off x="3066668" y="1749752"/>
            <a:ext cx="2617198" cy="834428"/>
            <a:chOff x="2482259" y="3842430"/>
            <a:chExt cx="2617198" cy="952976"/>
          </a:xfrm>
        </p:grpSpPr>
        <p:sp>
          <p:nvSpPr>
            <p:cNvPr id="57" name="TextBox 56">
              <a:extLst>
                <a:ext uri="{FF2B5EF4-FFF2-40B4-BE49-F238E27FC236}">
                  <a16:creationId xmlns:a16="http://schemas.microsoft.com/office/drawing/2014/main" id="{C7232B83-FB3B-4E4B-8710-B2489EAC697F}"/>
                </a:ext>
              </a:extLst>
            </p:cNvPr>
            <p:cNvSpPr txBox="1"/>
            <p:nvPr/>
          </p:nvSpPr>
          <p:spPr>
            <a:xfrm>
              <a:off x="2482259" y="3842430"/>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0.86-fold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9" name="Straight Connector 58">
              <a:extLst>
                <a:ext uri="{FF2B5EF4-FFF2-40B4-BE49-F238E27FC236}">
                  <a16:creationId xmlns:a16="http://schemas.microsoft.com/office/drawing/2014/main" id="{774ECC1B-4449-4D52-885A-524115CF7C63}"/>
                </a:ext>
              </a:extLst>
            </p:cNvPr>
            <p:cNvCxnSpPr>
              <a:cxnSpLocks/>
            </p:cNvCxnSpPr>
            <p:nvPr/>
          </p:nvCxnSpPr>
          <p:spPr>
            <a:xfrm flipH="1">
              <a:off x="3244868" y="4171472"/>
              <a:ext cx="951835" cy="0"/>
            </a:xfrm>
            <a:prstGeom prst="line">
              <a:avLst/>
            </a:prstGeom>
            <a:ln w="19050"/>
          </p:spPr>
          <p:style>
            <a:lnRef idx="1">
              <a:schemeClr val="dk1"/>
            </a:lnRef>
            <a:fillRef idx="0">
              <a:schemeClr val="dk1"/>
            </a:fillRef>
            <a:effectRef idx="0">
              <a:schemeClr val="dk1"/>
            </a:effectRef>
            <a:fontRef idx="minor">
              <a:schemeClr val="tx1"/>
            </a:fontRef>
          </p:style>
        </p:cxnSp>
      </p:grpSp>
      <p:sp>
        <p:nvSpPr>
          <p:cNvPr id="2" name="TextBox 1">
            <a:extLst>
              <a:ext uri="{FF2B5EF4-FFF2-40B4-BE49-F238E27FC236}">
                <a16:creationId xmlns:a16="http://schemas.microsoft.com/office/drawing/2014/main" id="{D2E80C31-9CCB-D020-F4AC-2026ED794107}"/>
              </a:ext>
            </a:extLst>
          </p:cNvPr>
          <p:cNvSpPr txBox="1"/>
          <p:nvPr/>
        </p:nvSpPr>
        <p:spPr>
          <a:xfrm>
            <a:off x="420421" y="6079439"/>
            <a:ext cx="999732" cy="296439"/>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5´ UTR:</a:t>
            </a:r>
          </a:p>
        </p:txBody>
      </p:sp>
      <p:cxnSp>
        <p:nvCxnSpPr>
          <p:cNvPr id="3" name="Straight Connector 2">
            <a:extLst>
              <a:ext uri="{FF2B5EF4-FFF2-40B4-BE49-F238E27FC236}">
                <a16:creationId xmlns:a16="http://schemas.microsoft.com/office/drawing/2014/main" id="{B7CA496F-1C33-CB13-55F0-8CD51DD95CE1}"/>
              </a:ext>
            </a:extLst>
          </p:cNvPr>
          <p:cNvCxnSpPr>
            <a:cxnSpLocks/>
          </p:cNvCxnSpPr>
          <p:nvPr/>
        </p:nvCxnSpPr>
        <p:spPr>
          <a:xfrm flipH="1">
            <a:off x="1947411" y="6000327"/>
            <a:ext cx="1156338" cy="34"/>
          </a:xfrm>
          <a:prstGeom prst="line">
            <a:avLst/>
          </a:prstGeom>
          <a:ln w="9525"/>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E75ADB92-A4C9-7A3D-DFDB-810865BA1FF3}"/>
              </a:ext>
            </a:extLst>
          </p:cNvPr>
          <p:cNvCxnSpPr>
            <a:cxnSpLocks/>
          </p:cNvCxnSpPr>
          <p:nvPr/>
        </p:nvCxnSpPr>
        <p:spPr>
          <a:xfrm flipH="1">
            <a:off x="3515624" y="6000327"/>
            <a:ext cx="1156338" cy="34"/>
          </a:xfrm>
          <a:prstGeom prst="line">
            <a:avLst/>
          </a:prstGeom>
          <a:ln w="9525"/>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12F08B10-AC63-9463-E548-1EBBEF87B6C2}"/>
              </a:ext>
            </a:extLst>
          </p:cNvPr>
          <p:cNvSpPr txBox="1"/>
          <p:nvPr/>
        </p:nvSpPr>
        <p:spPr>
          <a:xfrm>
            <a:off x="420421" y="5618447"/>
            <a:ext cx="999732" cy="296439"/>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bS21-2:</a:t>
            </a:r>
          </a:p>
        </p:txBody>
      </p:sp>
      <p:sp>
        <p:nvSpPr>
          <p:cNvPr id="17" name="TextBox 16">
            <a:extLst>
              <a:ext uri="{FF2B5EF4-FFF2-40B4-BE49-F238E27FC236}">
                <a16:creationId xmlns:a16="http://schemas.microsoft.com/office/drawing/2014/main" id="{F1169710-780B-21C2-14C4-6D2113DE76CC}"/>
              </a:ext>
            </a:extLst>
          </p:cNvPr>
          <p:cNvSpPr txBox="1"/>
          <p:nvPr/>
        </p:nvSpPr>
        <p:spPr>
          <a:xfrm>
            <a:off x="1929444" y="5610031"/>
            <a:ext cx="1318287" cy="323388"/>
          </a:xfrm>
          <a:prstGeom prst="rect">
            <a:avLst/>
          </a:prstGeom>
          <a:noFill/>
        </p:spPr>
        <p:txBody>
          <a:bodyPr wrap="square" rtlCol="0">
            <a:spAutoFit/>
          </a:bodyPr>
          <a:lstStyle/>
          <a:p>
            <a:r>
              <a:rPr lang="en-US" dirty="0"/>
              <a:t>+             -</a:t>
            </a:r>
          </a:p>
        </p:txBody>
      </p:sp>
      <p:sp>
        <p:nvSpPr>
          <p:cNvPr id="18" name="TextBox 17">
            <a:extLst>
              <a:ext uri="{FF2B5EF4-FFF2-40B4-BE49-F238E27FC236}">
                <a16:creationId xmlns:a16="http://schemas.microsoft.com/office/drawing/2014/main" id="{3D2B91E5-DCDE-71C7-F46A-A2BE12884D2B}"/>
              </a:ext>
            </a:extLst>
          </p:cNvPr>
          <p:cNvSpPr txBox="1"/>
          <p:nvPr/>
        </p:nvSpPr>
        <p:spPr>
          <a:xfrm>
            <a:off x="3573767" y="5613966"/>
            <a:ext cx="1318287" cy="323388"/>
          </a:xfrm>
          <a:prstGeom prst="rect">
            <a:avLst/>
          </a:prstGeom>
          <a:noFill/>
        </p:spPr>
        <p:txBody>
          <a:bodyPr wrap="square" rtlCol="0">
            <a:spAutoFit/>
          </a:bodyPr>
          <a:lstStyle/>
          <a:p>
            <a:r>
              <a:rPr lang="en-US" dirty="0"/>
              <a:t>+             -</a:t>
            </a:r>
          </a:p>
        </p:txBody>
      </p:sp>
      <p:sp>
        <p:nvSpPr>
          <p:cNvPr id="21" name="TextBox 20">
            <a:extLst>
              <a:ext uri="{FF2B5EF4-FFF2-40B4-BE49-F238E27FC236}">
                <a16:creationId xmlns:a16="http://schemas.microsoft.com/office/drawing/2014/main" id="{C83A54B6-279C-443E-BC67-512396B7B5A0}"/>
              </a:ext>
            </a:extLst>
          </p:cNvPr>
          <p:cNvSpPr txBox="1"/>
          <p:nvPr/>
        </p:nvSpPr>
        <p:spPr>
          <a:xfrm>
            <a:off x="236216" y="231739"/>
            <a:ext cx="12192000" cy="1015663"/>
          </a:xfrm>
          <a:prstGeom prst="rect">
            <a:avLst/>
          </a:prstGeom>
          <a:noFill/>
        </p:spPr>
        <p:txBody>
          <a:bodyPr wrap="square">
            <a:spAutoFit/>
          </a:bodyPr>
          <a:lstStyle/>
          <a:p>
            <a:r>
              <a:rPr lang="en-US" sz="1200" b="1" dirty="0">
                <a:latin typeface="Courier New" panose="02070309020205020404" pitchFamily="49" charset="0"/>
                <a:ea typeface="Calibri" panose="020F0502020204030204" pitchFamily="34" charset="0"/>
                <a:cs typeface="Courier New" panose="02070309020205020404" pitchFamily="49" charset="0"/>
              </a:rPr>
              <a:t>M5: </a:t>
            </a:r>
            <a:r>
              <a:rPr lang="en-US" sz="1200" dirty="0">
                <a:effectLst/>
                <a:latin typeface="Courier New" panose="02070309020205020404" pitchFamily="49" charset="0"/>
                <a:ea typeface="Calibri" panose="020F0502020204030204" pitchFamily="34" charset="0"/>
                <a:cs typeface="Courier New" panose="02070309020205020404" pitchFamily="49" charset="0"/>
              </a:rPr>
              <a:t>_________________________gacgcuaauuuugacucuauuaaaaaaauaacauaucuauuauaauacuccaaggucauuaaacauuuuaaauau AUG cugauuuaucuuuuu</a:t>
            </a:r>
            <a:endParaRPr lang="en-US" sz="1200" dirty="0">
              <a:effectLst/>
              <a:latin typeface="Courier New" panose="02070309020205020404" pitchFamily="49" charset="0"/>
              <a:ea typeface="Calibri" panose="020F0502020204030204" pitchFamily="34" charset="0"/>
              <a:cs typeface="Times New Roman" panose="02020603050405020304" pitchFamily="18" charset="0"/>
            </a:endParaRPr>
          </a:p>
          <a:p>
            <a:r>
              <a:rPr lang="en-US" sz="1200" b="1" dirty="0">
                <a:latin typeface="Courier New" panose="02070309020205020404" pitchFamily="49" charset="0"/>
                <a:ea typeface="Calibri" panose="020F0502020204030204" pitchFamily="34" charset="0"/>
                <a:cs typeface="Courier New" panose="02070309020205020404" pitchFamily="49" charset="0"/>
              </a:rPr>
              <a:t>M9:</a:t>
            </a:r>
            <a:r>
              <a:rPr lang="en-US" sz="1200" dirty="0">
                <a:effectLst/>
                <a:latin typeface="Courier New" panose="02070309020205020404" pitchFamily="49" charset="0"/>
                <a:ea typeface="Calibri" panose="020F0502020204030204" pitchFamily="34" charset="0"/>
                <a:cs typeface="Courier New" panose="02070309020205020404" pitchFamily="49" charset="0"/>
              </a:rPr>
              <a:t> ________________________________________ucuauuaaaaaaauaacauaucuauuauaauacuccaaggucauuaaacauuuuaaauau AUG cugauuuaucuuuuu</a:t>
            </a:r>
            <a:endParaRPr lang="en-US" sz="1200" dirty="0">
              <a:latin typeface="Courier New" panose="02070309020205020404" pitchFamily="49" charset="0"/>
              <a:ea typeface="Calibri" panose="020F0502020204030204" pitchFamily="34" charset="0"/>
              <a:cs typeface="Times New Roman" panose="02020603050405020304" pitchFamily="18" charset="0"/>
            </a:endParaRPr>
          </a:p>
          <a:p>
            <a:r>
              <a:rPr lang="en-US" sz="1200" b="1" dirty="0">
                <a:latin typeface="Courier New" panose="02070309020205020404" pitchFamily="49" charset="0"/>
                <a:ea typeface="Calibri" panose="020F0502020204030204" pitchFamily="34" charset="0"/>
                <a:cs typeface="Courier New" panose="02070309020205020404" pitchFamily="49" charset="0"/>
              </a:rPr>
              <a:t>m10</a:t>
            </a:r>
            <a:r>
              <a:rPr lang="en-US" sz="1200" b="1" dirty="0">
                <a:effectLst/>
                <a:latin typeface="Courier New" panose="02070309020205020404" pitchFamily="49" charset="0"/>
                <a:ea typeface="Calibri" panose="020F0502020204030204" pitchFamily="34" charset="0"/>
                <a:cs typeface="Courier New" panose="02070309020205020404" pitchFamily="49" charset="0"/>
              </a:rPr>
              <a:t>:</a:t>
            </a:r>
            <a:r>
              <a:rPr lang="en-US" sz="1200" dirty="0">
                <a:effectLst/>
                <a:latin typeface="Courier New" panose="02070309020205020404" pitchFamily="49" charset="0"/>
                <a:ea typeface="Calibri" panose="020F0502020204030204" pitchFamily="34" charset="0"/>
                <a:cs typeface="Times New Roman" panose="02020603050405020304" pitchFamily="18" charset="0"/>
              </a:rPr>
              <a:t>___________________________________________auuaaaaaaauaacauaucuauuauaauacuccaaggucauuaaacauuuuaaauau AUG cugauuuaucuuuuu</a:t>
            </a:r>
          </a:p>
          <a:p>
            <a:r>
              <a:rPr lang="en-US" sz="1200" b="1" dirty="0">
                <a:latin typeface="Courier New" panose="02070309020205020404" pitchFamily="49" charset="0"/>
                <a:ea typeface="Calibri" panose="020F0502020204030204" pitchFamily="34" charset="0"/>
                <a:cs typeface="Courier New" panose="02070309020205020404" pitchFamily="49" charset="0"/>
              </a:rPr>
              <a:t>m12</a:t>
            </a:r>
            <a:r>
              <a:rPr lang="en-US" sz="1200" b="1" dirty="0">
                <a:effectLst/>
                <a:latin typeface="Courier New" panose="02070309020205020404" pitchFamily="49" charset="0"/>
                <a:ea typeface="Calibri" panose="020F0502020204030204" pitchFamily="34" charset="0"/>
                <a:cs typeface="Courier New" panose="02070309020205020404" pitchFamily="49" charset="0"/>
              </a:rPr>
              <a:t>:</a:t>
            </a:r>
            <a:r>
              <a:rPr lang="en-US" sz="1200" dirty="0">
                <a:effectLst/>
                <a:latin typeface="Courier New" panose="02070309020205020404" pitchFamily="49" charset="0"/>
                <a:ea typeface="Calibri" panose="020F0502020204030204" pitchFamily="34" charset="0"/>
                <a:cs typeface="Times New Roman" panose="02020603050405020304" pitchFamily="18" charset="0"/>
              </a:rPr>
              <a:t>________________________________________AGAauuaaaaaaauaacauaucuauuauaauacuccaaggucauuaaacauuuuaaauau AUG cugauuuaucuuuuu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200" b="1" dirty="0">
                <a:effectLst/>
                <a:latin typeface="Courier New" panose="02070309020205020404" pitchFamily="49" charset="0"/>
                <a:ea typeface="Calibri" panose="020F0502020204030204" pitchFamily="34" charset="0"/>
                <a:cs typeface="Courier New" panose="02070309020205020404" pitchFamily="49" charset="0"/>
              </a:rPr>
              <a:t>WT: </a:t>
            </a:r>
            <a:r>
              <a:rPr lang="en-US" sz="1200" dirty="0">
                <a:effectLst/>
                <a:latin typeface="Courier New" panose="02070309020205020404" pitchFamily="49" charset="0"/>
                <a:ea typeface="Calibri" panose="020F0502020204030204" pitchFamily="34" charset="0"/>
                <a:cs typeface="Courier New" panose="02070309020205020404" pitchFamily="49" charset="0"/>
              </a:rPr>
              <a:t>auaaaaaauuugaaccaauuauuuagacgcuaauuuugacucuauuaaaaaaauaacauaucuauuauaauacuccaaggucauuaaacauuuuaaauau AUG cugauuuaucuuuuu</a:t>
            </a:r>
          </a:p>
        </p:txBody>
      </p:sp>
      <p:sp>
        <p:nvSpPr>
          <p:cNvPr id="12" name="TextBox 11">
            <a:extLst>
              <a:ext uri="{FF2B5EF4-FFF2-40B4-BE49-F238E27FC236}">
                <a16:creationId xmlns:a16="http://schemas.microsoft.com/office/drawing/2014/main" id="{F49A0918-1C5F-9DF1-6A20-A1D2865000CB}"/>
              </a:ext>
            </a:extLst>
          </p:cNvPr>
          <p:cNvSpPr txBox="1"/>
          <p:nvPr/>
        </p:nvSpPr>
        <p:spPr>
          <a:xfrm>
            <a:off x="8489444" y="6031048"/>
            <a:ext cx="1507104" cy="338554"/>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WT</a:t>
            </a:r>
          </a:p>
        </p:txBody>
      </p:sp>
      <p:sp>
        <p:nvSpPr>
          <p:cNvPr id="28" name="TextBox 27">
            <a:extLst>
              <a:ext uri="{FF2B5EF4-FFF2-40B4-BE49-F238E27FC236}">
                <a16:creationId xmlns:a16="http://schemas.microsoft.com/office/drawing/2014/main" id="{AB9D4CBB-FD72-85D9-A60B-E1DF2799A011}"/>
              </a:ext>
            </a:extLst>
          </p:cNvPr>
          <p:cNvSpPr txBox="1"/>
          <p:nvPr/>
        </p:nvSpPr>
        <p:spPr>
          <a:xfrm>
            <a:off x="1772028" y="6047981"/>
            <a:ext cx="1507104" cy="584775"/>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mutation 5</a:t>
            </a:r>
          </a:p>
        </p:txBody>
      </p:sp>
      <p:sp>
        <p:nvSpPr>
          <p:cNvPr id="34" name="TextBox 33">
            <a:extLst>
              <a:ext uri="{FF2B5EF4-FFF2-40B4-BE49-F238E27FC236}">
                <a16:creationId xmlns:a16="http://schemas.microsoft.com/office/drawing/2014/main" id="{5408BDDA-4A6E-3CFB-2290-3EE4341A6DFD}"/>
              </a:ext>
            </a:extLst>
          </p:cNvPr>
          <p:cNvSpPr txBox="1"/>
          <p:nvPr/>
        </p:nvSpPr>
        <p:spPr>
          <a:xfrm>
            <a:off x="5301242" y="5591746"/>
            <a:ext cx="1318287" cy="322058"/>
          </a:xfrm>
          <a:prstGeom prst="rect">
            <a:avLst/>
          </a:prstGeom>
          <a:noFill/>
        </p:spPr>
        <p:txBody>
          <a:bodyPr wrap="square" rtlCol="0">
            <a:spAutoFit/>
          </a:bodyPr>
          <a:lstStyle/>
          <a:p>
            <a:r>
              <a:rPr lang="en-US" dirty="0"/>
              <a:t>+             -</a:t>
            </a:r>
          </a:p>
        </p:txBody>
      </p:sp>
      <p:cxnSp>
        <p:nvCxnSpPr>
          <p:cNvPr id="35" name="Straight Connector 34">
            <a:extLst>
              <a:ext uri="{FF2B5EF4-FFF2-40B4-BE49-F238E27FC236}">
                <a16:creationId xmlns:a16="http://schemas.microsoft.com/office/drawing/2014/main" id="{D05DBF8D-DAE1-A0DC-A169-B6BAA856BDB9}"/>
              </a:ext>
            </a:extLst>
          </p:cNvPr>
          <p:cNvCxnSpPr>
            <a:cxnSpLocks/>
          </p:cNvCxnSpPr>
          <p:nvPr/>
        </p:nvCxnSpPr>
        <p:spPr>
          <a:xfrm flipH="1">
            <a:off x="5301242" y="5996141"/>
            <a:ext cx="1156338" cy="34"/>
          </a:xfrm>
          <a:prstGeom prst="line">
            <a:avLst/>
          </a:prstGeom>
          <a:ln w="9525"/>
        </p:spPr>
        <p:style>
          <a:lnRef idx="1">
            <a:schemeClr val="dk1"/>
          </a:lnRef>
          <a:fillRef idx="0">
            <a:schemeClr val="dk1"/>
          </a:fillRef>
          <a:effectRef idx="0">
            <a:schemeClr val="dk1"/>
          </a:effectRef>
          <a:fontRef idx="minor">
            <a:schemeClr val="tx1"/>
          </a:fontRef>
        </p:style>
      </p:cxnSp>
      <p:sp>
        <p:nvSpPr>
          <p:cNvPr id="36" name="TextBox 35">
            <a:extLst>
              <a:ext uri="{FF2B5EF4-FFF2-40B4-BE49-F238E27FC236}">
                <a16:creationId xmlns:a16="http://schemas.microsoft.com/office/drawing/2014/main" id="{1397458F-D4DD-CB71-E3E8-5F6EE7C9116B}"/>
              </a:ext>
            </a:extLst>
          </p:cNvPr>
          <p:cNvSpPr txBox="1"/>
          <p:nvPr/>
        </p:nvSpPr>
        <p:spPr>
          <a:xfrm>
            <a:off x="4557378" y="1749752"/>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1.24-fold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37" name="Straight Connector 36">
            <a:extLst>
              <a:ext uri="{FF2B5EF4-FFF2-40B4-BE49-F238E27FC236}">
                <a16:creationId xmlns:a16="http://schemas.microsoft.com/office/drawing/2014/main" id="{10F12436-C1EF-C897-C756-3AE8E6F5ABC0}"/>
              </a:ext>
            </a:extLst>
          </p:cNvPr>
          <p:cNvCxnSpPr>
            <a:cxnSpLocks/>
          </p:cNvCxnSpPr>
          <p:nvPr/>
        </p:nvCxnSpPr>
        <p:spPr>
          <a:xfrm flipH="1">
            <a:off x="5380381" y="2055701"/>
            <a:ext cx="951835" cy="0"/>
          </a:xfrm>
          <a:prstGeom prst="line">
            <a:avLst/>
          </a:prstGeom>
          <a:ln w="19050"/>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911EDE59-9010-17F8-A78E-4F05B10295F1}"/>
              </a:ext>
            </a:extLst>
          </p:cNvPr>
          <p:cNvSpPr txBox="1"/>
          <p:nvPr/>
        </p:nvSpPr>
        <p:spPr>
          <a:xfrm>
            <a:off x="3384950" y="6080658"/>
            <a:ext cx="1507104" cy="584775"/>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mutation 9</a:t>
            </a:r>
          </a:p>
        </p:txBody>
      </p:sp>
      <p:sp>
        <p:nvSpPr>
          <p:cNvPr id="10" name="TextBox 9">
            <a:extLst>
              <a:ext uri="{FF2B5EF4-FFF2-40B4-BE49-F238E27FC236}">
                <a16:creationId xmlns:a16="http://schemas.microsoft.com/office/drawing/2014/main" id="{677AEF69-D9D2-7F3E-51DF-B2F00030113B}"/>
              </a:ext>
            </a:extLst>
          </p:cNvPr>
          <p:cNvSpPr txBox="1"/>
          <p:nvPr/>
        </p:nvSpPr>
        <p:spPr>
          <a:xfrm>
            <a:off x="5125859" y="6047981"/>
            <a:ext cx="1507104" cy="584775"/>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mutation 10</a:t>
            </a:r>
          </a:p>
        </p:txBody>
      </p:sp>
      <p:sp>
        <p:nvSpPr>
          <p:cNvPr id="11" name="TextBox 10">
            <a:extLst>
              <a:ext uri="{FF2B5EF4-FFF2-40B4-BE49-F238E27FC236}">
                <a16:creationId xmlns:a16="http://schemas.microsoft.com/office/drawing/2014/main" id="{68A614A4-2A1D-C695-F280-CAB8A6CFC1CA}"/>
              </a:ext>
            </a:extLst>
          </p:cNvPr>
          <p:cNvSpPr txBox="1"/>
          <p:nvPr/>
        </p:nvSpPr>
        <p:spPr>
          <a:xfrm>
            <a:off x="6866768" y="6041486"/>
            <a:ext cx="1507104" cy="584775"/>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mutation 12</a:t>
            </a:r>
          </a:p>
        </p:txBody>
      </p:sp>
      <p:cxnSp>
        <p:nvCxnSpPr>
          <p:cNvPr id="13" name="Straight Connector 12">
            <a:extLst>
              <a:ext uri="{FF2B5EF4-FFF2-40B4-BE49-F238E27FC236}">
                <a16:creationId xmlns:a16="http://schemas.microsoft.com/office/drawing/2014/main" id="{0C40CA4D-1440-731C-6E54-CEEC0D7E9E13}"/>
              </a:ext>
            </a:extLst>
          </p:cNvPr>
          <p:cNvCxnSpPr>
            <a:cxnSpLocks/>
          </p:cNvCxnSpPr>
          <p:nvPr/>
        </p:nvCxnSpPr>
        <p:spPr>
          <a:xfrm flipH="1">
            <a:off x="7042151" y="5990610"/>
            <a:ext cx="1156338" cy="34"/>
          </a:xfrm>
          <a:prstGeom prst="line">
            <a:avLst/>
          </a:prstGeom>
          <a:ln w="9525"/>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42EA4D97-9EC2-E851-A8E2-69CE354D861B}"/>
              </a:ext>
            </a:extLst>
          </p:cNvPr>
          <p:cNvCxnSpPr>
            <a:cxnSpLocks/>
          </p:cNvCxnSpPr>
          <p:nvPr/>
        </p:nvCxnSpPr>
        <p:spPr>
          <a:xfrm flipH="1">
            <a:off x="8701929" y="5990599"/>
            <a:ext cx="1156338" cy="34"/>
          </a:xfrm>
          <a:prstGeom prst="line">
            <a:avLst/>
          </a:prstGeom>
          <a:ln w="9525"/>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057FC398-9699-6708-6DD7-7221F03F6EAB}"/>
              </a:ext>
            </a:extLst>
          </p:cNvPr>
          <p:cNvSpPr txBox="1"/>
          <p:nvPr/>
        </p:nvSpPr>
        <p:spPr>
          <a:xfrm>
            <a:off x="7067890" y="5589784"/>
            <a:ext cx="1318287" cy="322058"/>
          </a:xfrm>
          <a:prstGeom prst="rect">
            <a:avLst/>
          </a:prstGeom>
          <a:noFill/>
        </p:spPr>
        <p:txBody>
          <a:bodyPr wrap="square" rtlCol="0">
            <a:spAutoFit/>
          </a:bodyPr>
          <a:lstStyle/>
          <a:p>
            <a:r>
              <a:rPr lang="en-US" dirty="0"/>
              <a:t>+             -</a:t>
            </a:r>
          </a:p>
        </p:txBody>
      </p:sp>
      <p:sp>
        <p:nvSpPr>
          <p:cNvPr id="20" name="TextBox 19">
            <a:extLst>
              <a:ext uri="{FF2B5EF4-FFF2-40B4-BE49-F238E27FC236}">
                <a16:creationId xmlns:a16="http://schemas.microsoft.com/office/drawing/2014/main" id="{8C0BB903-39BF-C2CA-E057-DAF4A074B58D}"/>
              </a:ext>
            </a:extLst>
          </p:cNvPr>
          <p:cNvSpPr txBox="1"/>
          <p:nvPr/>
        </p:nvSpPr>
        <p:spPr>
          <a:xfrm>
            <a:off x="8774936" y="5589784"/>
            <a:ext cx="1318287" cy="322058"/>
          </a:xfrm>
          <a:prstGeom prst="rect">
            <a:avLst/>
          </a:prstGeom>
          <a:noFill/>
        </p:spPr>
        <p:txBody>
          <a:bodyPr wrap="square" rtlCol="0">
            <a:spAutoFit/>
          </a:bodyPr>
          <a:lstStyle/>
          <a:p>
            <a:r>
              <a:rPr lang="en-US" dirty="0"/>
              <a:t>+             -</a:t>
            </a:r>
          </a:p>
        </p:txBody>
      </p:sp>
      <p:sp>
        <p:nvSpPr>
          <p:cNvPr id="22" name="TextBox 21">
            <a:extLst>
              <a:ext uri="{FF2B5EF4-FFF2-40B4-BE49-F238E27FC236}">
                <a16:creationId xmlns:a16="http://schemas.microsoft.com/office/drawing/2014/main" id="{0CFF71D0-A122-E3F3-70AA-96B9A51A3D81}"/>
              </a:ext>
            </a:extLst>
          </p:cNvPr>
          <p:cNvSpPr txBox="1"/>
          <p:nvPr/>
        </p:nvSpPr>
        <p:spPr>
          <a:xfrm>
            <a:off x="6271822" y="1749752"/>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1.31-fold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sp>
        <p:nvSpPr>
          <p:cNvPr id="23" name="TextBox 22">
            <a:extLst>
              <a:ext uri="{FF2B5EF4-FFF2-40B4-BE49-F238E27FC236}">
                <a16:creationId xmlns:a16="http://schemas.microsoft.com/office/drawing/2014/main" id="{EB92287D-FDAC-72EC-6724-4761A5003568}"/>
              </a:ext>
            </a:extLst>
          </p:cNvPr>
          <p:cNvSpPr txBox="1"/>
          <p:nvPr/>
        </p:nvSpPr>
        <p:spPr>
          <a:xfrm>
            <a:off x="7934397" y="1775173"/>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0.70-fold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24" name="Straight Connector 23">
            <a:extLst>
              <a:ext uri="{FF2B5EF4-FFF2-40B4-BE49-F238E27FC236}">
                <a16:creationId xmlns:a16="http://schemas.microsoft.com/office/drawing/2014/main" id="{E5B3BD2C-72AA-45FA-AB2A-8D7FC25D7E87}"/>
              </a:ext>
            </a:extLst>
          </p:cNvPr>
          <p:cNvCxnSpPr>
            <a:cxnSpLocks/>
          </p:cNvCxnSpPr>
          <p:nvPr/>
        </p:nvCxnSpPr>
        <p:spPr>
          <a:xfrm flipH="1">
            <a:off x="7131277" y="2037865"/>
            <a:ext cx="951835"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12FD94BF-B197-5899-466E-C3A95AF383EC}"/>
              </a:ext>
            </a:extLst>
          </p:cNvPr>
          <p:cNvCxnSpPr>
            <a:cxnSpLocks/>
          </p:cNvCxnSpPr>
          <p:nvPr/>
        </p:nvCxnSpPr>
        <p:spPr>
          <a:xfrm flipH="1">
            <a:off x="8824610" y="2071734"/>
            <a:ext cx="951835" cy="0"/>
          </a:xfrm>
          <a:prstGeom prst="line">
            <a:avLst/>
          </a:prstGeom>
          <a:ln w="19050"/>
        </p:spPr>
        <p:style>
          <a:lnRef idx="1">
            <a:schemeClr val="dk1"/>
          </a:lnRef>
          <a:fillRef idx="0">
            <a:schemeClr val="dk1"/>
          </a:fillRef>
          <a:effectRef idx="0">
            <a:schemeClr val="dk1"/>
          </a:effectRef>
          <a:fontRef idx="minor">
            <a:schemeClr val="tx1"/>
          </a:fontRef>
        </p:style>
      </p:cxnSp>
      <p:graphicFrame>
        <p:nvGraphicFramePr>
          <p:cNvPr id="27" name="Chart 26">
            <a:extLst>
              <a:ext uri="{FF2B5EF4-FFF2-40B4-BE49-F238E27FC236}">
                <a16:creationId xmlns:a16="http://schemas.microsoft.com/office/drawing/2014/main" id="{812D3F11-B04A-4416-9074-FC9D5142C5E5}"/>
              </a:ext>
            </a:extLst>
          </p:cNvPr>
          <p:cNvGraphicFramePr>
            <a:graphicFrameLocks/>
          </p:cNvGraphicFramePr>
          <p:nvPr>
            <p:extLst>
              <p:ext uri="{D42A27DB-BD31-4B8C-83A1-F6EECF244321}">
                <p14:modId xmlns:p14="http://schemas.microsoft.com/office/powerpoint/2010/main" val="3420015648"/>
              </p:ext>
            </p:extLst>
          </p:nvPr>
        </p:nvGraphicFramePr>
        <p:xfrm>
          <a:off x="1128649" y="1493445"/>
          <a:ext cx="9133907" cy="427322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306358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0827CA60-02CA-46F5-B742-50E161D936EA}"/>
              </a:ext>
            </a:extLst>
          </p:cNvPr>
          <p:cNvSpPr txBox="1"/>
          <p:nvPr/>
        </p:nvSpPr>
        <p:spPr>
          <a:xfrm rot="16200000">
            <a:off x="-353707" y="3754466"/>
            <a:ext cx="2310539" cy="338554"/>
          </a:xfrm>
          <a:prstGeom prst="rect">
            <a:avLst/>
          </a:prstGeom>
          <a:noFill/>
        </p:spPr>
        <p:txBody>
          <a:bodyPr wrap="square" rtlCol="0">
            <a:spAutoFit/>
          </a:bodyPr>
          <a:lstStyle/>
          <a:p>
            <a:pPr algn="ct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Normalized</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Fluorescence</a:t>
            </a:r>
          </a:p>
        </p:txBody>
      </p:sp>
      <p:grpSp>
        <p:nvGrpSpPr>
          <p:cNvPr id="50" name="Group 49">
            <a:extLst>
              <a:ext uri="{FF2B5EF4-FFF2-40B4-BE49-F238E27FC236}">
                <a16:creationId xmlns:a16="http://schemas.microsoft.com/office/drawing/2014/main" id="{C74B1C00-6F26-4213-AEFE-B5FC3C5A0C4B}"/>
              </a:ext>
            </a:extLst>
          </p:cNvPr>
          <p:cNvGrpSpPr/>
          <p:nvPr/>
        </p:nvGrpSpPr>
        <p:grpSpPr>
          <a:xfrm>
            <a:off x="1216981" y="1775555"/>
            <a:ext cx="2617198" cy="834428"/>
            <a:chOff x="2200785" y="3860931"/>
            <a:chExt cx="2617198" cy="952976"/>
          </a:xfrm>
        </p:grpSpPr>
        <p:sp>
          <p:nvSpPr>
            <p:cNvPr id="56" name="TextBox 55">
              <a:extLst>
                <a:ext uri="{FF2B5EF4-FFF2-40B4-BE49-F238E27FC236}">
                  <a16:creationId xmlns:a16="http://schemas.microsoft.com/office/drawing/2014/main" id="{1379825C-B8D0-4308-AB99-12E716F67BC4}"/>
                </a:ext>
              </a:extLst>
            </p:cNvPr>
            <p:cNvSpPr txBox="1"/>
            <p:nvPr/>
          </p:nvSpPr>
          <p:spPr>
            <a:xfrm>
              <a:off x="2200785" y="3860931"/>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0.71-fold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8" name="Straight Connector 57">
              <a:extLst>
                <a:ext uri="{FF2B5EF4-FFF2-40B4-BE49-F238E27FC236}">
                  <a16:creationId xmlns:a16="http://schemas.microsoft.com/office/drawing/2014/main" id="{9BD3F21F-ACC0-40ED-A217-798EBC7A9CE3}"/>
                </a:ext>
              </a:extLst>
            </p:cNvPr>
            <p:cNvCxnSpPr>
              <a:cxnSpLocks/>
            </p:cNvCxnSpPr>
            <p:nvPr/>
          </p:nvCxnSpPr>
          <p:spPr>
            <a:xfrm flipH="1">
              <a:off x="3013643" y="4186036"/>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5" name="Group 54">
            <a:extLst>
              <a:ext uri="{FF2B5EF4-FFF2-40B4-BE49-F238E27FC236}">
                <a16:creationId xmlns:a16="http://schemas.microsoft.com/office/drawing/2014/main" id="{093D0BBD-2A91-4753-8E1F-E20945B200E2}"/>
              </a:ext>
            </a:extLst>
          </p:cNvPr>
          <p:cNvGrpSpPr/>
          <p:nvPr/>
        </p:nvGrpSpPr>
        <p:grpSpPr>
          <a:xfrm>
            <a:off x="3066668" y="1749752"/>
            <a:ext cx="2617198" cy="834428"/>
            <a:chOff x="2482259" y="3842430"/>
            <a:chExt cx="2617198" cy="952976"/>
          </a:xfrm>
        </p:grpSpPr>
        <p:sp>
          <p:nvSpPr>
            <p:cNvPr id="57" name="TextBox 56">
              <a:extLst>
                <a:ext uri="{FF2B5EF4-FFF2-40B4-BE49-F238E27FC236}">
                  <a16:creationId xmlns:a16="http://schemas.microsoft.com/office/drawing/2014/main" id="{C7232B83-FB3B-4E4B-8710-B2489EAC697F}"/>
                </a:ext>
              </a:extLst>
            </p:cNvPr>
            <p:cNvSpPr txBox="1"/>
            <p:nvPr/>
          </p:nvSpPr>
          <p:spPr>
            <a:xfrm>
              <a:off x="2482259" y="3842430"/>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0.76-fold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9" name="Straight Connector 58">
              <a:extLst>
                <a:ext uri="{FF2B5EF4-FFF2-40B4-BE49-F238E27FC236}">
                  <a16:creationId xmlns:a16="http://schemas.microsoft.com/office/drawing/2014/main" id="{774ECC1B-4449-4D52-885A-524115CF7C63}"/>
                </a:ext>
              </a:extLst>
            </p:cNvPr>
            <p:cNvCxnSpPr>
              <a:cxnSpLocks/>
            </p:cNvCxnSpPr>
            <p:nvPr/>
          </p:nvCxnSpPr>
          <p:spPr>
            <a:xfrm flipH="1">
              <a:off x="3244868" y="4171472"/>
              <a:ext cx="951835" cy="0"/>
            </a:xfrm>
            <a:prstGeom prst="line">
              <a:avLst/>
            </a:prstGeom>
            <a:ln w="19050"/>
          </p:spPr>
          <p:style>
            <a:lnRef idx="1">
              <a:schemeClr val="dk1"/>
            </a:lnRef>
            <a:fillRef idx="0">
              <a:schemeClr val="dk1"/>
            </a:fillRef>
            <a:effectRef idx="0">
              <a:schemeClr val="dk1"/>
            </a:effectRef>
            <a:fontRef idx="minor">
              <a:schemeClr val="tx1"/>
            </a:fontRef>
          </p:style>
        </p:cxnSp>
      </p:grpSp>
      <p:sp>
        <p:nvSpPr>
          <p:cNvPr id="2" name="TextBox 1">
            <a:extLst>
              <a:ext uri="{FF2B5EF4-FFF2-40B4-BE49-F238E27FC236}">
                <a16:creationId xmlns:a16="http://schemas.microsoft.com/office/drawing/2014/main" id="{D2E80C31-9CCB-D020-F4AC-2026ED794107}"/>
              </a:ext>
            </a:extLst>
          </p:cNvPr>
          <p:cNvSpPr txBox="1"/>
          <p:nvPr/>
        </p:nvSpPr>
        <p:spPr>
          <a:xfrm>
            <a:off x="420421" y="6079439"/>
            <a:ext cx="999732" cy="296439"/>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5´ UTR:</a:t>
            </a:r>
          </a:p>
        </p:txBody>
      </p:sp>
      <p:cxnSp>
        <p:nvCxnSpPr>
          <p:cNvPr id="3" name="Straight Connector 2">
            <a:extLst>
              <a:ext uri="{FF2B5EF4-FFF2-40B4-BE49-F238E27FC236}">
                <a16:creationId xmlns:a16="http://schemas.microsoft.com/office/drawing/2014/main" id="{B7CA496F-1C33-CB13-55F0-8CD51DD95CE1}"/>
              </a:ext>
            </a:extLst>
          </p:cNvPr>
          <p:cNvCxnSpPr>
            <a:cxnSpLocks/>
          </p:cNvCxnSpPr>
          <p:nvPr/>
        </p:nvCxnSpPr>
        <p:spPr>
          <a:xfrm flipH="1">
            <a:off x="1947411" y="6000327"/>
            <a:ext cx="1156338" cy="34"/>
          </a:xfrm>
          <a:prstGeom prst="line">
            <a:avLst/>
          </a:prstGeom>
          <a:ln w="9525"/>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E75ADB92-A4C9-7A3D-DFDB-810865BA1FF3}"/>
              </a:ext>
            </a:extLst>
          </p:cNvPr>
          <p:cNvCxnSpPr>
            <a:cxnSpLocks/>
          </p:cNvCxnSpPr>
          <p:nvPr/>
        </p:nvCxnSpPr>
        <p:spPr>
          <a:xfrm flipH="1">
            <a:off x="3515624" y="6000327"/>
            <a:ext cx="1156338" cy="34"/>
          </a:xfrm>
          <a:prstGeom prst="line">
            <a:avLst/>
          </a:prstGeom>
          <a:ln w="9525"/>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12F08B10-AC63-9463-E548-1EBBEF87B6C2}"/>
              </a:ext>
            </a:extLst>
          </p:cNvPr>
          <p:cNvSpPr txBox="1"/>
          <p:nvPr/>
        </p:nvSpPr>
        <p:spPr>
          <a:xfrm>
            <a:off x="420421" y="5618447"/>
            <a:ext cx="999732" cy="296439"/>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bS21-2:</a:t>
            </a:r>
          </a:p>
        </p:txBody>
      </p:sp>
      <p:sp>
        <p:nvSpPr>
          <p:cNvPr id="17" name="TextBox 16">
            <a:extLst>
              <a:ext uri="{FF2B5EF4-FFF2-40B4-BE49-F238E27FC236}">
                <a16:creationId xmlns:a16="http://schemas.microsoft.com/office/drawing/2014/main" id="{F1169710-780B-21C2-14C4-6D2113DE76CC}"/>
              </a:ext>
            </a:extLst>
          </p:cNvPr>
          <p:cNvSpPr txBox="1"/>
          <p:nvPr/>
        </p:nvSpPr>
        <p:spPr>
          <a:xfrm>
            <a:off x="1929444" y="5610031"/>
            <a:ext cx="1318287" cy="323388"/>
          </a:xfrm>
          <a:prstGeom prst="rect">
            <a:avLst/>
          </a:prstGeom>
          <a:noFill/>
        </p:spPr>
        <p:txBody>
          <a:bodyPr wrap="square" rtlCol="0">
            <a:spAutoFit/>
          </a:bodyPr>
          <a:lstStyle/>
          <a:p>
            <a:r>
              <a:rPr lang="en-US" dirty="0"/>
              <a:t>+             -</a:t>
            </a:r>
          </a:p>
        </p:txBody>
      </p:sp>
      <p:sp>
        <p:nvSpPr>
          <p:cNvPr id="18" name="TextBox 17">
            <a:extLst>
              <a:ext uri="{FF2B5EF4-FFF2-40B4-BE49-F238E27FC236}">
                <a16:creationId xmlns:a16="http://schemas.microsoft.com/office/drawing/2014/main" id="{3D2B91E5-DCDE-71C7-F46A-A2BE12884D2B}"/>
              </a:ext>
            </a:extLst>
          </p:cNvPr>
          <p:cNvSpPr txBox="1"/>
          <p:nvPr/>
        </p:nvSpPr>
        <p:spPr>
          <a:xfrm>
            <a:off x="3573767" y="5613966"/>
            <a:ext cx="1318287" cy="323388"/>
          </a:xfrm>
          <a:prstGeom prst="rect">
            <a:avLst/>
          </a:prstGeom>
          <a:noFill/>
        </p:spPr>
        <p:txBody>
          <a:bodyPr wrap="square" rtlCol="0">
            <a:spAutoFit/>
          </a:bodyPr>
          <a:lstStyle/>
          <a:p>
            <a:r>
              <a:rPr lang="en-US" dirty="0"/>
              <a:t>+             -</a:t>
            </a:r>
          </a:p>
        </p:txBody>
      </p:sp>
      <p:sp>
        <p:nvSpPr>
          <p:cNvPr id="21" name="TextBox 20">
            <a:extLst>
              <a:ext uri="{FF2B5EF4-FFF2-40B4-BE49-F238E27FC236}">
                <a16:creationId xmlns:a16="http://schemas.microsoft.com/office/drawing/2014/main" id="{C83A54B6-279C-443E-BC67-512396B7B5A0}"/>
              </a:ext>
            </a:extLst>
          </p:cNvPr>
          <p:cNvSpPr txBox="1"/>
          <p:nvPr/>
        </p:nvSpPr>
        <p:spPr>
          <a:xfrm>
            <a:off x="236216" y="231739"/>
            <a:ext cx="12192000" cy="646331"/>
          </a:xfrm>
          <a:prstGeom prst="rect">
            <a:avLst/>
          </a:prstGeom>
          <a:noFill/>
        </p:spPr>
        <p:txBody>
          <a:bodyPr wrap="square">
            <a:spAutoFit/>
          </a:bodyPr>
          <a:lstStyle/>
          <a:p>
            <a:r>
              <a:rPr lang="en-US" sz="1200" b="1" dirty="0">
                <a:effectLst/>
                <a:latin typeface="Courier New" panose="02070309020205020404" pitchFamily="49" charset="0"/>
                <a:ea typeface="Calibri" panose="020F0502020204030204" pitchFamily="34" charset="0"/>
                <a:cs typeface="Courier New" panose="02070309020205020404" pitchFamily="49" charset="0"/>
              </a:rPr>
              <a:t>WT: </a:t>
            </a:r>
            <a:r>
              <a:rPr lang="en-US" sz="1200" dirty="0">
                <a:effectLst/>
                <a:latin typeface="Courier New" panose="02070309020205020404" pitchFamily="49" charset="0"/>
                <a:ea typeface="Calibri" panose="020F0502020204030204" pitchFamily="34" charset="0"/>
                <a:cs typeface="Courier New" panose="02070309020205020404" pitchFamily="49" charset="0"/>
              </a:rPr>
              <a:t>auaaaaaauuugaaccaauuauuuagacgcuaauuuugacucuauuaaaaaaauaacauaucuauuauaauacuccaaggucauuaaacauuuuaaauau AUG cugauuuaucuuuuu</a:t>
            </a:r>
          </a:p>
          <a:p>
            <a:r>
              <a:rPr lang="en-US" sz="1200" b="1" dirty="0">
                <a:latin typeface="Courier New" panose="02070309020205020404" pitchFamily="49" charset="0"/>
                <a:ea typeface="Calibri" panose="020F0502020204030204" pitchFamily="34" charset="0"/>
                <a:cs typeface="Courier New" panose="02070309020205020404" pitchFamily="49" charset="0"/>
              </a:rPr>
              <a:t>M13</a:t>
            </a:r>
            <a:r>
              <a:rPr lang="en-US" sz="1200" dirty="0">
                <a:latin typeface="Courier New" panose="02070309020205020404" pitchFamily="49" charset="0"/>
                <a:ea typeface="Calibri" panose="020F0502020204030204" pitchFamily="34" charset="0"/>
                <a:cs typeface="Courier New" panose="02070309020205020404" pitchFamily="49" charset="0"/>
              </a:rPr>
              <a:t>:______________________________uaauuuugacucuauuaaaaaaauaacauaucuauuauaauacuccaaggucauuaaacauuuuaaauau AUG cugauuuaucuuuuu </a:t>
            </a:r>
          </a:p>
          <a:p>
            <a:r>
              <a:rPr lang="en-US" sz="1200" b="1" dirty="0">
                <a:effectLst/>
                <a:latin typeface="Courier New" panose="02070309020205020404" pitchFamily="49" charset="0"/>
                <a:ea typeface="Calibri" panose="020F0502020204030204" pitchFamily="34" charset="0"/>
                <a:cs typeface="Courier New" panose="02070309020205020404" pitchFamily="49" charset="0"/>
              </a:rPr>
              <a:t>M14</a:t>
            </a:r>
            <a:r>
              <a:rPr lang="en-US" sz="1200" dirty="0">
                <a:effectLst/>
                <a:latin typeface="Courier New" panose="02070309020205020404" pitchFamily="49" charset="0"/>
                <a:ea typeface="Calibri" panose="020F0502020204030204" pitchFamily="34" charset="0"/>
                <a:cs typeface="Courier New" panose="02070309020205020404" pitchFamily="49" charset="0"/>
              </a:rPr>
              <a:t>:______________________________GCCGGGGgacucuauuaaaaaaauaacauaucuauuauaauacuccaaggucauuaaacauuuuaaauau AUG cugauuuaucuuuuu </a:t>
            </a:r>
          </a:p>
        </p:txBody>
      </p:sp>
      <p:sp>
        <p:nvSpPr>
          <p:cNvPr id="12" name="TextBox 11">
            <a:extLst>
              <a:ext uri="{FF2B5EF4-FFF2-40B4-BE49-F238E27FC236}">
                <a16:creationId xmlns:a16="http://schemas.microsoft.com/office/drawing/2014/main" id="{F49A0918-1C5F-9DF1-6A20-A1D2865000CB}"/>
              </a:ext>
            </a:extLst>
          </p:cNvPr>
          <p:cNvSpPr txBox="1"/>
          <p:nvPr/>
        </p:nvSpPr>
        <p:spPr>
          <a:xfrm>
            <a:off x="1648999" y="6084388"/>
            <a:ext cx="1507104" cy="338554"/>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WT</a:t>
            </a:r>
          </a:p>
        </p:txBody>
      </p:sp>
      <p:sp>
        <p:nvSpPr>
          <p:cNvPr id="34" name="TextBox 33">
            <a:extLst>
              <a:ext uri="{FF2B5EF4-FFF2-40B4-BE49-F238E27FC236}">
                <a16:creationId xmlns:a16="http://schemas.microsoft.com/office/drawing/2014/main" id="{5408BDDA-4A6E-3CFB-2290-3EE4341A6DFD}"/>
              </a:ext>
            </a:extLst>
          </p:cNvPr>
          <p:cNvSpPr txBox="1"/>
          <p:nvPr/>
        </p:nvSpPr>
        <p:spPr>
          <a:xfrm>
            <a:off x="5301242" y="5591746"/>
            <a:ext cx="1318287" cy="322058"/>
          </a:xfrm>
          <a:prstGeom prst="rect">
            <a:avLst/>
          </a:prstGeom>
          <a:noFill/>
        </p:spPr>
        <p:txBody>
          <a:bodyPr wrap="square" rtlCol="0">
            <a:spAutoFit/>
          </a:bodyPr>
          <a:lstStyle/>
          <a:p>
            <a:r>
              <a:rPr lang="en-US" dirty="0"/>
              <a:t>+             -</a:t>
            </a:r>
          </a:p>
        </p:txBody>
      </p:sp>
      <p:cxnSp>
        <p:nvCxnSpPr>
          <p:cNvPr id="35" name="Straight Connector 34">
            <a:extLst>
              <a:ext uri="{FF2B5EF4-FFF2-40B4-BE49-F238E27FC236}">
                <a16:creationId xmlns:a16="http://schemas.microsoft.com/office/drawing/2014/main" id="{D05DBF8D-DAE1-A0DC-A169-B6BAA856BDB9}"/>
              </a:ext>
            </a:extLst>
          </p:cNvPr>
          <p:cNvCxnSpPr>
            <a:cxnSpLocks/>
          </p:cNvCxnSpPr>
          <p:nvPr/>
        </p:nvCxnSpPr>
        <p:spPr>
          <a:xfrm flipH="1">
            <a:off x="5301242" y="5996141"/>
            <a:ext cx="1156338" cy="34"/>
          </a:xfrm>
          <a:prstGeom prst="line">
            <a:avLst/>
          </a:prstGeom>
          <a:ln w="9525"/>
        </p:spPr>
        <p:style>
          <a:lnRef idx="1">
            <a:schemeClr val="dk1"/>
          </a:lnRef>
          <a:fillRef idx="0">
            <a:schemeClr val="dk1"/>
          </a:fillRef>
          <a:effectRef idx="0">
            <a:schemeClr val="dk1"/>
          </a:effectRef>
          <a:fontRef idx="minor">
            <a:schemeClr val="tx1"/>
          </a:fontRef>
        </p:style>
      </p:cxnSp>
      <p:sp>
        <p:nvSpPr>
          <p:cNvPr id="36" name="TextBox 35">
            <a:extLst>
              <a:ext uri="{FF2B5EF4-FFF2-40B4-BE49-F238E27FC236}">
                <a16:creationId xmlns:a16="http://schemas.microsoft.com/office/drawing/2014/main" id="{1397458F-D4DD-CB71-E3E8-5F6EE7C9116B}"/>
              </a:ext>
            </a:extLst>
          </p:cNvPr>
          <p:cNvSpPr txBox="1"/>
          <p:nvPr/>
        </p:nvSpPr>
        <p:spPr>
          <a:xfrm>
            <a:off x="4557378" y="1749752"/>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0.72-fold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37" name="Straight Connector 36">
            <a:extLst>
              <a:ext uri="{FF2B5EF4-FFF2-40B4-BE49-F238E27FC236}">
                <a16:creationId xmlns:a16="http://schemas.microsoft.com/office/drawing/2014/main" id="{10F12436-C1EF-C897-C756-3AE8E6F5ABC0}"/>
              </a:ext>
            </a:extLst>
          </p:cNvPr>
          <p:cNvCxnSpPr>
            <a:cxnSpLocks/>
          </p:cNvCxnSpPr>
          <p:nvPr/>
        </p:nvCxnSpPr>
        <p:spPr>
          <a:xfrm flipH="1">
            <a:off x="5380381" y="2055701"/>
            <a:ext cx="951835" cy="0"/>
          </a:xfrm>
          <a:prstGeom prst="line">
            <a:avLst/>
          </a:prstGeom>
          <a:ln w="19050"/>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911EDE59-9010-17F8-A78E-4F05B10295F1}"/>
              </a:ext>
            </a:extLst>
          </p:cNvPr>
          <p:cNvSpPr txBox="1"/>
          <p:nvPr/>
        </p:nvSpPr>
        <p:spPr>
          <a:xfrm>
            <a:off x="3384950" y="6080658"/>
            <a:ext cx="1507104" cy="584775"/>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mutation 13</a:t>
            </a:r>
          </a:p>
        </p:txBody>
      </p:sp>
      <p:sp>
        <p:nvSpPr>
          <p:cNvPr id="10" name="TextBox 9">
            <a:extLst>
              <a:ext uri="{FF2B5EF4-FFF2-40B4-BE49-F238E27FC236}">
                <a16:creationId xmlns:a16="http://schemas.microsoft.com/office/drawing/2014/main" id="{677AEF69-D9D2-7F3E-51DF-B2F00030113B}"/>
              </a:ext>
            </a:extLst>
          </p:cNvPr>
          <p:cNvSpPr txBox="1"/>
          <p:nvPr/>
        </p:nvSpPr>
        <p:spPr>
          <a:xfrm>
            <a:off x="5125859" y="6047981"/>
            <a:ext cx="1507104" cy="584775"/>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mutation 14</a:t>
            </a:r>
          </a:p>
        </p:txBody>
      </p:sp>
      <p:graphicFrame>
        <p:nvGraphicFramePr>
          <p:cNvPr id="4" name="Chart 3">
            <a:extLst>
              <a:ext uri="{FF2B5EF4-FFF2-40B4-BE49-F238E27FC236}">
                <a16:creationId xmlns:a16="http://schemas.microsoft.com/office/drawing/2014/main" id="{812D3F11-B04A-4416-9074-FC9D5142C5E5}"/>
              </a:ext>
            </a:extLst>
          </p:cNvPr>
          <p:cNvGraphicFramePr>
            <a:graphicFrameLocks/>
          </p:cNvGraphicFramePr>
          <p:nvPr>
            <p:extLst>
              <p:ext uri="{D42A27DB-BD31-4B8C-83A1-F6EECF244321}">
                <p14:modId xmlns:p14="http://schemas.microsoft.com/office/powerpoint/2010/main" val="4078924968"/>
              </p:ext>
            </p:extLst>
          </p:nvPr>
        </p:nvGraphicFramePr>
        <p:xfrm>
          <a:off x="1353611" y="2298509"/>
          <a:ext cx="5446582" cy="3468157"/>
        </p:xfrm>
        <a:graphic>
          <a:graphicData uri="http://schemas.openxmlformats.org/drawingml/2006/chart">
            <c:chart xmlns:c="http://schemas.openxmlformats.org/drawingml/2006/chart" xmlns:r="http://schemas.openxmlformats.org/officeDocument/2006/relationships" r:id="rId3"/>
          </a:graphicData>
        </a:graphic>
      </p:graphicFrame>
      <p:cxnSp>
        <p:nvCxnSpPr>
          <p:cNvPr id="5" name="Straight Connector 4">
            <a:extLst>
              <a:ext uri="{FF2B5EF4-FFF2-40B4-BE49-F238E27FC236}">
                <a16:creationId xmlns:a16="http://schemas.microsoft.com/office/drawing/2014/main" id="{E48B7940-9DBC-7C38-3CCA-D332719BE8BD}"/>
              </a:ext>
            </a:extLst>
          </p:cNvPr>
          <p:cNvCxnSpPr>
            <a:cxnSpLocks/>
          </p:cNvCxnSpPr>
          <p:nvPr/>
        </p:nvCxnSpPr>
        <p:spPr>
          <a:xfrm>
            <a:off x="1622712" y="5628957"/>
            <a:ext cx="4996817" cy="0"/>
          </a:xfrm>
          <a:prstGeom prst="line">
            <a:avLst/>
          </a:prstGeom>
          <a:ln w="317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65753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Chart 13">
            <a:extLst>
              <a:ext uri="{FF2B5EF4-FFF2-40B4-BE49-F238E27FC236}">
                <a16:creationId xmlns:a16="http://schemas.microsoft.com/office/drawing/2014/main" id="{812D3F11-B04A-4416-9074-FC9D5142C5E5}"/>
              </a:ext>
            </a:extLst>
          </p:cNvPr>
          <p:cNvGraphicFramePr>
            <a:graphicFrameLocks/>
          </p:cNvGraphicFramePr>
          <p:nvPr>
            <p:extLst>
              <p:ext uri="{D42A27DB-BD31-4B8C-83A1-F6EECF244321}">
                <p14:modId xmlns:p14="http://schemas.microsoft.com/office/powerpoint/2010/main" val="1023425536"/>
              </p:ext>
            </p:extLst>
          </p:nvPr>
        </p:nvGraphicFramePr>
        <p:xfrm>
          <a:off x="1106342" y="2278010"/>
          <a:ext cx="7349540" cy="3468157"/>
        </p:xfrm>
        <a:graphic>
          <a:graphicData uri="http://schemas.openxmlformats.org/drawingml/2006/chart">
            <c:chart xmlns:c="http://schemas.openxmlformats.org/drawingml/2006/chart" xmlns:r="http://schemas.openxmlformats.org/officeDocument/2006/relationships" r:id="rId3"/>
          </a:graphicData>
        </a:graphic>
      </p:graphicFrame>
      <p:sp>
        <p:nvSpPr>
          <p:cNvPr id="19" name="TextBox 18">
            <a:extLst>
              <a:ext uri="{FF2B5EF4-FFF2-40B4-BE49-F238E27FC236}">
                <a16:creationId xmlns:a16="http://schemas.microsoft.com/office/drawing/2014/main" id="{0827CA60-02CA-46F5-B742-50E161D936EA}"/>
              </a:ext>
            </a:extLst>
          </p:cNvPr>
          <p:cNvSpPr txBox="1"/>
          <p:nvPr/>
        </p:nvSpPr>
        <p:spPr>
          <a:xfrm rot="16200000">
            <a:off x="-353707" y="3754466"/>
            <a:ext cx="2310539" cy="338554"/>
          </a:xfrm>
          <a:prstGeom prst="rect">
            <a:avLst/>
          </a:prstGeom>
          <a:noFill/>
        </p:spPr>
        <p:txBody>
          <a:bodyPr wrap="square" rtlCol="0">
            <a:spAutoFit/>
          </a:bodyPr>
          <a:lstStyle/>
          <a:p>
            <a:pPr algn="ct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Normalized</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Fluorescence</a:t>
            </a:r>
          </a:p>
        </p:txBody>
      </p:sp>
      <p:grpSp>
        <p:nvGrpSpPr>
          <p:cNvPr id="50" name="Group 49">
            <a:extLst>
              <a:ext uri="{FF2B5EF4-FFF2-40B4-BE49-F238E27FC236}">
                <a16:creationId xmlns:a16="http://schemas.microsoft.com/office/drawing/2014/main" id="{C74B1C00-6F26-4213-AEFE-B5FC3C5A0C4B}"/>
              </a:ext>
            </a:extLst>
          </p:cNvPr>
          <p:cNvGrpSpPr/>
          <p:nvPr/>
        </p:nvGrpSpPr>
        <p:grpSpPr>
          <a:xfrm>
            <a:off x="1216981" y="1775555"/>
            <a:ext cx="2617198" cy="834428"/>
            <a:chOff x="2200785" y="3860931"/>
            <a:chExt cx="2617198" cy="952976"/>
          </a:xfrm>
        </p:grpSpPr>
        <p:sp>
          <p:nvSpPr>
            <p:cNvPr id="56" name="TextBox 55">
              <a:extLst>
                <a:ext uri="{FF2B5EF4-FFF2-40B4-BE49-F238E27FC236}">
                  <a16:creationId xmlns:a16="http://schemas.microsoft.com/office/drawing/2014/main" id="{1379825C-B8D0-4308-AB99-12E716F67BC4}"/>
                </a:ext>
              </a:extLst>
            </p:cNvPr>
            <p:cNvSpPr txBox="1"/>
            <p:nvPr/>
          </p:nvSpPr>
          <p:spPr>
            <a:xfrm>
              <a:off x="2200785" y="3860931"/>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0.70-fold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8" name="Straight Connector 57">
              <a:extLst>
                <a:ext uri="{FF2B5EF4-FFF2-40B4-BE49-F238E27FC236}">
                  <a16:creationId xmlns:a16="http://schemas.microsoft.com/office/drawing/2014/main" id="{9BD3F21F-ACC0-40ED-A217-798EBC7A9CE3}"/>
                </a:ext>
              </a:extLst>
            </p:cNvPr>
            <p:cNvCxnSpPr>
              <a:cxnSpLocks/>
            </p:cNvCxnSpPr>
            <p:nvPr/>
          </p:nvCxnSpPr>
          <p:spPr>
            <a:xfrm flipH="1">
              <a:off x="3013643" y="4186036"/>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5" name="Group 54">
            <a:extLst>
              <a:ext uri="{FF2B5EF4-FFF2-40B4-BE49-F238E27FC236}">
                <a16:creationId xmlns:a16="http://schemas.microsoft.com/office/drawing/2014/main" id="{093D0BBD-2A91-4753-8E1F-E20945B200E2}"/>
              </a:ext>
            </a:extLst>
          </p:cNvPr>
          <p:cNvGrpSpPr/>
          <p:nvPr/>
        </p:nvGrpSpPr>
        <p:grpSpPr>
          <a:xfrm>
            <a:off x="2749720" y="1785312"/>
            <a:ext cx="2617198" cy="834428"/>
            <a:chOff x="2482259" y="3842430"/>
            <a:chExt cx="2617198" cy="952976"/>
          </a:xfrm>
        </p:grpSpPr>
        <p:sp>
          <p:nvSpPr>
            <p:cNvPr id="57" name="TextBox 56">
              <a:extLst>
                <a:ext uri="{FF2B5EF4-FFF2-40B4-BE49-F238E27FC236}">
                  <a16:creationId xmlns:a16="http://schemas.microsoft.com/office/drawing/2014/main" id="{C7232B83-FB3B-4E4B-8710-B2489EAC697F}"/>
                </a:ext>
              </a:extLst>
            </p:cNvPr>
            <p:cNvSpPr txBox="1"/>
            <p:nvPr/>
          </p:nvSpPr>
          <p:spPr>
            <a:xfrm>
              <a:off x="2482259" y="3842430"/>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0.83-fold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9" name="Straight Connector 58">
              <a:extLst>
                <a:ext uri="{FF2B5EF4-FFF2-40B4-BE49-F238E27FC236}">
                  <a16:creationId xmlns:a16="http://schemas.microsoft.com/office/drawing/2014/main" id="{774ECC1B-4449-4D52-885A-524115CF7C63}"/>
                </a:ext>
              </a:extLst>
            </p:cNvPr>
            <p:cNvCxnSpPr>
              <a:cxnSpLocks/>
            </p:cNvCxnSpPr>
            <p:nvPr/>
          </p:nvCxnSpPr>
          <p:spPr>
            <a:xfrm flipH="1">
              <a:off x="3244868" y="4171472"/>
              <a:ext cx="951835" cy="0"/>
            </a:xfrm>
            <a:prstGeom prst="line">
              <a:avLst/>
            </a:prstGeom>
            <a:ln w="19050"/>
          </p:spPr>
          <p:style>
            <a:lnRef idx="1">
              <a:schemeClr val="dk1"/>
            </a:lnRef>
            <a:fillRef idx="0">
              <a:schemeClr val="dk1"/>
            </a:fillRef>
            <a:effectRef idx="0">
              <a:schemeClr val="dk1"/>
            </a:effectRef>
            <a:fontRef idx="minor">
              <a:schemeClr val="tx1"/>
            </a:fontRef>
          </p:style>
        </p:cxnSp>
      </p:grpSp>
      <p:sp>
        <p:nvSpPr>
          <p:cNvPr id="2" name="TextBox 1">
            <a:extLst>
              <a:ext uri="{FF2B5EF4-FFF2-40B4-BE49-F238E27FC236}">
                <a16:creationId xmlns:a16="http://schemas.microsoft.com/office/drawing/2014/main" id="{D2E80C31-9CCB-D020-F4AC-2026ED794107}"/>
              </a:ext>
            </a:extLst>
          </p:cNvPr>
          <p:cNvSpPr txBox="1"/>
          <p:nvPr/>
        </p:nvSpPr>
        <p:spPr>
          <a:xfrm>
            <a:off x="420421" y="6079439"/>
            <a:ext cx="999732" cy="296439"/>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5´ UTR:</a:t>
            </a:r>
          </a:p>
        </p:txBody>
      </p:sp>
      <p:cxnSp>
        <p:nvCxnSpPr>
          <p:cNvPr id="3" name="Straight Connector 2">
            <a:extLst>
              <a:ext uri="{FF2B5EF4-FFF2-40B4-BE49-F238E27FC236}">
                <a16:creationId xmlns:a16="http://schemas.microsoft.com/office/drawing/2014/main" id="{B7CA496F-1C33-CB13-55F0-8CD51DD95CE1}"/>
              </a:ext>
            </a:extLst>
          </p:cNvPr>
          <p:cNvCxnSpPr>
            <a:cxnSpLocks/>
          </p:cNvCxnSpPr>
          <p:nvPr/>
        </p:nvCxnSpPr>
        <p:spPr>
          <a:xfrm flipH="1">
            <a:off x="1947411" y="6000327"/>
            <a:ext cx="1156338" cy="34"/>
          </a:xfrm>
          <a:prstGeom prst="line">
            <a:avLst/>
          </a:prstGeom>
          <a:ln w="9525"/>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E75ADB92-A4C9-7A3D-DFDB-810865BA1FF3}"/>
              </a:ext>
            </a:extLst>
          </p:cNvPr>
          <p:cNvCxnSpPr>
            <a:cxnSpLocks/>
          </p:cNvCxnSpPr>
          <p:nvPr/>
        </p:nvCxnSpPr>
        <p:spPr>
          <a:xfrm flipH="1">
            <a:off x="3515624" y="6000327"/>
            <a:ext cx="1156338" cy="34"/>
          </a:xfrm>
          <a:prstGeom prst="line">
            <a:avLst/>
          </a:prstGeom>
          <a:ln w="9525"/>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12F08B10-AC63-9463-E548-1EBBEF87B6C2}"/>
              </a:ext>
            </a:extLst>
          </p:cNvPr>
          <p:cNvSpPr txBox="1"/>
          <p:nvPr/>
        </p:nvSpPr>
        <p:spPr>
          <a:xfrm>
            <a:off x="420421" y="5618447"/>
            <a:ext cx="999732" cy="296439"/>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bS21-2:</a:t>
            </a:r>
          </a:p>
        </p:txBody>
      </p:sp>
      <p:sp>
        <p:nvSpPr>
          <p:cNvPr id="17" name="TextBox 16">
            <a:extLst>
              <a:ext uri="{FF2B5EF4-FFF2-40B4-BE49-F238E27FC236}">
                <a16:creationId xmlns:a16="http://schemas.microsoft.com/office/drawing/2014/main" id="{F1169710-780B-21C2-14C4-6D2113DE76CC}"/>
              </a:ext>
            </a:extLst>
          </p:cNvPr>
          <p:cNvSpPr txBox="1"/>
          <p:nvPr/>
        </p:nvSpPr>
        <p:spPr>
          <a:xfrm>
            <a:off x="1929444" y="5610031"/>
            <a:ext cx="1318287" cy="323388"/>
          </a:xfrm>
          <a:prstGeom prst="rect">
            <a:avLst/>
          </a:prstGeom>
          <a:noFill/>
        </p:spPr>
        <p:txBody>
          <a:bodyPr wrap="square" rtlCol="0">
            <a:spAutoFit/>
          </a:bodyPr>
          <a:lstStyle/>
          <a:p>
            <a:r>
              <a:rPr lang="en-US" dirty="0"/>
              <a:t>+             -</a:t>
            </a:r>
          </a:p>
        </p:txBody>
      </p:sp>
      <p:sp>
        <p:nvSpPr>
          <p:cNvPr id="18" name="TextBox 17">
            <a:extLst>
              <a:ext uri="{FF2B5EF4-FFF2-40B4-BE49-F238E27FC236}">
                <a16:creationId xmlns:a16="http://schemas.microsoft.com/office/drawing/2014/main" id="{3D2B91E5-DCDE-71C7-F46A-A2BE12884D2B}"/>
              </a:ext>
            </a:extLst>
          </p:cNvPr>
          <p:cNvSpPr txBox="1"/>
          <p:nvPr/>
        </p:nvSpPr>
        <p:spPr>
          <a:xfrm>
            <a:off x="3573767" y="5613966"/>
            <a:ext cx="1318287" cy="323388"/>
          </a:xfrm>
          <a:prstGeom prst="rect">
            <a:avLst/>
          </a:prstGeom>
          <a:noFill/>
        </p:spPr>
        <p:txBody>
          <a:bodyPr wrap="square" rtlCol="0">
            <a:spAutoFit/>
          </a:bodyPr>
          <a:lstStyle/>
          <a:p>
            <a:r>
              <a:rPr lang="en-US" dirty="0"/>
              <a:t>+             -</a:t>
            </a:r>
          </a:p>
        </p:txBody>
      </p:sp>
      <p:sp>
        <p:nvSpPr>
          <p:cNvPr id="21" name="TextBox 20">
            <a:extLst>
              <a:ext uri="{FF2B5EF4-FFF2-40B4-BE49-F238E27FC236}">
                <a16:creationId xmlns:a16="http://schemas.microsoft.com/office/drawing/2014/main" id="{C83A54B6-279C-443E-BC67-512396B7B5A0}"/>
              </a:ext>
            </a:extLst>
          </p:cNvPr>
          <p:cNvSpPr txBox="1"/>
          <p:nvPr/>
        </p:nvSpPr>
        <p:spPr>
          <a:xfrm>
            <a:off x="236216" y="231739"/>
            <a:ext cx="12192000" cy="1015663"/>
          </a:xfrm>
          <a:prstGeom prst="rect">
            <a:avLst/>
          </a:prstGeom>
          <a:noFill/>
        </p:spPr>
        <p:txBody>
          <a:bodyPr wrap="square">
            <a:spAutoFit/>
          </a:bodyPr>
          <a:lstStyle/>
          <a:p>
            <a:r>
              <a:rPr lang="en-US" sz="1200" b="1" dirty="0">
                <a:effectLst/>
                <a:latin typeface="Courier New" panose="02070309020205020404" pitchFamily="49" charset="0"/>
                <a:ea typeface="Calibri" panose="020F0502020204030204" pitchFamily="34" charset="0"/>
                <a:cs typeface="Courier New" panose="02070309020205020404" pitchFamily="49" charset="0"/>
              </a:rPr>
              <a:t>WT: </a:t>
            </a:r>
            <a:r>
              <a:rPr lang="en-US" sz="1200" dirty="0">
                <a:effectLst/>
                <a:latin typeface="Courier New" panose="02070309020205020404" pitchFamily="49" charset="0"/>
                <a:ea typeface="Calibri" panose="020F0502020204030204" pitchFamily="34" charset="0"/>
                <a:cs typeface="Courier New" panose="02070309020205020404" pitchFamily="49" charset="0"/>
              </a:rPr>
              <a:t>auaaaaaauuugaaccaauuauuuagacgcuaauuuugacucuauuaaaaaaauaacauaucuauuauaauacuccaaggucauuaaacauuuuaaauau AUG cugauuuaucuuuuu</a:t>
            </a:r>
          </a:p>
          <a:p>
            <a:r>
              <a:rPr lang="en-US" sz="1200" b="1" dirty="0">
                <a:latin typeface="Courier New" panose="02070309020205020404" pitchFamily="49" charset="0"/>
                <a:ea typeface="Calibri" panose="020F0502020204030204" pitchFamily="34" charset="0"/>
                <a:cs typeface="Courier New" panose="02070309020205020404" pitchFamily="49" charset="0"/>
              </a:rPr>
              <a:t>M13</a:t>
            </a:r>
            <a:r>
              <a:rPr lang="en-US" sz="1200" dirty="0">
                <a:latin typeface="Courier New" panose="02070309020205020404" pitchFamily="49" charset="0"/>
                <a:ea typeface="Calibri" panose="020F0502020204030204" pitchFamily="34" charset="0"/>
                <a:cs typeface="Courier New" panose="02070309020205020404" pitchFamily="49" charset="0"/>
              </a:rPr>
              <a:t>:______________________________uaauuuugacucuauuaaaaaaauaacauaucuauuauaauacuccaaggucauuaaacauuuuaaauau AUG cugauuuaucuuuuu </a:t>
            </a:r>
          </a:p>
          <a:p>
            <a:r>
              <a:rPr lang="en-US" sz="1200" b="1" dirty="0">
                <a:effectLst/>
                <a:latin typeface="Courier New" panose="02070309020205020404" pitchFamily="49" charset="0"/>
                <a:ea typeface="Calibri" panose="020F0502020204030204" pitchFamily="34" charset="0"/>
                <a:cs typeface="Courier New" panose="02070309020205020404" pitchFamily="49" charset="0"/>
              </a:rPr>
              <a:t>M14</a:t>
            </a:r>
            <a:r>
              <a:rPr lang="en-US" sz="1200" dirty="0">
                <a:effectLst/>
                <a:latin typeface="Courier New" panose="02070309020205020404" pitchFamily="49" charset="0"/>
                <a:ea typeface="Calibri" panose="020F0502020204030204" pitchFamily="34" charset="0"/>
                <a:cs typeface="Courier New" panose="02070309020205020404" pitchFamily="49" charset="0"/>
              </a:rPr>
              <a:t>:______________________________GCCGGGGgacucuauuaaaaaaauaacauaucuauuauaauacuccaaggucauuaaacauuuuaaauau AUG cugauuuaucuuuuu</a:t>
            </a:r>
          </a:p>
          <a:p>
            <a:r>
              <a:rPr lang="en-US" sz="1200" b="1" dirty="0">
                <a:latin typeface="Courier New" panose="02070309020205020404" pitchFamily="49" charset="0"/>
                <a:ea typeface="Calibri" panose="020F0502020204030204" pitchFamily="34" charset="0"/>
                <a:cs typeface="Courier New" panose="02070309020205020404" pitchFamily="49" charset="0"/>
              </a:rPr>
              <a:t>M15</a:t>
            </a:r>
            <a:r>
              <a:rPr lang="en-US" sz="1200" dirty="0">
                <a:latin typeface="Courier New" panose="02070309020205020404" pitchFamily="49" charset="0"/>
                <a:ea typeface="Calibri" panose="020F0502020204030204" pitchFamily="34" charset="0"/>
                <a:cs typeface="Courier New" panose="02070309020205020404" pitchFamily="49" charset="0"/>
              </a:rPr>
              <a:t>:</a:t>
            </a:r>
            <a:r>
              <a:rPr lang="en-US" sz="1200" dirty="0">
                <a:effectLst/>
                <a:latin typeface="Courier New" panose="02070309020205020404" pitchFamily="49" charset="0"/>
                <a:ea typeface="Calibri" panose="020F0502020204030204" pitchFamily="34" charset="0"/>
                <a:cs typeface="Times New Roman" panose="02020603050405020304" pitchFamily="18" charset="0"/>
              </a:rPr>
              <a:t>_____________________________________AGUGAGauuaaaaaaauaacauaucuauuauaauacuccaaggucauuaaacauuuuaaauau AUG cugauuuaucuuuuu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200" dirty="0">
              <a:effectLst/>
              <a:latin typeface="Courier New" panose="02070309020205020404" pitchFamily="49" charset="0"/>
              <a:ea typeface="Calibri" panose="020F0502020204030204" pitchFamily="34" charset="0"/>
              <a:cs typeface="Courier New" panose="02070309020205020404" pitchFamily="49" charset="0"/>
            </a:endParaRPr>
          </a:p>
        </p:txBody>
      </p:sp>
      <p:sp>
        <p:nvSpPr>
          <p:cNvPr id="12" name="TextBox 11">
            <a:extLst>
              <a:ext uri="{FF2B5EF4-FFF2-40B4-BE49-F238E27FC236}">
                <a16:creationId xmlns:a16="http://schemas.microsoft.com/office/drawing/2014/main" id="{F49A0918-1C5F-9DF1-6A20-A1D2865000CB}"/>
              </a:ext>
            </a:extLst>
          </p:cNvPr>
          <p:cNvSpPr txBox="1"/>
          <p:nvPr/>
        </p:nvSpPr>
        <p:spPr>
          <a:xfrm>
            <a:off x="1648999" y="6084388"/>
            <a:ext cx="1507104" cy="338554"/>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WT</a:t>
            </a:r>
          </a:p>
        </p:txBody>
      </p:sp>
      <p:sp>
        <p:nvSpPr>
          <p:cNvPr id="34" name="TextBox 33">
            <a:extLst>
              <a:ext uri="{FF2B5EF4-FFF2-40B4-BE49-F238E27FC236}">
                <a16:creationId xmlns:a16="http://schemas.microsoft.com/office/drawing/2014/main" id="{5408BDDA-4A6E-3CFB-2290-3EE4341A6DFD}"/>
              </a:ext>
            </a:extLst>
          </p:cNvPr>
          <p:cNvSpPr txBox="1"/>
          <p:nvPr/>
        </p:nvSpPr>
        <p:spPr>
          <a:xfrm>
            <a:off x="5301242" y="5591746"/>
            <a:ext cx="1318287" cy="322058"/>
          </a:xfrm>
          <a:prstGeom prst="rect">
            <a:avLst/>
          </a:prstGeom>
          <a:noFill/>
        </p:spPr>
        <p:txBody>
          <a:bodyPr wrap="square" rtlCol="0">
            <a:spAutoFit/>
          </a:bodyPr>
          <a:lstStyle/>
          <a:p>
            <a:r>
              <a:rPr lang="en-US" dirty="0"/>
              <a:t>+             -</a:t>
            </a:r>
          </a:p>
        </p:txBody>
      </p:sp>
      <p:cxnSp>
        <p:nvCxnSpPr>
          <p:cNvPr id="35" name="Straight Connector 34">
            <a:extLst>
              <a:ext uri="{FF2B5EF4-FFF2-40B4-BE49-F238E27FC236}">
                <a16:creationId xmlns:a16="http://schemas.microsoft.com/office/drawing/2014/main" id="{D05DBF8D-DAE1-A0DC-A169-B6BAA856BDB9}"/>
              </a:ext>
            </a:extLst>
          </p:cNvPr>
          <p:cNvCxnSpPr>
            <a:cxnSpLocks/>
          </p:cNvCxnSpPr>
          <p:nvPr/>
        </p:nvCxnSpPr>
        <p:spPr>
          <a:xfrm flipH="1">
            <a:off x="5301242" y="5996141"/>
            <a:ext cx="1156338" cy="34"/>
          </a:xfrm>
          <a:prstGeom prst="line">
            <a:avLst/>
          </a:prstGeom>
          <a:ln w="9525"/>
        </p:spPr>
        <p:style>
          <a:lnRef idx="1">
            <a:schemeClr val="dk1"/>
          </a:lnRef>
          <a:fillRef idx="0">
            <a:schemeClr val="dk1"/>
          </a:fillRef>
          <a:effectRef idx="0">
            <a:schemeClr val="dk1"/>
          </a:effectRef>
          <a:fontRef idx="minor">
            <a:schemeClr val="tx1"/>
          </a:fontRef>
        </p:style>
      </p:cxnSp>
      <p:sp>
        <p:nvSpPr>
          <p:cNvPr id="36" name="TextBox 35">
            <a:extLst>
              <a:ext uri="{FF2B5EF4-FFF2-40B4-BE49-F238E27FC236}">
                <a16:creationId xmlns:a16="http://schemas.microsoft.com/office/drawing/2014/main" id="{1397458F-D4DD-CB71-E3E8-5F6EE7C9116B}"/>
              </a:ext>
            </a:extLst>
          </p:cNvPr>
          <p:cNvSpPr txBox="1"/>
          <p:nvPr/>
        </p:nvSpPr>
        <p:spPr>
          <a:xfrm>
            <a:off x="4438847" y="1749752"/>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0.68-fold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37" name="Straight Connector 36">
            <a:extLst>
              <a:ext uri="{FF2B5EF4-FFF2-40B4-BE49-F238E27FC236}">
                <a16:creationId xmlns:a16="http://schemas.microsoft.com/office/drawing/2014/main" id="{10F12436-C1EF-C897-C756-3AE8E6F5ABC0}"/>
              </a:ext>
            </a:extLst>
          </p:cNvPr>
          <p:cNvCxnSpPr>
            <a:cxnSpLocks/>
          </p:cNvCxnSpPr>
          <p:nvPr/>
        </p:nvCxnSpPr>
        <p:spPr>
          <a:xfrm flipH="1">
            <a:off x="5244915" y="2055701"/>
            <a:ext cx="951835" cy="0"/>
          </a:xfrm>
          <a:prstGeom prst="line">
            <a:avLst/>
          </a:prstGeom>
          <a:ln w="19050"/>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911EDE59-9010-17F8-A78E-4F05B10295F1}"/>
              </a:ext>
            </a:extLst>
          </p:cNvPr>
          <p:cNvSpPr txBox="1"/>
          <p:nvPr/>
        </p:nvSpPr>
        <p:spPr>
          <a:xfrm>
            <a:off x="3384950" y="6080658"/>
            <a:ext cx="1507104" cy="584775"/>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mutation 13</a:t>
            </a:r>
          </a:p>
        </p:txBody>
      </p:sp>
      <p:sp>
        <p:nvSpPr>
          <p:cNvPr id="10" name="TextBox 9">
            <a:extLst>
              <a:ext uri="{FF2B5EF4-FFF2-40B4-BE49-F238E27FC236}">
                <a16:creationId xmlns:a16="http://schemas.microsoft.com/office/drawing/2014/main" id="{677AEF69-D9D2-7F3E-51DF-B2F00030113B}"/>
              </a:ext>
            </a:extLst>
          </p:cNvPr>
          <p:cNvSpPr txBox="1"/>
          <p:nvPr/>
        </p:nvSpPr>
        <p:spPr>
          <a:xfrm>
            <a:off x="5125859" y="6047981"/>
            <a:ext cx="1507104" cy="584775"/>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mutation 14</a:t>
            </a:r>
          </a:p>
        </p:txBody>
      </p:sp>
      <p:cxnSp>
        <p:nvCxnSpPr>
          <p:cNvPr id="5" name="Straight Connector 4">
            <a:extLst>
              <a:ext uri="{FF2B5EF4-FFF2-40B4-BE49-F238E27FC236}">
                <a16:creationId xmlns:a16="http://schemas.microsoft.com/office/drawing/2014/main" id="{E48B7940-9DBC-7C38-3CCA-D332719BE8BD}"/>
              </a:ext>
            </a:extLst>
          </p:cNvPr>
          <p:cNvCxnSpPr>
            <a:cxnSpLocks/>
          </p:cNvCxnSpPr>
          <p:nvPr/>
        </p:nvCxnSpPr>
        <p:spPr>
          <a:xfrm flipV="1">
            <a:off x="1622712" y="5610031"/>
            <a:ext cx="6968672" cy="18926"/>
          </a:xfrm>
          <a:prstGeom prst="line">
            <a:avLst/>
          </a:prstGeom>
          <a:ln w="3175"/>
        </p:spPr>
        <p:style>
          <a:lnRef idx="1">
            <a:schemeClr val="dk1"/>
          </a:lnRef>
          <a:fillRef idx="0">
            <a:schemeClr val="dk1"/>
          </a:fillRef>
          <a:effectRef idx="0">
            <a:schemeClr val="dk1"/>
          </a:effectRef>
          <a:fontRef idx="minor">
            <a:schemeClr val="tx1"/>
          </a:fontRef>
        </p:style>
      </p:cxnSp>
      <p:sp>
        <p:nvSpPr>
          <p:cNvPr id="6" name="TextBox 5">
            <a:extLst>
              <a:ext uri="{FF2B5EF4-FFF2-40B4-BE49-F238E27FC236}">
                <a16:creationId xmlns:a16="http://schemas.microsoft.com/office/drawing/2014/main" id="{E1187854-6A02-F25A-A341-B08B5E6235E1}"/>
              </a:ext>
            </a:extLst>
          </p:cNvPr>
          <p:cNvSpPr txBox="1"/>
          <p:nvPr/>
        </p:nvSpPr>
        <p:spPr>
          <a:xfrm>
            <a:off x="6913274" y="6080658"/>
            <a:ext cx="1507104" cy="584775"/>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mutation 15</a:t>
            </a:r>
          </a:p>
        </p:txBody>
      </p:sp>
      <p:sp>
        <p:nvSpPr>
          <p:cNvPr id="9" name="TextBox 8">
            <a:extLst>
              <a:ext uri="{FF2B5EF4-FFF2-40B4-BE49-F238E27FC236}">
                <a16:creationId xmlns:a16="http://schemas.microsoft.com/office/drawing/2014/main" id="{0BB4A4F7-2DEC-799E-3EAA-80A005664C75}"/>
              </a:ext>
            </a:extLst>
          </p:cNvPr>
          <p:cNvSpPr txBox="1"/>
          <p:nvPr/>
        </p:nvSpPr>
        <p:spPr>
          <a:xfrm>
            <a:off x="6987141" y="5610031"/>
            <a:ext cx="1318287" cy="322058"/>
          </a:xfrm>
          <a:prstGeom prst="rect">
            <a:avLst/>
          </a:prstGeom>
          <a:noFill/>
        </p:spPr>
        <p:txBody>
          <a:bodyPr wrap="square" rtlCol="0">
            <a:spAutoFit/>
          </a:bodyPr>
          <a:lstStyle/>
          <a:p>
            <a:r>
              <a:rPr lang="en-US" dirty="0"/>
              <a:t>+             -</a:t>
            </a:r>
          </a:p>
        </p:txBody>
      </p:sp>
      <p:cxnSp>
        <p:nvCxnSpPr>
          <p:cNvPr id="11" name="Straight Connector 10">
            <a:extLst>
              <a:ext uri="{FF2B5EF4-FFF2-40B4-BE49-F238E27FC236}">
                <a16:creationId xmlns:a16="http://schemas.microsoft.com/office/drawing/2014/main" id="{16C01C13-E681-A05E-705C-1F59B13A8E12}"/>
              </a:ext>
            </a:extLst>
          </p:cNvPr>
          <p:cNvCxnSpPr>
            <a:cxnSpLocks/>
          </p:cNvCxnSpPr>
          <p:nvPr/>
        </p:nvCxnSpPr>
        <p:spPr>
          <a:xfrm flipH="1">
            <a:off x="6963942" y="5984157"/>
            <a:ext cx="1156338" cy="34"/>
          </a:xfrm>
          <a:prstGeom prst="line">
            <a:avLst/>
          </a:prstGeom>
          <a:ln w="9525"/>
        </p:spPr>
        <p:style>
          <a:lnRef idx="1">
            <a:schemeClr val="dk1"/>
          </a:lnRef>
          <a:fillRef idx="0">
            <a:schemeClr val="dk1"/>
          </a:fillRef>
          <a:effectRef idx="0">
            <a:schemeClr val="dk1"/>
          </a:effectRef>
          <a:fontRef idx="minor">
            <a:schemeClr val="tx1"/>
          </a:fontRef>
        </p:style>
      </p:cxnSp>
      <p:sp>
        <p:nvSpPr>
          <p:cNvPr id="20" name="TextBox 19">
            <a:extLst>
              <a:ext uri="{FF2B5EF4-FFF2-40B4-BE49-F238E27FC236}">
                <a16:creationId xmlns:a16="http://schemas.microsoft.com/office/drawing/2014/main" id="{8B98AF6A-945F-A20E-1872-A5AEE3C7F756}"/>
              </a:ext>
            </a:extLst>
          </p:cNvPr>
          <p:cNvSpPr txBox="1"/>
          <p:nvPr/>
        </p:nvSpPr>
        <p:spPr>
          <a:xfrm>
            <a:off x="5990269" y="1695266"/>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01.43-fold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22" name="Straight Connector 21">
            <a:extLst>
              <a:ext uri="{FF2B5EF4-FFF2-40B4-BE49-F238E27FC236}">
                <a16:creationId xmlns:a16="http://schemas.microsoft.com/office/drawing/2014/main" id="{67417387-5ED4-026A-AC6E-327C85EBB4C8}"/>
              </a:ext>
            </a:extLst>
          </p:cNvPr>
          <p:cNvCxnSpPr>
            <a:cxnSpLocks/>
          </p:cNvCxnSpPr>
          <p:nvPr/>
        </p:nvCxnSpPr>
        <p:spPr>
          <a:xfrm flipH="1">
            <a:off x="6853580" y="1987968"/>
            <a:ext cx="951835" cy="0"/>
          </a:xfrm>
          <a:prstGeom prst="line">
            <a:avLst/>
          </a:prstGeom>
          <a:ln w="1905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8418518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Chart 25">
            <a:extLst>
              <a:ext uri="{FF2B5EF4-FFF2-40B4-BE49-F238E27FC236}">
                <a16:creationId xmlns:a16="http://schemas.microsoft.com/office/drawing/2014/main" id="{812D3F11-B04A-4416-9074-FC9D5142C5E5}"/>
              </a:ext>
            </a:extLst>
          </p:cNvPr>
          <p:cNvGraphicFramePr>
            <a:graphicFrameLocks/>
          </p:cNvGraphicFramePr>
          <p:nvPr>
            <p:extLst>
              <p:ext uri="{D42A27DB-BD31-4B8C-83A1-F6EECF244321}">
                <p14:modId xmlns:p14="http://schemas.microsoft.com/office/powerpoint/2010/main" val="3619976744"/>
              </p:ext>
            </p:extLst>
          </p:nvPr>
        </p:nvGraphicFramePr>
        <p:xfrm>
          <a:off x="1098450" y="2372765"/>
          <a:ext cx="9164106" cy="3468157"/>
        </p:xfrm>
        <a:graphic>
          <a:graphicData uri="http://schemas.openxmlformats.org/drawingml/2006/chart">
            <c:chart xmlns:c="http://schemas.openxmlformats.org/drawingml/2006/chart" xmlns:r="http://schemas.openxmlformats.org/officeDocument/2006/relationships" r:id="rId3"/>
          </a:graphicData>
        </a:graphic>
      </p:graphicFrame>
      <p:sp>
        <p:nvSpPr>
          <p:cNvPr id="19" name="TextBox 18">
            <a:extLst>
              <a:ext uri="{FF2B5EF4-FFF2-40B4-BE49-F238E27FC236}">
                <a16:creationId xmlns:a16="http://schemas.microsoft.com/office/drawing/2014/main" id="{0827CA60-02CA-46F5-B742-50E161D936EA}"/>
              </a:ext>
            </a:extLst>
          </p:cNvPr>
          <p:cNvSpPr txBox="1"/>
          <p:nvPr/>
        </p:nvSpPr>
        <p:spPr>
          <a:xfrm rot="16200000">
            <a:off x="-353707" y="3754466"/>
            <a:ext cx="2310539" cy="338554"/>
          </a:xfrm>
          <a:prstGeom prst="rect">
            <a:avLst/>
          </a:prstGeom>
          <a:noFill/>
        </p:spPr>
        <p:txBody>
          <a:bodyPr wrap="square" rtlCol="0">
            <a:spAutoFit/>
          </a:bodyPr>
          <a:lstStyle/>
          <a:p>
            <a:pPr algn="ct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Normalized</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Fluorescence</a:t>
            </a:r>
          </a:p>
        </p:txBody>
      </p:sp>
      <p:grpSp>
        <p:nvGrpSpPr>
          <p:cNvPr id="50" name="Group 49">
            <a:extLst>
              <a:ext uri="{FF2B5EF4-FFF2-40B4-BE49-F238E27FC236}">
                <a16:creationId xmlns:a16="http://schemas.microsoft.com/office/drawing/2014/main" id="{C74B1C00-6F26-4213-AEFE-B5FC3C5A0C4B}"/>
              </a:ext>
            </a:extLst>
          </p:cNvPr>
          <p:cNvGrpSpPr/>
          <p:nvPr/>
        </p:nvGrpSpPr>
        <p:grpSpPr>
          <a:xfrm>
            <a:off x="1216981" y="1775555"/>
            <a:ext cx="2617198" cy="834428"/>
            <a:chOff x="2200785" y="3860931"/>
            <a:chExt cx="2617198" cy="952976"/>
          </a:xfrm>
        </p:grpSpPr>
        <p:sp>
          <p:nvSpPr>
            <p:cNvPr id="56" name="TextBox 55">
              <a:extLst>
                <a:ext uri="{FF2B5EF4-FFF2-40B4-BE49-F238E27FC236}">
                  <a16:creationId xmlns:a16="http://schemas.microsoft.com/office/drawing/2014/main" id="{1379825C-B8D0-4308-AB99-12E716F67BC4}"/>
                </a:ext>
              </a:extLst>
            </p:cNvPr>
            <p:cNvSpPr txBox="1"/>
            <p:nvPr/>
          </p:nvSpPr>
          <p:spPr>
            <a:xfrm>
              <a:off x="2200785" y="3860931"/>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0.67-fold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8" name="Straight Connector 57">
              <a:extLst>
                <a:ext uri="{FF2B5EF4-FFF2-40B4-BE49-F238E27FC236}">
                  <a16:creationId xmlns:a16="http://schemas.microsoft.com/office/drawing/2014/main" id="{9BD3F21F-ACC0-40ED-A217-798EBC7A9CE3}"/>
                </a:ext>
              </a:extLst>
            </p:cNvPr>
            <p:cNvCxnSpPr>
              <a:cxnSpLocks/>
            </p:cNvCxnSpPr>
            <p:nvPr/>
          </p:nvCxnSpPr>
          <p:spPr>
            <a:xfrm flipH="1">
              <a:off x="3013643" y="4186036"/>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5" name="Group 54">
            <a:extLst>
              <a:ext uri="{FF2B5EF4-FFF2-40B4-BE49-F238E27FC236}">
                <a16:creationId xmlns:a16="http://schemas.microsoft.com/office/drawing/2014/main" id="{093D0BBD-2A91-4753-8E1F-E20945B200E2}"/>
              </a:ext>
            </a:extLst>
          </p:cNvPr>
          <p:cNvGrpSpPr/>
          <p:nvPr/>
        </p:nvGrpSpPr>
        <p:grpSpPr>
          <a:xfrm>
            <a:off x="2749720" y="1785312"/>
            <a:ext cx="2617198" cy="834428"/>
            <a:chOff x="2482259" y="3842430"/>
            <a:chExt cx="2617198" cy="952976"/>
          </a:xfrm>
        </p:grpSpPr>
        <p:sp>
          <p:nvSpPr>
            <p:cNvPr id="57" name="TextBox 56">
              <a:extLst>
                <a:ext uri="{FF2B5EF4-FFF2-40B4-BE49-F238E27FC236}">
                  <a16:creationId xmlns:a16="http://schemas.microsoft.com/office/drawing/2014/main" id="{C7232B83-FB3B-4E4B-8710-B2489EAC697F}"/>
                </a:ext>
              </a:extLst>
            </p:cNvPr>
            <p:cNvSpPr txBox="1"/>
            <p:nvPr/>
          </p:nvSpPr>
          <p:spPr>
            <a:xfrm>
              <a:off x="2482259" y="3842430"/>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0.86-fold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9" name="Straight Connector 58">
              <a:extLst>
                <a:ext uri="{FF2B5EF4-FFF2-40B4-BE49-F238E27FC236}">
                  <a16:creationId xmlns:a16="http://schemas.microsoft.com/office/drawing/2014/main" id="{774ECC1B-4449-4D52-885A-524115CF7C63}"/>
                </a:ext>
              </a:extLst>
            </p:cNvPr>
            <p:cNvCxnSpPr>
              <a:cxnSpLocks/>
            </p:cNvCxnSpPr>
            <p:nvPr/>
          </p:nvCxnSpPr>
          <p:spPr>
            <a:xfrm flipH="1">
              <a:off x="3244868" y="4171472"/>
              <a:ext cx="951835" cy="0"/>
            </a:xfrm>
            <a:prstGeom prst="line">
              <a:avLst/>
            </a:prstGeom>
            <a:ln w="19050"/>
          </p:spPr>
          <p:style>
            <a:lnRef idx="1">
              <a:schemeClr val="dk1"/>
            </a:lnRef>
            <a:fillRef idx="0">
              <a:schemeClr val="dk1"/>
            </a:fillRef>
            <a:effectRef idx="0">
              <a:schemeClr val="dk1"/>
            </a:effectRef>
            <a:fontRef idx="minor">
              <a:schemeClr val="tx1"/>
            </a:fontRef>
          </p:style>
        </p:cxnSp>
      </p:grpSp>
      <p:sp>
        <p:nvSpPr>
          <p:cNvPr id="2" name="TextBox 1">
            <a:extLst>
              <a:ext uri="{FF2B5EF4-FFF2-40B4-BE49-F238E27FC236}">
                <a16:creationId xmlns:a16="http://schemas.microsoft.com/office/drawing/2014/main" id="{D2E80C31-9CCB-D020-F4AC-2026ED794107}"/>
              </a:ext>
            </a:extLst>
          </p:cNvPr>
          <p:cNvSpPr txBox="1"/>
          <p:nvPr/>
        </p:nvSpPr>
        <p:spPr>
          <a:xfrm>
            <a:off x="420421" y="6079439"/>
            <a:ext cx="999732" cy="296439"/>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5´ UTR:</a:t>
            </a:r>
          </a:p>
        </p:txBody>
      </p:sp>
      <p:cxnSp>
        <p:nvCxnSpPr>
          <p:cNvPr id="3" name="Straight Connector 2">
            <a:extLst>
              <a:ext uri="{FF2B5EF4-FFF2-40B4-BE49-F238E27FC236}">
                <a16:creationId xmlns:a16="http://schemas.microsoft.com/office/drawing/2014/main" id="{B7CA496F-1C33-CB13-55F0-8CD51DD95CE1}"/>
              </a:ext>
            </a:extLst>
          </p:cNvPr>
          <p:cNvCxnSpPr>
            <a:cxnSpLocks/>
          </p:cNvCxnSpPr>
          <p:nvPr/>
        </p:nvCxnSpPr>
        <p:spPr>
          <a:xfrm flipH="1">
            <a:off x="1947411" y="6000327"/>
            <a:ext cx="1156338" cy="34"/>
          </a:xfrm>
          <a:prstGeom prst="line">
            <a:avLst/>
          </a:prstGeom>
          <a:ln w="9525"/>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E75ADB92-A4C9-7A3D-DFDB-810865BA1FF3}"/>
              </a:ext>
            </a:extLst>
          </p:cNvPr>
          <p:cNvCxnSpPr>
            <a:cxnSpLocks/>
          </p:cNvCxnSpPr>
          <p:nvPr/>
        </p:nvCxnSpPr>
        <p:spPr>
          <a:xfrm flipH="1">
            <a:off x="3515624" y="6000327"/>
            <a:ext cx="1156338" cy="34"/>
          </a:xfrm>
          <a:prstGeom prst="line">
            <a:avLst/>
          </a:prstGeom>
          <a:ln w="9525"/>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12F08B10-AC63-9463-E548-1EBBEF87B6C2}"/>
              </a:ext>
            </a:extLst>
          </p:cNvPr>
          <p:cNvSpPr txBox="1"/>
          <p:nvPr/>
        </p:nvSpPr>
        <p:spPr>
          <a:xfrm>
            <a:off x="420421" y="5618447"/>
            <a:ext cx="999732" cy="296439"/>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bS21-2:</a:t>
            </a:r>
          </a:p>
        </p:txBody>
      </p:sp>
      <p:sp>
        <p:nvSpPr>
          <p:cNvPr id="17" name="TextBox 16">
            <a:extLst>
              <a:ext uri="{FF2B5EF4-FFF2-40B4-BE49-F238E27FC236}">
                <a16:creationId xmlns:a16="http://schemas.microsoft.com/office/drawing/2014/main" id="{F1169710-780B-21C2-14C4-6D2113DE76CC}"/>
              </a:ext>
            </a:extLst>
          </p:cNvPr>
          <p:cNvSpPr txBox="1"/>
          <p:nvPr/>
        </p:nvSpPr>
        <p:spPr>
          <a:xfrm>
            <a:off x="1929444" y="5610031"/>
            <a:ext cx="1318287" cy="323388"/>
          </a:xfrm>
          <a:prstGeom prst="rect">
            <a:avLst/>
          </a:prstGeom>
          <a:noFill/>
        </p:spPr>
        <p:txBody>
          <a:bodyPr wrap="square" rtlCol="0">
            <a:spAutoFit/>
          </a:bodyPr>
          <a:lstStyle/>
          <a:p>
            <a:r>
              <a:rPr lang="en-US" dirty="0"/>
              <a:t>+             -</a:t>
            </a:r>
          </a:p>
        </p:txBody>
      </p:sp>
      <p:sp>
        <p:nvSpPr>
          <p:cNvPr id="18" name="TextBox 17">
            <a:extLst>
              <a:ext uri="{FF2B5EF4-FFF2-40B4-BE49-F238E27FC236}">
                <a16:creationId xmlns:a16="http://schemas.microsoft.com/office/drawing/2014/main" id="{3D2B91E5-DCDE-71C7-F46A-A2BE12884D2B}"/>
              </a:ext>
            </a:extLst>
          </p:cNvPr>
          <p:cNvSpPr txBox="1"/>
          <p:nvPr/>
        </p:nvSpPr>
        <p:spPr>
          <a:xfrm>
            <a:off x="3573767" y="5613966"/>
            <a:ext cx="1318287" cy="323388"/>
          </a:xfrm>
          <a:prstGeom prst="rect">
            <a:avLst/>
          </a:prstGeom>
          <a:noFill/>
        </p:spPr>
        <p:txBody>
          <a:bodyPr wrap="square" rtlCol="0">
            <a:spAutoFit/>
          </a:bodyPr>
          <a:lstStyle/>
          <a:p>
            <a:r>
              <a:rPr lang="en-US" dirty="0"/>
              <a:t>+             -</a:t>
            </a:r>
          </a:p>
        </p:txBody>
      </p:sp>
      <p:sp>
        <p:nvSpPr>
          <p:cNvPr id="21" name="TextBox 20">
            <a:extLst>
              <a:ext uri="{FF2B5EF4-FFF2-40B4-BE49-F238E27FC236}">
                <a16:creationId xmlns:a16="http://schemas.microsoft.com/office/drawing/2014/main" id="{C83A54B6-279C-443E-BC67-512396B7B5A0}"/>
              </a:ext>
            </a:extLst>
          </p:cNvPr>
          <p:cNvSpPr txBox="1"/>
          <p:nvPr/>
        </p:nvSpPr>
        <p:spPr>
          <a:xfrm>
            <a:off x="236216" y="231739"/>
            <a:ext cx="12192000" cy="1015663"/>
          </a:xfrm>
          <a:prstGeom prst="rect">
            <a:avLst/>
          </a:prstGeom>
          <a:noFill/>
        </p:spPr>
        <p:txBody>
          <a:bodyPr wrap="square">
            <a:spAutoFit/>
          </a:bodyPr>
          <a:lstStyle/>
          <a:p>
            <a:r>
              <a:rPr lang="en-US" sz="1200" b="1" dirty="0">
                <a:effectLst/>
                <a:latin typeface="Courier New" panose="02070309020205020404" pitchFamily="49" charset="0"/>
                <a:ea typeface="Calibri" panose="020F0502020204030204" pitchFamily="34" charset="0"/>
                <a:cs typeface="Courier New" panose="02070309020205020404" pitchFamily="49" charset="0"/>
              </a:rPr>
              <a:t>WT: </a:t>
            </a:r>
            <a:r>
              <a:rPr lang="en-US" sz="1200" dirty="0">
                <a:effectLst/>
                <a:latin typeface="Courier New" panose="02070309020205020404" pitchFamily="49" charset="0"/>
                <a:ea typeface="Calibri" panose="020F0502020204030204" pitchFamily="34" charset="0"/>
                <a:cs typeface="Courier New" panose="02070309020205020404" pitchFamily="49" charset="0"/>
              </a:rPr>
              <a:t>auaaaaaauuugaaccaauuauuuagacgcuaauuuugacucuauuaaaaaaauaacauaucuauuauaauacuccaaggucauuaaacauuuuaaauau AUG cugauuuaucuuuuu</a:t>
            </a:r>
          </a:p>
          <a:p>
            <a:r>
              <a:rPr lang="en-US" sz="1200" b="1" dirty="0">
                <a:latin typeface="Courier New" panose="02070309020205020404" pitchFamily="49" charset="0"/>
                <a:ea typeface="Calibri" panose="020F0502020204030204" pitchFamily="34" charset="0"/>
                <a:cs typeface="Courier New" panose="02070309020205020404" pitchFamily="49" charset="0"/>
              </a:rPr>
              <a:t>M13</a:t>
            </a:r>
            <a:r>
              <a:rPr lang="en-US" sz="1200" dirty="0">
                <a:latin typeface="Courier New" panose="02070309020205020404" pitchFamily="49" charset="0"/>
                <a:ea typeface="Calibri" panose="020F0502020204030204" pitchFamily="34" charset="0"/>
                <a:cs typeface="Courier New" panose="02070309020205020404" pitchFamily="49" charset="0"/>
              </a:rPr>
              <a:t>:______________________________uaauuuugacucuauuaaaaaaauaacauaucuauuauaauacuccaaggucauuaaacauuuuaaauau AUG cugauuuaucuuuuu </a:t>
            </a:r>
          </a:p>
          <a:p>
            <a:r>
              <a:rPr lang="en-US" sz="1200" b="1" dirty="0">
                <a:latin typeface="Courier New" panose="02070309020205020404" pitchFamily="49" charset="0"/>
                <a:ea typeface="Calibri" panose="020F0502020204030204" pitchFamily="34" charset="0"/>
                <a:cs typeface="Courier New" panose="02070309020205020404" pitchFamily="49" charset="0"/>
              </a:rPr>
              <a:t>M15</a:t>
            </a:r>
            <a:r>
              <a:rPr lang="en-US" sz="1200" dirty="0">
                <a:latin typeface="Courier New" panose="02070309020205020404" pitchFamily="49" charset="0"/>
                <a:ea typeface="Calibri" panose="020F0502020204030204" pitchFamily="34" charset="0"/>
                <a:cs typeface="Courier New" panose="02070309020205020404" pitchFamily="49" charset="0"/>
              </a:rPr>
              <a:t>:</a:t>
            </a:r>
            <a:r>
              <a:rPr lang="en-US" sz="1200" dirty="0">
                <a:effectLst/>
                <a:latin typeface="Courier New" panose="02070309020205020404" pitchFamily="49" charset="0"/>
                <a:ea typeface="Calibri" panose="020F0502020204030204" pitchFamily="34" charset="0"/>
                <a:cs typeface="Times New Roman" panose="02020603050405020304" pitchFamily="18" charset="0"/>
              </a:rPr>
              <a:t>_____________________________________AGUGAGauuaaaaaaauaacauaucuauuauaauacuccaaggucauuaaacauuuuaaauau AUG cugauuuaucuuuuu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latin typeface="Courier New" panose="02070309020205020404" pitchFamily="49" charset="0"/>
                <a:ea typeface="Calibri" panose="020F0502020204030204" pitchFamily="34" charset="0"/>
                <a:cs typeface="Courier New" panose="02070309020205020404" pitchFamily="49" charset="0"/>
              </a:rPr>
              <a:t>M17</a:t>
            </a:r>
            <a:r>
              <a:rPr lang="en-US" sz="1200" dirty="0">
                <a:latin typeface="Courier New" panose="02070309020205020404" pitchFamily="49" charset="0"/>
                <a:ea typeface="Calibri" panose="020F0502020204030204" pitchFamily="34" charset="0"/>
                <a:cs typeface="Courier New" panose="02070309020205020404" pitchFamily="49" charset="0"/>
              </a:rPr>
              <a:t>:</a:t>
            </a:r>
            <a:r>
              <a:rPr lang="en-US" sz="1200" dirty="0">
                <a:effectLst/>
                <a:latin typeface="Courier New" panose="02070309020205020404" pitchFamily="49" charset="0"/>
                <a:ea typeface="Calibri" panose="020F0502020204030204" pitchFamily="34" charset="0"/>
                <a:cs typeface="Times New Roman" panose="02020603050405020304" pitchFamily="18" charset="0"/>
              </a:rPr>
              <a:t>auaaaaaauuugaaccaauuauuuagacgcuaauuuugacucuauuaaaaaaauaacauaucuauuauaauacuccaCUACUauuaaacauuuuaaauau AUG cugauuuaucuuuuu</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latin typeface="Courier New" panose="02070309020205020404" pitchFamily="49" charset="0"/>
                <a:ea typeface="Calibri" panose="020F0502020204030204" pitchFamily="34" charset="0"/>
                <a:cs typeface="Courier New" panose="02070309020205020404" pitchFamily="49" charset="0"/>
              </a:rPr>
              <a:t>M18</a:t>
            </a:r>
            <a:r>
              <a:rPr lang="en-US" sz="1200" dirty="0">
                <a:latin typeface="Courier New" panose="02070309020205020404" pitchFamily="49" charset="0"/>
                <a:ea typeface="Calibri" panose="020F0502020204030204" pitchFamily="34" charset="0"/>
                <a:cs typeface="Courier New" panose="02070309020205020404" pitchFamily="49" charset="0"/>
              </a:rPr>
              <a:t>:</a:t>
            </a:r>
            <a:r>
              <a:rPr lang="en-US" sz="1200" dirty="0">
                <a:effectLst/>
                <a:latin typeface="Courier New" panose="02070309020205020404" pitchFamily="49" charset="0"/>
                <a:ea typeface="Calibri" panose="020F0502020204030204" pitchFamily="34" charset="0"/>
                <a:cs typeface="Times New Roman" panose="02020603050405020304" pitchFamily="18" charset="0"/>
              </a:rPr>
              <a:t>auaaaaaauuugaaccaauuauuuagacgcuaauuuuAGUGAGauuaaaaaaauaacauaucuauuauaauacuccaCUACUauuaaacauuuuaaauau AUG cugauuuaucuuuuu</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F49A0918-1C5F-9DF1-6A20-A1D2865000CB}"/>
              </a:ext>
            </a:extLst>
          </p:cNvPr>
          <p:cNvSpPr txBox="1"/>
          <p:nvPr/>
        </p:nvSpPr>
        <p:spPr>
          <a:xfrm>
            <a:off x="1648999" y="6084388"/>
            <a:ext cx="1507104" cy="338554"/>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WT</a:t>
            </a:r>
          </a:p>
        </p:txBody>
      </p:sp>
      <p:sp>
        <p:nvSpPr>
          <p:cNvPr id="34" name="TextBox 33">
            <a:extLst>
              <a:ext uri="{FF2B5EF4-FFF2-40B4-BE49-F238E27FC236}">
                <a16:creationId xmlns:a16="http://schemas.microsoft.com/office/drawing/2014/main" id="{5408BDDA-4A6E-3CFB-2290-3EE4341A6DFD}"/>
              </a:ext>
            </a:extLst>
          </p:cNvPr>
          <p:cNvSpPr txBox="1"/>
          <p:nvPr/>
        </p:nvSpPr>
        <p:spPr>
          <a:xfrm>
            <a:off x="5301242" y="5591746"/>
            <a:ext cx="1318287" cy="322058"/>
          </a:xfrm>
          <a:prstGeom prst="rect">
            <a:avLst/>
          </a:prstGeom>
          <a:noFill/>
        </p:spPr>
        <p:txBody>
          <a:bodyPr wrap="square" rtlCol="0">
            <a:spAutoFit/>
          </a:bodyPr>
          <a:lstStyle/>
          <a:p>
            <a:r>
              <a:rPr lang="en-US" dirty="0"/>
              <a:t>+             -</a:t>
            </a:r>
          </a:p>
        </p:txBody>
      </p:sp>
      <p:cxnSp>
        <p:nvCxnSpPr>
          <p:cNvPr id="35" name="Straight Connector 34">
            <a:extLst>
              <a:ext uri="{FF2B5EF4-FFF2-40B4-BE49-F238E27FC236}">
                <a16:creationId xmlns:a16="http://schemas.microsoft.com/office/drawing/2014/main" id="{D05DBF8D-DAE1-A0DC-A169-B6BAA856BDB9}"/>
              </a:ext>
            </a:extLst>
          </p:cNvPr>
          <p:cNvCxnSpPr>
            <a:cxnSpLocks/>
          </p:cNvCxnSpPr>
          <p:nvPr/>
        </p:nvCxnSpPr>
        <p:spPr>
          <a:xfrm flipH="1">
            <a:off x="5301242" y="5996141"/>
            <a:ext cx="1156338" cy="34"/>
          </a:xfrm>
          <a:prstGeom prst="line">
            <a:avLst/>
          </a:prstGeom>
          <a:ln w="9525"/>
        </p:spPr>
        <p:style>
          <a:lnRef idx="1">
            <a:schemeClr val="dk1"/>
          </a:lnRef>
          <a:fillRef idx="0">
            <a:schemeClr val="dk1"/>
          </a:fillRef>
          <a:effectRef idx="0">
            <a:schemeClr val="dk1"/>
          </a:effectRef>
          <a:fontRef idx="minor">
            <a:schemeClr val="tx1"/>
          </a:fontRef>
        </p:style>
      </p:cxnSp>
      <p:sp>
        <p:nvSpPr>
          <p:cNvPr id="36" name="TextBox 35">
            <a:extLst>
              <a:ext uri="{FF2B5EF4-FFF2-40B4-BE49-F238E27FC236}">
                <a16:creationId xmlns:a16="http://schemas.microsoft.com/office/drawing/2014/main" id="{1397458F-D4DD-CB71-E3E8-5F6EE7C9116B}"/>
              </a:ext>
            </a:extLst>
          </p:cNvPr>
          <p:cNvSpPr txBox="1"/>
          <p:nvPr/>
        </p:nvSpPr>
        <p:spPr>
          <a:xfrm>
            <a:off x="4438847" y="1749752"/>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1.48-fold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37" name="Straight Connector 36">
            <a:extLst>
              <a:ext uri="{FF2B5EF4-FFF2-40B4-BE49-F238E27FC236}">
                <a16:creationId xmlns:a16="http://schemas.microsoft.com/office/drawing/2014/main" id="{10F12436-C1EF-C897-C756-3AE8E6F5ABC0}"/>
              </a:ext>
            </a:extLst>
          </p:cNvPr>
          <p:cNvCxnSpPr>
            <a:cxnSpLocks/>
          </p:cNvCxnSpPr>
          <p:nvPr/>
        </p:nvCxnSpPr>
        <p:spPr>
          <a:xfrm flipH="1">
            <a:off x="5244915" y="2055701"/>
            <a:ext cx="951835" cy="0"/>
          </a:xfrm>
          <a:prstGeom prst="line">
            <a:avLst/>
          </a:prstGeom>
          <a:ln w="19050"/>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911EDE59-9010-17F8-A78E-4F05B10295F1}"/>
              </a:ext>
            </a:extLst>
          </p:cNvPr>
          <p:cNvSpPr txBox="1"/>
          <p:nvPr/>
        </p:nvSpPr>
        <p:spPr>
          <a:xfrm>
            <a:off x="3384950" y="6080658"/>
            <a:ext cx="1507104" cy="584775"/>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mutation 13</a:t>
            </a:r>
          </a:p>
        </p:txBody>
      </p:sp>
      <p:sp>
        <p:nvSpPr>
          <p:cNvPr id="10" name="TextBox 9">
            <a:extLst>
              <a:ext uri="{FF2B5EF4-FFF2-40B4-BE49-F238E27FC236}">
                <a16:creationId xmlns:a16="http://schemas.microsoft.com/office/drawing/2014/main" id="{677AEF69-D9D2-7F3E-51DF-B2F00030113B}"/>
              </a:ext>
            </a:extLst>
          </p:cNvPr>
          <p:cNvSpPr txBox="1"/>
          <p:nvPr/>
        </p:nvSpPr>
        <p:spPr>
          <a:xfrm>
            <a:off x="5125859" y="6047981"/>
            <a:ext cx="1507104" cy="584775"/>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mutation 15</a:t>
            </a:r>
          </a:p>
        </p:txBody>
      </p:sp>
      <p:cxnSp>
        <p:nvCxnSpPr>
          <p:cNvPr id="5" name="Straight Connector 4">
            <a:extLst>
              <a:ext uri="{FF2B5EF4-FFF2-40B4-BE49-F238E27FC236}">
                <a16:creationId xmlns:a16="http://schemas.microsoft.com/office/drawing/2014/main" id="{E48B7940-9DBC-7C38-3CCA-D332719BE8BD}"/>
              </a:ext>
            </a:extLst>
          </p:cNvPr>
          <p:cNvCxnSpPr>
            <a:cxnSpLocks/>
          </p:cNvCxnSpPr>
          <p:nvPr/>
        </p:nvCxnSpPr>
        <p:spPr>
          <a:xfrm flipV="1">
            <a:off x="1622712" y="5618447"/>
            <a:ext cx="8495747" cy="10510"/>
          </a:xfrm>
          <a:prstGeom prst="line">
            <a:avLst/>
          </a:prstGeom>
          <a:ln w="3175"/>
        </p:spPr>
        <p:style>
          <a:lnRef idx="1">
            <a:schemeClr val="dk1"/>
          </a:lnRef>
          <a:fillRef idx="0">
            <a:schemeClr val="dk1"/>
          </a:fillRef>
          <a:effectRef idx="0">
            <a:schemeClr val="dk1"/>
          </a:effectRef>
          <a:fontRef idx="minor">
            <a:schemeClr val="tx1"/>
          </a:fontRef>
        </p:style>
      </p:cxnSp>
      <p:sp>
        <p:nvSpPr>
          <p:cNvPr id="6" name="TextBox 5">
            <a:extLst>
              <a:ext uri="{FF2B5EF4-FFF2-40B4-BE49-F238E27FC236}">
                <a16:creationId xmlns:a16="http://schemas.microsoft.com/office/drawing/2014/main" id="{E1187854-6A02-F25A-A341-B08B5E6235E1}"/>
              </a:ext>
            </a:extLst>
          </p:cNvPr>
          <p:cNvSpPr txBox="1"/>
          <p:nvPr/>
        </p:nvSpPr>
        <p:spPr>
          <a:xfrm>
            <a:off x="6913274" y="6080658"/>
            <a:ext cx="1507104" cy="584775"/>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mutation 17</a:t>
            </a:r>
          </a:p>
        </p:txBody>
      </p:sp>
      <p:sp>
        <p:nvSpPr>
          <p:cNvPr id="9" name="TextBox 8">
            <a:extLst>
              <a:ext uri="{FF2B5EF4-FFF2-40B4-BE49-F238E27FC236}">
                <a16:creationId xmlns:a16="http://schemas.microsoft.com/office/drawing/2014/main" id="{0BB4A4F7-2DEC-799E-3EAA-80A005664C75}"/>
              </a:ext>
            </a:extLst>
          </p:cNvPr>
          <p:cNvSpPr txBox="1"/>
          <p:nvPr/>
        </p:nvSpPr>
        <p:spPr>
          <a:xfrm>
            <a:off x="6987141" y="5610031"/>
            <a:ext cx="1318287" cy="322058"/>
          </a:xfrm>
          <a:prstGeom prst="rect">
            <a:avLst/>
          </a:prstGeom>
          <a:noFill/>
        </p:spPr>
        <p:txBody>
          <a:bodyPr wrap="square" rtlCol="0">
            <a:spAutoFit/>
          </a:bodyPr>
          <a:lstStyle/>
          <a:p>
            <a:r>
              <a:rPr lang="en-US" dirty="0"/>
              <a:t>+             -</a:t>
            </a:r>
          </a:p>
        </p:txBody>
      </p:sp>
      <p:cxnSp>
        <p:nvCxnSpPr>
          <p:cNvPr id="11" name="Straight Connector 10">
            <a:extLst>
              <a:ext uri="{FF2B5EF4-FFF2-40B4-BE49-F238E27FC236}">
                <a16:creationId xmlns:a16="http://schemas.microsoft.com/office/drawing/2014/main" id="{16C01C13-E681-A05E-705C-1F59B13A8E12}"/>
              </a:ext>
            </a:extLst>
          </p:cNvPr>
          <p:cNvCxnSpPr>
            <a:cxnSpLocks/>
          </p:cNvCxnSpPr>
          <p:nvPr/>
        </p:nvCxnSpPr>
        <p:spPr>
          <a:xfrm flipH="1">
            <a:off x="6963942" y="5984157"/>
            <a:ext cx="1156338" cy="34"/>
          </a:xfrm>
          <a:prstGeom prst="line">
            <a:avLst/>
          </a:prstGeom>
          <a:ln w="9525"/>
        </p:spPr>
        <p:style>
          <a:lnRef idx="1">
            <a:schemeClr val="dk1"/>
          </a:lnRef>
          <a:fillRef idx="0">
            <a:schemeClr val="dk1"/>
          </a:fillRef>
          <a:effectRef idx="0">
            <a:schemeClr val="dk1"/>
          </a:effectRef>
          <a:fontRef idx="minor">
            <a:schemeClr val="tx1"/>
          </a:fontRef>
        </p:style>
      </p:cxnSp>
      <p:sp>
        <p:nvSpPr>
          <p:cNvPr id="20" name="TextBox 19">
            <a:extLst>
              <a:ext uri="{FF2B5EF4-FFF2-40B4-BE49-F238E27FC236}">
                <a16:creationId xmlns:a16="http://schemas.microsoft.com/office/drawing/2014/main" id="{8B98AF6A-945F-A20E-1872-A5AEE3C7F756}"/>
              </a:ext>
            </a:extLst>
          </p:cNvPr>
          <p:cNvSpPr txBox="1"/>
          <p:nvPr/>
        </p:nvSpPr>
        <p:spPr>
          <a:xfrm>
            <a:off x="6142666" y="1695266"/>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0.74-fold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22" name="Straight Connector 21">
            <a:extLst>
              <a:ext uri="{FF2B5EF4-FFF2-40B4-BE49-F238E27FC236}">
                <a16:creationId xmlns:a16="http://schemas.microsoft.com/office/drawing/2014/main" id="{67417387-5ED4-026A-AC6E-327C85EBB4C8}"/>
              </a:ext>
            </a:extLst>
          </p:cNvPr>
          <p:cNvCxnSpPr>
            <a:cxnSpLocks/>
          </p:cNvCxnSpPr>
          <p:nvPr/>
        </p:nvCxnSpPr>
        <p:spPr>
          <a:xfrm flipH="1">
            <a:off x="6972111" y="1987968"/>
            <a:ext cx="951835" cy="0"/>
          </a:xfrm>
          <a:prstGeom prst="line">
            <a:avLst/>
          </a:prstGeom>
          <a:ln w="19050"/>
        </p:spPr>
        <p:style>
          <a:lnRef idx="1">
            <a:schemeClr val="dk1"/>
          </a:lnRef>
          <a:fillRef idx="0">
            <a:schemeClr val="dk1"/>
          </a:fillRef>
          <a:effectRef idx="0">
            <a:schemeClr val="dk1"/>
          </a:effectRef>
          <a:fontRef idx="minor">
            <a:schemeClr val="tx1"/>
          </a:fontRef>
        </p:style>
      </p:cxnSp>
      <p:sp>
        <p:nvSpPr>
          <p:cNvPr id="4" name="TextBox 3">
            <a:extLst>
              <a:ext uri="{FF2B5EF4-FFF2-40B4-BE49-F238E27FC236}">
                <a16:creationId xmlns:a16="http://schemas.microsoft.com/office/drawing/2014/main" id="{F1B5353D-F1D5-05A9-3739-9FE8E0B25785}"/>
              </a:ext>
            </a:extLst>
          </p:cNvPr>
          <p:cNvSpPr txBox="1"/>
          <p:nvPr/>
        </p:nvSpPr>
        <p:spPr>
          <a:xfrm>
            <a:off x="8628946" y="6105788"/>
            <a:ext cx="1507104" cy="584775"/>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mutation 18</a:t>
            </a:r>
          </a:p>
        </p:txBody>
      </p:sp>
      <p:cxnSp>
        <p:nvCxnSpPr>
          <p:cNvPr id="13" name="Straight Connector 12">
            <a:extLst>
              <a:ext uri="{FF2B5EF4-FFF2-40B4-BE49-F238E27FC236}">
                <a16:creationId xmlns:a16="http://schemas.microsoft.com/office/drawing/2014/main" id="{A4FA795D-B48E-90CA-34CD-AA42B0E191FC}"/>
              </a:ext>
            </a:extLst>
          </p:cNvPr>
          <p:cNvCxnSpPr>
            <a:cxnSpLocks/>
          </p:cNvCxnSpPr>
          <p:nvPr/>
        </p:nvCxnSpPr>
        <p:spPr>
          <a:xfrm flipH="1">
            <a:off x="8819015" y="6031455"/>
            <a:ext cx="1156338" cy="34"/>
          </a:xfrm>
          <a:prstGeom prst="line">
            <a:avLst/>
          </a:prstGeom>
          <a:ln w="9525"/>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D5CC6C76-2313-D434-7AD8-9929FFACD062}"/>
              </a:ext>
            </a:extLst>
          </p:cNvPr>
          <p:cNvSpPr txBox="1"/>
          <p:nvPr/>
        </p:nvSpPr>
        <p:spPr>
          <a:xfrm>
            <a:off x="8800172" y="5667840"/>
            <a:ext cx="1318287" cy="322058"/>
          </a:xfrm>
          <a:prstGeom prst="rect">
            <a:avLst/>
          </a:prstGeom>
          <a:noFill/>
        </p:spPr>
        <p:txBody>
          <a:bodyPr wrap="square" rtlCol="0">
            <a:spAutoFit/>
          </a:bodyPr>
          <a:lstStyle/>
          <a:p>
            <a:r>
              <a:rPr lang="en-US" dirty="0"/>
              <a:t>+             -</a:t>
            </a:r>
          </a:p>
        </p:txBody>
      </p:sp>
      <p:sp>
        <p:nvSpPr>
          <p:cNvPr id="24" name="TextBox 23">
            <a:extLst>
              <a:ext uri="{FF2B5EF4-FFF2-40B4-BE49-F238E27FC236}">
                <a16:creationId xmlns:a16="http://schemas.microsoft.com/office/drawing/2014/main" id="{6163AA56-1BD1-BD08-B706-2137EB32195D}"/>
              </a:ext>
            </a:extLst>
          </p:cNvPr>
          <p:cNvSpPr txBox="1"/>
          <p:nvPr/>
        </p:nvSpPr>
        <p:spPr>
          <a:xfrm>
            <a:off x="7922219" y="1714707"/>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1.29-fold</a:t>
            </a:r>
          </a:p>
          <a:p>
            <a:pPr algn="ctr"/>
            <a:endParaRPr lang="en-US" sz="1600" dirty="0">
              <a:latin typeface="Helvetica" panose="020B0604020202020204" pitchFamily="34" charset="0"/>
              <a:cs typeface="Helvetica" panose="020B0604020202020204" pitchFamily="34" charset="0"/>
            </a:endParaRPr>
          </a:p>
          <a:p>
            <a:endParaRPr lang="en-US" sz="1600" dirty="0">
              <a:latin typeface="Helvetica" panose="020B0604020202020204" pitchFamily="34" charset="0"/>
              <a:cs typeface="Helvetica" panose="020B0604020202020204" pitchFamily="34" charset="0"/>
            </a:endParaRPr>
          </a:p>
        </p:txBody>
      </p:sp>
      <p:cxnSp>
        <p:nvCxnSpPr>
          <p:cNvPr id="25" name="Straight Connector 24">
            <a:extLst>
              <a:ext uri="{FF2B5EF4-FFF2-40B4-BE49-F238E27FC236}">
                <a16:creationId xmlns:a16="http://schemas.microsoft.com/office/drawing/2014/main" id="{E9DAF395-C060-31EB-6539-817B01CBFD03}"/>
              </a:ext>
            </a:extLst>
          </p:cNvPr>
          <p:cNvCxnSpPr>
            <a:cxnSpLocks/>
          </p:cNvCxnSpPr>
          <p:nvPr/>
        </p:nvCxnSpPr>
        <p:spPr>
          <a:xfrm flipH="1">
            <a:off x="8649682" y="2018259"/>
            <a:ext cx="1156338" cy="34"/>
          </a:xfrm>
          <a:prstGeom prst="line">
            <a:avLst/>
          </a:prstGeom>
          <a:ln w="952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7718042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Chart 22">
            <a:extLst>
              <a:ext uri="{FF2B5EF4-FFF2-40B4-BE49-F238E27FC236}">
                <a16:creationId xmlns:a16="http://schemas.microsoft.com/office/drawing/2014/main" id="{812D3F11-B04A-4416-9074-FC9D5142C5E5}"/>
              </a:ext>
            </a:extLst>
          </p:cNvPr>
          <p:cNvGraphicFramePr>
            <a:graphicFrameLocks/>
          </p:cNvGraphicFramePr>
          <p:nvPr>
            <p:extLst>
              <p:ext uri="{D42A27DB-BD31-4B8C-83A1-F6EECF244321}">
                <p14:modId xmlns:p14="http://schemas.microsoft.com/office/powerpoint/2010/main" val="958756418"/>
              </p:ext>
            </p:extLst>
          </p:nvPr>
        </p:nvGraphicFramePr>
        <p:xfrm>
          <a:off x="1331550" y="2297318"/>
          <a:ext cx="5458134" cy="3468157"/>
        </p:xfrm>
        <a:graphic>
          <a:graphicData uri="http://schemas.openxmlformats.org/drawingml/2006/chart">
            <c:chart xmlns:c="http://schemas.openxmlformats.org/drawingml/2006/chart" xmlns:r="http://schemas.openxmlformats.org/officeDocument/2006/relationships" r:id="rId3"/>
          </a:graphicData>
        </a:graphic>
      </p:graphicFrame>
      <p:sp>
        <p:nvSpPr>
          <p:cNvPr id="19" name="TextBox 18">
            <a:extLst>
              <a:ext uri="{FF2B5EF4-FFF2-40B4-BE49-F238E27FC236}">
                <a16:creationId xmlns:a16="http://schemas.microsoft.com/office/drawing/2014/main" id="{0827CA60-02CA-46F5-B742-50E161D936EA}"/>
              </a:ext>
            </a:extLst>
          </p:cNvPr>
          <p:cNvSpPr txBox="1"/>
          <p:nvPr/>
        </p:nvSpPr>
        <p:spPr>
          <a:xfrm rot="16200000">
            <a:off x="-353707" y="3754466"/>
            <a:ext cx="2310539" cy="338554"/>
          </a:xfrm>
          <a:prstGeom prst="rect">
            <a:avLst/>
          </a:prstGeom>
          <a:noFill/>
        </p:spPr>
        <p:txBody>
          <a:bodyPr wrap="square" rtlCol="0">
            <a:spAutoFit/>
          </a:bodyPr>
          <a:lstStyle/>
          <a:p>
            <a:pPr algn="ct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Normalized</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Fluorescence</a:t>
            </a:r>
          </a:p>
        </p:txBody>
      </p:sp>
      <p:grpSp>
        <p:nvGrpSpPr>
          <p:cNvPr id="50" name="Group 49">
            <a:extLst>
              <a:ext uri="{FF2B5EF4-FFF2-40B4-BE49-F238E27FC236}">
                <a16:creationId xmlns:a16="http://schemas.microsoft.com/office/drawing/2014/main" id="{C74B1C00-6F26-4213-AEFE-B5FC3C5A0C4B}"/>
              </a:ext>
            </a:extLst>
          </p:cNvPr>
          <p:cNvGrpSpPr/>
          <p:nvPr/>
        </p:nvGrpSpPr>
        <p:grpSpPr>
          <a:xfrm>
            <a:off x="1216981" y="1775555"/>
            <a:ext cx="2617198" cy="834428"/>
            <a:chOff x="2200785" y="3860931"/>
            <a:chExt cx="2617198" cy="952976"/>
          </a:xfrm>
        </p:grpSpPr>
        <p:sp>
          <p:nvSpPr>
            <p:cNvPr id="56" name="TextBox 55">
              <a:extLst>
                <a:ext uri="{FF2B5EF4-FFF2-40B4-BE49-F238E27FC236}">
                  <a16:creationId xmlns:a16="http://schemas.microsoft.com/office/drawing/2014/main" id="{1379825C-B8D0-4308-AB99-12E716F67BC4}"/>
                </a:ext>
              </a:extLst>
            </p:cNvPr>
            <p:cNvSpPr txBox="1"/>
            <p:nvPr/>
          </p:nvSpPr>
          <p:spPr>
            <a:xfrm>
              <a:off x="2200785" y="3860931"/>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0.72-fold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8" name="Straight Connector 57">
              <a:extLst>
                <a:ext uri="{FF2B5EF4-FFF2-40B4-BE49-F238E27FC236}">
                  <a16:creationId xmlns:a16="http://schemas.microsoft.com/office/drawing/2014/main" id="{9BD3F21F-ACC0-40ED-A217-798EBC7A9CE3}"/>
                </a:ext>
              </a:extLst>
            </p:cNvPr>
            <p:cNvCxnSpPr>
              <a:cxnSpLocks/>
            </p:cNvCxnSpPr>
            <p:nvPr/>
          </p:nvCxnSpPr>
          <p:spPr>
            <a:xfrm flipH="1">
              <a:off x="3013643" y="4186036"/>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5" name="Group 54">
            <a:extLst>
              <a:ext uri="{FF2B5EF4-FFF2-40B4-BE49-F238E27FC236}">
                <a16:creationId xmlns:a16="http://schemas.microsoft.com/office/drawing/2014/main" id="{093D0BBD-2A91-4753-8E1F-E20945B200E2}"/>
              </a:ext>
            </a:extLst>
          </p:cNvPr>
          <p:cNvGrpSpPr/>
          <p:nvPr/>
        </p:nvGrpSpPr>
        <p:grpSpPr>
          <a:xfrm>
            <a:off x="2749720" y="1785312"/>
            <a:ext cx="2617198" cy="834428"/>
            <a:chOff x="2482259" y="3842430"/>
            <a:chExt cx="2617198" cy="952976"/>
          </a:xfrm>
        </p:grpSpPr>
        <p:sp>
          <p:nvSpPr>
            <p:cNvPr id="57" name="TextBox 56">
              <a:extLst>
                <a:ext uri="{FF2B5EF4-FFF2-40B4-BE49-F238E27FC236}">
                  <a16:creationId xmlns:a16="http://schemas.microsoft.com/office/drawing/2014/main" id="{C7232B83-FB3B-4E4B-8710-B2489EAC697F}"/>
                </a:ext>
              </a:extLst>
            </p:cNvPr>
            <p:cNvSpPr txBox="1"/>
            <p:nvPr/>
          </p:nvSpPr>
          <p:spPr>
            <a:xfrm>
              <a:off x="2482259" y="3842430"/>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0.75-fold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9" name="Straight Connector 58">
              <a:extLst>
                <a:ext uri="{FF2B5EF4-FFF2-40B4-BE49-F238E27FC236}">
                  <a16:creationId xmlns:a16="http://schemas.microsoft.com/office/drawing/2014/main" id="{774ECC1B-4449-4D52-885A-524115CF7C63}"/>
                </a:ext>
              </a:extLst>
            </p:cNvPr>
            <p:cNvCxnSpPr>
              <a:cxnSpLocks/>
            </p:cNvCxnSpPr>
            <p:nvPr/>
          </p:nvCxnSpPr>
          <p:spPr>
            <a:xfrm flipH="1">
              <a:off x="3244868" y="4171472"/>
              <a:ext cx="951835" cy="0"/>
            </a:xfrm>
            <a:prstGeom prst="line">
              <a:avLst/>
            </a:prstGeom>
            <a:ln w="19050"/>
          </p:spPr>
          <p:style>
            <a:lnRef idx="1">
              <a:schemeClr val="dk1"/>
            </a:lnRef>
            <a:fillRef idx="0">
              <a:schemeClr val="dk1"/>
            </a:fillRef>
            <a:effectRef idx="0">
              <a:schemeClr val="dk1"/>
            </a:effectRef>
            <a:fontRef idx="minor">
              <a:schemeClr val="tx1"/>
            </a:fontRef>
          </p:style>
        </p:cxnSp>
      </p:grpSp>
      <p:sp>
        <p:nvSpPr>
          <p:cNvPr id="2" name="TextBox 1">
            <a:extLst>
              <a:ext uri="{FF2B5EF4-FFF2-40B4-BE49-F238E27FC236}">
                <a16:creationId xmlns:a16="http://schemas.microsoft.com/office/drawing/2014/main" id="{D2E80C31-9CCB-D020-F4AC-2026ED794107}"/>
              </a:ext>
            </a:extLst>
          </p:cNvPr>
          <p:cNvSpPr txBox="1"/>
          <p:nvPr/>
        </p:nvSpPr>
        <p:spPr>
          <a:xfrm>
            <a:off x="420421" y="6079439"/>
            <a:ext cx="999732" cy="296439"/>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5´ UTR:</a:t>
            </a:r>
          </a:p>
        </p:txBody>
      </p:sp>
      <p:cxnSp>
        <p:nvCxnSpPr>
          <p:cNvPr id="3" name="Straight Connector 2">
            <a:extLst>
              <a:ext uri="{FF2B5EF4-FFF2-40B4-BE49-F238E27FC236}">
                <a16:creationId xmlns:a16="http://schemas.microsoft.com/office/drawing/2014/main" id="{B7CA496F-1C33-CB13-55F0-8CD51DD95CE1}"/>
              </a:ext>
            </a:extLst>
          </p:cNvPr>
          <p:cNvCxnSpPr>
            <a:cxnSpLocks/>
          </p:cNvCxnSpPr>
          <p:nvPr/>
        </p:nvCxnSpPr>
        <p:spPr>
          <a:xfrm flipH="1">
            <a:off x="1947411" y="6000327"/>
            <a:ext cx="1156338" cy="34"/>
          </a:xfrm>
          <a:prstGeom prst="line">
            <a:avLst/>
          </a:prstGeom>
          <a:ln w="9525"/>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E75ADB92-A4C9-7A3D-DFDB-810865BA1FF3}"/>
              </a:ext>
            </a:extLst>
          </p:cNvPr>
          <p:cNvCxnSpPr>
            <a:cxnSpLocks/>
          </p:cNvCxnSpPr>
          <p:nvPr/>
        </p:nvCxnSpPr>
        <p:spPr>
          <a:xfrm flipH="1">
            <a:off x="3515624" y="6000327"/>
            <a:ext cx="1156338" cy="34"/>
          </a:xfrm>
          <a:prstGeom prst="line">
            <a:avLst/>
          </a:prstGeom>
          <a:ln w="9525"/>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12F08B10-AC63-9463-E548-1EBBEF87B6C2}"/>
              </a:ext>
            </a:extLst>
          </p:cNvPr>
          <p:cNvSpPr txBox="1"/>
          <p:nvPr/>
        </p:nvSpPr>
        <p:spPr>
          <a:xfrm>
            <a:off x="420421" y="5618447"/>
            <a:ext cx="999732" cy="296439"/>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bS21-2:</a:t>
            </a:r>
          </a:p>
        </p:txBody>
      </p:sp>
      <p:sp>
        <p:nvSpPr>
          <p:cNvPr id="17" name="TextBox 16">
            <a:extLst>
              <a:ext uri="{FF2B5EF4-FFF2-40B4-BE49-F238E27FC236}">
                <a16:creationId xmlns:a16="http://schemas.microsoft.com/office/drawing/2014/main" id="{F1169710-780B-21C2-14C4-6D2113DE76CC}"/>
              </a:ext>
            </a:extLst>
          </p:cNvPr>
          <p:cNvSpPr txBox="1"/>
          <p:nvPr/>
        </p:nvSpPr>
        <p:spPr>
          <a:xfrm>
            <a:off x="1929444" y="5610031"/>
            <a:ext cx="1318287" cy="323388"/>
          </a:xfrm>
          <a:prstGeom prst="rect">
            <a:avLst/>
          </a:prstGeom>
          <a:noFill/>
        </p:spPr>
        <p:txBody>
          <a:bodyPr wrap="square" rtlCol="0">
            <a:spAutoFit/>
          </a:bodyPr>
          <a:lstStyle/>
          <a:p>
            <a:r>
              <a:rPr lang="en-US" dirty="0"/>
              <a:t>+             -</a:t>
            </a:r>
          </a:p>
        </p:txBody>
      </p:sp>
      <p:sp>
        <p:nvSpPr>
          <p:cNvPr id="18" name="TextBox 17">
            <a:extLst>
              <a:ext uri="{FF2B5EF4-FFF2-40B4-BE49-F238E27FC236}">
                <a16:creationId xmlns:a16="http://schemas.microsoft.com/office/drawing/2014/main" id="{3D2B91E5-DCDE-71C7-F46A-A2BE12884D2B}"/>
              </a:ext>
            </a:extLst>
          </p:cNvPr>
          <p:cNvSpPr txBox="1"/>
          <p:nvPr/>
        </p:nvSpPr>
        <p:spPr>
          <a:xfrm>
            <a:off x="3573767" y="5613966"/>
            <a:ext cx="1318287" cy="323388"/>
          </a:xfrm>
          <a:prstGeom prst="rect">
            <a:avLst/>
          </a:prstGeom>
          <a:noFill/>
        </p:spPr>
        <p:txBody>
          <a:bodyPr wrap="square" rtlCol="0">
            <a:spAutoFit/>
          </a:bodyPr>
          <a:lstStyle/>
          <a:p>
            <a:r>
              <a:rPr lang="en-US" dirty="0"/>
              <a:t>+             -</a:t>
            </a:r>
          </a:p>
        </p:txBody>
      </p:sp>
      <p:sp>
        <p:nvSpPr>
          <p:cNvPr id="21" name="TextBox 20">
            <a:extLst>
              <a:ext uri="{FF2B5EF4-FFF2-40B4-BE49-F238E27FC236}">
                <a16:creationId xmlns:a16="http://schemas.microsoft.com/office/drawing/2014/main" id="{C83A54B6-279C-443E-BC67-512396B7B5A0}"/>
              </a:ext>
            </a:extLst>
          </p:cNvPr>
          <p:cNvSpPr txBox="1"/>
          <p:nvPr/>
        </p:nvSpPr>
        <p:spPr>
          <a:xfrm>
            <a:off x="236216" y="231739"/>
            <a:ext cx="12192000" cy="646331"/>
          </a:xfrm>
          <a:prstGeom prst="rect">
            <a:avLst/>
          </a:prstGeom>
          <a:noFill/>
        </p:spPr>
        <p:txBody>
          <a:bodyPr wrap="square">
            <a:spAutoFit/>
          </a:bodyPr>
          <a:lstStyle/>
          <a:p>
            <a:r>
              <a:rPr lang="en-US" sz="1200" b="1" dirty="0">
                <a:effectLst/>
                <a:latin typeface="Courier New" panose="02070309020205020404" pitchFamily="49" charset="0"/>
                <a:ea typeface="Calibri" panose="020F0502020204030204" pitchFamily="34" charset="0"/>
                <a:cs typeface="Courier New" panose="02070309020205020404" pitchFamily="49" charset="0"/>
              </a:rPr>
              <a:t>WT: </a:t>
            </a:r>
            <a:r>
              <a:rPr lang="en-US" sz="1200" dirty="0">
                <a:effectLst/>
                <a:latin typeface="Courier New" panose="02070309020205020404" pitchFamily="49" charset="0"/>
                <a:ea typeface="Calibri" panose="020F0502020204030204" pitchFamily="34" charset="0"/>
                <a:cs typeface="Courier New" panose="02070309020205020404" pitchFamily="49" charset="0"/>
              </a:rPr>
              <a:t>auaaaaaauuugaaccaauuauuuagacgcuaauuuugacucuauuaaaaaaauaacauaucuauuauaauacuccaaggucauuaaacauuuuaaauau AUG cugauuuaucuuuuu</a:t>
            </a:r>
          </a:p>
          <a:p>
            <a:r>
              <a:rPr lang="en-US" sz="1200" b="1" dirty="0">
                <a:latin typeface="Courier New" panose="02070309020205020404" pitchFamily="49" charset="0"/>
                <a:ea typeface="Calibri" panose="020F0502020204030204" pitchFamily="34" charset="0"/>
                <a:cs typeface="Courier New" panose="02070309020205020404" pitchFamily="49" charset="0"/>
              </a:rPr>
              <a:t>M17</a:t>
            </a:r>
            <a:r>
              <a:rPr lang="en-US" sz="1200" dirty="0">
                <a:latin typeface="Courier New" panose="02070309020205020404" pitchFamily="49" charset="0"/>
                <a:ea typeface="Calibri" panose="020F0502020204030204" pitchFamily="34" charset="0"/>
                <a:cs typeface="Courier New" panose="02070309020205020404" pitchFamily="49" charset="0"/>
              </a:rPr>
              <a:t>:</a:t>
            </a:r>
            <a:r>
              <a:rPr lang="en-US" sz="1200" dirty="0">
                <a:effectLst/>
                <a:latin typeface="Courier New" panose="02070309020205020404" pitchFamily="49" charset="0"/>
                <a:ea typeface="Calibri" panose="020F0502020204030204" pitchFamily="34" charset="0"/>
                <a:cs typeface="Times New Roman" panose="02020603050405020304" pitchFamily="18" charset="0"/>
              </a:rPr>
              <a:t>auaaaaaauuugaaccaauuauuuagacgcuaauuuugacucuauuaaaaaaauaacauaucuauuauaauacuccaCUACUauuaaacauuuuaaauau AUG cugauuuaucuuuuu</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latin typeface="Courier New" panose="02070309020205020404" pitchFamily="49" charset="0"/>
                <a:ea typeface="Calibri" panose="020F0502020204030204" pitchFamily="34" charset="0"/>
                <a:cs typeface="Courier New" panose="02070309020205020404" pitchFamily="49" charset="0"/>
              </a:rPr>
              <a:t>M18</a:t>
            </a:r>
            <a:r>
              <a:rPr lang="en-US" sz="1200" dirty="0">
                <a:latin typeface="Courier New" panose="02070309020205020404" pitchFamily="49" charset="0"/>
                <a:ea typeface="Calibri" panose="020F0502020204030204" pitchFamily="34" charset="0"/>
                <a:cs typeface="Courier New" panose="02070309020205020404" pitchFamily="49" charset="0"/>
              </a:rPr>
              <a:t>:</a:t>
            </a:r>
            <a:r>
              <a:rPr lang="en-US" sz="1200" dirty="0">
                <a:effectLst/>
                <a:latin typeface="Courier New" panose="02070309020205020404" pitchFamily="49" charset="0"/>
                <a:ea typeface="Calibri" panose="020F0502020204030204" pitchFamily="34" charset="0"/>
                <a:cs typeface="Times New Roman" panose="02020603050405020304" pitchFamily="18" charset="0"/>
              </a:rPr>
              <a:t>auaaaaaauuugaaccaauuauuuagacgcuaauuuuAGUGAGauuaaaaaaauaacauaucuauuauaauacuccaCUACUauuaaacauuuuaaauau AUG cugauuuaucuuuuu</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F49A0918-1C5F-9DF1-6A20-A1D2865000CB}"/>
              </a:ext>
            </a:extLst>
          </p:cNvPr>
          <p:cNvSpPr txBox="1"/>
          <p:nvPr/>
        </p:nvSpPr>
        <p:spPr>
          <a:xfrm>
            <a:off x="1648999" y="6084388"/>
            <a:ext cx="1507104" cy="338554"/>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WT</a:t>
            </a:r>
          </a:p>
        </p:txBody>
      </p:sp>
      <p:sp>
        <p:nvSpPr>
          <p:cNvPr id="34" name="TextBox 33">
            <a:extLst>
              <a:ext uri="{FF2B5EF4-FFF2-40B4-BE49-F238E27FC236}">
                <a16:creationId xmlns:a16="http://schemas.microsoft.com/office/drawing/2014/main" id="{5408BDDA-4A6E-3CFB-2290-3EE4341A6DFD}"/>
              </a:ext>
            </a:extLst>
          </p:cNvPr>
          <p:cNvSpPr txBox="1"/>
          <p:nvPr/>
        </p:nvSpPr>
        <p:spPr>
          <a:xfrm>
            <a:off x="5301242" y="5591746"/>
            <a:ext cx="1318287" cy="322058"/>
          </a:xfrm>
          <a:prstGeom prst="rect">
            <a:avLst/>
          </a:prstGeom>
          <a:noFill/>
        </p:spPr>
        <p:txBody>
          <a:bodyPr wrap="square" rtlCol="0">
            <a:spAutoFit/>
          </a:bodyPr>
          <a:lstStyle/>
          <a:p>
            <a:r>
              <a:rPr lang="en-US" dirty="0"/>
              <a:t>+             -</a:t>
            </a:r>
          </a:p>
        </p:txBody>
      </p:sp>
      <p:cxnSp>
        <p:nvCxnSpPr>
          <p:cNvPr id="35" name="Straight Connector 34">
            <a:extLst>
              <a:ext uri="{FF2B5EF4-FFF2-40B4-BE49-F238E27FC236}">
                <a16:creationId xmlns:a16="http://schemas.microsoft.com/office/drawing/2014/main" id="{D05DBF8D-DAE1-A0DC-A169-B6BAA856BDB9}"/>
              </a:ext>
            </a:extLst>
          </p:cNvPr>
          <p:cNvCxnSpPr>
            <a:cxnSpLocks/>
          </p:cNvCxnSpPr>
          <p:nvPr/>
        </p:nvCxnSpPr>
        <p:spPr>
          <a:xfrm flipH="1">
            <a:off x="5301242" y="5996141"/>
            <a:ext cx="1156338" cy="34"/>
          </a:xfrm>
          <a:prstGeom prst="line">
            <a:avLst/>
          </a:prstGeom>
          <a:ln w="9525"/>
        </p:spPr>
        <p:style>
          <a:lnRef idx="1">
            <a:schemeClr val="dk1"/>
          </a:lnRef>
          <a:fillRef idx="0">
            <a:schemeClr val="dk1"/>
          </a:fillRef>
          <a:effectRef idx="0">
            <a:schemeClr val="dk1"/>
          </a:effectRef>
          <a:fontRef idx="minor">
            <a:schemeClr val="tx1"/>
          </a:fontRef>
        </p:style>
      </p:cxnSp>
      <p:sp>
        <p:nvSpPr>
          <p:cNvPr id="36" name="TextBox 35">
            <a:extLst>
              <a:ext uri="{FF2B5EF4-FFF2-40B4-BE49-F238E27FC236}">
                <a16:creationId xmlns:a16="http://schemas.microsoft.com/office/drawing/2014/main" id="{1397458F-D4DD-CB71-E3E8-5F6EE7C9116B}"/>
              </a:ext>
            </a:extLst>
          </p:cNvPr>
          <p:cNvSpPr txBox="1"/>
          <p:nvPr/>
        </p:nvSpPr>
        <p:spPr>
          <a:xfrm>
            <a:off x="4438847" y="1749752"/>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1.38-fold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37" name="Straight Connector 36">
            <a:extLst>
              <a:ext uri="{FF2B5EF4-FFF2-40B4-BE49-F238E27FC236}">
                <a16:creationId xmlns:a16="http://schemas.microsoft.com/office/drawing/2014/main" id="{10F12436-C1EF-C897-C756-3AE8E6F5ABC0}"/>
              </a:ext>
            </a:extLst>
          </p:cNvPr>
          <p:cNvCxnSpPr>
            <a:cxnSpLocks/>
          </p:cNvCxnSpPr>
          <p:nvPr/>
        </p:nvCxnSpPr>
        <p:spPr>
          <a:xfrm flipH="1">
            <a:off x="5244915" y="2055701"/>
            <a:ext cx="951835"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5" name="Straight Connector 4">
            <a:extLst>
              <a:ext uri="{FF2B5EF4-FFF2-40B4-BE49-F238E27FC236}">
                <a16:creationId xmlns:a16="http://schemas.microsoft.com/office/drawing/2014/main" id="{E48B7940-9DBC-7C38-3CCA-D332719BE8BD}"/>
              </a:ext>
            </a:extLst>
          </p:cNvPr>
          <p:cNvCxnSpPr>
            <a:cxnSpLocks/>
          </p:cNvCxnSpPr>
          <p:nvPr/>
        </p:nvCxnSpPr>
        <p:spPr>
          <a:xfrm flipV="1">
            <a:off x="1622712" y="5610031"/>
            <a:ext cx="5129307" cy="18926"/>
          </a:xfrm>
          <a:prstGeom prst="line">
            <a:avLst/>
          </a:prstGeom>
          <a:ln w="3175"/>
        </p:spPr>
        <p:style>
          <a:lnRef idx="1">
            <a:schemeClr val="dk1"/>
          </a:lnRef>
          <a:fillRef idx="0">
            <a:schemeClr val="dk1"/>
          </a:fillRef>
          <a:effectRef idx="0">
            <a:schemeClr val="dk1"/>
          </a:effectRef>
          <a:fontRef idx="minor">
            <a:schemeClr val="tx1"/>
          </a:fontRef>
        </p:style>
      </p:cxnSp>
      <p:sp>
        <p:nvSpPr>
          <p:cNvPr id="6" name="TextBox 5">
            <a:extLst>
              <a:ext uri="{FF2B5EF4-FFF2-40B4-BE49-F238E27FC236}">
                <a16:creationId xmlns:a16="http://schemas.microsoft.com/office/drawing/2014/main" id="{E1187854-6A02-F25A-A341-B08B5E6235E1}"/>
              </a:ext>
            </a:extLst>
          </p:cNvPr>
          <p:cNvSpPr txBox="1"/>
          <p:nvPr/>
        </p:nvSpPr>
        <p:spPr>
          <a:xfrm>
            <a:off x="3340241" y="6079439"/>
            <a:ext cx="1507104" cy="584775"/>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mutation 17</a:t>
            </a:r>
          </a:p>
        </p:txBody>
      </p:sp>
      <p:sp>
        <p:nvSpPr>
          <p:cNvPr id="4" name="TextBox 3">
            <a:extLst>
              <a:ext uri="{FF2B5EF4-FFF2-40B4-BE49-F238E27FC236}">
                <a16:creationId xmlns:a16="http://schemas.microsoft.com/office/drawing/2014/main" id="{F1B5353D-F1D5-05A9-3739-9FE8E0B25785}"/>
              </a:ext>
            </a:extLst>
          </p:cNvPr>
          <p:cNvSpPr txBox="1"/>
          <p:nvPr/>
        </p:nvSpPr>
        <p:spPr>
          <a:xfrm>
            <a:off x="5244915" y="6140264"/>
            <a:ext cx="1507104" cy="584775"/>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mutation 18</a:t>
            </a:r>
          </a:p>
        </p:txBody>
      </p:sp>
    </p:spTree>
    <p:extLst>
      <p:ext uri="{BB962C8B-B14F-4D97-AF65-F5344CB8AC3E}">
        <p14:creationId xmlns:p14="http://schemas.microsoft.com/office/powerpoint/2010/main" val="11382820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5D598B5F-EE34-8B48-3FFE-19BD271280E9}"/>
              </a:ext>
            </a:extLst>
          </p:cNvPr>
          <p:cNvGrpSpPr/>
          <p:nvPr/>
        </p:nvGrpSpPr>
        <p:grpSpPr>
          <a:xfrm>
            <a:off x="420421" y="1770375"/>
            <a:ext cx="6190586" cy="4605503"/>
            <a:chOff x="420421" y="1086621"/>
            <a:chExt cx="6190586" cy="5281530"/>
          </a:xfrm>
        </p:grpSpPr>
        <p:sp>
          <p:nvSpPr>
            <p:cNvPr id="19" name="TextBox 18">
              <a:extLst>
                <a:ext uri="{FF2B5EF4-FFF2-40B4-BE49-F238E27FC236}">
                  <a16:creationId xmlns:a16="http://schemas.microsoft.com/office/drawing/2014/main" id="{0827CA60-02CA-46F5-B742-50E161D936EA}"/>
                </a:ext>
              </a:extLst>
            </p:cNvPr>
            <p:cNvSpPr txBox="1"/>
            <p:nvPr/>
          </p:nvSpPr>
          <p:spPr>
            <a:xfrm rot="16200000">
              <a:off x="-517837" y="3398362"/>
              <a:ext cx="2638799" cy="338554"/>
            </a:xfrm>
            <a:prstGeom prst="rect">
              <a:avLst/>
            </a:prstGeom>
            <a:noFill/>
          </p:spPr>
          <p:txBody>
            <a:bodyPr wrap="square" rtlCol="0">
              <a:spAutoFit/>
            </a:bodyPr>
            <a:lstStyle/>
            <a:p>
              <a:pPr algn="ct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Normalized</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Fluorescence</a:t>
              </a:r>
            </a:p>
          </p:txBody>
        </p:sp>
        <p:grpSp>
          <p:nvGrpSpPr>
            <p:cNvPr id="50" name="Group 49">
              <a:extLst>
                <a:ext uri="{FF2B5EF4-FFF2-40B4-BE49-F238E27FC236}">
                  <a16:creationId xmlns:a16="http://schemas.microsoft.com/office/drawing/2014/main" id="{C74B1C00-6F26-4213-AEFE-B5FC3C5A0C4B}"/>
                </a:ext>
              </a:extLst>
            </p:cNvPr>
            <p:cNvGrpSpPr/>
            <p:nvPr/>
          </p:nvGrpSpPr>
          <p:grpSpPr>
            <a:xfrm>
              <a:off x="1216981" y="1114256"/>
              <a:ext cx="2617198" cy="952976"/>
              <a:chOff x="2200785" y="3860931"/>
              <a:chExt cx="2617198" cy="952976"/>
            </a:xfrm>
          </p:grpSpPr>
          <p:sp>
            <p:nvSpPr>
              <p:cNvPr id="56" name="TextBox 55">
                <a:extLst>
                  <a:ext uri="{FF2B5EF4-FFF2-40B4-BE49-F238E27FC236}">
                    <a16:creationId xmlns:a16="http://schemas.microsoft.com/office/drawing/2014/main" id="{1379825C-B8D0-4308-AB99-12E716F67BC4}"/>
                  </a:ext>
                </a:extLst>
              </p:cNvPr>
              <p:cNvSpPr txBox="1"/>
              <p:nvPr/>
            </p:nvSpPr>
            <p:spPr>
              <a:xfrm>
                <a:off x="2200785" y="3860931"/>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1.15-fold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8" name="Straight Connector 57">
                <a:extLst>
                  <a:ext uri="{FF2B5EF4-FFF2-40B4-BE49-F238E27FC236}">
                    <a16:creationId xmlns:a16="http://schemas.microsoft.com/office/drawing/2014/main" id="{9BD3F21F-ACC0-40ED-A217-798EBC7A9CE3}"/>
                  </a:ext>
                </a:extLst>
              </p:cNvPr>
              <p:cNvCxnSpPr>
                <a:cxnSpLocks/>
              </p:cNvCxnSpPr>
              <p:nvPr/>
            </p:nvCxnSpPr>
            <p:spPr>
              <a:xfrm flipH="1">
                <a:off x="3013643" y="4186036"/>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5" name="Group 54">
              <a:extLst>
                <a:ext uri="{FF2B5EF4-FFF2-40B4-BE49-F238E27FC236}">
                  <a16:creationId xmlns:a16="http://schemas.microsoft.com/office/drawing/2014/main" id="{093D0BBD-2A91-4753-8E1F-E20945B200E2}"/>
                </a:ext>
              </a:extLst>
            </p:cNvPr>
            <p:cNvGrpSpPr/>
            <p:nvPr/>
          </p:nvGrpSpPr>
          <p:grpSpPr>
            <a:xfrm>
              <a:off x="2965689" y="1086621"/>
              <a:ext cx="2617198" cy="952976"/>
              <a:chOff x="2381280" y="3844264"/>
              <a:chExt cx="2617198" cy="952976"/>
            </a:xfrm>
          </p:grpSpPr>
          <p:sp>
            <p:nvSpPr>
              <p:cNvPr id="57" name="TextBox 56">
                <a:extLst>
                  <a:ext uri="{FF2B5EF4-FFF2-40B4-BE49-F238E27FC236}">
                    <a16:creationId xmlns:a16="http://schemas.microsoft.com/office/drawing/2014/main" id="{C7232B83-FB3B-4E4B-8710-B2489EAC697F}"/>
                  </a:ext>
                </a:extLst>
              </p:cNvPr>
              <p:cNvSpPr txBox="1"/>
              <p:nvPr/>
            </p:nvSpPr>
            <p:spPr>
              <a:xfrm>
                <a:off x="2381280" y="3844264"/>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1.18-fold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9" name="Straight Connector 58">
                <a:extLst>
                  <a:ext uri="{FF2B5EF4-FFF2-40B4-BE49-F238E27FC236}">
                    <a16:creationId xmlns:a16="http://schemas.microsoft.com/office/drawing/2014/main" id="{774ECC1B-4449-4D52-885A-524115CF7C63}"/>
                  </a:ext>
                </a:extLst>
              </p:cNvPr>
              <p:cNvCxnSpPr>
                <a:cxnSpLocks/>
              </p:cNvCxnSpPr>
              <p:nvPr/>
            </p:nvCxnSpPr>
            <p:spPr>
              <a:xfrm flipH="1">
                <a:off x="3244868" y="4171472"/>
                <a:ext cx="951835" cy="0"/>
              </a:xfrm>
              <a:prstGeom prst="line">
                <a:avLst/>
              </a:prstGeom>
              <a:ln w="19050"/>
            </p:spPr>
            <p:style>
              <a:lnRef idx="1">
                <a:schemeClr val="dk1"/>
              </a:lnRef>
              <a:fillRef idx="0">
                <a:schemeClr val="dk1"/>
              </a:fillRef>
              <a:effectRef idx="0">
                <a:schemeClr val="dk1"/>
              </a:effectRef>
              <a:fontRef idx="minor">
                <a:schemeClr val="tx1"/>
              </a:fontRef>
            </p:style>
          </p:cxnSp>
        </p:grpSp>
        <p:cxnSp>
          <p:nvCxnSpPr>
            <p:cNvPr id="9" name="Straight Connector 8">
              <a:extLst>
                <a:ext uri="{FF2B5EF4-FFF2-40B4-BE49-F238E27FC236}">
                  <a16:creationId xmlns:a16="http://schemas.microsoft.com/office/drawing/2014/main" id="{4A87095C-6455-06B9-BF3A-F36A6EB15065}"/>
                </a:ext>
              </a:extLst>
            </p:cNvPr>
            <p:cNvCxnSpPr>
              <a:cxnSpLocks/>
            </p:cNvCxnSpPr>
            <p:nvPr/>
          </p:nvCxnSpPr>
          <p:spPr>
            <a:xfrm>
              <a:off x="1614190" y="5381505"/>
              <a:ext cx="4996817" cy="0"/>
            </a:xfrm>
            <a:prstGeom prst="line">
              <a:avLst/>
            </a:prstGeom>
            <a:ln w="3175"/>
          </p:spPr>
          <p:style>
            <a:lnRef idx="1">
              <a:schemeClr val="dk1"/>
            </a:lnRef>
            <a:fillRef idx="0">
              <a:schemeClr val="dk1"/>
            </a:fillRef>
            <a:effectRef idx="0">
              <a:schemeClr val="dk1"/>
            </a:effectRef>
            <a:fontRef idx="minor">
              <a:schemeClr val="tx1"/>
            </a:fontRef>
          </p:style>
        </p:cxnSp>
        <p:sp>
          <p:nvSpPr>
            <p:cNvPr id="2" name="TextBox 1">
              <a:extLst>
                <a:ext uri="{FF2B5EF4-FFF2-40B4-BE49-F238E27FC236}">
                  <a16:creationId xmlns:a16="http://schemas.microsoft.com/office/drawing/2014/main" id="{D2E80C31-9CCB-D020-F4AC-2026ED794107}"/>
                </a:ext>
              </a:extLst>
            </p:cNvPr>
            <p:cNvSpPr txBox="1"/>
            <p:nvPr/>
          </p:nvSpPr>
          <p:spPr>
            <a:xfrm>
              <a:off x="420421" y="6029597"/>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5´ UTR:</a:t>
              </a:r>
            </a:p>
          </p:txBody>
        </p:sp>
        <p:cxnSp>
          <p:nvCxnSpPr>
            <p:cNvPr id="3" name="Straight Connector 2">
              <a:extLst>
                <a:ext uri="{FF2B5EF4-FFF2-40B4-BE49-F238E27FC236}">
                  <a16:creationId xmlns:a16="http://schemas.microsoft.com/office/drawing/2014/main" id="{B7CA496F-1C33-CB13-55F0-8CD51DD95CE1}"/>
                </a:ext>
              </a:extLst>
            </p:cNvPr>
            <p:cNvCxnSpPr>
              <a:cxnSpLocks/>
            </p:cNvCxnSpPr>
            <p:nvPr/>
          </p:nvCxnSpPr>
          <p:spPr>
            <a:xfrm flipH="1">
              <a:off x="1947411"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E75ADB92-A4C9-7A3D-DFDB-810865BA1FF3}"/>
                </a:ext>
              </a:extLst>
            </p:cNvPr>
            <p:cNvCxnSpPr>
              <a:cxnSpLocks/>
            </p:cNvCxnSpPr>
            <p:nvPr/>
          </p:nvCxnSpPr>
          <p:spPr>
            <a:xfrm flipH="1">
              <a:off x="3515624" y="5939245"/>
              <a:ext cx="1156338" cy="39"/>
            </a:xfrm>
            <a:prstGeom prst="line">
              <a:avLst/>
            </a:prstGeom>
            <a:ln w="9525"/>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12F08B10-AC63-9463-E548-1EBBEF87B6C2}"/>
                </a:ext>
              </a:extLst>
            </p:cNvPr>
            <p:cNvSpPr txBox="1"/>
            <p:nvPr/>
          </p:nvSpPr>
          <p:spPr>
            <a:xfrm>
              <a:off x="420421" y="5503111"/>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bS21-2:</a:t>
              </a:r>
            </a:p>
          </p:txBody>
        </p:sp>
        <p:sp>
          <p:nvSpPr>
            <p:cNvPr id="17" name="TextBox 16">
              <a:extLst>
                <a:ext uri="{FF2B5EF4-FFF2-40B4-BE49-F238E27FC236}">
                  <a16:creationId xmlns:a16="http://schemas.microsoft.com/office/drawing/2014/main" id="{F1169710-780B-21C2-14C4-6D2113DE76CC}"/>
                </a:ext>
              </a:extLst>
            </p:cNvPr>
            <p:cNvSpPr txBox="1"/>
            <p:nvPr/>
          </p:nvSpPr>
          <p:spPr>
            <a:xfrm>
              <a:off x="1929444" y="5493499"/>
              <a:ext cx="1318287" cy="369332"/>
            </a:xfrm>
            <a:prstGeom prst="rect">
              <a:avLst/>
            </a:prstGeom>
            <a:noFill/>
          </p:spPr>
          <p:txBody>
            <a:bodyPr wrap="square" rtlCol="0">
              <a:spAutoFit/>
            </a:bodyPr>
            <a:lstStyle/>
            <a:p>
              <a:r>
                <a:rPr lang="en-US" dirty="0"/>
                <a:t>+             -</a:t>
              </a:r>
            </a:p>
          </p:txBody>
        </p:sp>
        <p:sp>
          <p:nvSpPr>
            <p:cNvPr id="18" name="TextBox 17">
              <a:extLst>
                <a:ext uri="{FF2B5EF4-FFF2-40B4-BE49-F238E27FC236}">
                  <a16:creationId xmlns:a16="http://schemas.microsoft.com/office/drawing/2014/main" id="{3D2B91E5-DCDE-71C7-F46A-A2BE12884D2B}"/>
                </a:ext>
              </a:extLst>
            </p:cNvPr>
            <p:cNvSpPr txBox="1"/>
            <p:nvPr/>
          </p:nvSpPr>
          <p:spPr>
            <a:xfrm>
              <a:off x="3573767" y="5497994"/>
              <a:ext cx="1318287" cy="369332"/>
            </a:xfrm>
            <a:prstGeom prst="rect">
              <a:avLst/>
            </a:prstGeom>
            <a:noFill/>
          </p:spPr>
          <p:txBody>
            <a:bodyPr wrap="square" rtlCol="0">
              <a:spAutoFit/>
            </a:bodyPr>
            <a:lstStyle/>
            <a:p>
              <a:r>
                <a:rPr lang="en-US" dirty="0"/>
                <a:t>+             -</a:t>
              </a:r>
            </a:p>
          </p:txBody>
        </p:sp>
      </p:grpSp>
      <p:sp>
        <p:nvSpPr>
          <p:cNvPr id="21" name="TextBox 20">
            <a:extLst>
              <a:ext uri="{FF2B5EF4-FFF2-40B4-BE49-F238E27FC236}">
                <a16:creationId xmlns:a16="http://schemas.microsoft.com/office/drawing/2014/main" id="{C83A54B6-279C-443E-BC67-512396B7B5A0}"/>
              </a:ext>
            </a:extLst>
          </p:cNvPr>
          <p:cNvSpPr txBox="1"/>
          <p:nvPr/>
        </p:nvSpPr>
        <p:spPr>
          <a:xfrm>
            <a:off x="236216" y="231739"/>
            <a:ext cx="12192000" cy="1200329"/>
          </a:xfrm>
          <a:prstGeom prst="rect">
            <a:avLst/>
          </a:prstGeom>
          <a:noFill/>
        </p:spPr>
        <p:txBody>
          <a:bodyPr wrap="square">
            <a:spAutoFit/>
          </a:bodyPr>
          <a:lstStyle/>
          <a:p>
            <a:r>
              <a:rPr lang="en-US" sz="1200" b="1" i="1" dirty="0">
                <a:latin typeface="Courier New" panose="02070309020205020404" pitchFamily="49" charset="0"/>
                <a:ea typeface="Calibri" panose="020F0502020204030204" pitchFamily="34" charset="0"/>
                <a:cs typeface="Courier New" panose="02070309020205020404" pitchFamily="49" charset="0"/>
              </a:rPr>
              <a:t>Tul4 </a:t>
            </a:r>
            <a:r>
              <a:rPr lang="en-US" sz="1200" b="1" dirty="0">
                <a:latin typeface="Courier New" panose="02070309020205020404" pitchFamily="49" charset="0"/>
                <a:ea typeface="Calibri" panose="020F0502020204030204" pitchFamily="34" charset="0"/>
                <a:cs typeface="Courier New" panose="02070309020205020404" pitchFamily="49" charset="0"/>
              </a:rPr>
              <a:t>UTR</a:t>
            </a:r>
            <a:r>
              <a:rPr lang="en-US" sz="1200" b="1" dirty="0">
                <a:effectLst/>
                <a:latin typeface="Courier New" panose="02070309020205020404" pitchFamily="49" charset="0"/>
                <a:ea typeface="Calibri" panose="020F0502020204030204" pitchFamily="34" charset="0"/>
                <a:cs typeface="Courier New" panose="02070309020205020404" pitchFamily="49" charset="0"/>
              </a:rPr>
              <a:t>:</a:t>
            </a:r>
          </a:p>
          <a:p>
            <a:r>
              <a:rPr lang="en-US" sz="1800" dirty="0">
                <a:effectLst/>
                <a:latin typeface="Courier New" panose="02070309020205020404" pitchFamily="49" charset="0"/>
                <a:ea typeface="Times New Roman" panose="02020603050405020304" pitchFamily="18" charset="0"/>
                <a:cs typeface="Times New Roman" panose="02020603050405020304" pitchFamily="18" charset="0"/>
              </a:rPr>
              <a:t>___________________gaguauaugugaauauuuaaaaauaggaguaucuauaugaaaaaaauaauuaag</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US" sz="1200" dirty="0">
                <a:effectLst/>
                <a:latin typeface="Courier New" panose="02070309020205020404" pitchFamily="49" charset="0"/>
                <a:ea typeface="Calibri" panose="020F0502020204030204" pitchFamily="34" charset="0"/>
                <a:cs typeface="Courier New" panose="02070309020205020404" pitchFamily="49" charset="0"/>
              </a:rPr>
              <a:t> </a:t>
            </a:r>
          </a:p>
          <a:p>
            <a:pPr marL="0" marR="0">
              <a:spcBef>
                <a:spcPts val="0"/>
              </a:spcBef>
            </a:pPr>
            <a:r>
              <a:rPr lang="en-US" sz="1200" b="1" i="1" dirty="0">
                <a:latin typeface="Courier New" panose="02070309020205020404" pitchFamily="49" charset="0"/>
                <a:ea typeface="Calibri" panose="020F0502020204030204" pitchFamily="34" charset="0"/>
                <a:cs typeface="Courier New" panose="02070309020205020404" pitchFamily="49" charset="0"/>
              </a:rPr>
              <a:t>Tul4</a:t>
            </a:r>
            <a:r>
              <a:rPr lang="en-US" sz="1200" b="1" dirty="0">
                <a:effectLst/>
                <a:latin typeface="Courier New" panose="02070309020205020404" pitchFamily="49" charset="0"/>
                <a:ea typeface="Calibri" panose="020F0502020204030204" pitchFamily="34" charset="0"/>
                <a:cs typeface="Courier New" panose="02070309020205020404" pitchFamily="49" charset="0"/>
              </a:rPr>
              <a:t> UTR w/ 5’tail:    </a:t>
            </a:r>
          </a:p>
          <a:p>
            <a:pPr marL="0" marR="0">
              <a:spcBef>
                <a:spcPts val="0"/>
              </a:spcBef>
              <a:spcAft>
                <a:spcPts val="0"/>
              </a:spcAft>
            </a:pPr>
            <a:r>
              <a:rPr lang="en-US" sz="1800" dirty="0">
                <a:effectLst/>
                <a:latin typeface="Courier New" panose="02070309020205020404" pitchFamily="49" charset="0"/>
                <a:ea typeface="Times New Roman" panose="02020603050405020304" pitchFamily="18" charset="0"/>
                <a:cs typeface="Times New Roman" panose="02020603050405020304" pitchFamily="18" charset="0"/>
              </a:rPr>
              <a:t>AUAAAAAAUUUGAACCAAUgaguauaugugaauauuuaaaaauaggaguaucuauaugaaaaaaauaauuaag</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F49A0918-1C5F-9DF1-6A20-A1D2865000CB}"/>
              </a:ext>
            </a:extLst>
          </p:cNvPr>
          <p:cNvSpPr txBox="1"/>
          <p:nvPr/>
        </p:nvSpPr>
        <p:spPr>
          <a:xfrm>
            <a:off x="3386986" y="6086953"/>
            <a:ext cx="1507104" cy="338554"/>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Tul4 w/ 5’tail</a:t>
            </a:r>
            <a:endParaRPr lang="en-US" sz="1600" dirty="0">
              <a:latin typeface="Helvetica" panose="020B0604020202020204" pitchFamily="34" charset="0"/>
              <a:cs typeface="Helvetica" panose="020B0604020202020204" pitchFamily="34" charset="0"/>
            </a:endParaRPr>
          </a:p>
        </p:txBody>
      </p:sp>
      <p:sp>
        <p:nvSpPr>
          <p:cNvPr id="28" name="TextBox 27">
            <a:extLst>
              <a:ext uri="{FF2B5EF4-FFF2-40B4-BE49-F238E27FC236}">
                <a16:creationId xmlns:a16="http://schemas.microsoft.com/office/drawing/2014/main" id="{AB9D4CBB-FD72-85D9-A60B-E1DF2799A011}"/>
              </a:ext>
            </a:extLst>
          </p:cNvPr>
          <p:cNvSpPr txBox="1"/>
          <p:nvPr/>
        </p:nvSpPr>
        <p:spPr>
          <a:xfrm>
            <a:off x="1772028" y="6047981"/>
            <a:ext cx="1507104" cy="338554"/>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Tul4 WT</a:t>
            </a:r>
            <a:endParaRPr lang="en-US" sz="1600" dirty="0">
              <a:latin typeface="Helvetica" panose="020B0604020202020204" pitchFamily="34" charset="0"/>
              <a:cs typeface="Helvetica" panose="020B0604020202020204" pitchFamily="34" charset="0"/>
            </a:endParaRPr>
          </a:p>
        </p:txBody>
      </p:sp>
      <p:graphicFrame>
        <p:nvGraphicFramePr>
          <p:cNvPr id="33" name="Chart 32">
            <a:extLst>
              <a:ext uri="{FF2B5EF4-FFF2-40B4-BE49-F238E27FC236}">
                <a16:creationId xmlns:a16="http://schemas.microsoft.com/office/drawing/2014/main" id="{812D3F11-B04A-4416-9074-FC9D5142C5E5}"/>
              </a:ext>
            </a:extLst>
          </p:cNvPr>
          <p:cNvGraphicFramePr>
            <a:graphicFrameLocks/>
          </p:cNvGraphicFramePr>
          <p:nvPr>
            <p:extLst>
              <p:ext uri="{D42A27DB-BD31-4B8C-83A1-F6EECF244321}">
                <p14:modId xmlns:p14="http://schemas.microsoft.com/office/powerpoint/2010/main" val="480357715"/>
              </p:ext>
            </p:extLst>
          </p:nvPr>
        </p:nvGraphicFramePr>
        <p:xfrm>
          <a:off x="1410949" y="2185874"/>
          <a:ext cx="3606835" cy="347521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52225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5D598B5F-EE34-8B48-3FFE-19BD271280E9}"/>
              </a:ext>
            </a:extLst>
          </p:cNvPr>
          <p:cNvGrpSpPr/>
          <p:nvPr/>
        </p:nvGrpSpPr>
        <p:grpSpPr>
          <a:xfrm>
            <a:off x="420421" y="1030545"/>
            <a:ext cx="7716198" cy="5345333"/>
            <a:chOff x="420421" y="238193"/>
            <a:chExt cx="7716198" cy="6129958"/>
          </a:xfrm>
        </p:grpSpPr>
        <p:sp>
          <p:nvSpPr>
            <p:cNvPr id="19" name="TextBox 18">
              <a:extLst>
                <a:ext uri="{FF2B5EF4-FFF2-40B4-BE49-F238E27FC236}">
                  <a16:creationId xmlns:a16="http://schemas.microsoft.com/office/drawing/2014/main" id="{0827CA60-02CA-46F5-B742-50E161D936EA}"/>
                </a:ext>
              </a:extLst>
            </p:cNvPr>
            <p:cNvSpPr txBox="1"/>
            <p:nvPr/>
          </p:nvSpPr>
          <p:spPr>
            <a:xfrm rot="16200000">
              <a:off x="-729700" y="2480818"/>
              <a:ext cx="2638799" cy="338554"/>
            </a:xfrm>
            <a:prstGeom prst="rect">
              <a:avLst/>
            </a:prstGeom>
            <a:noFill/>
          </p:spPr>
          <p:txBody>
            <a:bodyPr wrap="square" rtlCol="0">
              <a:spAutoFit/>
            </a:bodyPr>
            <a:lstStyle/>
            <a:p>
              <a:pPr algn="ct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Normalized</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Fluorescence</a:t>
              </a:r>
            </a:p>
          </p:txBody>
        </p:sp>
        <p:cxnSp>
          <p:nvCxnSpPr>
            <p:cNvPr id="58" name="Straight Connector 57">
              <a:extLst>
                <a:ext uri="{FF2B5EF4-FFF2-40B4-BE49-F238E27FC236}">
                  <a16:creationId xmlns:a16="http://schemas.microsoft.com/office/drawing/2014/main" id="{9BD3F21F-ACC0-40ED-A217-798EBC7A9CE3}"/>
                </a:ext>
              </a:extLst>
            </p:cNvPr>
            <p:cNvCxnSpPr>
              <a:cxnSpLocks/>
            </p:cNvCxnSpPr>
            <p:nvPr/>
          </p:nvCxnSpPr>
          <p:spPr>
            <a:xfrm flipH="1">
              <a:off x="2029222" y="238193"/>
              <a:ext cx="793988"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a16="http://schemas.microsoft.com/office/drawing/2014/main" id="{4A87095C-6455-06B9-BF3A-F36A6EB15065}"/>
                </a:ext>
              </a:extLst>
            </p:cNvPr>
            <p:cNvCxnSpPr>
              <a:cxnSpLocks/>
            </p:cNvCxnSpPr>
            <p:nvPr/>
          </p:nvCxnSpPr>
          <p:spPr>
            <a:xfrm>
              <a:off x="1611964" y="4739224"/>
              <a:ext cx="6524655" cy="0"/>
            </a:xfrm>
            <a:prstGeom prst="line">
              <a:avLst/>
            </a:prstGeom>
            <a:ln w="3175"/>
          </p:spPr>
          <p:style>
            <a:lnRef idx="1">
              <a:schemeClr val="dk1"/>
            </a:lnRef>
            <a:fillRef idx="0">
              <a:schemeClr val="dk1"/>
            </a:fillRef>
            <a:effectRef idx="0">
              <a:schemeClr val="dk1"/>
            </a:effectRef>
            <a:fontRef idx="minor">
              <a:schemeClr val="tx1"/>
            </a:fontRef>
          </p:style>
        </p:cxnSp>
        <p:sp>
          <p:nvSpPr>
            <p:cNvPr id="2" name="TextBox 1">
              <a:extLst>
                <a:ext uri="{FF2B5EF4-FFF2-40B4-BE49-F238E27FC236}">
                  <a16:creationId xmlns:a16="http://schemas.microsoft.com/office/drawing/2014/main" id="{D2E80C31-9CCB-D020-F4AC-2026ED794107}"/>
                </a:ext>
              </a:extLst>
            </p:cNvPr>
            <p:cNvSpPr txBox="1"/>
            <p:nvPr/>
          </p:nvSpPr>
          <p:spPr>
            <a:xfrm>
              <a:off x="420421" y="6029597"/>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5´ UTR:</a:t>
              </a:r>
            </a:p>
          </p:txBody>
        </p:sp>
        <p:cxnSp>
          <p:nvCxnSpPr>
            <p:cNvPr id="3" name="Straight Connector 2">
              <a:extLst>
                <a:ext uri="{FF2B5EF4-FFF2-40B4-BE49-F238E27FC236}">
                  <a16:creationId xmlns:a16="http://schemas.microsoft.com/office/drawing/2014/main" id="{B7CA496F-1C33-CB13-55F0-8CD51DD95CE1}"/>
                </a:ext>
              </a:extLst>
            </p:cNvPr>
            <p:cNvCxnSpPr>
              <a:cxnSpLocks/>
            </p:cNvCxnSpPr>
            <p:nvPr/>
          </p:nvCxnSpPr>
          <p:spPr>
            <a:xfrm flipH="1">
              <a:off x="1947411" y="5939245"/>
              <a:ext cx="2742351"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FD6D27C5-9989-1E92-06E9-AC983D275375}"/>
                </a:ext>
              </a:extLst>
            </p:cNvPr>
            <p:cNvCxnSpPr>
              <a:cxnSpLocks/>
            </p:cNvCxnSpPr>
            <p:nvPr/>
          </p:nvCxnSpPr>
          <p:spPr>
            <a:xfrm flipH="1" flipV="1">
              <a:off x="5175878" y="5939284"/>
              <a:ext cx="2960741" cy="31805"/>
            </a:xfrm>
            <a:prstGeom prst="line">
              <a:avLst/>
            </a:prstGeom>
            <a:ln w="9525"/>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12F08B10-AC63-9463-E548-1EBBEF87B6C2}"/>
                </a:ext>
              </a:extLst>
            </p:cNvPr>
            <p:cNvSpPr txBox="1"/>
            <p:nvPr/>
          </p:nvSpPr>
          <p:spPr>
            <a:xfrm>
              <a:off x="420421" y="5503111"/>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bS21-2:</a:t>
              </a:r>
            </a:p>
          </p:txBody>
        </p:sp>
        <p:sp>
          <p:nvSpPr>
            <p:cNvPr id="17" name="TextBox 16">
              <a:extLst>
                <a:ext uri="{FF2B5EF4-FFF2-40B4-BE49-F238E27FC236}">
                  <a16:creationId xmlns:a16="http://schemas.microsoft.com/office/drawing/2014/main" id="{F1169710-780B-21C2-14C4-6D2113DE76CC}"/>
                </a:ext>
              </a:extLst>
            </p:cNvPr>
            <p:cNvSpPr txBox="1"/>
            <p:nvPr/>
          </p:nvSpPr>
          <p:spPr>
            <a:xfrm>
              <a:off x="1929444" y="5493499"/>
              <a:ext cx="1318287" cy="369332"/>
            </a:xfrm>
            <a:prstGeom prst="rect">
              <a:avLst/>
            </a:prstGeom>
            <a:noFill/>
          </p:spPr>
          <p:txBody>
            <a:bodyPr wrap="square" rtlCol="0">
              <a:spAutoFit/>
            </a:bodyPr>
            <a:lstStyle/>
            <a:p>
              <a:r>
                <a:rPr lang="en-US" dirty="0"/>
                <a:t>+             -</a:t>
              </a:r>
            </a:p>
          </p:txBody>
        </p:sp>
        <p:sp>
          <p:nvSpPr>
            <p:cNvPr id="18" name="TextBox 17">
              <a:extLst>
                <a:ext uri="{FF2B5EF4-FFF2-40B4-BE49-F238E27FC236}">
                  <a16:creationId xmlns:a16="http://schemas.microsoft.com/office/drawing/2014/main" id="{3D2B91E5-DCDE-71C7-F46A-A2BE12884D2B}"/>
                </a:ext>
              </a:extLst>
            </p:cNvPr>
            <p:cNvSpPr txBox="1"/>
            <p:nvPr/>
          </p:nvSpPr>
          <p:spPr>
            <a:xfrm>
              <a:off x="3573767" y="5497994"/>
              <a:ext cx="1318287" cy="369332"/>
            </a:xfrm>
            <a:prstGeom prst="rect">
              <a:avLst/>
            </a:prstGeom>
            <a:noFill/>
          </p:spPr>
          <p:txBody>
            <a:bodyPr wrap="square" rtlCol="0">
              <a:spAutoFit/>
            </a:bodyPr>
            <a:lstStyle/>
            <a:p>
              <a:r>
                <a:rPr lang="en-US" dirty="0"/>
                <a:t>+             -</a:t>
              </a:r>
            </a:p>
          </p:txBody>
        </p:sp>
        <p:sp>
          <p:nvSpPr>
            <p:cNvPr id="22" name="TextBox 21">
              <a:extLst>
                <a:ext uri="{FF2B5EF4-FFF2-40B4-BE49-F238E27FC236}">
                  <a16:creationId xmlns:a16="http://schemas.microsoft.com/office/drawing/2014/main" id="{779A6EC8-6305-7E46-DD73-13536F6039B0}"/>
                </a:ext>
              </a:extLst>
            </p:cNvPr>
            <p:cNvSpPr txBox="1"/>
            <p:nvPr/>
          </p:nvSpPr>
          <p:spPr>
            <a:xfrm>
              <a:off x="5216978" y="5506330"/>
              <a:ext cx="1318287" cy="369332"/>
            </a:xfrm>
            <a:prstGeom prst="rect">
              <a:avLst/>
            </a:prstGeom>
            <a:noFill/>
          </p:spPr>
          <p:txBody>
            <a:bodyPr wrap="square" rtlCol="0">
              <a:spAutoFit/>
            </a:bodyPr>
            <a:lstStyle/>
            <a:p>
              <a:r>
                <a:rPr lang="en-US" dirty="0"/>
                <a:t>+             -</a:t>
              </a:r>
            </a:p>
          </p:txBody>
        </p:sp>
      </p:grpSp>
      <p:sp>
        <p:nvSpPr>
          <p:cNvPr id="13" name="TextBox 12">
            <a:extLst>
              <a:ext uri="{FF2B5EF4-FFF2-40B4-BE49-F238E27FC236}">
                <a16:creationId xmlns:a16="http://schemas.microsoft.com/office/drawing/2014/main" id="{717B5465-6EDB-56AD-860F-79C116741834}"/>
              </a:ext>
            </a:extLst>
          </p:cNvPr>
          <p:cNvSpPr txBox="1"/>
          <p:nvPr/>
        </p:nvSpPr>
        <p:spPr>
          <a:xfrm>
            <a:off x="2494179" y="6080658"/>
            <a:ext cx="1507104" cy="338554"/>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tul4</a:t>
            </a:r>
          </a:p>
        </p:txBody>
      </p:sp>
      <p:sp>
        <p:nvSpPr>
          <p:cNvPr id="12" name="TextBox 11">
            <a:extLst>
              <a:ext uri="{FF2B5EF4-FFF2-40B4-BE49-F238E27FC236}">
                <a16:creationId xmlns:a16="http://schemas.microsoft.com/office/drawing/2014/main" id="{F49A0918-1C5F-9DF1-6A20-A1D2865000CB}"/>
              </a:ext>
            </a:extLst>
          </p:cNvPr>
          <p:cNvSpPr txBox="1"/>
          <p:nvPr/>
        </p:nvSpPr>
        <p:spPr>
          <a:xfrm>
            <a:off x="6013304" y="6097262"/>
            <a:ext cx="1507104" cy="338554"/>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pdpA</a:t>
            </a:r>
            <a:endParaRPr lang="en-US" sz="1600" dirty="0">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104126D6-C5E8-EABD-49A1-690247113B2F}"/>
              </a:ext>
            </a:extLst>
          </p:cNvPr>
          <p:cNvSpPr txBox="1"/>
          <p:nvPr/>
        </p:nvSpPr>
        <p:spPr>
          <a:xfrm>
            <a:off x="420421" y="5205344"/>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Hfq:</a:t>
            </a:r>
          </a:p>
        </p:txBody>
      </p:sp>
      <p:grpSp>
        <p:nvGrpSpPr>
          <p:cNvPr id="14" name="Group 13">
            <a:extLst>
              <a:ext uri="{FF2B5EF4-FFF2-40B4-BE49-F238E27FC236}">
                <a16:creationId xmlns:a16="http://schemas.microsoft.com/office/drawing/2014/main" id="{88F31708-03B3-9448-8379-DAF9F4BAE97E}"/>
              </a:ext>
            </a:extLst>
          </p:cNvPr>
          <p:cNvGrpSpPr/>
          <p:nvPr/>
        </p:nvGrpSpPr>
        <p:grpSpPr>
          <a:xfrm>
            <a:off x="1929443" y="5185055"/>
            <a:ext cx="3027017" cy="389621"/>
            <a:chOff x="1929443" y="5185055"/>
            <a:chExt cx="3027017" cy="389621"/>
          </a:xfrm>
        </p:grpSpPr>
        <p:sp>
          <p:nvSpPr>
            <p:cNvPr id="6" name="TextBox 5">
              <a:extLst>
                <a:ext uri="{FF2B5EF4-FFF2-40B4-BE49-F238E27FC236}">
                  <a16:creationId xmlns:a16="http://schemas.microsoft.com/office/drawing/2014/main" id="{218334C6-B0FC-D3D5-0A3B-9C95F7156EA4}"/>
                </a:ext>
              </a:extLst>
            </p:cNvPr>
            <p:cNvSpPr txBox="1"/>
            <p:nvPr/>
          </p:nvSpPr>
          <p:spPr>
            <a:xfrm>
              <a:off x="1929443" y="5205344"/>
              <a:ext cx="1318287" cy="369332"/>
            </a:xfrm>
            <a:prstGeom prst="rect">
              <a:avLst/>
            </a:prstGeom>
            <a:noFill/>
          </p:spPr>
          <p:txBody>
            <a:bodyPr wrap="square" rtlCol="0">
              <a:spAutoFit/>
            </a:bodyPr>
            <a:lstStyle/>
            <a:p>
              <a:r>
                <a:rPr lang="en-US" dirty="0"/>
                <a:t>+             +</a:t>
              </a:r>
            </a:p>
          </p:txBody>
        </p:sp>
        <p:sp>
          <p:nvSpPr>
            <p:cNvPr id="11" name="TextBox 10">
              <a:extLst>
                <a:ext uri="{FF2B5EF4-FFF2-40B4-BE49-F238E27FC236}">
                  <a16:creationId xmlns:a16="http://schemas.microsoft.com/office/drawing/2014/main" id="{835CA9D5-C345-442F-554B-CD53D407149F}"/>
                </a:ext>
              </a:extLst>
            </p:cNvPr>
            <p:cNvSpPr txBox="1"/>
            <p:nvPr/>
          </p:nvSpPr>
          <p:spPr>
            <a:xfrm>
              <a:off x="3638173" y="5185055"/>
              <a:ext cx="1318287" cy="369332"/>
            </a:xfrm>
            <a:prstGeom prst="rect">
              <a:avLst/>
            </a:prstGeom>
            <a:noFill/>
          </p:spPr>
          <p:txBody>
            <a:bodyPr wrap="square" rtlCol="0">
              <a:spAutoFit/>
            </a:bodyPr>
            <a:lstStyle/>
            <a:p>
              <a:r>
                <a:rPr lang="en-US" dirty="0"/>
                <a:t>-            -</a:t>
              </a:r>
            </a:p>
          </p:txBody>
        </p:sp>
      </p:grpSp>
      <p:grpSp>
        <p:nvGrpSpPr>
          <p:cNvPr id="15" name="Group 14">
            <a:extLst>
              <a:ext uri="{FF2B5EF4-FFF2-40B4-BE49-F238E27FC236}">
                <a16:creationId xmlns:a16="http://schemas.microsoft.com/office/drawing/2014/main" id="{1134CC6C-48B1-8D9C-30D5-AEA62259DDAA}"/>
              </a:ext>
            </a:extLst>
          </p:cNvPr>
          <p:cNvGrpSpPr/>
          <p:nvPr/>
        </p:nvGrpSpPr>
        <p:grpSpPr>
          <a:xfrm>
            <a:off x="5216942" y="5106911"/>
            <a:ext cx="2962609" cy="369332"/>
            <a:chOff x="1929443" y="5205344"/>
            <a:chExt cx="2962609" cy="369332"/>
          </a:xfrm>
        </p:grpSpPr>
        <p:sp>
          <p:nvSpPr>
            <p:cNvPr id="20" name="TextBox 19">
              <a:extLst>
                <a:ext uri="{FF2B5EF4-FFF2-40B4-BE49-F238E27FC236}">
                  <a16:creationId xmlns:a16="http://schemas.microsoft.com/office/drawing/2014/main" id="{8933E8D3-B395-CD7F-252C-3AFDAD3DC980}"/>
                </a:ext>
              </a:extLst>
            </p:cNvPr>
            <p:cNvSpPr txBox="1"/>
            <p:nvPr/>
          </p:nvSpPr>
          <p:spPr>
            <a:xfrm>
              <a:off x="1929443" y="5205344"/>
              <a:ext cx="1318287" cy="369332"/>
            </a:xfrm>
            <a:prstGeom prst="rect">
              <a:avLst/>
            </a:prstGeom>
            <a:noFill/>
          </p:spPr>
          <p:txBody>
            <a:bodyPr wrap="square" rtlCol="0">
              <a:spAutoFit/>
            </a:bodyPr>
            <a:lstStyle/>
            <a:p>
              <a:r>
                <a:rPr lang="en-US" dirty="0"/>
                <a:t>+             +</a:t>
              </a:r>
            </a:p>
          </p:txBody>
        </p:sp>
        <p:sp>
          <p:nvSpPr>
            <p:cNvPr id="23" name="TextBox 22">
              <a:extLst>
                <a:ext uri="{FF2B5EF4-FFF2-40B4-BE49-F238E27FC236}">
                  <a16:creationId xmlns:a16="http://schemas.microsoft.com/office/drawing/2014/main" id="{6691A935-488B-E4DC-5DB1-237C72578228}"/>
                </a:ext>
              </a:extLst>
            </p:cNvPr>
            <p:cNvSpPr txBox="1"/>
            <p:nvPr/>
          </p:nvSpPr>
          <p:spPr>
            <a:xfrm>
              <a:off x="3573765" y="5205344"/>
              <a:ext cx="1318287" cy="369332"/>
            </a:xfrm>
            <a:prstGeom prst="rect">
              <a:avLst/>
            </a:prstGeom>
            <a:noFill/>
          </p:spPr>
          <p:txBody>
            <a:bodyPr wrap="square" rtlCol="0">
              <a:spAutoFit/>
            </a:bodyPr>
            <a:lstStyle/>
            <a:p>
              <a:r>
                <a:rPr lang="en-US" dirty="0"/>
                <a:t>-            -</a:t>
              </a:r>
            </a:p>
          </p:txBody>
        </p:sp>
      </p:grpSp>
      <p:sp>
        <p:nvSpPr>
          <p:cNvPr id="24" name="TextBox 23">
            <a:extLst>
              <a:ext uri="{FF2B5EF4-FFF2-40B4-BE49-F238E27FC236}">
                <a16:creationId xmlns:a16="http://schemas.microsoft.com/office/drawing/2014/main" id="{EA1A665B-6F41-7501-A299-DB2E667AEA55}"/>
              </a:ext>
            </a:extLst>
          </p:cNvPr>
          <p:cNvSpPr txBox="1"/>
          <p:nvPr/>
        </p:nvSpPr>
        <p:spPr>
          <a:xfrm>
            <a:off x="6818332" y="5635354"/>
            <a:ext cx="1318287" cy="322058"/>
          </a:xfrm>
          <a:prstGeom prst="rect">
            <a:avLst/>
          </a:prstGeom>
          <a:noFill/>
        </p:spPr>
        <p:txBody>
          <a:bodyPr wrap="square" rtlCol="0">
            <a:spAutoFit/>
          </a:bodyPr>
          <a:lstStyle/>
          <a:p>
            <a:r>
              <a:rPr lang="en-US" dirty="0"/>
              <a:t>+             -</a:t>
            </a:r>
          </a:p>
        </p:txBody>
      </p:sp>
      <p:cxnSp>
        <p:nvCxnSpPr>
          <p:cNvPr id="21" name="Straight Connector 20">
            <a:extLst>
              <a:ext uri="{FF2B5EF4-FFF2-40B4-BE49-F238E27FC236}">
                <a16:creationId xmlns:a16="http://schemas.microsoft.com/office/drawing/2014/main" id="{A993831F-8C49-D6C6-DA66-5867F89B4ACB}"/>
              </a:ext>
            </a:extLst>
          </p:cNvPr>
          <p:cNvCxnSpPr>
            <a:cxnSpLocks/>
          </p:cNvCxnSpPr>
          <p:nvPr/>
        </p:nvCxnSpPr>
        <p:spPr>
          <a:xfrm flipH="1">
            <a:off x="2029222" y="731400"/>
            <a:ext cx="1608951"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8F0A0584-B528-A645-3F9C-6B1D15D71A70}"/>
              </a:ext>
            </a:extLst>
          </p:cNvPr>
          <p:cNvCxnSpPr>
            <a:cxnSpLocks/>
          </p:cNvCxnSpPr>
          <p:nvPr/>
        </p:nvCxnSpPr>
        <p:spPr>
          <a:xfrm flipH="1">
            <a:off x="2029222" y="449460"/>
            <a:ext cx="2348468"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F71ED94E-0381-8585-9341-C1B046A1E369}"/>
              </a:ext>
            </a:extLst>
          </p:cNvPr>
          <p:cNvCxnSpPr>
            <a:cxnSpLocks/>
          </p:cNvCxnSpPr>
          <p:nvPr/>
        </p:nvCxnSpPr>
        <p:spPr>
          <a:xfrm flipH="1">
            <a:off x="5234556" y="723660"/>
            <a:ext cx="1608951"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CF5BCCFB-ED37-0011-8111-3498BBCB9F41}"/>
              </a:ext>
            </a:extLst>
          </p:cNvPr>
          <p:cNvCxnSpPr>
            <a:cxnSpLocks/>
          </p:cNvCxnSpPr>
          <p:nvPr/>
        </p:nvCxnSpPr>
        <p:spPr>
          <a:xfrm flipH="1">
            <a:off x="5234556" y="441720"/>
            <a:ext cx="2348468"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BFF0A05B-474D-48CA-C4DC-FE7EC773F819}"/>
              </a:ext>
            </a:extLst>
          </p:cNvPr>
          <p:cNvCxnSpPr>
            <a:cxnSpLocks/>
          </p:cNvCxnSpPr>
          <p:nvPr/>
        </p:nvCxnSpPr>
        <p:spPr>
          <a:xfrm flipH="1">
            <a:off x="5245043" y="1030545"/>
            <a:ext cx="793988" cy="0"/>
          </a:xfrm>
          <a:prstGeom prst="line">
            <a:avLst/>
          </a:prstGeom>
          <a:ln w="19050"/>
        </p:spPr>
        <p:style>
          <a:lnRef idx="1">
            <a:schemeClr val="dk1"/>
          </a:lnRef>
          <a:fillRef idx="0">
            <a:schemeClr val="dk1"/>
          </a:fillRef>
          <a:effectRef idx="0">
            <a:schemeClr val="dk1"/>
          </a:effectRef>
          <a:fontRef idx="minor">
            <a:schemeClr val="tx1"/>
          </a:fontRef>
        </p:style>
      </p:cxnSp>
      <p:sp>
        <p:nvSpPr>
          <p:cNvPr id="32" name="TextBox 31">
            <a:extLst>
              <a:ext uri="{FF2B5EF4-FFF2-40B4-BE49-F238E27FC236}">
                <a16:creationId xmlns:a16="http://schemas.microsoft.com/office/drawing/2014/main" id="{6639BA54-8D4B-3A38-66C5-CDEEE1A67EE6}"/>
              </a:ext>
            </a:extLst>
          </p:cNvPr>
          <p:cNvSpPr txBox="1"/>
          <p:nvPr/>
        </p:nvSpPr>
        <p:spPr>
          <a:xfrm>
            <a:off x="2046155" y="715020"/>
            <a:ext cx="1611098" cy="369332"/>
          </a:xfrm>
          <a:prstGeom prst="rect">
            <a:avLst/>
          </a:prstGeom>
          <a:noFill/>
        </p:spPr>
        <p:txBody>
          <a:bodyPr wrap="square" rtlCol="0">
            <a:spAutoFit/>
          </a:bodyPr>
          <a:lstStyle/>
          <a:p>
            <a:r>
              <a:rPr lang="en-US" dirty="0"/>
              <a:t>1.22*</a:t>
            </a:r>
          </a:p>
        </p:txBody>
      </p:sp>
      <p:sp>
        <p:nvSpPr>
          <p:cNvPr id="33" name="TextBox 32">
            <a:extLst>
              <a:ext uri="{FF2B5EF4-FFF2-40B4-BE49-F238E27FC236}">
                <a16:creationId xmlns:a16="http://schemas.microsoft.com/office/drawing/2014/main" id="{2EAAF51D-6F6A-3C72-E4A7-B13FDED80BFD}"/>
              </a:ext>
            </a:extLst>
          </p:cNvPr>
          <p:cNvSpPr txBox="1"/>
          <p:nvPr/>
        </p:nvSpPr>
        <p:spPr>
          <a:xfrm>
            <a:off x="2063088" y="393102"/>
            <a:ext cx="1611098" cy="369332"/>
          </a:xfrm>
          <a:prstGeom prst="rect">
            <a:avLst/>
          </a:prstGeom>
          <a:noFill/>
        </p:spPr>
        <p:txBody>
          <a:bodyPr wrap="square" rtlCol="0">
            <a:spAutoFit/>
          </a:bodyPr>
          <a:lstStyle/>
          <a:p>
            <a:r>
              <a:rPr lang="en-US" dirty="0"/>
              <a:t>1.09</a:t>
            </a:r>
          </a:p>
        </p:txBody>
      </p:sp>
      <p:sp>
        <p:nvSpPr>
          <p:cNvPr id="36" name="TextBox 35">
            <a:extLst>
              <a:ext uri="{FF2B5EF4-FFF2-40B4-BE49-F238E27FC236}">
                <a16:creationId xmlns:a16="http://schemas.microsoft.com/office/drawing/2014/main" id="{F7A1F01C-C04A-01F1-262F-E580F424DAF6}"/>
              </a:ext>
            </a:extLst>
          </p:cNvPr>
          <p:cNvSpPr txBox="1"/>
          <p:nvPr/>
        </p:nvSpPr>
        <p:spPr>
          <a:xfrm>
            <a:off x="2080024" y="139104"/>
            <a:ext cx="1611098" cy="369332"/>
          </a:xfrm>
          <a:prstGeom prst="rect">
            <a:avLst/>
          </a:prstGeom>
          <a:noFill/>
        </p:spPr>
        <p:txBody>
          <a:bodyPr wrap="square" rtlCol="0">
            <a:spAutoFit/>
          </a:bodyPr>
          <a:lstStyle/>
          <a:p>
            <a:r>
              <a:rPr lang="en-US" dirty="0"/>
              <a:t>1.14</a:t>
            </a:r>
          </a:p>
        </p:txBody>
      </p:sp>
      <p:sp>
        <p:nvSpPr>
          <p:cNvPr id="37" name="TextBox 36">
            <a:extLst>
              <a:ext uri="{FF2B5EF4-FFF2-40B4-BE49-F238E27FC236}">
                <a16:creationId xmlns:a16="http://schemas.microsoft.com/office/drawing/2014/main" id="{BB5E13C0-0CAC-EBF7-7B14-DE2ECC2A65C8}"/>
              </a:ext>
            </a:extLst>
          </p:cNvPr>
          <p:cNvSpPr txBox="1"/>
          <p:nvPr/>
        </p:nvSpPr>
        <p:spPr>
          <a:xfrm>
            <a:off x="5314224" y="697221"/>
            <a:ext cx="1611098" cy="369332"/>
          </a:xfrm>
          <a:prstGeom prst="rect">
            <a:avLst/>
          </a:prstGeom>
          <a:noFill/>
        </p:spPr>
        <p:txBody>
          <a:bodyPr wrap="square" rtlCol="0">
            <a:spAutoFit/>
          </a:bodyPr>
          <a:lstStyle/>
          <a:p>
            <a:r>
              <a:rPr lang="en-US" dirty="0"/>
              <a:t>0.57*</a:t>
            </a:r>
          </a:p>
        </p:txBody>
      </p:sp>
      <p:sp>
        <p:nvSpPr>
          <p:cNvPr id="38" name="TextBox 37">
            <a:extLst>
              <a:ext uri="{FF2B5EF4-FFF2-40B4-BE49-F238E27FC236}">
                <a16:creationId xmlns:a16="http://schemas.microsoft.com/office/drawing/2014/main" id="{4A64A5B1-54EA-1D0F-8D62-9BDC034E8419}"/>
              </a:ext>
            </a:extLst>
          </p:cNvPr>
          <p:cNvSpPr txBox="1"/>
          <p:nvPr/>
        </p:nvSpPr>
        <p:spPr>
          <a:xfrm>
            <a:off x="5314227" y="409356"/>
            <a:ext cx="1611098" cy="369332"/>
          </a:xfrm>
          <a:prstGeom prst="rect">
            <a:avLst/>
          </a:prstGeom>
          <a:noFill/>
        </p:spPr>
        <p:txBody>
          <a:bodyPr wrap="square" rtlCol="0">
            <a:spAutoFit/>
          </a:bodyPr>
          <a:lstStyle/>
          <a:p>
            <a:r>
              <a:rPr lang="en-US" dirty="0"/>
              <a:t>1.08*</a:t>
            </a:r>
          </a:p>
        </p:txBody>
      </p:sp>
      <p:sp>
        <p:nvSpPr>
          <p:cNvPr id="39" name="TextBox 38">
            <a:extLst>
              <a:ext uri="{FF2B5EF4-FFF2-40B4-BE49-F238E27FC236}">
                <a16:creationId xmlns:a16="http://schemas.microsoft.com/office/drawing/2014/main" id="{67971044-5CD7-0757-274A-06777E37B7AB}"/>
              </a:ext>
            </a:extLst>
          </p:cNvPr>
          <p:cNvSpPr txBox="1"/>
          <p:nvPr/>
        </p:nvSpPr>
        <p:spPr>
          <a:xfrm>
            <a:off x="5342060" y="105357"/>
            <a:ext cx="1611098" cy="369332"/>
          </a:xfrm>
          <a:prstGeom prst="rect">
            <a:avLst/>
          </a:prstGeom>
          <a:noFill/>
        </p:spPr>
        <p:txBody>
          <a:bodyPr wrap="square" rtlCol="0">
            <a:spAutoFit/>
          </a:bodyPr>
          <a:lstStyle/>
          <a:p>
            <a:r>
              <a:rPr lang="en-US" dirty="0"/>
              <a:t>0.71*</a:t>
            </a:r>
          </a:p>
        </p:txBody>
      </p:sp>
      <p:graphicFrame>
        <p:nvGraphicFramePr>
          <p:cNvPr id="7" name="Chart 6">
            <a:extLst>
              <a:ext uri="{FF2B5EF4-FFF2-40B4-BE49-F238E27FC236}">
                <a16:creationId xmlns:a16="http://schemas.microsoft.com/office/drawing/2014/main" id="{812D3F11-B04A-4416-9074-FC9D5142C5E5}"/>
              </a:ext>
            </a:extLst>
          </p:cNvPr>
          <p:cNvGraphicFramePr>
            <a:graphicFrameLocks/>
          </p:cNvGraphicFramePr>
          <p:nvPr>
            <p:extLst>
              <p:ext uri="{D42A27DB-BD31-4B8C-83A1-F6EECF244321}">
                <p14:modId xmlns:p14="http://schemas.microsoft.com/office/powerpoint/2010/main" val="2061330458"/>
              </p:ext>
            </p:extLst>
          </p:nvPr>
        </p:nvGraphicFramePr>
        <p:xfrm>
          <a:off x="1434593" y="1102265"/>
          <a:ext cx="6811084" cy="399831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115513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5D598B5F-EE34-8B48-3FFE-19BD271280E9}"/>
              </a:ext>
            </a:extLst>
          </p:cNvPr>
          <p:cNvGrpSpPr/>
          <p:nvPr/>
        </p:nvGrpSpPr>
        <p:grpSpPr>
          <a:xfrm>
            <a:off x="420421" y="1066236"/>
            <a:ext cx="11971514" cy="5367556"/>
            <a:chOff x="420421" y="1066236"/>
            <a:chExt cx="11971514" cy="5367556"/>
          </a:xfrm>
        </p:grpSpPr>
        <p:grpSp>
          <p:nvGrpSpPr>
            <p:cNvPr id="14" name="Group 13">
              <a:extLst>
                <a:ext uri="{FF2B5EF4-FFF2-40B4-BE49-F238E27FC236}">
                  <a16:creationId xmlns:a16="http://schemas.microsoft.com/office/drawing/2014/main" id="{180B726E-4243-48D4-B1C9-89C3CAEC1C20}"/>
                </a:ext>
              </a:extLst>
            </p:cNvPr>
            <p:cNvGrpSpPr/>
            <p:nvPr/>
          </p:nvGrpSpPr>
          <p:grpSpPr>
            <a:xfrm>
              <a:off x="632286" y="2248239"/>
              <a:ext cx="11759649" cy="4185553"/>
              <a:chOff x="239704" y="663164"/>
              <a:chExt cx="11759649" cy="4185553"/>
            </a:xfrm>
          </p:grpSpPr>
          <p:sp>
            <p:nvSpPr>
              <p:cNvPr id="49" name="TextBox 48">
                <a:extLst>
                  <a:ext uri="{FF2B5EF4-FFF2-40B4-BE49-F238E27FC236}">
                    <a16:creationId xmlns:a16="http://schemas.microsoft.com/office/drawing/2014/main" id="{B6937DD3-5C9B-4530-A37A-AE4FDFDCFEF0}"/>
                  </a:ext>
                </a:extLst>
              </p:cNvPr>
              <p:cNvSpPr txBox="1"/>
              <p:nvPr/>
            </p:nvSpPr>
            <p:spPr>
              <a:xfrm>
                <a:off x="1504972" y="4477561"/>
                <a:ext cx="1925052" cy="338554"/>
              </a:xfrm>
              <a:prstGeom prst="rect">
                <a:avLst/>
              </a:prstGeom>
              <a:solidFill>
                <a:schemeClr val="bg1"/>
              </a:solidFill>
            </p:spPr>
            <p:txBody>
              <a:bodyPr wrap="square" rtlCol="0">
                <a:spAutoFit/>
              </a:bodyPr>
              <a:lstStyle/>
              <a:p>
                <a:r>
                  <a:rPr lang="en-US" sz="1600" dirty="0">
                    <a:latin typeface="Helvetica" panose="020B0604020202020204" pitchFamily="34" charset="0"/>
                    <a:cs typeface="Helvetica" panose="020B0604020202020204" pitchFamily="34" charset="0"/>
                  </a:rPr>
                  <a:t>FTL_1093</a:t>
                </a:r>
              </a:p>
            </p:txBody>
          </p:sp>
          <p:grpSp>
            <p:nvGrpSpPr>
              <p:cNvPr id="6" name="Group 5">
                <a:extLst>
                  <a:ext uri="{FF2B5EF4-FFF2-40B4-BE49-F238E27FC236}">
                    <a16:creationId xmlns:a16="http://schemas.microsoft.com/office/drawing/2014/main" id="{7C973588-2315-415E-ADAB-15764A03F797}"/>
                  </a:ext>
                </a:extLst>
              </p:cNvPr>
              <p:cNvGrpSpPr/>
              <p:nvPr/>
            </p:nvGrpSpPr>
            <p:grpSpPr>
              <a:xfrm>
                <a:off x="239704" y="663164"/>
                <a:ext cx="11759649" cy="4185553"/>
                <a:chOff x="930941" y="1585824"/>
                <a:chExt cx="11759649" cy="4185553"/>
              </a:xfrm>
            </p:grpSpPr>
            <p:sp>
              <p:nvSpPr>
                <p:cNvPr id="7" name="TextBox 6">
                  <a:extLst>
                    <a:ext uri="{FF2B5EF4-FFF2-40B4-BE49-F238E27FC236}">
                      <a16:creationId xmlns:a16="http://schemas.microsoft.com/office/drawing/2014/main" id="{12CE89FA-3856-4482-9393-1C6C6F04D52C}"/>
                    </a:ext>
                  </a:extLst>
                </p:cNvPr>
                <p:cNvSpPr txBox="1"/>
                <p:nvPr/>
              </p:nvSpPr>
              <p:spPr>
                <a:xfrm>
                  <a:off x="10765538" y="5375772"/>
                  <a:ext cx="1925052" cy="338554"/>
                </a:xfrm>
                <a:prstGeom prst="rect">
                  <a:avLst/>
                </a:prstGeom>
                <a:solidFill>
                  <a:schemeClr val="bg1"/>
                </a:solidFill>
              </p:spPr>
              <p:txBody>
                <a:bodyPr wrap="square" rtlCol="0">
                  <a:spAutoFit/>
                </a:bodyPr>
                <a:lstStyle/>
                <a:p>
                  <a:r>
                    <a:rPr lang="en-US" sz="1600" i="1" dirty="0">
                      <a:latin typeface="Helvetica" panose="020B0604020202020204" pitchFamily="34" charset="0"/>
                      <a:cs typeface="Helvetica" panose="020B0604020202020204" pitchFamily="34" charset="0"/>
                    </a:rPr>
                    <a:t>tul4</a:t>
                  </a:r>
                  <a:endParaRPr lang="en-US" sz="1600" dirty="0">
                    <a:latin typeface="Helvetica" panose="020B0604020202020204" pitchFamily="34" charset="0"/>
                    <a:cs typeface="Helvetica" panose="020B0604020202020204" pitchFamily="34" charset="0"/>
                  </a:endParaRPr>
                </a:p>
              </p:txBody>
            </p:sp>
            <p:sp>
              <p:nvSpPr>
                <p:cNvPr id="19" name="TextBox 18">
                  <a:extLst>
                    <a:ext uri="{FF2B5EF4-FFF2-40B4-BE49-F238E27FC236}">
                      <a16:creationId xmlns:a16="http://schemas.microsoft.com/office/drawing/2014/main" id="{0827CA60-02CA-46F5-B742-50E161D936EA}"/>
                    </a:ext>
                  </a:extLst>
                </p:cNvPr>
                <p:cNvSpPr txBox="1"/>
                <p:nvPr/>
              </p:nvSpPr>
              <p:spPr>
                <a:xfrm rot="16200000">
                  <a:off x="-219182" y="2735947"/>
                  <a:ext cx="2638800" cy="338554"/>
                </a:xfrm>
                <a:prstGeom prst="rect">
                  <a:avLst/>
                </a:prstGeom>
                <a:noFill/>
              </p:spPr>
              <p:txBody>
                <a:bodyPr wrap="square" rtlCol="0">
                  <a:spAutoFit/>
                </a:bodyPr>
                <a:lstStyle/>
                <a:p>
                  <a:pPr algn="ct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Normalized</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Fluorescence</a:t>
                  </a:r>
                </a:p>
              </p:txBody>
            </p:sp>
            <p:sp>
              <p:nvSpPr>
                <p:cNvPr id="26" name="TextBox 25">
                  <a:extLst>
                    <a:ext uri="{FF2B5EF4-FFF2-40B4-BE49-F238E27FC236}">
                      <a16:creationId xmlns:a16="http://schemas.microsoft.com/office/drawing/2014/main" id="{9FEE8410-2181-4883-9A45-23B5AEA0F2DA}"/>
                    </a:ext>
                  </a:extLst>
                </p:cNvPr>
                <p:cNvSpPr txBox="1"/>
                <p:nvPr/>
              </p:nvSpPr>
              <p:spPr>
                <a:xfrm>
                  <a:off x="8840486" y="5432823"/>
                  <a:ext cx="1925052" cy="338554"/>
                </a:xfrm>
                <a:prstGeom prst="rect">
                  <a:avLst/>
                </a:prstGeom>
                <a:solidFill>
                  <a:schemeClr val="bg1"/>
                </a:solidFill>
              </p:spPr>
              <p:txBody>
                <a:bodyPr wrap="square" rtlCol="0">
                  <a:spAutoFit/>
                </a:bodyPr>
                <a:lstStyle/>
                <a:p>
                  <a:r>
                    <a:rPr lang="en-US" sz="1600" i="1" dirty="0">
                      <a:latin typeface="Helvetica" panose="020B0604020202020204" pitchFamily="34" charset="0"/>
                      <a:cs typeface="Helvetica" panose="020B0604020202020204" pitchFamily="34" charset="0"/>
                    </a:rPr>
                    <a:t>pdpA</a:t>
                  </a:r>
                  <a:endParaRPr lang="en-US" sz="1600" dirty="0">
                    <a:latin typeface="Helvetica" panose="020B0604020202020204" pitchFamily="34" charset="0"/>
                    <a:cs typeface="Helvetica" panose="020B0604020202020204" pitchFamily="34" charset="0"/>
                  </a:endParaRPr>
                </a:p>
              </p:txBody>
            </p:sp>
            <p:sp>
              <p:nvSpPr>
                <p:cNvPr id="27" name="TextBox 26">
                  <a:extLst>
                    <a:ext uri="{FF2B5EF4-FFF2-40B4-BE49-F238E27FC236}">
                      <a16:creationId xmlns:a16="http://schemas.microsoft.com/office/drawing/2014/main" id="{C62527CA-96B8-49C5-B94A-1C87C2320057}"/>
                    </a:ext>
                  </a:extLst>
                </p:cNvPr>
                <p:cNvSpPr txBox="1"/>
                <p:nvPr/>
              </p:nvSpPr>
              <p:spPr>
                <a:xfrm>
                  <a:off x="5655790" y="5388504"/>
                  <a:ext cx="1193883" cy="338554"/>
                </a:xfrm>
                <a:prstGeom prst="rect">
                  <a:avLst/>
                </a:prstGeom>
                <a:solidFill>
                  <a:schemeClr val="bg1"/>
                </a:solidFill>
              </p:spPr>
              <p:txBody>
                <a:bodyPr wrap="square" rtlCol="0">
                  <a:spAutoFit/>
                </a:bodyPr>
                <a:lstStyle/>
                <a:p>
                  <a:r>
                    <a:rPr lang="en-US" sz="1600" i="1" dirty="0" err="1">
                      <a:latin typeface="Helvetica" panose="020B0604020202020204" pitchFamily="34" charset="0"/>
                      <a:cs typeface="Helvetica" panose="020B0604020202020204" pitchFamily="34" charset="0"/>
                    </a:rPr>
                    <a:t>iglA</a:t>
                  </a:r>
                  <a:endParaRPr lang="en-US" sz="1600" dirty="0">
                    <a:latin typeface="Helvetica" panose="020B0604020202020204" pitchFamily="34" charset="0"/>
                    <a:cs typeface="Helvetica" panose="020B0604020202020204" pitchFamily="34" charset="0"/>
                  </a:endParaRPr>
                </a:p>
              </p:txBody>
            </p:sp>
          </p:grpSp>
          <p:sp>
            <p:nvSpPr>
              <p:cNvPr id="48" name="TextBox 47">
                <a:extLst>
                  <a:ext uri="{FF2B5EF4-FFF2-40B4-BE49-F238E27FC236}">
                    <a16:creationId xmlns:a16="http://schemas.microsoft.com/office/drawing/2014/main" id="{16964813-EC58-4272-9522-90E03F65ED1D}"/>
                  </a:ext>
                </a:extLst>
              </p:cNvPr>
              <p:cNvSpPr txBox="1"/>
              <p:nvPr/>
            </p:nvSpPr>
            <p:spPr>
              <a:xfrm>
                <a:off x="6642145" y="4453112"/>
                <a:ext cx="1507104" cy="338554"/>
              </a:xfrm>
              <a:prstGeom prst="rect">
                <a:avLst/>
              </a:prstGeom>
              <a:solidFill>
                <a:schemeClr val="bg1"/>
              </a:solidFill>
            </p:spPr>
            <p:txBody>
              <a:bodyPr wrap="square" rtlCol="0">
                <a:spAutoFit/>
              </a:bodyPr>
              <a:lstStyle/>
              <a:p>
                <a:r>
                  <a:rPr lang="en-US" sz="1600" i="1" dirty="0">
                    <a:latin typeface="Helvetica" panose="020B0604020202020204" pitchFamily="34" charset="0"/>
                    <a:cs typeface="Helvetica" panose="020B0604020202020204" pitchFamily="34" charset="0"/>
                  </a:rPr>
                  <a:t>mraY</a:t>
                </a:r>
                <a:endParaRPr lang="en-US" sz="1600" dirty="0">
                  <a:latin typeface="Helvetica" panose="020B0604020202020204" pitchFamily="34" charset="0"/>
                  <a:cs typeface="Helvetica" panose="020B0604020202020204" pitchFamily="34" charset="0"/>
                </a:endParaRPr>
              </a:p>
            </p:txBody>
          </p:sp>
        </p:grpSp>
        <p:grpSp>
          <p:nvGrpSpPr>
            <p:cNvPr id="50" name="Group 49">
              <a:extLst>
                <a:ext uri="{FF2B5EF4-FFF2-40B4-BE49-F238E27FC236}">
                  <a16:creationId xmlns:a16="http://schemas.microsoft.com/office/drawing/2014/main" id="{C74B1C00-6F26-4213-AEFE-B5FC3C5A0C4B}"/>
                </a:ext>
              </a:extLst>
            </p:cNvPr>
            <p:cNvGrpSpPr/>
            <p:nvPr/>
          </p:nvGrpSpPr>
          <p:grpSpPr>
            <a:xfrm>
              <a:off x="1216981" y="1114256"/>
              <a:ext cx="2617198" cy="830997"/>
              <a:chOff x="2200785" y="3860931"/>
              <a:chExt cx="2617198" cy="830997"/>
            </a:xfrm>
          </p:grpSpPr>
          <p:sp>
            <p:nvSpPr>
              <p:cNvPr id="56" name="TextBox 55">
                <a:extLst>
                  <a:ext uri="{FF2B5EF4-FFF2-40B4-BE49-F238E27FC236}">
                    <a16:creationId xmlns:a16="http://schemas.microsoft.com/office/drawing/2014/main" id="{1379825C-B8D0-4308-AB99-12E716F67BC4}"/>
                  </a:ext>
                </a:extLst>
              </p:cNvPr>
              <p:cNvSpPr txBox="1"/>
              <p:nvPr/>
            </p:nvSpPr>
            <p:spPr>
              <a:xfrm>
                <a:off x="2200785" y="3860931"/>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0.56-fold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8" name="Straight Connector 57">
                <a:extLst>
                  <a:ext uri="{FF2B5EF4-FFF2-40B4-BE49-F238E27FC236}">
                    <a16:creationId xmlns:a16="http://schemas.microsoft.com/office/drawing/2014/main" id="{9BD3F21F-ACC0-40ED-A217-798EBC7A9CE3}"/>
                  </a:ext>
                </a:extLst>
              </p:cNvPr>
              <p:cNvCxnSpPr>
                <a:cxnSpLocks/>
              </p:cNvCxnSpPr>
              <p:nvPr/>
            </p:nvCxnSpPr>
            <p:spPr>
              <a:xfrm flipH="1">
                <a:off x="3013643" y="4127779"/>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4" name="Group 63">
              <a:extLst>
                <a:ext uri="{FF2B5EF4-FFF2-40B4-BE49-F238E27FC236}">
                  <a16:creationId xmlns:a16="http://schemas.microsoft.com/office/drawing/2014/main" id="{F26FDB4D-593E-4B9B-93B1-0B1BF909EE33}"/>
                </a:ext>
              </a:extLst>
            </p:cNvPr>
            <p:cNvGrpSpPr/>
            <p:nvPr/>
          </p:nvGrpSpPr>
          <p:grpSpPr>
            <a:xfrm>
              <a:off x="4567523" y="1103288"/>
              <a:ext cx="2617198" cy="830997"/>
              <a:chOff x="2200785" y="3860931"/>
              <a:chExt cx="2617198" cy="830997"/>
            </a:xfrm>
          </p:grpSpPr>
          <p:sp>
            <p:nvSpPr>
              <p:cNvPr id="65" name="TextBox 64">
                <a:extLst>
                  <a:ext uri="{FF2B5EF4-FFF2-40B4-BE49-F238E27FC236}">
                    <a16:creationId xmlns:a16="http://schemas.microsoft.com/office/drawing/2014/main" id="{D39063DF-B5BE-4442-BD2D-DCAB9F745420}"/>
                  </a:ext>
                </a:extLst>
              </p:cNvPr>
              <p:cNvSpPr txBox="1"/>
              <p:nvPr/>
            </p:nvSpPr>
            <p:spPr>
              <a:xfrm>
                <a:off x="2200785" y="3860931"/>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0.87-fold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66" name="Straight Connector 65">
                <a:extLst>
                  <a:ext uri="{FF2B5EF4-FFF2-40B4-BE49-F238E27FC236}">
                    <a16:creationId xmlns:a16="http://schemas.microsoft.com/office/drawing/2014/main" id="{48029A5B-B019-4832-8332-283A3F9EF076}"/>
                  </a:ext>
                </a:extLst>
              </p:cNvPr>
              <p:cNvCxnSpPr>
                <a:cxnSpLocks/>
              </p:cNvCxnSpPr>
              <p:nvPr/>
            </p:nvCxnSpPr>
            <p:spPr>
              <a:xfrm flipH="1">
                <a:off x="3013643" y="4127779"/>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7" name="Group 66">
              <a:extLst>
                <a:ext uri="{FF2B5EF4-FFF2-40B4-BE49-F238E27FC236}">
                  <a16:creationId xmlns:a16="http://schemas.microsoft.com/office/drawing/2014/main" id="{F21AE778-D623-4A2C-9702-649161AC5FE2}"/>
                </a:ext>
              </a:extLst>
            </p:cNvPr>
            <p:cNvGrpSpPr/>
            <p:nvPr/>
          </p:nvGrpSpPr>
          <p:grpSpPr>
            <a:xfrm>
              <a:off x="6128378" y="1066236"/>
              <a:ext cx="2617198" cy="830997"/>
              <a:chOff x="2164766" y="3833800"/>
              <a:chExt cx="2617198" cy="830997"/>
            </a:xfrm>
          </p:grpSpPr>
          <p:sp>
            <p:nvSpPr>
              <p:cNvPr id="68" name="TextBox 67">
                <a:extLst>
                  <a:ext uri="{FF2B5EF4-FFF2-40B4-BE49-F238E27FC236}">
                    <a16:creationId xmlns:a16="http://schemas.microsoft.com/office/drawing/2014/main" id="{91C04632-4B42-4E20-A296-F5EDBCCBC0D8}"/>
                  </a:ext>
                </a:extLst>
              </p:cNvPr>
              <p:cNvSpPr txBox="1"/>
              <p:nvPr/>
            </p:nvSpPr>
            <p:spPr>
              <a:xfrm>
                <a:off x="2164766" y="3833800"/>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0.67-fold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69" name="Straight Connector 68">
                <a:extLst>
                  <a:ext uri="{FF2B5EF4-FFF2-40B4-BE49-F238E27FC236}">
                    <a16:creationId xmlns:a16="http://schemas.microsoft.com/office/drawing/2014/main" id="{A036B6A1-C769-4D4E-88FF-C4818FB12053}"/>
                  </a:ext>
                </a:extLst>
              </p:cNvPr>
              <p:cNvCxnSpPr>
                <a:cxnSpLocks/>
              </p:cNvCxnSpPr>
              <p:nvPr/>
            </p:nvCxnSpPr>
            <p:spPr>
              <a:xfrm flipH="1">
                <a:off x="3013643" y="4127779"/>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70" name="Group 69">
              <a:extLst>
                <a:ext uri="{FF2B5EF4-FFF2-40B4-BE49-F238E27FC236}">
                  <a16:creationId xmlns:a16="http://schemas.microsoft.com/office/drawing/2014/main" id="{155D5C9D-3A95-441B-AB61-3B70D1A19312}"/>
                </a:ext>
              </a:extLst>
            </p:cNvPr>
            <p:cNvGrpSpPr/>
            <p:nvPr/>
          </p:nvGrpSpPr>
          <p:grpSpPr>
            <a:xfrm>
              <a:off x="7788279" y="1103288"/>
              <a:ext cx="2617198" cy="830997"/>
              <a:chOff x="2200785" y="3860931"/>
              <a:chExt cx="2617198" cy="830997"/>
            </a:xfrm>
          </p:grpSpPr>
          <p:sp>
            <p:nvSpPr>
              <p:cNvPr id="71" name="TextBox 70">
                <a:extLst>
                  <a:ext uri="{FF2B5EF4-FFF2-40B4-BE49-F238E27FC236}">
                    <a16:creationId xmlns:a16="http://schemas.microsoft.com/office/drawing/2014/main" id="{C3EB7F03-9B0F-4A37-A51E-5A7606027276}"/>
                  </a:ext>
                </a:extLst>
              </p:cNvPr>
              <p:cNvSpPr txBox="1"/>
              <p:nvPr/>
            </p:nvSpPr>
            <p:spPr>
              <a:xfrm>
                <a:off x="2200785" y="3860931"/>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0.59-fold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72" name="Straight Connector 71">
                <a:extLst>
                  <a:ext uri="{FF2B5EF4-FFF2-40B4-BE49-F238E27FC236}">
                    <a16:creationId xmlns:a16="http://schemas.microsoft.com/office/drawing/2014/main" id="{398CC82A-FC2F-4B11-9010-A2D8D029F9B7}"/>
                  </a:ext>
                </a:extLst>
              </p:cNvPr>
              <p:cNvCxnSpPr>
                <a:cxnSpLocks/>
              </p:cNvCxnSpPr>
              <p:nvPr/>
            </p:nvCxnSpPr>
            <p:spPr>
              <a:xfrm flipH="1">
                <a:off x="3013643" y="4127779"/>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5" name="Group 54">
              <a:extLst>
                <a:ext uri="{FF2B5EF4-FFF2-40B4-BE49-F238E27FC236}">
                  <a16:creationId xmlns:a16="http://schemas.microsoft.com/office/drawing/2014/main" id="{093D0BBD-2A91-4753-8E1F-E20945B200E2}"/>
                </a:ext>
              </a:extLst>
            </p:cNvPr>
            <p:cNvGrpSpPr/>
            <p:nvPr/>
          </p:nvGrpSpPr>
          <p:grpSpPr>
            <a:xfrm>
              <a:off x="2785194" y="1103288"/>
              <a:ext cx="2617198" cy="830997"/>
              <a:chOff x="2200785" y="3860931"/>
              <a:chExt cx="2617198" cy="830997"/>
            </a:xfrm>
          </p:grpSpPr>
          <p:sp>
            <p:nvSpPr>
              <p:cNvPr id="57" name="TextBox 56">
                <a:extLst>
                  <a:ext uri="{FF2B5EF4-FFF2-40B4-BE49-F238E27FC236}">
                    <a16:creationId xmlns:a16="http://schemas.microsoft.com/office/drawing/2014/main" id="{C7232B83-FB3B-4E4B-8710-B2489EAC697F}"/>
                  </a:ext>
                </a:extLst>
              </p:cNvPr>
              <p:cNvSpPr txBox="1"/>
              <p:nvPr/>
            </p:nvSpPr>
            <p:spPr>
              <a:xfrm>
                <a:off x="2200785" y="3860931"/>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0.61-fold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9" name="Straight Connector 58">
                <a:extLst>
                  <a:ext uri="{FF2B5EF4-FFF2-40B4-BE49-F238E27FC236}">
                    <a16:creationId xmlns:a16="http://schemas.microsoft.com/office/drawing/2014/main" id="{774ECC1B-4449-4D52-885A-524115CF7C63}"/>
                  </a:ext>
                </a:extLst>
              </p:cNvPr>
              <p:cNvCxnSpPr>
                <a:cxnSpLocks/>
              </p:cNvCxnSpPr>
              <p:nvPr/>
            </p:nvCxnSpPr>
            <p:spPr>
              <a:xfrm flipH="1">
                <a:off x="3013643" y="4127779"/>
                <a:ext cx="951835" cy="0"/>
              </a:xfrm>
              <a:prstGeom prst="line">
                <a:avLst/>
              </a:prstGeom>
              <a:ln w="19050"/>
            </p:spPr>
            <p:style>
              <a:lnRef idx="1">
                <a:schemeClr val="dk1"/>
              </a:lnRef>
              <a:fillRef idx="0">
                <a:schemeClr val="dk1"/>
              </a:fillRef>
              <a:effectRef idx="0">
                <a:schemeClr val="dk1"/>
              </a:effectRef>
              <a:fontRef idx="minor">
                <a:schemeClr val="tx1"/>
              </a:fontRef>
            </p:style>
          </p:cxnSp>
        </p:grpSp>
        <p:cxnSp>
          <p:nvCxnSpPr>
            <p:cNvPr id="9" name="Straight Connector 8">
              <a:extLst>
                <a:ext uri="{FF2B5EF4-FFF2-40B4-BE49-F238E27FC236}">
                  <a16:creationId xmlns:a16="http://schemas.microsoft.com/office/drawing/2014/main" id="{4A87095C-6455-06B9-BF3A-F36A6EB15065}"/>
                </a:ext>
              </a:extLst>
            </p:cNvPr>
            <p:cNvCxnSpPr>
              <a:cxnSpLocks/>
            </p:cNvCxnSpPr>
            <p:nvPr/>
          </p:nvCxnSpPr>
          <p:spPr>
            <a:xfrm flipV="1">
              <a:off x="1614190" y="5316464"/>
              <a:ext cx="9828785" cy="65041"/>
            </a:xfrm>
            <a:prstGeom prst="line">
              <a:avLst/>
            </a:prstGeom>
            <a:ln w="3175"/>
          </p:spPr>
          <p:style>
            <a:lnRef idx="1">
              <a:schemeClr val="dk1"/>
            </a:lnRef>
            <a:fillRef idx="0">
              <a:schemeClr val="dk1"/>
            </a:fillRef>
            <a:effectRef idx="0">
              <a:schemeClr val="dk1"/>
            </a:effectRef>
            <a:fontRef idx="minor">
              <a:schemeClr val="tx1"/>
            </a:fontRef>
          </p:style>
        </p:cxnSp>
        <p:sp>
          <p:nvSpPr>
            <p:cNvPr id="2" name="TextBox 1">
              <a:extLst>
                <a:ext uri="{FF2B5EF4-FFF2-40B4-BE49-F238E27FC236}">
                  <a16:creationId xmlns:a16="http://schemas.microsoft.com/office/drawing/2014/main" id="{D2E80C31-9CCB-D020-F4AC-2026ED794107}"/>
                </a:ext>
              </a:extLst>
            </p:cNvPr>
            <p:cNvSpPr txBox="1"/>
            <p:nvPr/>
          </p:nvSpPr>
          <p:spPr>
            <a:xfrm>
              <a:off x="420421" y="6029597"/>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5´ UTR:</a:t>
              </a:r>
            </a:p>
          </p:txBody>
        </p:sp>
        <p:cxnSp>
          <p:nvCxnSpPr>
            <p:cNvPr id="3" name="Straight Connector 2">
              <a:extLst>
                <a:ext uri="{FF2B5EF4-FFF2-40B4-BE49-F238E27FC236}">
                  <a16:creationId xmlns:a16="http://schemas.microsoft.com/office/drawing/2014/main" id="{B7CA496F-1C33-CB13-55F0-8CD51DD95CE1}"/>
                </a:ext>
              </a:extLst>
            </p:cNvPr>
            <p:cNvCxnSpPr>
              <a:cxnSpLocks/>
            </p:cNvCxnSpPr>
            <p:nvPr/>
          </p:nvCxnSpPr>
          <p:spPr>
            <a:xfrm flipH="1">
              <a:off x="1947411"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E75ADB92-A4C9-7A3D-DFDB-810865BA1FF3}"/>
                </a:ext>
              </a:extLst>
            </p:cNvPr>
            <p:cNvCxnSpPr>
              <a:cxnSpLocks/>
            </p:cNvCxnSpPr>
            <p:nvPr/>
          </p:nvCxnSpPr>
          <p:spPr>
            <a:xfrm flipH="1">
              <a:off x="3515624"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FD6D27C5-9989-1E92-06E9-AC983D275375}"/>
                </a:ext>
              </a:extLst>
            </p:cNvPr>
            <p:cNvCxnSpPr>
              <a:cxnSpLocks/>
            </p:cNvCxnSpPr>
            <p:nvPr/>
          </p:nvCxnSpPr>
          <p:spPr>
            <a:xfrm flipH="1">
              <a:off x="5175878"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9CDF402B-04A2-0699-1012-1580D41F886E}"/>
                </a:ext>
              </a:extLst>
            </p:cNvPr>
            <p:cNvCxnSpPr>
              <a:cxnSpLocks/>
            </p:cNvCxnSpPr>
            <p:nvPr/>
          </p:nvCxnSpPr>
          <p:spPr>
            <a:xfrm flipH="1">
              <a:off x="6772752"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2BB3AE04-921B-E011-66CF-FCD93EAA0459}"/>
                </a:ext>
              </a:extLst>
            </p:cNvPr>
            <p:cNvCxnSpPr>
              <a:cxnSpLocks/>
            </p:cNvCxnSpPr>
            <p:nvPr/>
          </p:nvCxnSpPr>
          <p:spPr>
            <a:xfrm flipH="1">
              <a:off x="8479757" y="5939245"/>
              <a:ext cx="1156338" cy="39"/>
            </a:xfrm>
            <a:prstGeom prst="line">
              <a:avLst/>
            </a:prstGeom>
            <a:ln w="9525"/>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12F08B10-AC63-9463-E548-1EBBEF87B6C2}"/>
                </a:ext>
              </a:extLst>
            </p:cNvPr>
            <p:cNvSpPr txBox="1"/>
            <p:nvPr/>
          </p:nvSpPr>
          <p:spPr>
            <a:xfrm>
              <a:off x="420421" y="5503111"/>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bS21-2:</a:t>
              </a:r>
            </a:p>
          </p:txBody>
        </p:sp>
        <p:sp>
          <p:nvSpPr>
            <p:cNvPr id="17" name="TextBox 16">
              <a:extLst>
                <a:ext uri="{FF2B5EF4-FFF2-40B4-BE49-F238E27FC236}">
                  <a16:creationId xmlns:a16="http://schemas.microsoft.com/office/drawing/2014/main" id="{F1169710-780B-21C2-14C4-6D2113DE76CC}"/>
                </a:ext>
              </a:extLst>
            </p:cNvPr>
            <p:cNvSpPr txBox="1"/>
            <p:nvPr/>
          </p:nvSpPr>
          <p:spPr>
            <a:xfrm>
              <a:off x="1929444" y="5493499"/>
              <a:ext cx="1318287" cy="369332"/>
            </a:xfrm>
            <a:prstGeom prst="rect">
              <a:avLst/>
            </a:prstGeom>
            <a:noFill/>
          </p:spPr>
          <p:txBody>
            <a:bodyPr wrap="square" rtlCol="0">
              <a:spAutoFit/>
            </a:bodyPr>
            <a:lstStyle/>
            <a:p>
              <a:r>
                <a:rPr lang="en-US" dirty="0"/>
                <a:t>+             -</a:t>
              </a:r>
            </a:p>
          </p:txBody>
        </p:sp>
        <p:sp>
          <p:nvSpPr>
            <p:cNvPr id="18" name="TextBox 17">
              <a:extLst>
                <a:ext uri="{FF2B5EF4-FFF2-40B4-BE49-F238E27FC236}">
                  <a16:creationId xmlns:a16="http://schemas.microsoft.com/office/drawing/2014/main" id="{3D2B91E5-DCDE-71C7-F46A-A2BE12884D2B}"/>
                </a:ext>
              </a:extLst>
            </p:cNvPr>
            <p:cNvSpPr txBox="1"/>
            <p:nvPr/>
          </p:nvSpPr>
          <p:spPr>
            <a:xfrm>
              <a:off x="3573767" y="5497994"/>
              <a:ext cx="1318287" cy="369332"/>
            </a:xfrm>
            <a:prstGeom prst="rect">
              <a:avLst/>
            </a:prstGeom>
            <a:noFill/>
          </p:spPr>
          <p:txBody>
            <a:bodyPr wrap="square" rtlCol="0">
              <a:spAutoFit/>
            </a:bodyPr>
            <a:lstStyle/>
            <a:p>
              <a:r>
                <a:rPr lang="en-US" dirty="0"/>
                <a:t>+             -</a:t>
              </a:r>
            </a:p>
          </p:txBody>
        </p:sp>
        <p:sp>
          <p:nvSpPr>
            <p:cNvPr id="22" name="TextBox 21">
              <a:extLst>
                <a:ext uri="{FF2B5EF4-FFF2-40B4-BE49-F238E27FC236}">
                  <a16:creationId xmlns:a16="http://schemas.microsoft.com/office/drawing/2014/main" id="{779A6EC8-6305-7E46-DD73-13536F6039B0}"/>
                </a:ext>
              </a:extLst>
            </p:cNvPr>
            <p:cNvSpPr txBox="1"/>
            <p:nvPr/>
          </p:nvSpPr>
          <p:spPr>
            <a:xfrm>
              <a:off x="5216978" y="5506330"/>
              <a:ext cx="1318287" cy="369332"/>
            </a:xfrm>
            <a:prstGeom prst="rect">
              <a:avLst/>
            </a:prstGeom>
            <a:noFill/>
          </p:spPr>
          <p:txBody>
            <a:bodyPr wrap="square" rtlCol="0">
              <a:spAutoFit/>
            </a:bodyPr>
            <a:lstStyle/>
            <a:p>
              <a:r>
                <a:rPr lang="en-US" dirty="0"/>
                <a:t>+             -</a:t>
              </a:r>
            </a:p>
          </p:txBody>
        </p:sp>
        <p:sp>
          <p:nvSpPr>
            <p:cNvPr id="23" name="TextBox 22">
              <a:extLst>
                <a:ext uri="{FF2B5EF4-FFF2-40B4-BE49-F238E27FC236}">
                  <a16:creationId xmlns:a16="http://schemas.microsoft.com/office/drawing/2014/main" id="{1500C4B0-AA70-2E06-8621-E9E8C894D39A}"/>
                </a:ext>
              </a:extLst>
            </p:cNvPr>
            <p:cNvSpPr txBox="1"/>
            <p:nvPr/>
          </p:nvSpPr>
          <p:spPr>
            <a:xfrm>
              <a:off x="6860189" y="5497785"/>
              <a:ext cx="1318287" cy="369332"/>
            </a:xfrm>
            <a:prstGeom prst="rect">
              <a:avLst/>
            </a:prstGeom>
            <a:noFill/>
          </p:spPr>
          <p:txBody>
            <a:bodyPr wrap="square" rtlCol="0">
              <a:spAutoFit/>
            </a:bodyPr>
            <a:lstStyle/>
            <a:p>
              <a:r>
                <a:rPr lang="en-US" dirty="0"/>
                <a:t>+             -</a:t>
              </a:r>
            </a:p>
          </p:txBody>
        </p:sp>
        <p:sp>
          <p:nvSpPr>
            <p:cNvPr id="24" name="TextBox 23">
              <a:extLst>
                <a:ext uri="{FF2B5EF4-FFF2-40B4-BE49-F238E27FC236}">
                  <a16:creationId xmlns:a16="http://schemas.microsoft.com/office/drawing/2014/main" id="{E4EC0B02-7AC6-6C72-836E-3844DA8F6106}"/>
                </a:ext>
              </a:extLst>
            </p:cNvPr>
            <p:cNvSpPr txBox="1"/>
            <p:nvPr/>
          </p:nvSpPr>
          <p:spPr>
            <a:xfrm>
              <a:off x="8479757" y="5496001"/>
              <a:ext cx="1318287" cy="369332"/>
            </a:xfrm>
            <a:prstGeom prst="rect">
              <a:avLst/>
            </a:prstGeom>
            <a:noFill/>
          </p:spPr>
          <p:txBody>
            <a:bodyPr wrap="square" rtlCol="0">
              <a:spAutoFit/>
            </a:bodyPr>
            <a:lstStyle/>
            <a:p>
              <a:r>
                <a:rPr lang="en-US" dirty="0"/>
                <a:t>+             -</a:t>
              </a:r>
            </a:p>
          </p:txBody>
        </p:sp>
      </p:grpSp>
      <p:sp>
        <p:nvSpPr>
          <p:cNvPr id="5" name="TextBox 4">
            <a:extLst>
              <a:ext uri="{FF2B5EF4-FFF2-40B4-BE49-F238E27FC236}">
                <a16:creationId xmlns:a16="http://schemas.microsoft.com/office/drawing/2014/main" id="{CBEF128C-6E46-B941-EC46-87FE531A3F88}"/>
              </a:ext>
            </a:extLst>
          </p:cNvPr>
          <p:cNvSpPr txBox="1"/>
          <p:nvPr/>
        </p:nvSpPr>
        <p:spPr>
          <a:xfrm>
            <a:off x="3531799" y="6075467"/>
            <a:ext cx="1925052" cy="338554"/>
          </a:xfrm>
          <a:prstGeom prst="rect">
            <a:avLst/>
          </a:prstGeom>
          <a:solidFill>
            <a:schemeClr val="bg1"/>
          </a:solidFill>
        </p:spPr>
        <p:txBody>
          <a:bodyPr wrap="square" rtlCol="0">
            <a:spAutoFit/>
          </a:bodyPr>
          <a:lstStyle/>
          <a:p>
            <a:r>
              <a:rPr lang="en-US" sz="1600" dirty="0">
                <a:latin typeface="Helvetica" panose="020B0604020202020204" pitchFamily="34" charset="0"/>
                <a:cs typeface="Helvetica" panose="020B0604020202020204" pitchFamily="34" charset="0"/>
              </a:rPr>
              <a:t>FTL_0222</a:t>
            </a:r>
          </a:p>
        </p:txBody>
      </p:sp>
      <p:cxnSp>
        <p:nvCxnSpPr>
          <p:cNvPr id="12" name="Straight Connector 11">
            <a:extLst>
              <a:ext uri="{FF2B5EF4-FFF2-40B4-BE49-F238E27FC236}">
                <a16:creationId xmlns:a16="http://schemas.microsoft.com/office/drawing/2014/main" id="{27D1B89D-4485-32C6-ACE8-6A4E14716C17}"/>
              </a:ext>
            </a:extLst>
          </p:cNvPr>
          <p:cNvCxnSpPr>
            <a:cxnSpLocks/>
          </p:cNvCxnSpPr>
          <p:nvPr/>
        </p:nvCxnSpPr>
        <p:spPr>
          <a:xfrm flipH="1">
            <a:off x="10124688" y="5930655"/>
            <a:ext cx="1156338" cy="39"/>
          </a:xfrm>
          <a:prstGeom prst="line">
            <a:avLst/>
          </a:prstGeom>
          <a:ln w="9525"/>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428481D4-020D-7D10-AF41-B76757CE960A}"/>
              </a:ext>
            </a:extLst>
          </p:cNvPr>
          <p:cNvSpPr txBox="1"/>
          <p:nvPr/>
        </p:nvSpPr>
        <p:spPr>
          <a:xfrm>
            <a:off x="10124688" y="5487411"/>
            <a:ext cx="1318287" cy="369332"/>
          </a:xfrm>
          <a:prstGeom prst="rect">
            <a:avLst/>
          </a:prstGeom>
          <a:noFill/>
        </p:spPr>
        <p:txBody>
          <a:bodyPr wrap="square" rtlCol="0">
            <a:spAutoFit/>
          </a:bodyPr>
          <a:lstStyle/>
          <a:p>
            <a:r>
              <a:rPr lang="en-US" dirty="0"/>
              <a:t>+             -</a:t>
            </a:r>
          </a:p>
        </p:txBody>
      </p:sp>
      <p:sp>
        <p:nvSpPr>
          <p:cNvPr id="21" name="TextBox 20">
            <a:extLst>
              <a:ext uri="{FF2B5EF4-FFF2-40B4-BE49-F238E27FC236}">
                <a16:creationId xmlns:a16="http://schemas.microsoft.com/office/drawing/2014/main" id="{9C4C85C6-91DB-FA57-7DCA-4DDFF2655F67}"/>
              </a:ext>
            </a:extLst>
          </p:cNvPr>
          <p:cNvSpPr txBox="1"/>
          <p:nvPr/>
        </p:nvSpPr>
        <p:spPr>
          <a:xfrm>
            <a:off x="9158284" y="1066236"/>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1.22-fold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28" name="Straight Connector 27">
            <a:extLst>
              <a:ext uri="{FF2B5EF4-FFF2-40B4-BE49-F238E27FC236}">
                <a16:creationId xmlns:a16="http://schemas.microsoft.com/office/drawing/2014/main" id="{01CE95E1-4B45-8F5E-E0A7-1C25A7EFC9B1}"/>
              </a:ext>
            </a:extLst>
          </p:cNvPr>
          <p:cNvCxnSpPr>
            <a:cxnSpLocks/>
          </p:cNvCxnSpPr>
          <p:nvPr/>
        </p:nvCxnSpPr>
        <p:spPr>
          <a:xfrm flipH="1">
            <a:off x="9990965" y="1362707"/>
            <a:ext cx="951835" cy="0"/>
          </a:xfrm>
          <a:prstGeom prst="line">
            <a:avLst/>
          </a:prstGeom>
          <a:ln w="19050"/>
        </p:spPr>
        <p:style>
          <a:lnRef idx="1">
            <a:schemeClr val="dk1"/>
          </a:lnRef>
          <a:fillRef idx="0">
            <a:schemeClr val="dk1"/>
          </a:fillRef>
          <a:effectRef idx="0">
            <a:schemeClr val="dk1"/>
          </a:effectRef>
          <a:fontRef idx="minor">
            <a:schemeClr val="tx1"/>
          </a:fontRef>
        </p:style>
      </p:cxnSp>
      <p:graphicFrame>
        <p:nvGraphicFramePr>
          <p:cNvPr id="29" name="Chart 28">
            <a:extLst>
              <a:ext uri="{FF2B5EF4-FFF2-40B4-BE49-F238E27FC236}">
                <a16:creationId xmlns:a16="http://schemas.microsoft.com/office/drawing/2014/main" id="{812D3F11-B04A-4416-9074-FC9D5142C5E5}"/>
              </a:ext>
            </a:extLst>
          </p:cNvPr>
          <p:cNvGraphicFramePr>
            <a:graphicFrameLocks/>
          </p:cNvGraphicFramePr>
          <p:nvPr>
            <p:extLst>
              <p:ext uri="{D42A27DB-BD31-4B8C-83A1-F6EECF244321}">
                <p14:modId xmlns:p14="http://schemas.microsoft.com/office/powerpoint/2010/main" val="3820525107"/>
              </p:ext>
            </p:extLst>
          </p:nvPr>
        </p:nvGraphicFramePr>
        <p:xfrm>
          <a:off x="1420153" y="2016651"/>
          <a:ext cx="10139562" cy="346815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725249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5D598B5F-EE34-8B48-3FFE-19BD271280E9}"/>
              </a:ext>
            </a:extLst>
          </p:cNvPr>
          <p:cNvGrpSpPr/>
          <p:nvPr/>
        </p:nvGrpSpPr>
        <p:grpSpPr>
          <a:xfrm>
            <a:off x="420421" y="1030545"/>
            <a:ext cx="5988369" cy="5345333"/>
            <a:chOff x="420421" y="238193"/>
            <a:chExt cx="5988369" cy="6129958"/>
          </a:xfrm>
        </p:grpSpPr>
        <p:sp>
          <p:nvSpPr>
            <p:cNvPr id="19" name="TextBox 18">
              <a:extLst>
                <a:ext uri="{FF2B5EF4-FFF2-40B4-BE49-F238E27FC236}">
                  <a16:creationId xmlns:a16="http://schemas.microsoft.com/office/drawing/2014/main" id="{0827CA60-02CA-46F5-B742-50E161D936EA}"/>
                </a:ext>
              </a:extLst>
            </p:cNvPr>
            <p:cNvSpPr txBox="1"/>
            <p:nvPr/>
          </p:nvSpPr>
          <p:spPr>
            <a:xfrm rot="16200000">
              <a:off x="-729700" y="2480818"/>
              <a:ext cx="2638799" cy="338554"/>
            </a:xfrm>
            <a:prstGeom prst="rect">
              <a:avLst/>
            </a:prstGeom>
            <a:noFill/>
          </p:spPr>
          <p:txBody>
            <a:bodyPr wrap="square" rtlCol="0">
              <a:spAutoFit/>
            </a:bodyPr>
            <a:lstStyle/>
            <a:p>
              <a:pPr algn="ct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Normalized</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Fluorescence</a:t>
              </a:r>
            </a:p>
          </p:txBody>
        </p:sp>
        <p:cxnSp>
          <p:nvCxnSpPr>
            <p:cNvPr id="58" name="Straight Connector 57">
              <a:extLst>
                <a:ext uri="{FF2B5EF4-FFF2-40B4-BE49-F238E27FC236}">
                  <a16:creationId xmlns:a16="http://schemas.microsoft.com/office/drawing/2014/main" id="{9BD3F21F-ACC0-40ED-A217-798EBC7A9CE3}"/>
                </a:ext>
              </a:extLst>
            </p:cNvPr>
            <p:cNvCxnSpPr>
              <a:cxnSpLocks/>
            </p:cNvCxnSpPr>
            <p:nvPr/>
          </p:nvCxnSpPr>
          <p:spPr>
            <a:xfrm flipH="1">
              <a:off x="2029222" y="238193"/>
              <a:ext cx="793988"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a16="http://schemas.microsoft.com/office/drawing/2014/main" id="{4A87095C-6455-06B9-BF3A-F36A6EB15065}"/>
                </a:ext>
              </a:extLst>
            </p:cNvPr>
            <p:cNvCxnSpPr>
              <a:cxnSpLocks/>
            </p:cNvCxnSpPr>
            <p:nvPr/>
          </p:nvCxnSpPr>
          <p:spPr>
            <a:xfrm>
              <a:off x="1611964" y="4739224"/>
              <a:ext cx="4796826" cy="0"/>
            </a:xfrm>
            <a:prstGeom prst="line">
              <a:avLst/>
            </a:prstGeom>
            <a:ln w="3175"/>
          </p:spPr>
          <p:style>
            <a:lnRef idx="1">
              <a:schemeClr val="dk1"/>
            </a:lnRef>
            <a:fillRef idx="0">
              <a:schemeClr val="dk1"/>
            </a:fillRef>
            <a:effectRef idx="0">
              <a:schemeClr val="dk1"/>
            </a:effectRef>
            <a:fontRef idx="minor">
              <a:schemeClr val="tx1"/>
            </a:fontRef>
          </p:style>
        </p:cxnSp>
        <p:sp>
          <p:nvSpPr>
            <p:cNvPr id="2" name="TextBox 1">
              <a:extLst>
                <a:ext uri="{FF2B5EF4-FFF2-40B4-BE49-F238E27FC236}">
                  <a16:creationId xmlns:a16="http://schemas.microsoft.com/office/drawing/2014/main" id="{D2E80C31-9CCB-D020-F4AC-2026ED794107}"/>
                </a:ext>
              </a:extLst>
            </p:cNvPr>
            <p:cNvSpPr txBox="1"/>
            <p:nvPr/>
          </p:nvSpPr>
          <p:spPr>
            <a:xfrm>
              <a:off x="420421" y="6029597"/>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5´ UTR:</a:t>
              </a:r>
            </a:p>
          </p:txBody>
        </p:sp>
        <p:cxnSp>
          <p:nvCxnSpPr>
            <p:cNvPr id="3" name="Straight Connector 2">
              <a:extLst>
                <a:ext uri="{FF2B5EF4-FFF2-40B4-BE49-F238E27FC236}">
                  <a16:creationId xmlns:a16="http://schemas.microsoft.com/office/drawing/2014/main" id="{B7CA496F-1C33-CB13-55F0-8CD51DD95CE1}"/>
                </a:ext>
              </a:extLst>
            </p:cNvPr>
            <p:cNvCxnSpPr>
              <a:cxnSpLocks/>
            </p:cNvCxnSpPr>
            <p:nvPr/>
          </p:nvCxnSpPr>
          <p:spPr>
            <a:xfrm flipH="1">
              <a:off x="1947411" y="5939284"/>
              <a:ext cx="2053872" cy="0"/>
            </a:xfrm>
            <a:prstGeom prst="line">
              <a:avLst/>
            </a:prstGeom>
            <a:ln w="9525"/>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FD6D27C5-9989-1E92-06E9-AC983D275375}"/>
                </a:ext>
              </a:extLst>
            </p:cNvPr>
            <p:cNvCxnSpPr>
              <a:cxnSpLocks/>
            </p:cNvCxnSpPr>
            <p:nvPr/>
          </p:nvCxnSpPr>
          <p:spPr>
            <a:xfrm flipH="1">
              <a:off x="4240458" y="5939284"/>
              <a:ext cx="2128812" cy="0"/>
            </a:xfrm>
            <a:prstGeom prst="line">
              <a:avLst/>
            </a:prstGeom>
            <a:ln w="9525"/>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12F08B10-AC63-9463-E548-1EBBEF87B6C2}"/>
                </a:ext>
              </a:extLst>
            </p:cNvPr>
            <p:cNvSpPr txBox="1"/>
            <p:nvPr/>
          </p:nvSpPr>
          <p:spPr>
            <a:xfrm>
              <a:off x="420421" y="5503111"/>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bS21-2:</a:t>
              </a:r>
            </a:p>
          </p:txBody>
        </p:sp>
        <p:sp>
          <p:nvSpPr>
            <p:cNvPr id="17" name="TextBox 16">
              <a:extLst>
                <a:ext uri="{FF2B5EF4-FFF2-40B4-BE49-F238E27FC236}">
                  <a16:creationId xmlns:a16="http://schemas.microsoft.com/office/drawing/2014/main" id="{F1169710-780B-21C2-14C4-6D2113DE76CC}"/>
                </a:ext>
              </a:extLst>
            </p:cNvPr>
            <p:cNvSpPr txBox="1"/>
            <p:nvPr/>
          </p:nvSpPr>
          <p:spPr>
            <a:xfrm>
              <a:off x="1929444" y="5493499"/>
              <a:ext cx="1318287" cy="369332"/>
            </a:xfrm>
            <a:prstGeom prst="rect">
              <a:avLst/>
            </a:prstGeom>
            <a:noFill/>
          </p:spPr>
          <p:txBody>
            <a:bodyPr wrap="square" rtlCol="0">
              <a:spAutoFit/>
            </a:bodyPr>
            <a:lstStyle/>
            <a:p>
              <a:r>
                <a:rPr lang="en-US" dirty="0"/>
                <a:t>+             -</a:t>
              </a:r>
            </a:p>
          </p:txBody>
        </p:sp>
        <p:sp>
          <p:nvSpPr>
            <p:cNvPr id="18" name="TextBox 17">
              <a:extLst>
                <a:ext uri="{FF2B5EF4-FFF2-40B4-BE49-F238E27FC236}">
                  <a16:creationId xmlns:a16="http://schemas.microsoft.com/office/drawing/2014/main" id="{3D2B91E5-DCDE-71C7-F46A-A2BE12884D2B}"/>
                </a:ext>
              </a:extLst>
            </p:cNvPr>
            <p:cNvSpPr txBox="1"/>
            <p:nvPr/>
          </p:nvSpPr>
          <p:spPr>
            <a:xfrm>
              <a:off x="3573767" y="5497994"/>
              <a:ext cx="1318287" cy="423545"/>
            </a:xfrm>
            <a:prstGeom prst="rect">
              <a:avLst/>
            </a:prstGeom>
            <a:noFill/>
          </p:spPr>
          <p:txBody>
            <a:bodyPr wrap="square" rtlCol="0">
              <a:spAutoFit/>
            </a:bodyPr>
            <a:lstStyle/>
            <a:p>
              <a:r>
                <a:rPr lang="en-US" dirty="0"/>
                <a:t>+</a:t>
              </a:r>
            </a:p>
          </p:txBody>
        </p:sp>
        <p:sp>
          <p:nvSpPr>
            <p:cNvPr id="22" name="TextBox 21">
              <a:extLst>
                <a:ext uri="{FF2B5EF4-FFF2-40B4-BE49-F238E27FC236}">
                  <a16:creationId xmlns:a16="http://schemas.microsoft.com/office/drawing/2014/main" id="{779A6EC8-6305-7E46-DD73-13536F6039B0}"/>
                </a:ext>
              </a:extLst>
            </p:cNvPr>
            <p:cNvSpPr txBox="1"/>
            <p:nvPr/>
          </p:nvSpPr>
          <p:spPr>
            <a:xfrm>
              <a:off x="4345217" y="5576885"/>
              <a:ext cx="1318287" cy="369332"/>
            </a:xfrm>
            <a:prstGeom prst="rect">
              <a:avLst/>
            </a:prstGeom>
            <a:noFill/>
          </p:spPr>
          <p:txBody>
            <a:bodyPr wrap="square" rtlCol="0">
              <a:spAutoFit/>
            </a:bodyPr>
            <a:lstStyle/>
            <a:p>
              <a:r>
                <a:rPr lang="en-US" dirty="0"/>
                <a:t>+             -</a:t>
              </a:r>
            </a:p>
          </p:txBody>
        </p:sp>
      </p:grpSp>
      <p:sp>
        <p:nvSpPr>
          <p:cNvPr id="13" name="TextBox 12">
            <a:extLst>
              <a:ext uri="{FF2B5EF4-FFF2-40B4-BE49-F238E27FC236}">
                <a16:creationId xmlns:a16="http://schemas.microsoft.com/office/drawing/2014/main" id="{717B5465-6EDB-56AD-860F-79C116741834}"/>
              </a:ext>
            </a:extLst>
          </p:cNvPr>
          <p:cNvSpPr txBox="1"/>
          <p:nvPr/>
        </p:nvSpPr>
        <p:spPr>
          <a:xfrm>
            <a:off x="2039982" y="6090581"/>
            <a:ext cx="1507104" cy="338554"/>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tul4</a:t>
            </a:r>
          </a:p>
        </p:txBody>
      </p:sp>
      <p:sp>
        <p:nvSpPr>
          <p:cNvPr id="12" name="TextBox 11">
            <a:extLst>
              <a:ext uri="{FF2B5EF4-FFF2-40B4-BE49-F238E27FC236}">
                <a16:creationId xmlns:a16="http://schemas.microsoft.com/office/drawing/2014/main" id="{F49A0918-1C5F-9DF1-6A20-A1D2865000CB}"/>
              </a:ext>
            </a:extLst>
          </p:cNvPr>
          <p:cNvSpPr txBox="1"/>
          <p:nvPr/>
        </p:nvSpPr>
        <p:spPr>
          <a:xfrm>
            <a:off x="4640505" y="6160779"/>
            <a:ext cx="1507104" cy="338554"/>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pdpA</a:t>
            </a:r>
            <a:endParaRPr lang="en-US" sz="1600" dirty="0">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104126D6-C5E8-EABD-49A1-690247113B2F}"/>
              </a:ext>
            </a:extLst>
          </p:cNvPr>
          <p:cNvSpPr txBox="1"/>
          <p:nvPr/>
        </p:nvSpPr>
        <p:spPr>
          <a:xfrm>
            <a:off x="420421" y="5205344"/>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Hfq:</a:t>
            </a:r>
          </a:p>
        </p:txBody>
      </p:sp>
      <p:grpSp>
        <p:nvGrpSpPr>
          <p:cNvPr id="14" name="Group 13">
            <a:extLst>
              <a:ext uri="{FF2B5EF4-FFF2-40B4-BE49-F238E27FC236}">
                <a16:creationId xmlns:a16="http://schemas.microsoft.com/office/drawing/2014/main" id="{88F31708-03B3-9448-8379-DAF9F4BAE97E}"/>
              </a:ext>
            </a:extLst>
          </p:cNvPr>
          <p:cNvGrpSpPr/>
          <p:nvPr/>
        </p:nvGrpSpPr>
        <p:grpSpPr>
          <a:xfrm>
            <a:off x="1929443" y="5185055"/>
            <a:ext cx="3027017" cy="389621"/>
            <a:chOff x="1929443" y="5185055"/>
            <a:chExt cx="3027017" cy="389621"/>
          </a:xfrm>
        </p:grpSpPr>
        <p:sp>
          <p:nvSpPr>
            <p:cNvPr id="6" name="TextBox 5">
              <a:extLst>
                <a:ext uri="{FF2B5EF4-FFF2-40B4-BE49-F238E27FC236}">
                  <a16:creationId xmlns:a16="http://schemas.microsoft.com/office/drawing/2014/main" id="{218334C6-B0FC-D3D5-0A3B-9C95F7156EA4}"/>
                </a:ext>
              </a:extLst>
            </p:cNvPr>
            <p:cNvSpPr txBox="1"/>
            <p:nvPr/>
          </p:nvSpPr>
          <p:spPr>
            <a:xfrm>
              <a:off x="1929443" y="5205344"/>
              <a:ext cx="1318287" cy="369332"/>
            </a:xfrm>
            <a:prstGeom prst="rect">
              <a:avLst/>
            </a:prstGeom>
            <a:noFill/>
          </p:spPr>
          <p:txBody>
            <a:bodyPr wrap="square" rtlCol="0">
              <a:spAutoFit/>
            </a:bodyPr>
            <a:lstStyle/>
            <a:p>
              <a:r>
                <a:rPr lang="en-US" dirty="0"/>
                <a:t>+             +</a:t>
              </a:r>
            </a:p>
          </p:txBody>
        </p:sp>
        <p:sp>
          <p:nvSpPr>
            <p:cNvPr id="11" name="TextBox 10">
              <a:extLst>
                <a:ext uri="{FF2B5EF4-FFF2-40B4-BE49-F238E27FC236}">
                  <a16:creationId xmlns:a16="http://schemas.microsoft.com/office/drawing/2014/main" id="{835CA9D5-C345-442F-554B-CD53D407149F}"/>
                </a:ext>
              </a:extLst>
            </p:cNvPr>
            <p:cNvSpPr txBox="1"/>
            <p:nvPr/>
          </p:nvSpPr>
          <p:spPr>
            <a:xfrm>
              <a:off x="3638173" y="5185055"/>
              <a:ext cx="1318287" cy="369332"/>
            </a:xfrm>
            <a:prstGeom prst="rect">
              <a:avLst/>
            </a:prstGeom>
            <a:noFill/>
          </p:spPr>
          <p:txBody>
            <a:bodyPr wrap="square" rtlCol="0">
              <a:spAutoFit/>
            </a:bodyPr>
            <a:lstStyle/>
            <a:p>
              <a:r>
                <a:rPr lang="en-US" dirty="0"/>
                <a:t>-</a:t>
              </a:r>
            </a:p>
          </p:txBody>
        </p:sp>
      </p:grpSp>
      <p:grpSp>
        <p:nvGrpSpPr>
          <p:cNvPr id="15" name="Group 14">
            <a:extLst>
              <a:ext uri="{FF2B5EF4-FFF2-40B4-BE49-F238E27FC236}">
                <a16:creationId xmlns:a16="http://schemas.microsoft.com/office/drawing/2014/main" id="{1134CC6C-48B1-8D9C-30D5-AEA62259DDAA}"/>
              </a:ext>
            </a:extLst>
          </p:cNvPr>
          <p:cNvGrpSpPr/>
          <p:nvPr/>
        </p:nvGrpSpPr>
        <p:grpSpPr>
          <a:xfrm>
            <a:off x="4376119" y="5201501"/>
            <a:ext cx="2962609" cy="369332"/>
            <a:chOff x="1929443" y="5205344"/>
            <a:chExt cx="2962609" cy="369332"/>
          </a:xfrm>
        </p:grpSpPr>
        <p:sp>
          <p:nvSpPr>
            <p:cNvPr id="20" name="TextBox 19">
              <a:extLst>
                <a:ext uri="{FF2B5EF4-FFF2-40B4-BE49-F238E27FC236}">
                  <a16:creationId xmlns:a16="http://schemas.microsoft.com/office/drawing/2014/main" id="{8933E8D3-B395-CD7F-252C-3AFDAD3DC980}"/>
                </a:ext>
              </a:extLst>
            </p:cNvPr>
            <p:cNvSpPr txBox="1"/>
            <p:nvPr/>
          </p:nvSpPr>
          <p:spPr>
            <a:xfrm>
              <a:off x="1929443" y="5205344"/>
              <a:ext cx="1318287" cy="369332"/>
            </a:xfrm>
            <a:prstGeom prst="rect">
              <a:avLst/>
            </a:prstGeom>
            <a:noFill/>
          </p:spPr>
          <p:txBody>
            <a:bodyPr wrap="square" rtlCol="0">
              <a:spAutoFit/>
            </a:bodyPr>
            <a:lstStyle/>
            <a:p>
              <a:r>
                <a:rPr lang="en-US" dirty="0"/>
                <a:t>+             +</a:t>
              </a:r>
            </a:p>
          </p:txBody>
        </p:sp>
        <p:sp>
          <p:nvSpPr>
            <p:cNvPr id="23" name="TextBox 22">
              <a:extLst>
                <a:ext uri="{FF2B5EF4-FFF2-40B4-BE49-F238E27FC236}">
                  <a16:creationId xmlns:a16="http://schemas.microsoft.com/office/drawing/2014/main" id="{6691A935-488B-E4DC-5DB1-237C72578228}"/>
                </a:ext>
              </a:extLst>
            </p:cNvPr>
            <p:cNvSpPr txBox="1"/>
            <p:nvPr/>
          </p:nvSpPr>
          <p:spPr>
            <a:xfrm>
              <a:off x="3573765" y="5205344"/>
              <a:ext cx="1318287" cy="369332"/>
            </a:xfrm>
            <a:prstGeom prst="rect">
              <a:avLst/>
            </a:prstGeom>
            <a:noFill/>
          </p:spPr>
          <p:txBody>
            <a:bodyPr wrap="square" rtlCol="0">
              <a:spAutoFit/>
            </a:bodyPr>
            <a:lstStyle/>
            <a:p>
              <a:r>
                <a:rPr lang="en-US" dirty="0"/>
                <a:t>-           </a:t>
              </a:r>
            </a:p>
          </p:txBody>
        </p:sp>
      </p:grpSp>
      <p:sp>
        <p:nvSpPr>
          <p:cNvPr id="24" name="TextBox 23">
            <a:extLst>
              <a:ext uri="{FF2B5EF4-FFF2-40B4-BE49-F238E27FC236}">
                <a16:creationId xmlns:a16="http://schemas.microsoft.com/office/drawing/2014/main" id="{EA1A665B-6F41-7501-A299-DB2E667AEA55}"/>
              </a:ext>
            </a:extLst>
          </p:cNvPr>
          <p:cNvSpPr txBox="1"/>
          <p:nvPr/>
        </p:nvSpPr>
        <p:spPr>
          <a:xfrm>
            <a:off x="5974947" y="5621562"/>
            <a:ext cx="633498" cy="369332"/>
          </a:xfrm>
          <a:prstGeom prst="rect">
            <a:avLst/>
          </a:prstGeom>
          <a:noFill/>
        </p:spPr>
        <p:txBody>
          <a:bodyPr wrap="square" rtlCol="0">
            <a:spAutoFit/>
          </a:bodyPr>
          <a:lstStyle/>
          <a:p>
            <a:r>
              <a:rPr lang="en-US" dirty="0"/>
              <a:t>+            </a:t>
            </a:r>
          </a:p>
        </p:txBody>
      </p:sp>
      <p:cxnSp>
        <p:nvCxnSpPr>
          <p:cNvPr id="21" name="Straight Connector 20">
            <a:extLst>
              <a:ext uri="{FF2B5EF4-FFF2-40B4-BE49-F238E27FC236}">
                <a16:creationId xmlns:a16="http://schemas.microsoft.com/office/drawing/2014/main" id="{A993831F-8C49-D6C6-DA66-5867F89B4ACB}"/>
              </a:ext>
            </a:extLst>
          </p:cNvPr>
          <p:cNvCxnSpPr>
            <a:cxnSpLocks/>
          </p:cNvCxnSpPr>
          <p:nvPr/>
        </p:nvCxnSpPr>
        <p:spPr>
          <a:xfrm flipH="1">
            <a:off x="2029222" y="731400"/>
            <a:ext cx="1608951"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F71ED94E-0381-8585-9341-C1B046A1E369}"/>
              </a:ext>
            </a:extLst>
          </p:cNvPr>
          <p:cNvCxnSpPr>
            <a:cxnSpLocks/>
          </p:cNvCxnSpPr>
          <p:nvPr/>
        </p:nvCxnSpPr>
        <p:spPr>
          <a:xfrm flipH="1" flipV="1">
            <a:off x="4685916" y="723660"/>
            <a:ext cx="1543434" cy="7740"/>
          </a:xfrm>
          <a:prstGeom prst="line">
            <a:avLst/>
          </a:prstGeom>
          <a:ln w="1905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BFF0A05B-474D-48CA-C4DC-FE7EC773F819}"/>
              </a:ext>
            </a:extLst>
          </p:cNvPr>
          <p:cNvCxnSpPr>
            <a:cxnSpLocks/>
          </p:cNvCxnSpPr>
          <p:nvPr/>
        </p:nvCxnSpPr>
        <p:spPr>
          <a:xfrm flipH="1">
            <a:off x="4673543" y="1030545"/>
            <a:ext cx="793988" cy="0"/>
          </a:xfrm>
          <a:prstGeom prst="line">
            <a:avLst/>
          </a:prstGeom>
          <a:ln w="19050"/>
        </p:spPr>
        <p:style>
          <a:lnRef idx="1">
            <a:schemeClr val="dk1"/>
          </a:lnRef>
          <a:fillRef idx="0">
            <a:schemeClr val="dk1"/>
          </a:fillRef>
          <a:effectRef idx="0">
            <a:schemeClr val="dk1"/>
          </a:effectRef>
          <a:fontRef idx="minor">
            <a:schemeClr val="tx1"/>
          </a:fontRef>
        </p:style>
      </p:cxnSp>
      <p:sp>
        <p:nvSpPr>
          <p:cNvPr id="32" name="TextBox 31">
            <a:extLst>
              <a:ext uri="{FF2B5EF4-FFF2-40B4-BE49-F238E27FC236}">
                <a16:creationId xmlns:a16="http://schemas.microsoft.com/office/drawing/2014/main" id="{6639BA54-8D4B-3A38-66C5-CDEEE1A67EE6}"/>
              </a:ext>
            </a:extLst>
          </p:cNvPr>
          <p:cNvSpPr txBox="1"/>
          <p:nvPr/>
        </p:nvSpPr>
        <p:spPr>
          <a:xfrm>
            <a:off x="2046155" y="715020"/>
            <a:ext cx="1611098" cy="369332"/>
          </a:xfrm>
          <a:prstGeom prst="rect">
            <a:avLst/>
          </a:prstGeom>
          <a:noFill/>
        </p:spPr>
        <p:txBody>
          <a:bodyPr wrap="square" rtlCol="0">
            <a:spAutoFit/>
          </a:bodyPr>
          <a:lstStyle/>
          <a:p>
            <a:r>
              <a:rPr lang="en-US" dirty="0"/>
              <a:t>1.28*</a:t>
            </a:r>
          </a:p>
        </p:txBody>
      </p:sp>
      <p:sp>
        <p:nvSpPr>
          <p:cNvPr id="33" name="TextBox 32">
            <a:extLst>
              <a:ext uri="{FF2B5EF4-FFF2-40B4-BE49-F238E27FC236}">
                <a16:creationId xmlns:a16="http://schemas.microsoft.com/office/drawing/2014/main" id="{2EAAF51D-6F6A-3C72-E4A7-B13FDED80BFD}"/>
              </a:ext>
            </a:extLst>
          </p:cNvPr>
          <p:cNvSpPr txBox="1"/>
          <p:nvPr/>
        </p:nvSpPr>
        <p:spPr>
          <a:xfrm>
            <a:off x="2063088" y="393102"/>
            <a:ext cx="1611098" cy="369332"/>
          </a:xfrm>
          <a:prstGeom prst="rect">
            <a:avLst/>
          </a:prstGeom>
          <a:noFill/>
        </p:spPr>
        <p:txBody>
          <a:bodyPr wrap="square" rtlCol="0">
            <a:spAutoFit/>
          </a:bodyPr>
          <a:lstStyle/>
          <a:p>
            <a:r>
              <a:rPr lang="en-US" dirty="0"/>
              <a:t>1.09*</a:t>
            </a:r>
          </a:p>
        </p:txBody>
      </p:sp>
      <p:sp>
        <p:nvSpPr>
          <p:cNvPr id="37" name="TextBox 36">
            <a:extLst>
              <a:ext uri="{FF2B5EF4-FFF2-40B4-BE49-F238E27FC236}">
                <a16:creationId xmlns:a16="http://schemas.microsoft.com/office/drawing/2014/main" id="{BB5E13C0-0CAC-EBF7-7B14-DE2ECC2A65C8}"/>
              </a:ext>
            </a:extLst>
          </p:cNvPr>
          <p:cNvSpPr txBox="1"/>
          <p:nvPr/>
        </p:nvSpPr>
        <p:spPr>
          <a:xfrm>
            <a:off x="4758172" y="685044"/>
            <a:ext cx="793988" cy="369332"/>
          </a:xfrm>
          <a:prstGeom prst="rect">
            <a:avLst/>
          </a:prstGeom>
          <a:noFill/>
        </p:spPr>
        <p:txBody>
          <a:bodyPr wrap="square" rtlCol="0">
            <a:spAutoFit/>
          </a:bodyPr>
          <a:lstStyle/>
          <a:p>
            <a:r>
              <a:rPr lang="en-US" dirty="0"/>
              <a:t>0.57*</a:t>
            </a:r>
          </a:p>
        </p:txBody>
      </p:sp>
      <p:sp>
        <p:nvSpPr>
          <p:cNvPr id="38" name="TextBox 37">
            <a:extLst>
              <a:ext uri="{FF2B5EF4-FFF2-40B4-BE49-F238E27FC236}">
                <a16:creationId xmlns:a16="http://schemas.microsoft.com/office/drawing/2014/main" id="{4A64A5B1-54EA-1D0F-8D62-9BDC034E8419}"/>
              </a:ext>
            </a:extLst>
          </p:cNvPr>
          <p:cNvSpPr txBox="1"/>
          <p:nvPr/>
        </p:nvSpPr>
        <p:spPr>
          <a:xfrm>
            <a:off x="4788447" y="409355"/>
            <a:ext cx="793988" cy="369332"/>
          </a:xfrm>
          <a:prstGeom prst="rect">
            <a:avLst/>
          </a:prstGeom>
          <a:noFill/>
        </p:spPr>
        <p:txBody>
          <a:bodyPr wrap="square" rtlCol="0">
            <a:spAutoFit/>
          </a:bodyPr>
          <a:lstStyle/>
          <a:p>
            <a:r>
              <a:rPr lang="en-US" dirty="0"/>
              <a:t>1.13*</a:t>
            </a:r>
          </a:p>
        </p:txBody>
      </p:sp>
      <p:graphicFrame>
        <p:nvGraphicFramePr>
          <p:cNvPr id="5" name="Chart 4">
            <a:extLst>
              <a:ext uri="{FF2B5EF4-FFF2-40B4-BE49-F238E27FC236}">
                <a16:creationId xmlns:a16="http://schemas.microsoft.com/office/drawing/2014/main" id="{812D3F11-B04A-4416-9074-FC9D5142C5E5}"/>
              </a:ext>
            </a:extLst>
          </p:cNvPr>
          <p:cNvGraphicFramePr>
            <a:graphicFrameLocks/>
          </p:cNvGraphicFramePr>
          <p:nvPr>
            <p:extLst>
              <p:ext uri="{D42A27DB-BD31-4B8C-83A1-F6EECF244321}">
                <p14:modId xmlns:p14="http://schemas.microsoft.com/office/powerpoint/2010/main" val="2425285244"/>
              </p:ext>
            </p:extLst>
          </p:nvPr>
        </p:nvGraphicFramePr>
        <p:xfrm>
          <a:off x="1407081" y="1151020"/>
          <a:ext cx="5373482" cy="393893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292496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AC0D574B-6107-4E2A-BE97-FA9461308CF9}"/>
              </a:ext>
            </a:extLst>
          </p:cNvPr>
          <p:cNvSpPr txBox="1"/>
          <p:nvPr/>
        </p:nvSpPr>
        <p:spPr>
          <a:xfrm>
            <a:off x="129463" y="42031"/>
            <a:ext cx="9594597" cy="1852815"/>
          </a:xfrm>
          <a:prstGeom prst="rect">
            <a:avLst/>
          </a:prstGeom>
          <a:noFill/>
        </p:spPr>
        <p:txBody>
          <a:bodyPr wrap="square">
            <a:spAutoFit/>
          </a:bodyPr>
          <a:lstStyle/>
          <a:p>
            <a:pPr marL="0" indent="0" algn="just">
              <a:lnSpc>
                <a:spcPct val="120000"/>
              </a:lnSpc>
              <a:buNone/>
            </a:pPr>
            <a:r>
              <a:rPr lang="en-US" sz="1600" dirty="0">
                <a:latin typeface="Courier New" panose="02070309020205020404" pitchFamily="49" charset="0"/>
                <a:cs typeface="Courier New" panose="02070309020205020404" pitchFamily="49" charset="0"/>
              </a:rPr>
              <a:t>WT </a:t>
            </a:r>
            <a:r>
              <a:rPr lang="en-US" sz="1600" i="1" dirty="0">
                <a:latin typeface="Courier New" panose="02070309020205020404" pitchFamily="49" charset="0"/>
                <a:cs typeface="Courier New" panose="02070309020205020404" pitchFamily="49" charset="0"/>
              </a:rPr>
              <a:t>pdpA</a:t>
            </a:r>
            <a:r>
              <a:rPr lang="en-US" sz="1600" dirty="0">
                <a:latin typeface="Courier New" panose="02070309020205020404" pitchFamily="49" charset="0"/>
                <a:cs typeface="Courier New" panose="02070309020205020404" pitchFamily="49" charset="0"/>
              </a:rPr>
              <a:t>:			</a:t>
            </a:r>
            <a:r>
              <a:rPr lang="en-US" sz="1600" dirty="0" err="1">
                <a:latin typeface="Courier New" panose="02070309020205020404" pitchFamily="49" charset="0"/>
                <a:cs typeface="Courier New" panose="02070309020205020404" pitchFamily="49" charset="0"/>
              </a:rPr>
              <a:t>aguuauguucuaauu</a:t>
            </a:r>
            <a:r>
              <a:rPr lang="en-US" sz="1600" u="sng" dirty="0" err="1">
                <a:latin typeface="Courier New" panose="02070309020205020404" pitchFamily="49" charset="0"/>
                <a:cs typeface="Courier New" panose="02070309020205020404" pitchFamily="49" charset="0"/>
              </a:rPr>
              <a:t>aaguag</a:t>
            </a:r>
            <a:r>
              <a:rPr lang="en-US" sz="1600" dirty="0" err="1">
                <a:latin typeface="Courier New" panose="02070309020205020404" pitchFamily="49" charset="0"/>
                <a:cs typeface="Courier New" panose="02070309020205020404" pitchFamily="49" charset="0"/>
              </a:rPr>
              <a:t>aca</a:t>
            </a:r>
            <a:r>
              <a:rPr lang="en-US" sz="1600" dirty="0">
                <a:latin typeface="Courier New" panose="02070309020205020404" pitchFamily="49" charset="0"/>
                <a:cs typeface="Courier New" panose="02070309020205020404" pitchFamily="49" charset="0"/>
              </a:rPr>
              <a:t> aug auagcaguaaaagau	 </a:t>
            </a:r>
          </a:p>
          <a:p>
            <a:pPr marL="0" indent="0" algn="just">
              <a:lnSpc>
                <a:spcPct val="120000"/>
              </a:lnSpc>
              <a:buNone/>
            </a:pPr>
            <a:r>
              <a:rPr lang="en-US" sz="1600" dirty="0">
                <a:latin typeface="Courier New" panose="02070309020205020404" pitchFamily="49" charset="0"/>
                <a:cs typeface="Courier New" panose="02070309020205020404" pitchFamily="49" charset="0"/>
              </a:rPr>
              <a:t>Ideal SD: 			</a:t>
            </a:r>
            <a:r>
              <a:rPr lang="en-US" sz="1600" dirty="0" err="1">
                <a:latin typeface="Courier New" panose="02070309020205020404" pitchFamily="49" charset="0"/>
                <a:cs typeface="Courier New" panose="02070309020205020404" pitchFamily="49" charset="0"/>
              </a:rPr>
              <a:t>aguuauguucua</a:t>
            </a:r>
            <a:r>
              <a:rPr lang="en-US" sz="1600" u="sng" dirty="0" err="1">
                <a:latin typeface="Courier New" panose="02070309020205020404" pitchFamily="49" charset="0"/>
                <a:cs typeface="Courier New" panose="02070309020205020404" pitchFamily="49" charset="0"/>
              </a:rPr>
              <a:t>AGGAGG</a:t>
            </a:r>
            <a:r>
              <a:rPr lang="en-US" sz="1600" dirty="0" err="1">
                <a:latin typeface="Courier New" panose="02070309020205020404" pitchFamily="49" charset="0"/>
                <a:cs typeface="Courier New" panose="02070309020205020404" pitchFamily="49" charset="0"/>
              </a:rPr>
              <a:t>UCAaca</a:t>
            </a:r>
            <a:r>
              <a:rPr lang="en-US" sz="1600" dirty="0">
                <a:latin typeface="Courier New" panose="02070309020205020404" pitchFamily="49" charset="0"/>
                <a:cs typeface="Courier New" panose="02070309020205020404" pitchFamily="49" charset="0"/>
              </a:rPr>
              <a:t> aug auagcaguaaaagau </a:t>
            </a:r>
          </a:p>
          <a:p>
            <a:pPr marL="0" indent="0" algn="just">
              <a:lnSpc>
                <a:spcPct val="120000"/>
              </a:lnSpc>
              <a:buNone/>
            </a:pPr>
            <a:r>
              <a:rPr lang="en-US" sz="1600" i="1" dirty="0">
                <a:latin typeface="Courier New" panose="02070309020205020404" pitchFamily="49" charset="0"/>
                <a:cs typeface="Courier New" panose="02070309020205020404" pitchFamily="49" charset="0"/>
              </a:rPr>
              <a:t>tul4</a:t>
            </a:r>
            <a:r>
              <a:rPr lang="en-US" sz="1600" dirty="0">
                <a:latin typeface="Courier New" panose="02070309020205020404" pitchFamily="49" charset="0"/>
                <a:cs typeface="Courier New" panose="02070309020205020404" pitchFamily="49" charset="0"/>
              </a:rPr>
              <a:t> SD:			</a:t>
            </a:r>
            <a:r>
              <a:rPr lang="en-US" sz="1600" dirty="0" err="1">
                <a:latin typeface="Courier New" panose="02070309020205020404" pitchFamily="49" charset="0"/>
                <a:cs typeface="Courier New" panose="02070309020205020404" pitchFamily="49" charset="0"/>
              </a:rPr>
              <a:t>aguuauguucua</a:t>
            </a:r>
            <a:r>
              <a:rPr lang="en-US" sz="1600" u="sng" dirty="0" err="1">
                <a:latin typeface="Courier New" panose="02070309020205020404" pitchFamily="49" charset="0"/>
                <a:cs typeface="Courier New" panose="02070309020205020404" pitchFamily="49" charset="0"/>
              </a:rPr>
              <a:t>AGGAGU</a:t>
            </a:r>
            <a:r>
              <a:rPr lang="en-US" sz="1600" dirty="0" err="1">
                <a:latin typeface="Courier New" panose="02070309020205020404" pitchFamily="49" charset="0"/>
                <a:cs typeface="Courier New" panose="02070309020205020404" pitchFamily="49" charset="0"/>
              </a:rPr>
              <a:t>AUCaca</a:t>
            </a:r>
            <a:r>
              <a:rPr lang="en-US" sz="1600" dirty="0">
                <a:latin typeface="Courier New" panose="02070309020205020404" pitchFamily="49" charset="0"/>
                <a:cs typeface="Courier New" panose="02070309020205020404" pitchFamily="49" charset="0"/>
              </a:rPr>
              <a:t> </a:t>
            </a:r>
            <a:r>
              <a:rPr lang="en-US" sz="1600" dirty="0" err="1">
                <a:latin typeface="Courier New" panose="02070309020205020404" pitchFamily="49" charset="0"/>
                <a:cs typeface="Courier New" panose="02070309020205020404" pitchFamily="49" charset="0"/>
              </a:rPr>
              <a:t>aug</a:t>
            </a:r>
            <a:r>
              <a:rPr lang="en-US" sz="1600" dirty="0">
                <a:latin typeface="Courier New" panose="02070309020205020404" pitchFamily="49" charset="0"/>
                <a:cs typeface="Courier New" panose="02070309020205020404" pitchFamily="49" charset="0"/>
              </a:rPr>
              <a:t> </a:t>
            </a:r>
            <a:r>
              <a:rPr lang="en-US" sz="1600" dirty="0" err="1">
                <a:latin typeface="Courier New" panose="02070309020205020404" pitchFamily="49" charset="0"/>
                <a:cs typeface="Courier New" panose="02070309020205020404" pitchFamily="49" charset="0"/>
              </a:rPr>
              <a:t>auagcaguaaaagau</a:t>
            </a:r>
            <a:endParaRPr lang="en-US" sz="1600" dirty="0">
              <a:latin typeface="Courier New" panose="02070309020205020404" pitchFamily="49" charset="0"/>
              <a:cs typeface="Courier New" panose="02070309020205020404" pitchFamily="49" charset="0"/>
            </a:endParaRPr>
          </a:p>
          <a:p>
            <a:pPr algn="just">
              <a:lnSpc>
                <a:spcPct val="120000"/>
              </a:lnSpc>
            </a:pPr>
            <a:r>
              <a:rPr lang="en-US" sz="1600" dirty="0">
                <a:latin typeface="Courier New" panose="02070309020205020404" pitchFamily="49" charset="0"/>
                <a:cs typeface="Courier New" panose="02070309020205020404" pitchFamily="49" charset="0"/>
              </a:rPr>
              <a:t>WT </a:t>
            </a:r>
            <a:r>
              <a:rPr lang="en-US" sz="1600" i="1" dirty="0">
                <a:latin typeface="Courier New" panose="02070309020205020404" pitchFamily="49" charset="0"/>
                <a:cs typeface="Courier New" panose="02070309020205020404" pitchFamily="49" charset="0"/>
              </a:rPr>
              <a:t>tul4</a:t>
            </a:r>
            <a:r>
              <a:rPr lang="en-US" sz="1600" dirty="0">
                <a:latin typeface="Courier New" panose="02070309020205020404" pitchFamily="49" charset="0"/>
                <a:cs typeface="Courier New" panose="02070309020205020404" pitchFamily="49" charset="0"/>
              </a:rPr>
              <a:t>:</a:t>
            </a:r>
            <a:r>
              <a:rPr lang="en-US" sz="1600" dirty="0">
                <a:latin typeface="Courier" pitchFamily="2" charset="0"/>
                <a:cs typeface="Courier New" panose="02070309020205020404" pitchFamily="49" charset="0"/>
              </a:rPr>
              <a:t>  	   </a:t>
            </a:r>
            <a:r>
              <a:rPr lang="en-US" sz="1600" dirty="0" err="1">
                <a:latin typeface="Courier" pitchFamily="2" charset="0"/>
                <a:cs typeface="Courier New" panose="02070309020205020404" pitchFamily="49" charset="0"/>
              </a:rPr>
              <a:t>gaguauaugugaauauuuaaaaa</a:t>
            </a:r>
            <a:r>
              <a:rPr lang="en-US" sz="1600" u="sng" dirty="0" err="1">
                <a:latin typeface="Courier" pitchFamily="2" charset="0"/>
                <a:cs typeface="Courier New" panose="02070309020205020404" pitchFamily="49" charset="0"/>
              </a:rPr>
              <a:t>uaggagua</a:t>
            </a:r>
            <a:r>
              <a:rPr lang="en-US" sz="1600" dirty="0" err="1">
                <a:latin typeface="Courier" pitchFamily="2" charset="0"/>
                <a:cs typeface="Courier New" panose="02070309020205020404" pitchFamily="49" charset="0"/>
              </a:rPr>
              <a:t>ucuau</a:t>
            </a:r>
            <a:r>
              <a:rPr lang="en-US" sz="1600" dirty="0">
                <a:latin typeface="Courier" pitchFamily="2" charset="0"/>
                <a:cs typeface="Courier New" panose="02070309020205020404" pitchFamily="49" charset="0"/>
              </a:rPr>
              <a:t> </a:t>
            </a:r>
            <a:r>
              <a:rPr lang="en-US" sz="1600" dirty="0" err="1">
                <a:latin typeface="Courier" pitchFamily="2" charset="0"/>
                <a:cs typeface="Courier New" panose="02070309020205020404" pitchFamily="49" charset="0"/>
              </a:rPr>
              <a:t>aug</a:t>
            </a:r>
            <a:r>
              <a:rPr lang="en-US" sz="1600" dirty="0">
                <a:latin typeface="Courier" pitchFamily="2" charset="0"/>
                <a:cs typeface="Courier New" panose="02070309020205020404" pitchFamily="49" charset="0"/>
              </a:rPr>
              <a:t> </a:t>
            </a:r>
            <a:r>
              <a:rPr lang="en-US" sz="1600" dirty="0" err="1">
                <a:latin typeface="Courier" pitchFamily="2" charset="0"/>
                <a:cs typeface="Courier New" panose="02070309020205020404" pitchFamily="49" charset="0"/>
              </a:rPr>
              <a:t>aaaaaaauaauuaag</a:t>
            </a:r>
            <a:r>
              <a:rPr lang="en-US" sz="1600" dirty="0">
                <a:latin typeface="Courier" pitchFamily="2" charset="0"/>
                <a:cs typeface="Courier New" panose="02070309020205020404" pitchFamily="49" charset="0"/>
              </a:rPr>
              <a:t> </a:t>
            </a:r>
          </a:p>
          <a:p>
            <a:pPr marL="0" indent="0" algn="just">
              <a:lnSpc>
                <a:spcPct val="120000"/>
              </a:lnSpc>
              <a:buNone/>
            </a:pPr>
            <a:endParaRPr lang="en-US" sz="1600" dirty="0">
              <a:latin typeface="Courier New" panose="02070309020205020404" pitchFamily="49" charset="0"/>
              <a:cs typeface="Courier New" panose="02070309020205020404" pitchFamily="49" charset="0"/>
            </a:endParaRPr>
          </a:p>
          <a:p>
            <a:pPr marL="0" indent="0" algn="just">
              <a:lnSpc>
                <a:spcPct val="120000"/>
              </a:lnSpc>
              <a:buNone/>
            </a:pPr>
            <a:endParaRPr lang="en-US" sz="1600" dirty="0">
              <a:latin typeface="Courier New" panose="02070309020205020404" pitchFamily="49" charset="0"/>
              <a:cs typeface="Courier New" panose="02070309020205020404" pitchFamily="49" charset="0"/>
            </a:endParaRPr>
          </a:p>
        </p:txBody>
      </p:sp>
      <p:grpSp>
        <p:nvGrpSpPr>
          <p:cNvPr id="50" name="Group 49">
            <a:extLst>
              <a:ext uri="{FF2B5EF4-FFF2-40B4-BE49-F238E27FC236}">
                <a16:creationId xmlns:a16="http://schemas.microsoft.com/office/drawing/2014/main" id="{C74B1C00-6F26-4213-AEFE-B5FC3C5A0C4B}"/>
              </a:ext>
            </a:extLst>
          </p:cNvPr>
          <p:cNvGrpSpPr/>
          <p:nvPr/>
        </p:nvGrpSpPr>
        <p:grpSpPr>
          <a:xfrm>
            <a:off x="1040612" y="1518786"/>
            <a:ext cx="2617198" cy="830997"/>
            <a:chOff x="2200785" y="3860931"/>
            <a:chExt cx="2617198" cy="830997"/>
          </a:xfrm>
        </p:grpSpPr>
        <p:sp>
          <p:nvSpPr>
            <p:cNvPr id="56" name="TextBox 55">
              <a:extLst>
                <a:ext uri="{FF2B5EF4-FFF2-40B4-BE49-F238E27FC236}">
                  <a16:creationId xmlns:a16="http://schemas.microsoft.com/office/drawing/2014/main" id="{1379825C-B8D0-4308-AB99-12E716F67BC4}"/>
                </a:ext>
              </a:extLst>
            </p:cNvPr>
            <p:cNvSpPr txBox="1"/>
            <p:nvPr/>
          </p:nvSpPr>
          <p:spPr>
            <a:xfrm>
              <a:off x="2200785" y="3860931"/>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0.71-fold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8" name="Straight Connector 57">
              <a:extLst>
                <a:ext uri="{FF2B5EF4-FFF2-40B4-BE49-F238E27FC236}">
                  <a16:creationId xmlns:a16="http://schemas.microsoft.com/office/drawing/2014/main" id="{9BD3F21F-ACC0-40ED-A217-798EBC7A9CE3}"/>
                </a:ext>
              </a:extLst>
            </p:cNvPr>
            <p:cNvCxnSpPr>
              <a:cxnSpLocks/>
            </p:cNvCxnSpPr>
            <p:nvPr/>
          </p:nvCxnSpPr>
          <p:spPr>
            <a:xfrm flipH="1">
              <a:off x="3013643" y="4127779"/>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4" name="Group 63">
            <a:extLst>
              <a:ext uri="{FF2B5EF4-FFF2-40B4-BE49-F238E27FC236}">
                <a16:creationId xmlns:a16="http://schemas.microsoft.com/office/drawing/2014/main" id="{F26FDB4D-593E-4B9B-93B1-0B1BF909EE33}"/>
              </a:ext>
            </a:extLst>
          </p:cNvPr>
          <p:cNvGrpSpPr/>
          <p:nvPr/>
        </p:nvGrpSpPr>
        <p:grpSpPr>
          <a:xfrm>
            <a:off x="7525823" y="1473745"/>
            <a:ext cx="2617198" cy="830997"/>
            <a:chOff x="2200785" y="3860931"/>
            <a:chExt cx="2617198" cy="830997"/>
          </a:xfrm>
        </p:grpSpPr>
        <p:sp>
          <p:nvSpPr>
            <p:cNvPr id="65" name="TextBox 64">
              <a:extLst>
                <a:ext uri="{FF2B5EF4-FFF2-40B4-BE49-F238E27FC236}">
                  <a16:creationId xmlns:a16="http://schemas.microsoft.com/office/drawing/2014/main" id="{D39063DF-B5BE-4442-BD2D-DCAB9F745420}"/>
                </a:ext>
              </a:extLst>
            </p:cNvPr>
            <p:cNvSpPr txBox="1"/>
            <p:nvPr/>
          </p:nvSpPr>
          <p:spPr>
            <a:xfrm>
              <a:off x="2200785" y="3860931"/>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1.02-fold</a:t>
              </a:r>
            </a:p>
            <a:p>
              <a:pPr algn="ctr"/>
              <a:endParaRPr lang="en-US" sz="1600" dirty="0">
                <a:latin typeface="Helvetica" panose="020B0604020202020204" pitchFamily="34" charset="0"/>
                <a:cs typeface="Helvetica" panose="020B0604020202020204" pitchFamily="34" charset="0"/>
              </a:endParaRPr>
            </a:p>
            <a:p>
              <a:endParaRPr lang="en-US" sz="1600" dirty="0">
                <a:latin typeface="Helvetica" panose="020B0604020202020204" pitchFamily="34" charset="0"/>
                <a:cs typeface="Helvetica" panose="020B0604020202020204" pitchFamily="34" charset="0"/>
              </a:endParaRPr>
            </a:p>
          </p:txBody>
        </p:sp>
        <p:cxnSp>
          <p:nvCxnSpPr>
            <p:cNvPr id="66" name="Straight Connector 65">
              <a:extLst>
                <a:ext uri="{FF2B5EF4-FFF2-40B4-BE49-F238E27FC236}">
                  <a16:creationId xmlns:a16="http://schemas.microsoft.com/office/drawing/2014/main" id="{48029A5B-B019-4832-8332-283A3F9EF076}"/>
                </a:ext>
              </a:extLst>
            </p:cNvPr>
            <p:cNvCxnSpPr>
              <a:cxnSpLocks/>
            </p:cNvCxnSpPr>
            <p:nvPr/>
          </p:nvCxnSpPr>
          <p:spPr>
            <a:xfrm flipH="1">
              <a:off x="3013643" y="4127779"/>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5" name="Group 54">
            <a:extLst>
              <a:ext uri="{FF2B5EF4-FFF2-40B4-BE49-F238E27FC236}">
                <a16:creationId xmlns:a16="http://schemas.microsoft.com/office/drawing/2014/main" id="{093D0BBD-2A91-4753-8E1F-E20945B200E2}"/>
              </a:ext>
            </a:extLst>
          </p:cNvPr>
          <p:cNvGrpSpPr/>
          <p:nvPr/>
        </p:nvGrpSpPr>
        <p:grpSpPr>
          <a:xfrm>
            <a:off x="3162069" y="1473746"/>
            <a:ext cx="2617198" cy="830997"/>
            <a:chOff x="2200785" y="3860931"/>
            <a:chExt cx="2617198" cy="830997"/>
          </a:xfrm>
        </p:grpSpPr>
        <p:sp>
          <p:nvSpPr>
            <p:cNvPr id="57" name="TextBox 56">
              <a:extLst>
                <a:ext uri="{FF2B5EF4-FFF2-40B4-BE49-F238E27FC236}">
                  <a16:creationId xmlns:a16="http://schemas.microsoft.com/office/drawing/2014/main" id="{C7232B83-FB3B-4E4B-8710-B2489EAC697F}"/>
                </a:ext>
              </a:extLst>
            </p:cNvPr>
            <p:cNvSpPr txBox="1"/>
            <p:nvPr/>
          </p:nvSpPr>
          <p:spPr>
            <a:xfrm>
              <a:off x="2200785" y="3860931"/>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0.71-fold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9" name="Straight Connector 58">
              <a:extLst>
                <a:ext uri="{FF2B5EF4-FFF2-40B4-BE49-F238E27FC236}">
                  <a16:creationId xmlns:a16="http://schemas.microsoft.com/office/drawing/2014/main" id="{774ECC1B-4449-4D52-885A-524115CF7C63}"/>
                </a:ext>
              </a:extLst>
            </p:cNvPr>
            <p:cNvCxnSpPr>
              <a:cxnSpLocks/>
            </p:cNvCxnSpPr>
            <p:nvPr/>
          </p:nvCxnSpPr>
          <p:spPr>
            <a:xfrm flipH="1">
              <a:off x="3013643" y="4127779"/>
              <a:ext cx="951835" cy="0"/>
            </a:xfrm>
            <a:prstGeom prst="line">
              <a:avLst/>
            </a:prstGeom>
            <a:ln w="19050"/>
          </p:spPr>
          <p:style>
            <a:lnRef idx="1">
              <a:schemeClr val="dk1"/>
            </a:lnRef>
            <a:fillRef idx="0">
              <a:schemeClr val="dk1"/>
            </a:fillRef>
            <a:effectRef idx="0">
              <a:schemeClr val="dk1"/>
            </a:effectRef>
            <a:fontRef idx="minor">
              <a:schemeClr val="tx1"/>
            </a:fontRef>
          </p:style>
        </p:cxnSp>
      </p:grpSp>
      <p:cxnSp>
        <p:nvCxnSpPr>
          <p:cNvPr id="8" name="Straight Connector 7">
            <a:extLst>
              <a:ext uri="{FF2B5EF4-FFF2-40B4-BE49-F238E27FC236}">
                <a16:creationId xmlns:a16="http://schemas.microsoft.com/office/drawing/2014/main" id="{0DDC19C3-1B07-CEED-BAE7-1698A6CD9E58}"/>
              </a:ext>
            </a:extLst>
          </p:cNvPr>
          <p:cNvCxnSpPr>
            <a:cxnSpLocks/>
          </p:cNvCxnSpPr>
          <p:nvPr/>
        </p:nvCxnSpPr>
        <p:spPr>
          <a:xfrm flipH="1">
            <a:off x="1645567" y="5648797"/>
            <a:ext cx="1520351" cy="0"/>
          </a:xfrm>
          <a:prstGeom prst="line">
            <a:avLst/>
          </a:prstGeom>
          <a:ln w="9525"/>
        </p:spPr>
        <p:style>
          <a:lnRef idx="1">
            <a:schemeClr val="dk1"/>
          </a:lnRef>
          <a:fillRef idx="0">
            <a:schemeClr val="dk1"/>
          </a:fillRef>
          <a:effectRef idx="0">
            <a:schemeClr val="dk1"/>
          </a:effectRef>
          <a:fontRef idx="minor">
            <a:schemeClr val="tx1"/>
          </a:fontRef>
        </p:style>
      </p:cxnSp>
      <p:sp>
        <p:nvSpPr>
          <p:cNvPr id="3" name="TextBox 2">
            <a:extLst>
              <a:ext uri="{FF2B5EF4-FFF2-40B4-BE49-F238E27FC236}">
                <a16:creationId xmlns:a16="http://schemas.microsoft.com/office/drawing/2014/main" id="{1B5BC8ED-10B6-DA4E-CC7E-57FDA7EFB679}"/>
              </a:ext>
            </a:extLst>
          </p:cNvPr>
          <p:cNvSpPr txBox="1"/>
          <p:nvPr/>
        </p:nvSpPr>
        <p:spPr>
          <a:xfrm>
            <a:off x="350056" y="5262818"/>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bS21-2:</a:t>
            </a:r>
          </a:p>
        </p:txBody>
      </p:sp>
      <p:grpSp>
        <p:nvGrpSpPr>
          <p:cNvPr id="22" name="Group 21">
            <a:extLst>
              <a:ext uri="{FF2B5EF4-FFF2-40B4-BE49-F238E27FC236}">
                <a16:creationId xmlns:a16="http://schemas.microsoft.com/office/drawing/2014/main" id="{2BDA3973-00B5-0881-4FA2-B1E513D9EAC3}"/>
              </a:ext>
            </a:extLst>
          </p:cNvPr>
          <p:cNvGrpSpPr/>
          <p:nvPr/>
        </p:nvGrpSpPr>
        <p:grpSpPr>
          <a:xfrm>
            <a:off x="940438" y="1395384"/>
            <a:ext cx="9080850" cy="3752850"/>
            <a:chOff x="1040611" y="1580939"/>
            <a:chExt cx="8832558" cy="3752850"/>
          </a:xfrm>
        </p:grpSpPr>
        <p:graphicFrame>
          <p:nvGraphicFramePr>
            <p:cNvPr id="17" name="Chart 16">
              <a:extLst>
                <a:ext uri="{FF2B5EF4-FFF2-40B4-BE49-F238E27FC236}">
                  <a16:creationId xmlns:a16="http://schemas.microsoft.com/office/drawing/2014/main" id="{88C61C60-E255-4288-8AC7-B5AADF666819}"/>
                </a:ext>
              </a:extLst>
            </p:cNvPr>
            <p:cNvGraphicFramePr>
              <a:graphicFrameLocks/>
            </p:cNvGraphicFramePr>
            <p:nvPr>
              <p:extLst>
                <p:ext uri="{D42A27DB-BD31-4B8C-83A1-F6EECF244321}">
                  <p14:modId xmlns:p14="http://schemas.microsoft.com/office/powerpoint/2010/main" val="3318166649"/>
                </p:ext>
              </p:extLst>
            </p:nvPr>
          </p:nvGraphicFramePr>
          <p:xfrm>
            <a:off x="1040611" y="1580939"/>
            <a:ext cx="8832558" cy="3752850"/>
          </p:xfrm>
          <a:graphic>
            <a:graphicData uri="http://schemas.openxmlformats.org/drawingml/2006/chart">
              <c:chart xmlns:c="http://schemas.openxmlformats.org/drawingml/2006/chart" xmlns:r="http://schemas.openxmlformats.org/officeDocument/2006/relationships" r:id="rId3"/>
            </a:graphicData>
          </a:graphic>
        </p:graphicFrame>
        <p:cxnSp>
          <p:nvCxnSpPr>
            <p:cNvPr id="18" name="Straight Connector 17">
              <a:extLst>
                <a:ext uri="{FF2B5EF4-FFF2-40B4-BE49-F238E27FC236}">
                  <a16:creationId xmlns:a16="http://schemas.microsoft.com/office/drawing/2014/main" id="{CC083269-AE5D-BAA3-A576-8250E5712590}"/>
                </a:ext>
              </a:extLst>
            </p:cNvPr>
            <p:cNvCxnSpPr/>
            <p:nvPr/>
          </p:nvCxnSpPr>
          <p:spPr>
            <a:xfrm flipV="1">
              <a:off x="1431893" y="5171833"/>
              <a:ext cx="8365034" cy="24833"/>
            </a:xfrm>
            <a:prstGeom prst="line">
              <a:avLst/>
            </a:prstGeom>
            <a:ln w="3175"/>
          </p:spPr>
          <p:style>
            <a:lnRef idx="1">
              <a:schemeClr val="dk1"/>
            </a:lnRef>
            <a:fillRef idx="0">
              <a:schemeClr val="dk1"/>
            </a:fillRef>
            <a:effectRef idx="0">
              <a:schemeClr val="dk1"/>
            </a:effectRef>
            <a:fontRef idx="minor">
              <a:schemeClr val="tx1"/>
            </a:fontRef>
          </p:style>
        </p:cxnSp>
      </p:grpSp>
      <p:sp>
        <p:nvSpPr>
          <p:cNvPr id="23" name="TextBox 22">
            <a:extLst>
              <a:ext uri="{FF2B5EF4-FFF2-40B4-BE49-F238E27FC236}">
                <a16:creationId xmlns:a16="http://schemas.microsoft.com/office/drawing/2014/main" id="{69050126-6430-086E-FBF8-851122D9F652}"/>
              </a:ext>
            </a:extLst>
          </p:cNvPr>
          <p:cNvSpPr txBox="1"/>
          <p:nvPr/>
        </p:nvSpPr>
        <p:spPr>
          <a:xfrm rot="16200000">
            <a:off x="-634400" y="2871217"/>
            <a:ext cx="2638800" cy="584775"/>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 Normalized β-</a:t>
            </a:r>
            <a:r>
              <a:rPr lang="en-US" sz="1600" dirty="0" err="1">
                <a:latin typeface="Helvetica" panose="020B0604020202020204" pitchFamily="34" charset="0"/>
                <a:cs typeface="Helvetica" panose="020B0604020202020204" pitchFamily="34" charset="0"/>
              </a:rPr>
              <a:t>galactosiase</a:t>
            </a:r>
            <a:r>
              <a:rPr lang="en-US" sz="1600" dirty="0">
                <a:latin typeface="Helvetica" panose="020B0604020202020204" pitchFamily="34" charset="0"/>
                <a:cs typeface="Helvetica" panose="020B0604020202020204" pitchFamily="34" charset="0"/>
              </a:rPr>
              <a:t> activity</a:t>
            </a:r>
          </a:p>
        </p:txBody>
      </p:sp>
      <p:sp>
        <p:nvSpPr>
          <p:cNvPr id="24" name="TextBox 23">
            <a:extLst>
              <a:ext uri="{FF2B5EF4-FFF2-40B4-BE49-F238E27FC236}">
                <a16:creationId xmlns:a16="http://schemas.microsoft.com/office/drawing/2014/main" id="{A6318386-DA33-5CE3-896F-748E534DB701}"/>
              </a:ext>
            </a:extLst>
          </p:cNvPr>
          <p:cNvSpPr txBox="1"/>
          <p:nvPr/>
        </p:nvSpPr>
        <p:spPr>
          <a:xfrm>
            <a:off x="5243879" y="1473746"/>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1.20-fold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25" name="Straight Connector 24">
            <a:extLst>
              <a:ext uri="{FF2B5EF4-FFF2-40B4-BE49-F238E27FC236}">
                <a16:creationId xmlns:a16="http://schemas.microsoft.com/office/drawing/2014/main" id="{F7F3E411-9FFB-69D5-421A-5C86E220DCF0}"/>
              </a:ext>
            </a:extLst>
          </p:cNvPr>
          <p:cNvCxnSpPr>
            <a:cxnSpLocks/>
          </p:cNvCxnSpPr>
          <p:nvPr/>
        </p:nvCxnSpPr>
        <p:spPr>
          <a:xfrm flipH="1">
            <a:off x="6076012" y="1765044"/>
            <a:ext cx="951835" cy="0"/>
          </a:xfrm>
          <a:prstGeom prst="line">
            <a:avLst/>
          </a:prstGeom>
          <a:ln w="19050"/>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E3CC7E71-9EEC-D302-FF0A-32E63F4C0332}"/>
              </a:ext>
            </a:extLst>
          </p:cNvPr>
          <p:cNvSpPr txBox="1"/>
          <p:nvPr/>
        </p:nvSpPr>
        <p:spPr>
          <a:xfrm>
            <a:off x="3847216" y="5244202"/>
            <a:ext cx="1521398" cy="400110"/>
          </a:xfrm>
          <a:prstGeom prst="rect">
            <a:avLst/>
          </a:prstGeom>
          <a:noFill/>
        </p:spPr>
        <p:txBody>
          <a:bodyPr wrap="square" rtlCol="0">
            <a:spAutoFit/>
          </a:bodyPr>
          <a:lstStyle/>
          <a:p>
            <a:r>
              <a:rPr lang="en-US" sz="2000" dirty="0"/>
              <a:t>+                  -</a:t>
            </a:r>
          </a:p>
        </p:txBody>
      </p:sp>
      <p:sp>
        <p:nvSpPr>
          <p:cNvPr id="30" name="TextBox 29">
            <a:extLst>
              <a:ext uri="{FF2B5EF4-FFF2-40B4-BE49-F238E27FC236}">
                <a16:creationId xmlns:a16="http://schemas.microsoft.com/office/drawing/2014/main" id="{9B2A49B9-07A0-CC0A-952B-5454101437D2}"/>
              </a:ext>
            </a:extLst>
          </p:cNvPr>
          <p:cNvSpPr txBox="1"/>
          <p:nvPr/>
        </p:nvSpPr>
        <p:spPr>
          <a:xfrm>
            <a:off x="1670940" y="5244202"/>
            <a:ext cx="1521398" cy="400110"/>
          </a:xfrm>
          <a:prstGeom prst="rect">
            <a:avLst/>
          </a:prstGeom>
          <a:noFill/>
        </p:spPr>
        <p:txBody>
          <a:bodyPr wrap="square" rtlCol="0">
            <a:spAutoFit/>
          </a:bodyPr>
          <a:lstStyle/>
          <a:p>
            <a:r>
              <a:rPr lang="en-US" sz="2000" dirty="0"/>
              <a:t>+                  -</a:t>
            </a:r>
          </a:p>
        </p:txBody>
      </p:sp>
      <p:sp>
        <p:nvSpPr>
          <p:cNvPr id="31" name="TextBox 30">
            <a:extLst>
              <a:ext uri="{FF2B5EF4-FFF2-40B4-BE49-F238E27FC236}">
                <a16:creationId xmlns:a16="http://schemas.microsoft.com/office/drawing/2014/main" id="{742C9929-E48E-44C9-BE36-E935E0A12DE9}"/>
              </a:ext>
            </a:extLst>
          </p:cNvPr>
          <p:cNvSpPr txBox="1"/>
          <p:nvPr/>
        </p:nvSpPr>
        <p:spPr>
          <a:xfrm>
            <a:off x="5945833" y="5244202"/>
            <a:ext cx="1521398" cy="400110"/>
          </a:xfrm>
          <a:prstGeom prst="rect">
            <a:avLst/>
          </a:prstGeom>
          <a:noFill/>
        </p:spPr>
        <p:txBody>
          <a:bodyPr wrap="square" rtlCol="0">
            <a:spAutoFit/>
          </a:bodyPr>
          <a:lstStyle/>
          <a:p>
            <a:r>
              <a:rPr lang="en-US" sz="2000" dirty="0"/>
              <a:t>+                  -</a:t>
            </a:r>
          </a:p>
        </p:txBody>
      </p:sp>
      <p:sp>
        <p:nvSpPr>
          <p:cNvPr id="32" name="TextBox 31">
            <a:extLst>
              <a:ext uri="{FF2B5EF4-FFF2-40B4-BE49-F238E27FC236}">
                <a16:creationId xmlns:a16="http://schemas.microsoft.com/office/drawing/2014/main" id="{38F0BDA6-FDF3-79D7-CFEB-8AA74EBBDD08}"/>
              </a:ext>
            </a:extLst>
          </p:cNvPr>
          <p:cNvSpPr txBox="1"/>
          <p:nvPr/>
        </p:nvSpPr>
        <p:spPr>
          <a:xfrm>
            <a:off x="8122109" y="5244202"/>
            <a:ext cx="1521398" cy="400110"/>
          </a:xfrm>
          <a:prstGeom prst="rect">
            <a:avLst/>
          </a:prstGeom>
          <a:noFill/>
        </p:spPr>
        <p:txBody>
          <a:bodyPr wrap="square" rtlCol="0">
            <a:spAutoFit/>
          </a:bodyPr>
          <a:lstStyle/>
          <a:p>
            <a:r>
              <a:rPr lang="en-US" sz="2000" dirty="0"/>
              <a:t>+                  -</a:t>
            </a:r>
          </a:p>
        </p:txBody>
      </p:sp>
      <p:cxnSp>
        <p:nvCxnSpPr>
          <p:cNvPr id="34" name="Straight Connector 33">
            <a:extLst>
              <a:ext uri="{FF2B5EF4-FFF2-40B4-BE49-F238E27FC236}">
                <a16:creationId xmlns:a16="http://schemas.microsoft.com/office/drawing/2014/main" id="{96550B95-6926-BE14-64CC-DE18A5AAA63E}"/>
              </a:ext>
            </a:extLst>
          </p:cNvPr>
          <p:cNvCxnSpPr>
            <a:cxnSpLocks/>
          </p:cNvCxnSpPr>
          <p:nvPr/>
        </p:nvCxnSpPr>
        <p:spPr>
          <a:xfrm flipH="1">
            <a:off x="3847216" y="5648797"/>
            <a:ext cx="1520351" cy="0"/>
          </a:xfrm>
          <a:prstGeom prst="line">
            <a:avLst/>
          </a:prstGeom>
          <a:ln w="9525"/>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EB603B7B-DB76-9264-A354-33F42B252BF3}"/>
              </a:ext>
            </a:extLst>
          </p:cNvPr>
          <p:cNvCxnSpPr>
            <a:cxnSpLocks/>
          </p:cNvCxnSpPr>
          <p:nvPr/>
        </p:nvCxnSpPr>
        <p:spPr>
          <a:xfrm flipH="1">
            <a:off x="5945833" y="5653540"/>
            <a:ext cx="1520351" cy="0"/>
          </a:xfrm>
          <a:prstGeom prst="line">
            <a:avLst/>
          </a:prstGeom>
          <a:ln w="9525"/>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B9E5D1FF-12CB-5361-E659-AAE95DFC1E83}"/>
              </a:ext>
            </a:extLst>
          </p:cNvPr>
          <p:cNvCxnSpPr>
            <a:cxnSpLocks/>
          </p:cNvCxnSpPr>
          <p:nvPr/>
        </p:nvCxnSpPr>
        <p:spPr>
          <a:xfrm flipH="1">
            <a:off x="8074246" y="5632519"/>
            <a:ext cx="1520351" cy="0"/>
          </a:xfrm>
          <a:prstGeom prst="line">
            <a:avLst/>
          </a:prstGeom>
          <a:ln w="9525"/>
        </p:spPr>
        <p:style>
          <a:lnRef idx="1">
            <a:schemeClr val="dk1"/>
          </a:lnRef>
          <a:fillRef idx="0">
            <a:schemeClr val="dk1"/>
          </a:fillRef>
          <a:effectRef idx="0">
            <a:schemeClr val="dk1"/>
          </a:effectRef>
          <a:fontRef idx="minor">
            <a:schemeClr val="tx1"/>
          </a:fontRef>
        </p:style>
      </p:cxnSp>
      <p:sp>
        <p:nvSpPr>
          <p:cNvPr id="37" name="TextBox 36">
            <a:extLst>
              <a:ext uri="{FF2B5EF4-FFF2-40B4-BE49-F238E27FC236}">
                <a16:creationId xmlns:a16="http://schemas.microsoft.com/office/drawing/2014/main" id="{5E302F9B-D118-F010-A3AA-2BD735499442}"/>
              </a:ext>
            </a:extLst>
          </p:cNvPr>
          <p:cNvSpPr txBox="1"/>
          <p:nvPr/>
        </p:nvSpPr>
        <p:spPr>
          <a:xfrm>
            <a:off x="8338681" y="5790043"/>
            <a:ext cx="1925052" cy="338554"/>
          </a:xfrm>
          <a:prstGeom prst="rect">
            <a:avLst/>
          </a:prstGeom>
          <a:solidFill>
            <a:schemeClr val="bg1"/>
          </a:solidFill>
        </p:spPr>
        <p:txBody>
          <a:bodyPr wrap="square" rtlCol="0">
            <a:spAutoFit/>
          </a:bodyPr>
          <a:lstStyle/>
          <a:p>
            <a:r>
              <a:rPr lang="en-US" sz="1600" dirty="0">
                <a:latin typeface="Helvetica" panose="020B0604020202020204" pitchFamily="34" charset="0"/>
                <a:cs typeface="Helvetica" panose="020B0604020202020204" pitchFamily="34" charset="0"/>
              </a:rPr>
              <a:t>WT</a:t>
            </a:r>
            <a:r>
              <a:rPr lang="en-US" sz="1600" i="1" dirty="0">
                <a:latin typeface="Helvetica" panose="020B0604020202020204" pitchFamily="34" charset="0"/>
                <a:cs typeface="Helvetica" panose="020B0604020202020204" pitchFamily="34" charset="0"/>
              </a:rPr>
              <a:t> tul4</a:t>
            </a:r>
            <a:endParaRPr lang="en-US" sz="1600" dirty="0">
              <a:latin typeface="Helvetica" panose="020B0604020202020204" pitchFamily="34" charset="0"/>
              <a:cs typeface="Helvetica" panose="020B0604020202020204" pitchFamily="34" charset="0"/>
            </a:endParaRPr>
          </a:p>
        </p:txBody>
      </p:sp>
      <p:sp>
        <p:nvSpPr>
          <p:cNvPr id="38" name="TextBox 37">
            <a:extLst>
              <a:ext uri="{FF2B5EF4-FFF2-40B4-BE49-F238E27FC236}">
                <a16:creationId xmlns:a16="http://schemas.microsoft.com/office/drawing/2014/main" id="{D9CAAA96-1A20-E0BA-5BEA-265ACE612A71}"/>
              </a:ext>
            </a:extLst>
          </p:cNvPr>
          <p:cNvSpPr txBox="1"/>
          <p:nvPr/>
        </p:nvSpPr>
        <p:spPr>
          <a:xfrm>
            <a:off x="1922164" y="5790043"/>
            <a:ext cx="1925052" cy="338554"/>
          </a:xfrm>
          <a:prstGeom prst="rect">
            <a:avLst/>
          </a:prstGeom>
          <a:solidFill>
            <a:schemeClr val="bg1"/>
          </a:solidFill>
        </p:spPr>
        <p:txBody>
          <a:bodyPr wrap="square" rtlCol="0">
            <a:spAutoFit/>
          </a:bodyPr>
          <a:lstStyle/>
          <a:p>
            <a:r>
              <a:rPr lang="en-US" sz="1600" dirty="0">
                <a:latin typeface="Helvetica" panose="020B0604020202020204" pitchFamily="34" charset="0"/>
                <a:cs typeface="Helvetica" panose="020B0604020202020204" pitchFamily="34" charset="0"/>
              </a:rPr>
              <a:t>WT</a:t>
            </a:r>
            <a:r>
              <a:rPr lang="en-US" sz="1600" i="1" dirty="0">
                <a:latin typeface="Helvetica" panose="020B0604020202020204" pitchFamily="34" charset="0"/>
                <a:cs typeface="Helvetica" panose="020B0604020202020204" pitchFamily="34" charset="0"/>
              </a:rPr>
              <a:t> pdpA</a:t>
            </a:r>
            <a:endParaRPr lang="en-US" sz="1600" dirty="0">
              <a:latin typeface="Helvetica" panose="020B0604020202020204" pitchFamily="34" charset="0"/>
              <a:cs typeface="Helvetica" panose="020B0604020202020204" pitchFamily="34" charset="0"/>
            </a:endParaRPr>
          </a:p>
        </p:txBody>
      </p:sp>
      <p:sp>
        <p:nvSpPr>
          <p:cNvPr id="39" name="TextBox 38">
            <a:extLst>
              <a:ext uri="{FF2B5EF4-FFF2-40B4-BE49-F238E27FC236}">
                <a16:creationId xmlns:a16="http://schemas.microsoft.com/office/drawing/2014/main" id="{33570F23-8AE5-044B-AB8F-3AA9567528F1}"/>
              </a:ext>
            </a:extLst>
          </p:cNvPr>
          <p:cNvSpPr txBox="1"/>
          <p:nvPr/>
        </p:nvSpPr>
        <p:spPr>
          <a:xfrm>
            <a:off x="4150960" y="5790043"/>
            <a:ext cx="1925052" cy="338554"/>
          </a:xfrm>
          <a:prstGeom prst="rect">
            <a:avLst/>
          </a:prstGeom>
          <a:solidFill>
            <a:schemeClr val="bg1"/>
          </a:solidFill>
        </p:spPr>
        <p:txBody>
          <a:bodyPr wrap="square" rtlCol="0">
            <a:spAutoFit/>
          </a:bodyPr>
          <a:lstStyle/>
          <a:p>
            <a:r>
              <a:rPr lang="en-US" sz="1600" i="1" dirty="0">
                <a:latin typeface="Helvetica" panose="020B0604020202020204" pitchFamily="34" charset="0"/>
                <a:cs typeface="Helvetica" panose="020B0604020202020204" pitchFamily="34" charset="0"/>
              </a:rPr>
              <a:t>tul4</a:t>
            </a:r>
            <a:r>
              <a:rPr lang="en-US" sz="1600" dirty="0">
                <a:latin typeface="Helvetica" panose="020B0604020202020204" pitchFamily="34" charset="0"/>
                <a:cs typeface="Helvetica" panose="020B0604020202020204" pitchFamily="34" charset="0"/>
              </a:rPr>
              <a:t> SD</a:t>
            </a:r>
          </a:p>
        </p:txBody>
      </p:sp>
      <p:sp>
        <p:nvSpPr>
          <p:cNvPr id="44" name="TextBox 43">
            <a:extLst>
              <a:ext uri="{FF2B5EF4-FFF2-40B4-BE49-F238E27FC236}">
                <a16:creationId xmlns:a16="http://schemas.microsoft.com/office/drawing/2014/main" id="{B15FA338-6B19-A952-F489-3BE6C6857198}"/>
              </a:ext>
            </a:extLst>
          </p:cNvPr>
          <p:cNvSpPr txBox="1"/>
          <p:nvPr/>
        </p:nvSpPr>
        <p:spPr>
          <a:xfrm>
            <a:off x="6244820" y="5789695"/>
            <a:ext cx="1925052" cy="338554"/>
          </a:xfrm>
          <a:prstGeom prst="rect">
            <a:avLst/>
          </a:prstGeom>
          <a:solidFill>
            <a:schemeClr val="bg1"/>
          </a:solidFill>
        </p:spPr>
        <p:txBody>
          <a:bodyPr wrap="square" rtlCol="0">
            <a:spAutoFit/>
          </a:bodyPr>
          <a:lstStyle/>
          <a:p>
            <a:r>
              <a:rPr lang="en-US" sz="1600" dirty="0">
                <a:latin typeface="Helvetica" panose="020B0604020202020204" pitchFamily="34" charset="0"/>
                <a:cs typeface="Helvetica" panose="020B0604020202020204" pitchFamily="34" charset="0"/>
              </a:rPr>
              <a:t>ideal SD</a:t>
            </a:r>
          </a:p>
        </p:txBody>
      </p:sp>
      <p:sp>
        <p:nvSpPr>
          <p:cNvPr id="46" name="TextBox 45">
            <a:extLst>
              <a:ext uri="{FF2B5EF4-FFF2-40B4-BE49-F238E27FC236}">
                <a16:creationId xmlns:a16="http://schemas.microsoft.com/office/drawing/2014/main" id="{F3005C9C-2A0D-C9FF-1215-E91CFFF3FD38}"/>
              </a:ext>
            </a:extLst>
          </p:cNvPr>
          <p:cNvSpPr txBox="1"/>
          <p:nvPr/>
        </p:nvSpPr>
        <p:spPr>
          <a:xfrm>
            <a:off x="390922" y="5758770"/>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5´ UTR:</a:t>
            </a:r>
          </a:p>
        </p:txBody>
      </p:sp>
    </p:spTree>
    <p:extLst>
      <p:ext uri="{BB962C8B-B14F-4D97-AF65-F5344CB8AC3E}">
        <p14:creationId xmlns:p14="http://schemas.microsoft.com/office/powerpoint/2010/main" val="41485699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49">
            <a:extLst>
              <a:ext uri="{FF2B5EF4-FFF2-40B4-BE49-F238E27FC236}">
                <a16:creationId xmlns:a16="http://schemas.microsoft.com/office/drawing/2014/main" id="{C74B1C00-6F26-4213-AEFE-B5FC3C5A0C4B}"/>
              </a:ext>
            </a:extLst>
          </p:cNvPr>
          <p:cNvGrpSpPr/>
          <p:nvPr/>
        </p:nvGrpSpPr>
        <p:grpSpPr>
          <a:xfrm>
            <a:off x="1040612" y="1518786"/>
            <a:ext cx="2617198" cy="646331"/>
            <a:chOff x="2200785" y="3860931"/>
            <a:chExt cx="2617198" cy="646331"/>
          </a:xfrm>
        </p:grpSpPr>
        <p:sp>
          <p:nvSpPr>
            <p:cNvPr id="56" name="TextBox 55">
              <a:extLst>
                <a:ext uri="{FF2B5EF4-FFF2-40B4-BE49-F238E27FC236}">
                  <a16:creationId xmlns:a16="http://schemas.microsoft.com/office/drawing/2014/main" id="{1379825C-B8D0-4308-AB99-12E716F67BC4}"/>
                </a:ext>
              </a:extLst>
            </p:cNvPr>
            <p:cNvSpPr txBox="1"/>
            <p:nvPr/>
          </p:nvSpPr>
          <p:spPr>
            <a:xfrm>
              <a:off x="2200785" y="3860931"/>
              <a:ext cx="2617198" cy="646331"/>
            </a:xfrm>
            <a:prstGeom prst="rect">
              <a:avLst/>
            </a:prstGeom>
            <a:noFill/>
          </p:spPr>
          <p:txBody>
            <a:bodyPr wrap="square" rtlCol="0">
              <a:spAutoFit/>
            </a:bodyPr>
            <a:lstStyle/>
            <a:p>
              <a:pPr algn="ctr"/>
              <a:r>
                <a:rPr lang="en-US" dirty="0">
                  <a:latin typeface="+mj-lt"/>
                  <a:cs typeface="Helvetica" panose="020B0604020202020204" pitchFamily="34" charset="0"/>
                </a:rPr>
                <a:t>*</a:t>
              </a:r>
            </a:p>
            <a:p>
              <a:endParaRPr lang="en-US" dirty="0">
                <a:latin typeface="+mj-lt"/>
                <a:cs typeface="Helvetica" panose="020B0604020202020204" pitchFamily="34" charset="0"/>
              </a:endParaRPr>
            </a:p>
          </p:txBody>
        </p:sp>
        <p:cxnSp>
          <p:nvCxnSpPr>
            <p:cNvPr id="58" name="Straight Connector 57">
              <a:extLst>
                <a:ext uri="{FF2B5EF4-FFF2-40B4-BE49-F238E27FC236}">
                  <a16:creationId xmlns:a16="http://schemas.microsoft.com/office/drawing/2014/main" id="{9BD3F21F-ACC0-40ED-A217-798EBC7A9CE3}"/>
                </a:ext>
              </a:extLst>
            </p:cNvPr>
            <p:cNvCxnSpPr>
              <a:cxnSpLocks/>
            </p:cNvCxnSpPr>
            <p:nvPr/>
          </p:nvCxnSpPr>
          <p:spPr>
            <a:xfrm flipH="1">
              <a:off x="3013643" y="4127779"/>
              <a:ext cx="951835" cy="0"/>
            </a:xfrm>
            <a:prstGeom prst="line">
              <a:avLst/>
            </a:prstGeom>
            <a:ln w="19050"/>
          </p:spPr>
          <p:style>
            <a:lnRef idx="1">
              <a:schemeClr val="dk1"/>
            </a:lnRef>
            <a:fillRef idx="0">
              <a:schemeClr val="dk1"/>
            </a:fillRef>
            <a:effectRef idx="0">
              <a:schemeClr val="dk1"/>
            </a:effectRef>
            <a:fontRef idx="minor">
              <a:schemeClr val="tx1"/>
            </a:fontRef>
          </p:style>
        </p:cxnSp>
      </p:grpSp>
      <p:cxnSp>
        <p:nvCxnSpPr>
          <p:cNvPr id="8" name="Straight Connector 7">
            <a:extLst>
              <a:ext uri="{FF2B5EF4-FFF2-40B4-BE49-F238E27FC236}">
                <a16:creationId xmlns:a16="http://schemas.microsoft.com/office/drawing/2014/main" id="{0DDC19C3-1B07-CEED-BAE7-1698A6CD9E58}"/>
              </a:ext>
            </a:extLst>
          </p:cNvPr>
          <p:cNvCxnSpPr>
            <a:cxnSpLocks/>
          </p:cNvCxnSpPr>
          <p:nvPr/>
        </p:nvCxnSpPr>
        <p:spPr>
          <a:xfrm flipH="1">
            <a:off x="1680210" y="6306546"/>
            <a:ext cx="2945677" cy="0"/>
          </a:xfrm>
          <a:prstGeom prst="line">
            <a:avLst/>
          </a:prstGeom>
          <a:ln w="9525"/>
        </p:spPr>
        <p:style>
          <a:lnRef idx="1">
            <a:schemeClr val="dk1"/>
          </a:lnRef>
          <a:fillRef idx="0">
            <a:schemeClr val="dk1"/>
          </a:fillRef>
          <a:effectRef idx="0">
            <a:schemeClr val="dk1"/>
          </a:effectRef>
          <a:fontRef idx="minor">
            <a:schemeClr val="tx1"/>
          </a:fontRef>
        </p:style>
      </p:cxnSp>
      <p:sp>
        <p:nvSpPr>
          <p:cNvPr id="3" name="TextBox 2">
            <a:extLst>
              <a:ext uri="{FF2B5EF4-FFF2-40B4-BE49-F238E27FC236}">
                <a16:creationId xmlns:a16="http://schemas.microsoft.com/office/drawing/2014/main" id="{1B5BC8ED-10B6-DA4E-CC7E-57FDA7EFB679}"/>
              </a:ext>
            </a:extLst>
          </p:cNvPr>
          <p:cNvSpPr txBox="1"/>
          <p:nvPr/>
        </p:nvSpPr>
        <p:spPr>
          <a:xfrm>
            <a:off x="-365331" y="5151280"/>
            <a:ext cx="2045541" cy="923330"/>
          </a:xfrm>
          <a:prstGeom prst="rect">
            <a:avLst/>
          </a:prstGeom>
          <a:solidFill>
            <a:schemeClr val="bg1"/>
          </a:solidFill>
        </p:spPr>
        <p:txBody>
          <a:bodyPr wrap="square" rtlCol="0">
            <a:spAutoFit/>
          </a:bodyPr>
          <a:lstStyle/>
          <a:p>
            <a:pPr algn="r"/>
            <a:r>
              <a:rPr lang="en-US" dirty="0">
                <a:latin typeface="Helvetica" panose="020B0604020202020204" pitchFamily="34" charset="0"/>
                <a:cs typeface="Helvetica" panose="020B0604020202020204" pitchFamily="34" charset="0"/>
              </a:rPr>
              <a:t>bS21-2:</a:t>
            </a:r>
          </a:p>
          <a:p>
            <a:pPr algn="r"/>
            <a:endParaRPr lang="en-US" dirty="0">
              <a:latin typeface="Helvetica" panose="020B0604020202020204" pitchFamily="34" charset="0"/>
              <a:cs typeface="Helvetica" panose="020B0604020202020204" pitchFamily="34" charset="0"/>
            </a:endParaRPr>
          </a:p>
          <a:p>
            <a:pPr algn="r"/>
            <a:r>
              <a:rPr lang="en-US" dirty="0">
                <a:latin typeface="Helvetica" panose="020B0604020202020204" pitchFamily="34" charset="0"/>
                <a:cs typeface="Helvetica" panose="020B0604020202020204" pitchFamily="34" charset="0"/>
              </a:rPr>
              <a:t>ectopic bS21-2</a:t>
            </a:r>
          </a:p>
        </p:txBody>
      </p:sp>
      <p:cxnSp>
        <p:nvCxnSpPr>
          <p:cNvPr id="18" name="Straight Connector 17">
            <a:extLst>
              <a:ext uri="{FF2B5EF4-FFF2-40B4-BE49-F238E27FC236}">
                <a16:creationId xmlns:a16="http://schemas.microsoft.com/office/drawing/2014/main" id="{CC083269-AE5D-BAA3-A576-8250E5712590}"/>
              </a:ext>
            </a:extLst>
          </p:cNvPr>
          <p:cNvCxnSpPr/>
          <p:nvPr/>
        </p:nvCxnSpPr>
        <p:spPr>
          <a:xfrm flipV="1">
            <a:off x="1342719" y="4986278"/>
            <a:ext cx="8600183" cy="24833"/>
          </a:xfrm>
          <a:prstGeom prst="line">
            <a:avLst/>
          </a:prstGeom>
          <a:ln w="3175"/>
        </p:spPr>
        <p:style>
          <a:lnRef idx="1">
            <a:schemeClr val="dk1"/>
          </a:lnRef>
          <a:fillRef idx="0">
            <a:schemeClr val="dk1"/>
          </a:fillRef>
          <a:effectRef idx="0">
            <a:schemeClr val="dk1"/>
          </a:effectRef>
          <a:fontRef idx="minor">
            <a:schemeClr val="tx1"/>
          </a:fontRef>
        </p:style>
      </p:cxnSp>
      <p:sp>
        <p:nvSpPr>
          <p:cNvPr id="23" name="TextBox 22">
            <a:extLst>
              <a:ext uri="{FF2B5EF4-FFF2-40B4-BE49-F238E27FC236}">
                <a16:creationId xmlns:a16="http://schemas.microsoft.com/office/drawing/2014/main" id="{69050126-6430-086E-FBF8-851122D9F652}"/>
              </a:ext>
            </a:extLst>
          </p:cNvPr>
          <p:cNvSpPr txBox="1"/>
          <p:nvPr/>
        </p:nvSpPr>
        <p:spPr>
          <a:xfrm rot="16200000">
            <a:off x="-916667" y="3190280"/>
            <a:ext cx="2708236" cy="646331"/>
          </a:xfrm>
          <a:prstGeom prst="rect">
            <a:avLst/>
          </a:prstGeom>
          <a:noFill/>
        </p:spPr>
        <p:txBody>
          <a:bodyPr wrap="square" rtlCol="0">
            <a:spAutoFit/>
          </a:bodyPr>
          <a:lstStyle/>
          <a:p>
            <a:pPr algn="ctr"/>
            <a:r>
              <a:rPr lang="en-US" dirty="0">
                <a:latin typeface="Helvetica" panose="020B0604020202020204" pitchFamily="34" charset="0"/>
                <a:cs typeface="Helvetica" panose="020B0604020202020204" pitchFamily="34" charset="0"/>
              </a:rPr>
              <a:t> Normalized relative </a:t>
            </a:r>
          </a:p>
          <a:p>
            <a:pPr algn="ctr"/>
            <a:r>
              <a:rPr lang="en-US" dirty="0">
                <a:latin typeface="Helvetica" panose="020B0604020202020204" pitchFamily="34" charset="0"/>
                <a:cs typeface="Helvetica" panose="020B0604020202020204" pitchFamily="34" charset="0"/>
              </a:rPr>
              <a:t>β-galactosiase activity</a:t>
            </a:r>
          </a:p>
        </p:txBody>
      </p:sp>
      <p:sp>
        <p:nvSpPr>
          <p:cNvPr id="24" name="TextBox 23">
            <a:extLst>
              <a:ext uri="{FF2B5EF4-FFF2-40B4-BE49-F238E27FC236}">
                <a16:creationId xmlns:a16="http://schemas.microsoft.com/office/drawing/2014/main" id="{A6318386-DA33-5CE3-896F-748E534DB701}"/>
              </a:ext>
            </a:extLst>
          </p:cNvPr>
          <p:cNvSpPr txBox="1"/>
          <p:nvPr/>
        </p:nvSpPr>
        <p:spPr>
          <a:xfrm>
            <a:off x="4971879" y="1473746"/>
            <a:ext cx="2617198" cy="584775"/>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ns</a:t>
            </a:r>
          </a:p>
          <a:p>
            <a:endParaRPr lang="en-US" sz="1600" dirty="0">
              <a:latin typeface="Helvetica" panose="020B0604020202020204" pitchFamily="34" charset="0"/>
              <a:cs typeface="Helvetica" panose="020B0604020202020204" pitchFamily="34" charset="0"/>
            </a:endParaRPr>
          </a:p>
        </p:txBody>
      </p:sp>
      <p:cxnSp>
        <p:nvCxnSpPr>
          <p:cNvPr id="25" name="Straight Connector 24">
            <a:extLst>
              <a:ext uri="{FF2B5EF4-FFF2-40B4-BE49-F238E27FC236}">
                <a16:creationId xmlns:a16="http://schemas.microsoft.com/office/drawing/2014/main" id="{F7F3E411-9FFB-69D5-421A-5C86E220DCF0}"/>
              </a:ext>
            </a:extLst>
          </p:cNvPr>
          <p:cNvCxnSpPr>
            <a:cxnSpLocks/>
          </p:cNvCxnSpPr>
          <p:nvPr/>
        </p:nvCxnSpPr>
        <p:spPr>
          <a:xfrm flipH="1">
            <a:off x="5804012" y="1765044"/>
            <a:ext cx="951835" cy="0"/>
          </a:xfrm>
          <a:prstGeom prst="line">
            <a:avLst/>
          </a:prstGeom>
          <a:ln w="19050"/>
        </p:spPr>
        <p:style>
          <a:lnRef idx="1">
            <a:schemeClr val="dk1"/>
          </a:lnRef>
          <a:fillRef idx="0">
            <a:schemeClr val="dk1"/>
          </a:fillRef>
          <a:effectRef idx="0">
            <a:schemeClr val="dk1"/>
          </a:effectRef>
          <a:fontRef idx="minor">
            <a:schemeClr val="tx1"/>
          </a:fontRef>
        </p:style>
      </p:cxnSp>
      <p:sp>
        <p:nvSpPr>
          <p:cNvPr id="30" name="TextBox 29">
            <a:extLst>
              <a:ext uri="{FF2B5EF4-FFF2-40B4-BE49-F238E27FC236}">
                <a16:creationId xmlns:a16="http://schemas.microsoft.com/office/drawing/2014/main" id="{9B2A49B9-07A0-CC0A-952B-5454101437D2}"/>
              </a:ext>
            </a:extLst>
          </p:cNvPr>
          <p:cNvSpPr txBox="1"/>
          <p:nvPr/>
        </p:nvSpPr>
        <p:spPr>
          <a:xfrm>
            <a:off x="1848662" y="5140306"/>
            <a:ext cx="3216884" cy="400110"/>
          </a:xfrm>
          <a:prstGeom prst="rect">
            <a:avLst/>
          </a:prstGeom>
          <a:noFill/>
        </p:spPr>
        <p:txBody>
          <a:bodyPr wrap="square" rtlCol="0">
            <a:spAutoFit/>
          </a:bodyPr>
          <a:lstStyle/>
          <a:p>
            <a:r>
              <a:rPr lang="en-US" sz="2000" dirty="0"/>
              <a:t>+                  -                     -</a:t>
            </a:r>
          </a:p>
        </p:txBody>
      </p:sp>
      <p:sp>
        <p:nvSpPr>
          <p:cNvPr id="32" name="TextBox 31">
            <a:extLst>
              <a:ext uri="{FF2B5EF4-FFF2-40B4-BE49-F238E27FC236}">
                <a16:creationId xmlns:a16="http://schemas.microsoft.com/office/drawing/2014/main" id="{38F0BDA6-FDF3-79D7-CFEB-8AA74EBBDD08}"/>
              </a:ext>
            </a:extLst>
          </p:cNvPr>
          <p:cNvSpPr txBox="1"/>
          <p:nvPr/>
        </p:nvSpPr>
        <p:spPr>
          <a:xfrm>
            <a:off x="5565412" y="5136443"/>
            <a:ext cx="1521398" cy="400110"/>
          </a:xfrm>
          <a:prstGeom prst="rect">
            <a:avLst/>
          </a:prstGeom>
          <a:noFill/>
        </p:spPr>
        <p:txBody>
          <a:bodyPr wrap="square" rtlCol="0">
            <a:spAutoFit/>
          </a:bodyPr>
          <a:lstStyle/>
          <a:p>
            <a:r>
              <a:rPr lang="en-US" sz="2000" dirty="0"/>
              <a:t>+                  -</a:t>
            </a:r>
          </a:p>
        </p:txBody>
      </p:sp>
      <p:cxnSp>
        <p:nvCxnSpPr>
          <p:cNvPr id="34" name="Straight Connector 33">
            <a:extLst>
              <a:ext uri="{FF2B5EF4-FFF2-40B4-BE49-F238E27FC236}">
                <a16:creationId xmlns:a16="http://schemas.microsoft.com/office/drawing/2014/main" id="{96550B95-6926-BE14-64CC-DE18A5AAA63E}"/>
              </a:ext>
            </a:extLst>
          </p:cNvPr>
          <p:cNvCxnSpPr>
            <a:cxnSpLocks/>
          </p:cNvCxnSpPr>
          <p:nvPr/>
        </p:nvCxnSpPr>
        <p:spPr>
          <a:xfrm flipH="1" flipV="1">
            <a:off x="5452110" y="6306546"/>
            <a:ext cx="1711051" cy="7252"/>
          </a:xfrm>
          <a:prstGeom prst="line">
            <a:avLst/>
          </a:prstGeom>
          <a:ln w="9525"/>
        </p:spPr>
        <p:style>
          <a:lnRef idx="1">
            <a:schemeClr val="dk1"/>
          </a:lnRef>
          <a:fillRef idx="0">
            <a:schemeClr val="dk1"/>
          </a:fillRef>
          <a:effectRef idx="0">
            <a:schemeClr val="dk1"/>
          </a:effectRef>
          <a:fontRef idx="minor">
            <a:schemeClr val="tx1"/>
          </a:fontRef>
        </p:style>
      </p:cxnSp>
      <p:sp>
        <p:nvSpPr>
          <p:cNvPr id="38" name="TextBox 37">
            <a:extLst>
              <a:ext uri="{FF2B5EF4-FFF2-40B4-BE49-F238E27FC236}">
                <a16:creationId xmlns:a16="http://schemas.microsoft.com/office/drawing/2014/main" id="{D9CAAA96-1A20-E0BA-5BEA-265ACE612A71}"/>
              </a:ext>
            </a:extLst>
          </p:cNvPr>
          <p:cNvSpPr txBox="1"/>
          <p:nvPr/>
        </p:nvSpPr>
        <p:spPr>
          <a:xfrm>
            <a:off x="2607850" y="6341737"/>
            <a:ext cx="1925052" cy="400110"/>
          </a:xfrm>
          <a:prstGeom prst="rect">
            <a:avLst/>
          </a:prstGeom>
          <a:solidFill>
            <a:schemeClr val="bg1"/>
          </a:solidFill>
        </p:spPr>
        <p:txBody>
          <a:bodyPr wrap="square" rtlCol="0">
            <a:spAutoFit/>
          </a:bodyPr>
          <a:lstStyle/>
          <a:p>
            <a:r>
              <a:rPr lang="en-US" sz="2000" i="1" dirty="0">
                <a:latin typeface="Helvetica" panose="020B0604020202020204" pitchFamily="34" charset="0"/>
                <a:cs typeface="Helvetica" panose="020B0604020202020204" pitchFamily="34" charset="0"/>
              </a:rPr>
              <a:t>pdpA</a:t>
            </a:r>
            <a:endParaRPr lang="en-US" sz="2000" dirty="0">
              <a:latin typeface="Helvetica" panose="020B0604020202020204" pitchFamily="34" charset="0"/>
              <a:cs typeface="Helvetica" panose="020B0604020202020204" pitchFamily="34" charset="0"/>
            </a:endParaRPr>
          </a:p>
        </p:txBody>
      </p:sp>
      <p:sp>
        <p:nvSpPr>
          <p:cNvPr id="39" name="TextBox 38">
            <a:extLst>
              <a:ext uri="{FF2B5EF4-FFF2-40B4-BE49-F238E27FC236}">
                <a16:creationId xmlns:a16="http://schemas.microsoft.com/office/drawing/2014/main" id="{33570F23-8AE5-044B-AB8F-3AA9567528F1}"/>
              </a:ext>
            </a:extLst>
          </p:cNvPr>
          <p:cNvSpPr txBox="1"/>
          <p:nvPr/>
        </p:nvSpPr>
        <p:spPr>
          <a:xfrm>
            <a:off x="6076012" y="6392524"/>
            <a:ext cx="1925052" cy="400110"/>
          </a:xfrm>
          <a:prstGeom prst="rect">
            <a:avLst/>
          </a:prstGeom>
          <a:solidFill>
            <a:schemeClr val="bg1"/>
          </a:solidFill>
        </p:spPr>
        <p:txBody>
          <a:bodyPr wrap="square" rtlCol="0">
            <a:spAutoFit/>
          </a:bodyPr>
          <a:lstStyle/>
          <a:p>
            <a:r>
              <a:rPr lang="en-US" sz="2000" i="1" dirty="0">
                <a:latin typeface="Helvetica" panose="020B0604020202020204" pitchFamily="34" charset="0"/>
                <a:cs typeface="Helvetica" panose="020B0604020202020204" pitchFamily="34" charset="0"/>
              </a:rPr>
              <a:t>tul4</a:t>
            </a:r>
            <a:endParaRPr lang="en-US" sz="2000" dirty="0">
              <a:latin typeface="Helvetica" panose="020B0604020202020204" pitchFamily="34" charset="0"/>
              <a:cs typeface="Helvetica" panose="020B0604020202020204" pitchFamily="34" charset="0"/>
            </a:endParaRPr>
          </a:p>
        </p:txBody>
      </p:sp>
      <p:sp>
        <p:nvSpPr>
          <p:cNvPr id="46" name="TextBox 45">
            <a:extLst>
              <a:ext uri="{FF2B5EF4-FFF2-40B4-BE49-F238E27FC236}">
                <a16:creationId xmlns:a16="http://schemas.microsoft.com/office/drawing/2014/main" id="{F3005C9C-2A0D-C9FF-1215-E91CFFF3FD38}"/>
              </a:ext>
            </a:extLst>
          </p:cNvPr>
          <p:cNvSpPr txBox="1"/>
          <p:nvPr/>
        </p:nvSpPr>
        <p:spPr>
          <a:xfrm>
            <a:off x="0" y="6347828"/>
            <a:ext cx="1392344" cy="369332"/>
          </a:xfrm>
          <a:prstGeom prst="rect">
            <a:avLst/>
          </a:prstGeom>
          <a:solidFill>
            <a:schemeClr val="bg1"/>
          </a:solidFill>
        </p:spPr>
        <p:txBody>
          <a:bodyPr wrap="square" rtlCol="0">
            <a:spAutoFit/>
          </a:bodyPr>
          <a:lstStyle/>
          <a:p>
            <a:pPr algn="r"/>
            <a:r>
              <a:rPr lang="en-US" dirty="0">
                <a:latin typeface="Helvetica" panose="020B0604020202020204" pitchFamily="34" charset="0"/>
                <a:cs typeface="Helvetica" panose="020B0604020202020204" pitchFamily="34" charset="0"/>
              </a:rPr>
              <a:t>5´ UTR:</a:t>
            </a:r>
          </a:p>
        </p:txBody>
      </p:sp>
      <p:sp>
        <p:nvSpPr>
          <p:cNvPr id="4" name="TextBox 3">
            <a:extLst>
              <a:ext uri="{FF2B5EF4-FFF2-40B4-BE49-F238E27FC236}">
                <a16:creationId xmlns:a16="http://schemas.microsoft.com/office/drawing/2014/main" id="{AD09F57C-40E6-1E81-DB37-B37CD846A6C2}"/>
              </a:ext>
            </a:extLst>
          </p:cNvPr>
          <p:cNvSpPr txBox="1"/>
          <p:nvPr/>
        </p:nvSpPr>
        <p:spPr>
          <a:xfrm>
            <a:off x="5605058" y="5659478"/>
            <a:ext cx="1521398" cy="400110"/>
          </a:xfrm>
          <a:prstGeom prst="rect">
            <a:avLst/>
          </a:prstGeom>
          <a:noFill/>
        </p:spPr>
        <p:txBody>
          <a:bodyPr wrap="square" rtlCol="0">
            <a:spAutoFit/>
          </a:bodyPr>
          <a:lstStyle/>
          <a:p>
            <a:r>
              <a:rPr lang="en-US" sz="2000" dirty="0"/>
              <a:t>-                  -</a:t>
            </a:r>
          </a:p>
        </p:txBody>
      </p:sp>
      <p:sp>
        <p:nvSpPr>
          <p:cNvPr id="5" name="TextBox 4">
            <a:extLst>
              <a:ext uri="{FF2B5EF4-FFF2-40B4-BE49-F238E27FC236}">
                <a16:creationId xmlns:a16="http://schemas.microsoft.com/office/drawing/2014/main" id="{F1D55DB3-7548-6B49-CD52-BEC38B9EB056}"/>
              </a:ext>
            </a:extLst>
          </p:cNvPr>
          <p:cNvSpPr txBox="1"/>
          <p:nvPr/>
        </p:nvSpPr>
        <p:spPr>
          <a:xfrm>
            <a:off x="1848662" y="5696619"/>
            <a:ext cx="3216884" cy="400110"/>
          </a:xfrm>
          <a:prstGeom prst="rect">
            <a:avLst/>
          </a:prstGeom>
          <a:noFill/>
        </p:spPr>
        <p:txBody>
          <a:bodyPr wrap="square" rtlCol="0">
            <a:spAutoFit/>
          </a:bodyPr>
          <a:lstStyle/>
          <a:p>
            <a:r>
              <a:rPr lang="en-US" sz="2000" dirty="0"/>
              <a:t>-                   -                     +</a:t>
            </a:r>
          </a:p>
        </p:txBody>
      </p:sp>
      <p:graphicFrame>
        <p:nvGraphicFramePr>
          <p:cNvPr id="6" name="Chart 5">
            <a:extLst>
              <a:ext uri="{FF2B5EF4-FFF2-40B4-BE49-F238E27FC236}">
                <a16:creationId xmlns:a16="http://schemas.microsoft.com/office/drawing/2014/main" id="{33052DFF-ADBF-49D2-A6F3-23C7667385D1}"/>
              </a:ext>
            </a:extLst>
          </p:cNvPr>
          <p:cNvGraphicFramePr>
            <a:graphicFrameLocks/>
          </p:cNvGraphicFramePr>
          <p:nvPr>
            <p:extLst>
              <p:ext uri="{D42A27DB-BD31-4B8C-83A1-F6EECF244321}">
                <p14:modId xmlns:p14="http://schemas.microsoft.com/office/powerpoint/2010/main" val="3735421123"/>
              </p:ext>
            </p:extLst>
          </p:nvPr>
        </p:nvGraphicFramePr>
        <p:xfrm>
          <a:off x="892478" y="1731235"/>
          <a:ext cx="6737350" cy="3458296"/>
        </p:xfrm>
        <a:graphic>
          <a:graphicData uri="http://schemas.openxmlformats.org/drawingml/2006/chart">
            <c:chart xmlns:c="http://schemas.openxmlformats.org/drawingml/2006/chart" xmlns:r="http://schemas.openxmlformats.org/officeDocument/2006/relationships" r:id="rId3"/>
          </a:graphicData>
        </a:graphic>
      </p:graphicFrame>
      <p:cxnSp>
        <p:nvCxnSpPr>
          <p:cNvPr id="10" name="Straight Connector 9">
            <a:extLst>
              <a:ext uri="{FF2B5EF4-FFF2-40B4-BE49-F238E27FC236}">
                <a16:creationId xmlns:a16="http://schemas.microsoft.com/office/drawing/2014/main" id="{830F7FF1-DEA8-74BA-17F5-3EEFDA678401}"/>
              </a:ext>
            </a:extLst>
          </p:cNvPr>
          <p:cNvCxnSpPr>
            <a:cxnSpLocks/>
          </p:cNvCxnSpPr>
          <p:nvPr/>
        </p:nvCxnSpPr>
        <p:spPr>
          <a:xfrm flipH="1" flipV="1">
            <a:off x="1853470" y="1513720"/>
            <a:ext cx="2409920" cy="5066"/>
          </a:xfrm>
          <a:prstGeom prst="line">
            <a:avLst/>
          </a:prstGeom>
          <a:ln w="19050"/>
        </p:spPr>
        <p:style>
          <a:lnRef idx="1">
            <a:schemeClr val="dk1"/>
          </a:lnRef>
          <a:fillRef idx="0">
            <a:schemeClr val="dk1"/>
          </a:fillRef>
          <a:effectRef idx="0">
            <a:schemeClr val="dk1"/>
          </a:effectRef>
          <a:fontRef idx="minor">
            <a:schemeClr val="tx1"/>
          </a:fontRef>
        </p:style>
      </p:cxnSp>
      <p:grpSp>
        <p:nvGrpSpPr>
          <p:cNvPr id="12" name="Group 11">
            <a:extLst>
              <a:ext uri="{FF2B5EF4-FFF2-40B4-BE49-F238E27FC236}">
                <a16:creationId xmlns:a16="http://schemas.microsoft.com/office/drawing/2014/main" id="{EB00A01C-5768-B5B7-D13B-2C3222406C46}"/>
              </a:ext>
            </a:extLst>
          </p:cNvPr>
          <p:cNvGrpSpPr/>
          <p:nvPr/>
        </p:nvGrpSpPr>
        <p:grpSpPr>
          <a:xfrm>
            <a:off x="2563457" y="1512996"/>
            <a:ext cx="2617198" cy="646331"/>
            <a:chOff x="2200785" y="3860931"/>
            <a:chExt cx="2617198" cy="646331"/>
          </a:xfrm>
        </p:grpSpPr>
        <p:sp>
          <p:nvSpPr>
            <p:cNvPr id="13" name="TextBox 12">
              <a:extLst>
                <a:ext uri="{FF2B5EF4-FFF2-40B4-BE49-F238E27FC236}">
                  <a16:creationId xmlns:a16="http://schemas.microsoft.com/office/drawing/2014/main" id="{476BE7C9-CC85-F146-07C1-36225F077697}"/>
                </a:ext>
              </a:extLst>
            </p:cNvPr>
            <p:cNvSpPr txBox="1"/>
            <p:nvPr/>
          </p:nvSpPr>
          <p:spPr>
            <a:xfrm>
              <a:off x="2200785" y="3860931"/>
              <a:ext cx="2617198" cy="646331"/>
            </a:xfrm>
            <a:prstGeom prst="rect">
              <a:avLst/>
            </a:prstGeom>
            <a:noFill/>
          </p:spPr>
          <p:txBody>
            <a:bodyPr wrap="square" rtlCol="0">
              <a:spAutoFit/>
            </a:bodyPr>
            <a:lstStyle/>
            <a:p>
              <a:pPr algn="ctr"/>
              <a:r>
                <a:rPr lang="en-US" dirty="0">
                  <a:latin typeface="+mj-lt"/>
                  <a:cs typeface="Helvetica" panose="020B0604020202020204" pitchFamily="34" charset="0"/>
                </a:rPr>
                <a:t>*</a:t>
              </a:r>
            </a:p>
            <a:p>
              <a:endParaRPr lang="en-US" dirty="0">
                <a:latin typeface="+mj-lt"/>
                <a:cs typeface="Helvetica" panose="020B0604020202020204" pitchFamily="34" charset="0"/>
              </a:endParaRPr>
            </a:p>
          </p:txBody>
        </p:sp>
        <p:cxnSp>
          <p:nvCxnSpPr>
            <p:cNvPr id="14" name="Straight Connector 13">
              <a:extLst>
                <a:ext uri="{FF2B5EF4-FFF2-40B4-BE49-F238E27FC236}">
                  <a16:creationId xmlns:a16="http://schemas.microsoft.com/office/drawing/2014/main" id="{D0F930A1-BE73-4D84-8A5B-2054001D1213}"/>
                </a:ext>
              </a:extLst>
            </p:cNvPr>
            <p:cNvCxnSpPr>
              <a:cxnSpLocks/>
            </p:cNvCxnSpPr>
            <p:nvPr/>
          </p:nvCxnSpPr>
          <p:spPr>
            <a:xfrm flipH="1">
              <a:off x="3013643" y="4127779"/>
              <a:ext cx="951835" cy="0"/>
            </a:xfrm>
            <a:prstGeom prst="line">
              <a:avLst/>
            </a:prstGeom>
            <a:ln w="19050"/>
          </p:spPr>
          <p:style>
            <a:lnRef idx="1">
              <a:schemeClr val="dk1"/>
            </a:lnRef>
            <a:fillRef idx="0">
              <a:schemeClr val="dk1"/>
            </a:fillRef>
            <a:effectRef idx="0">
              <a:schemeClr val="dk1"/>
            </a:effectRef>
            <a:fontRef idx="minor">
              <a:schemeClr val="tx1"/>
            </a:fontRef>
          </p:style>
        </p:cxnSp>
      </p:grpSp>
      <p:sp>
        <p:nvSpPr>
          <p:cNvPr id="15" name="TextBox 14">
            <a:extLst>
              <a:ext uri="{FF2B5EF4-FFF2-40B4-BE49-F238E27FC236}">
                <a16:creationId xmlns:a16="http://schemas.microsoft.com/office/drawing/2014/main" id="{2E724A78-4C6A-9E08-00C0-FCD6241312AD}"/>
              </a:ext>
            </a:extLst>
          </p:cNvPr>
          <p:cNvSpPr txBox="1"/>
          <p:nvPr/>
        </p:nvSpPr>
        <p:spPr>
          <a:xfrm>
            <a:off x="2884080" y="1169538"/>
            <a:ext cx="1177290" cy="369332"/>
          </a:xfrm>
          <a:prstGeom prst="rect">
            <a:avLst/>
          </a:prstGeom>
          <a:noFill/>
        </p:spPr>
        <p:txBody>
          <a:bodyPr wrap="square" rtlCol="0">
            <a:spAutoFit/>
          </a:bodyPr>
          <a:lstStyle/>
          <a:p>
            <a:r>
              <a:rPr lang="en-US" dirty="0"/>
              <a:t>*</a:t>
            </a:r>
          </a:p>
        </p:txBody>
      </p:sp>
    </p:spTree>
    <p:extLst>
      <p:ext uri="{BB962C8B-B14F-4D97-AF65-F5344CB8AC3E}">
        <p14:creationId xmlns:p14="http://schemas.microsoft.com/office/powerpoint/2010/main" val="23067103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5D598B5F-EE34-8B48-3FFE-19BD271280E9}"/>
              </a:ext>
            </a:extLst>
          </p:cNvPr>
          <p:cNvGrpSpPr/>
          <p:nvPr/>
        </p:nvGrpSpPr>
        <p:grpSpPr>
          <a:xfrm>
            <a:off x="420421" y="1103288"/>
            <a:ext cx="6764300" cy="5341316"/>
            <a:chOff x="420421" y="1103288"/>
            <a:chExt cx="6764300" cy="5341316"/>
          </a:xfrm>
        </p:grpSpPr>
        <p:grpSp>
          <p:nvGrpSpPr>
            <p:cNvPr id="14" name="Group 13">
              <a:extLst>
                <a:ext uri="{FF2B5EF4-FFF2-40B4-BE49-F238E27FC236}">
                  <a16:creationId xmlns:a16="http://schemas.microsoft.com/office/drawing/2014/main" id="{180B726E-4243-48D4-B1C9-89C3CAEC1C20}"/>
                </a:ext>
              </a:extLst>
            </p:cNvPr>
            <p:cNvGrpSpPr/>
            <p:nvPr/>
          </p:nvGrpSpPr>
          <p:grpSpPr>
            <a:xfrm>
              <a:off x="632286" y="2248239"/>
              <a:ext cx="6450040" cy="4196365"/>
              <a:chOff x="239704" y="663164"/>
              <a:chExt cx="6450040" cy="4196365"/>
            </a:xfrm>
          </p:grpSpPr>
          <p:sp>
            <p:nvSpPr>
              <p:cNvPr id="49" name="TextBox 48">
                <a:extLst>
                  <a:ext uri="{FF2B5EF4-FFF2-40B4-BE49-F238E27FC236}">
                    <a16:creationId xmlns:a16="http://schemas.microsoft.com/office/drawing/2014/main" id="{B6937DD3-5C9B-4530-A37A-AE4FDFDCFEF0}"/>
                  </a:ext>
                </a:extLst>
              </p:cNvPr>
              <p:cNvSpPr txBox="1"/>
              <p:nvPr/>
            </p:nvSpPr>
            <p:spPr>
              <a:xfrm>
                <a:off x="4764692" y="4488847"/>
                <a:ext cx="1925052" cy="338554"/>
              </a:xfrm>
              <a:prstGeom prst="rect">
                <a:avLst/>
              </a:prstGeom>
              <a:solidFill>
                <a:schemeClr val="bg1"/>
              </a:solidFill>
            </p:spPr>
            <p:txBody>
              <a:bodyPr wrap="square" rtlCol="0">
                <a:spAutoFit/>
              </a:bodyPr>
              <a:lstStyle/>
              <a:p>
                <a:r>
                  <a:rPr lang="en-US" sz="1600" dirty="0">
                    <a:latin typeface="Helvetica" panose="020B0604020202020204" pitchFamily="34" charset="0"/>
                    <a:cs typeface="Helvetica" panose="020B0604020202020204" pitchFamily="34" charset="0"/>
                  </a:rPr>
                  <a:t>FTL_0215</a:t>
                </a:r>
              </a:p>
            </p:txBody>
          </p:sp>
          <p:grpSp>
            <p:nvGrpSpPr>
              <p:cNvPr id="6" name="Group 5">
                <a:extLst>
                  <a:ext uri="{FF2B5EF4-FFF2-40B4-BE49-F238E27FC236}">
                    <a16:creationId xmlns:a16="http://schemas.microsoft.com/office/drawing/2014/main" id="{7C973588-2315-415E-ADAB-15764A03F797}"/>
                  </a:ext>
                </a:extLst>
              </p:cNvPr>
              <p:cNvGrpSpPr/>
              <p:nvPr/>
            </p:nvGrpSpPr>
            <p:grpSpPr>
              <a:xfrm>
                <a:off x="239704" y="663164"/>
                <a:ext cx="4543592" cy="4196365"/>
                <a:chOff x="930941" y="1585824"/>
                <a:chExt cx="4543592" cy="4196365"/>
              </a:xfrm>
            </p:grpSpPr>
            <p:sp>
              <p:nvSpPr>
                <p:cNvPr id="7" name="TextBox 6">
                  <a:extLst>
                    <a:ext uri="{FF2B5EF4-FFF2-40B4-BE49-F238E27FC236}">
                      <a16:creationId xmlns:a16="http://schemas.microsoft.com/office/drawing/2014/main" id="{12CE89FA-3856-4482-9393-1C6C6F04D52C}"/>
                    </a:ext>
                  </a:extLst>
                </p:cNvPr>
                <p:cNvSpPr txBox="1"/>
                <p:nvPr/>
              </p:nvSpPr>
              <p:spPr>
                <a:xfrm>
                  <a:off x="2572039" y="5367182"/>
                  <a:ext cx="1925052" cy="338554"/>
                </a:xfrm>
                <a:prstGeom prst="rect">
                  <a:avLst/>
                </a:prstGeom>
                <a:solidFill>
                  <a:schemeClr val="bg1"/>
                </a:solidFill>
              </p:spPr>
              <p:txBody>
                <a:bodyPr wrap="square" rtlCol="0">
                  <a:spAutoFit/>
                </a:bodyPr>
                <a:lstStyle/>
                <a:p>
                  <a:r>
                    <a:rPr lang="en-US" sz="1600" i="1" dirty="0" err="1">
                      <a:latin typeface="Helvetica" panose="020B0604020202020204" pitchFamily="34" charset="0"/>
                      <a:cs typeface="Helvetica" panose="020B0604020202020204" pitchFamily="34" charset="0"/>
                    </a:rPr>
                    <a:t>pdpC</a:t>
                  </a:r>
                  <a:endParaRPr lang="en-US" sz="1600" dirty="0">
                    <a:latin typeface="Helvetica" panose="020B0604020202020204" pitchFamily="34" charset="0"/>
                    <a:cs typeface="Helvetica" panose="020B0604020202020204" pitchFamily="34" charset="0"/>
                  </a:endParaRPr>
                </a:p>
              </p:txBody>
            </p:sp>
            <p:sp>
              <p:nvSpPr>
                <p:cNvPr id="19" name="TextBox 18">
                  <a:extLst>
                    <a:ext uri="{FF2B5EF4-FFF2-40B4-BE49-F238E27FC236}">
                      <a16:creationId xmlns:a16="http://schemas.microsoft.com/office/drawing/2014/main" id="{0827CA60-02CA-46F5-B742-50E161D936EA}"/>
                    </a:ext>
                  </a:extLst>
                </p:cNvPr>
                <p:cNvSpPr txBox="1"/>
                <p:nvPr/>
              </p:nvSpPr>
              <p:spPr>
                <a:xfrm rot="16200000">
                  <a:off x="-219182" y="2735947"/>
                  <a:ext cx="2638800" cy="338554"/>
                </a:xfrm>
                <a:prstGeom prst="rect">
                  <a:avLst/>
                </a:prstGeom>
                <a:noFill/>
              </p:spPr>
              <p:txBody>
                <a:bodyPr wrap="square" rtlCol="0">
                  <a:spAutoFit/>
                </a:bodyPr>
                <a:lstStyle/>
                <a:p>
                  <a:pPr algn="ct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Normalized</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Fluorescence</a:t>
                  </a:r>
                </a:p>
              </p:txBody>
            </p:sp>
            <p:sp>
              <p:nvSpPr>
                <p:cNvPr id="26" name="TextBox 25">
                  <a:extLst>
                    <a:ext uri="{FF2B5EF4-FFF2-40B4-BE49-F238E27FC236}">
                      <a16:creationId xmlns:a16="http://schemas.microsoft.com/office/drawing/2014/main" id="{9FEE8410-2181-4883-9A45-23B5AEA0F2DA}"/>
                    </a:ext>
                  </a:extLst>
                </p:cNvPr>
                <p:cNvSpPr txBox="1"/>
                <p:nvPr/>
              </p:nvSpPr>
              <p:spPr>
                <a:xfrm>
                  <a:off x="3903652" y="5443635"/>
                  <a:ext cx="1570881" cy="338554"/>
                </a:xfrm>
                <a:prstGeom prst="rect">
                  <a:avLst/>
                </a:prstGeom>
                <a:solidFill>
                  <a:schemeClr val="bg1"/>
                </a:solidFill>
              </p:spPr>
              <p:txBody>
                <a:bodyPr wrap="square" rtlCol="0">
                  <a:spAutoFit/>
                </a:bodyPr>
                <a:lstStyle/>
                <a:p>
                  <a:r>
                    <a:rPr lang="en-US" sz="1600" dirty="0">
                      <a:latin typeface="Helvetica" panose="020B0604020202020204" pitchFamily="34" charset="0"/>
                      <a:cs typeface="Helvetica" panose="020B0604020202020204" pitchFamily="34" charset="0"/>
                    </a:rPr>
                    <a:t>FTL_0881</a:t>
                  </a:r>
                </a:p>
              </p:txBody>
            </p:sp>
          </p:grpSp>
        </p:grpSp>
        <p:grpSp>
          <p:nvGrpSpPr>
            <p:cNvPr id="50" name="Group 49">
              <a:extLst>
                <a:ext uri="{FF2B5EF4-FFF2-40B4-BE49-F238E27FC236}">
                  <a16:creationId xmlns:a16="http://schemas.microsoft.com/office/drawing/2014/main" id="{C74B1C00-6F26-4213-AEFE-B5FC3C5A0C4B}"/>
                </a:ext>
              </a:extLst>
            </p:cNvPr>
            <p:cNvGrpSpPr/>
            <p:nvPr/>
          </p:nvGrpSpPr>
          <p:grpSpPr>
            <a:xfrm>
              <a:off x="1216981" y="1114256"/>
              <a:ext cx="2617198" cy="830997"/>
              <a:chOff x="2200785" y="3860931"/>
              <a:chExt cx="2617198" cy="830997"/>
            </a:xfrm>
          </p:grpSpPr>
          <p:sp>
            <p:nvSpPr>
              <p:cNvPr id="56" name="TextBox 55">
                <a:extLst>
                  <a:ext uri="{FF2B5EF4-FFF2-40B4-BE49-F238E27FC236}">
                    <a16:creationId xmlns:a16="http://schemas.microsoft.com/office/drawing/2014/main" id="{1379825C-B8D0-4308-AB99-12E716F67BC4}"/>
                  </a:ext>
                </a:extLst>
              </p:cNvPr>
              <p:cNvSpPr txBox="1"/>
              <p:nvPr/>
            </p:nvSpPr>
            <p:spPr>
              <a:xfrm>
                <a:off x="2200785" y="3860931"/>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1.27-fold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8" name="Straight Connector 57">
                <a:extLst>
                  <a:ext uri="{FF2B5EF4-FFF2-40B4-BE49-F238E27FC236}">
                    <a16:creationId xmlns:a16="http://schemas.microsoft.com/office/drawing/2014/main" id="{9BD3F21F-ACC0-40ED-A217-798EBC7A9CE3}"/>
                  </a:ext>
                </a:extLst>
              </p:cNvPr>
              <p:cNvCxnSpPr>
                <a:cxnSpLocks/>
              </p:cNvCxnSpPr>
              <p:nvPr/>
            </p:nvCxnSpPr>
            <p:spPr>
              <a:xfrm flipH="1">
                <a:off x="3013643" y="4127779"/>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4" name="Group 63">
              <a:extLst>
                <a:ext uri="{FF2B5EF4-FFF2-40B4-BE49-F238E27FC236}">
                  <a16:creationId xmlns:a16="http://schemas.microsoft.com/office/drawing/2014/main" id="{F26FDB4D-593E-4B9B-93B1-0B1BF909EE33}"/>
                </a:ext>
              </a:extLst>
            </p:cNvPr>
            <p:cNvGrpSpPr/>
            <p:nvPr/>
          </p:nvGrpSpPr>
          <p:grpSpPr>
            <a:xfrm>
              <a:off x="4567523" y="1103288"/>
              <a:ext cx="2617198" cy="830997"/>
              <a:chOff x="2200785" y="3860931"/>
              <a:chExt cx="2617198" cy="830997"/>
            </a:xfrm>
          </p:grpSpPr>
          <p:sp>
            <p:nvSpPr>
              <p:cNvPr id="65" name="TextBox 64">
                <a:extLst>
                  <a:ext uri="{FF2B5EF4-FFF2-40B4-BE49-F238E27FC236}">
                    <a16:creationId xmlns:a16="http://schemas.microsoft.com/office/drawing/2014/main" id="{D39063DF-B5BE-4442-BD2D-DCAB9F745420}"/>
                  </a:ext>
                </a:extLst>
              </p:cNvPr>
              <p:cNvSpPr txBox="1"/>
              <p:nvPr/>
            </p:nvSpPr>
            <p:spPr>
              <a:xfrm>
                <a:off x="2200785" y="3860931"/>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1.03-fold</a:t>
                </a:r>
              </a:p>
              <a:p>
                <a:pPr algn="ctr"/>
                <a:endParaRPr lang="en-US" sz="1600" dirty="0">
                  <a:latin typeface="Helvetica" panose="020B0604020202020204" pitchFamily="34" charset="0"/>
                  <a:cs typeface="Helvetica" panose="020B0604020202020204" pitchFamily="34" charset="0"/>
                </a:endParaRPr>
              </a:p>
              <a:p>
                <a:endParaRPr lang="en-US" sz="1600" dirty="0">
                  <a:latin typeface="Helvetica" panose="020B0604020202020204" pitchFamily="34" charset="0"/>
                  <a:cs typeface="Helvetica" panose="020B0604020202020204" pitchFamily="34" charset="0"/>
                </a:endParaRPr>
              </a:p>
            </p:txBody>
          </p:sp>
          <p:cxnSp>
            <p:nvCxnSpPr>
              <p:cNvPr id="66" name="Straight Connector 65">
                <a:extLst>
                  <a:ext uri="{FF2B5EF4-FFF2-40B4-BE49-F238E27FC236}">
                    <a16:creationId xmlns:a16="http://schemas.microsoft.com/office/drawing/2014/main" id="{48029A5B-B019-4832-8332-283A3F9EF076}"/>
                  </a:ext>
                </a:extLst>
              </p:cNvPr>
              <p:cNvCxnSpPr>
                <a:cxnSpLocks/>
              </p:cNvCxnSpPr>
              <p:nvPr/>
            </p:nvCxnSpPr>
            <p:spPr>
              <a:xfrm flipH="1">
                <a:off x="3013643" y="4127779"/>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5" name="Group 54">
              <a:extLst>
                <a:ext uri="{FF2B5EF4-FFF2-40B4-BE49-F238E27FC236}">
                  <a16:creationId xmlns:a16="http://schemas.microsoft.com/office/drawing/2014/main" id="{093D0BBD-2A91-4753-8E1F-E20945B200E2}"/>
                </a:ext>
              </a:extLst>
            </p:cNvPr>
            <p:cNvGrpSpPr/>
            <p:nvPr/>
          </p:nvGrpSpPr>
          <p:grpSpPr>
            <a:xfrm>
              <a:off x="2785194" y="1103288"/>
              <a:ext cx="2617198" cy="830997"/>
              <a:chOff x="2200785" y="3860931"/>
              <a:chExt cx="2617198" cy="830997"/>
            </a:xfrm>
          </p:grpSpPr>
          <p:sp>
            <p:nvSpPr>
              <p:cNvPr id="57" name="TextBox 56">
                <a:extLst>
                  <a:ext uri="{FF2B5EF4-FFF2-40B4-BE49-F238E27FC236}">
                    <a16:creationId xmlns:a16="http://schemas.microsoft.com/office/drawing/2014/main" id="{C7232B83-FB3B-4E4B-8710-B2489EAC697F}"/>
                  </a:ext>
                </a:extLst>
              </p:cNvPr>
              <p:cNvSpPr txBox="1"/>
              <p:nvPr/>
            </p:nvSpPr>
            <p:spPr>
              <a:xfrm>
                <a:off x="2200785" y="3860931"/>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1.02-fold</a:t>
                </a:r>
              </a:p>
              <a:p>
                <a:pPr algn="ctr"/>
                <a:endParaRPr lang="en-US" sz="1600" dirty="0">
                  <a:latin typeface="Helvetica" panose="020B0604020202020204" pitchFamily="34" charset="0"/>
                  <a:cs typeface="Helvetica" panose="020B0604020202020204" pitchFamily="34" charset="0"/>
                </a:endParaRPr>
              </a:p>
              <a:p>
                <a:endParaRPr lang="en-US" sz="1600" dirty="0">
                  <a:latin typeface="Helvetica" panose="020B0604020202020204" pitchFamily="34" charset="0"/>
                  <a:cs typeface="Helvetica" panose="020B0604020202020204" pitchFamily="34" charset="0"/>
                </a:endParaRPr>
              </a:p>
            </p:txBody>
          </p:sp>
          <p:cxnSp>
            <p:nvCxnSpPr>
              <p:cNvPr id="59" name="Straight Connector 58">
                <a:extLst>
                  <a:ext uri="{FF2B5EF4-FFF2-40B4-BE49-F238E27FC236}">
                    <a16:creationId xmlns:a16="http://schemas.microsoft.com/office/drawing/2014/main" id="{774ECC1B-4449-4D52-885A-524115CF7C63}"/>
                  </a:ext>
                </a:extLst>
              </p:cNvPr>
              <p:cNvCxnSpPr>
                <a:cxnSpLocks/>
              </p:cNvCxnSpPr>
              <p:nvPr/>
            </p:nvCxnSpPr>
            <p:spPr>
              <a:xfrm flipH="1">
                <a:off x="3013643" y="4127779"/>
                <a:ext cx="951835" cy="0"/>
              </a:xfrm>
              <a:prstGeom prst="line">
                <a:avLst/>
              </a:prstGeom>
              <a:ln w="19050"/>
            </p:spPr>
            <p:style>
              <a:lnRef idx="1">
                <a:schemeClr val="dk1"/>
              </a:lnRef>
              <a:fillRef idx="0">
                <a:schemeClr val="dk1"/>
              </a:fillRef>
              <a:effectRef idx="0">
                <a:schemeClr val="dk1"/>
              </a:effectRef>
              <a:fontRef idx="minor">
                <a:schemeClr val="tx1"/>
              </a:fontRef>
            </p:style>
          </p:cxnSp>
        </p:grpSp>
        <p:cxnSp>
          <p:nvCxnSpPr>
            <p:cNvPr id="9" name="Straight Connector 8">
              <a:extLst>
                <a:ext uri="{FF2B5EF4-FFF2-40B4-BE49-F238E27FC236}">
                  <a16:creationId xmlns:a16="http://schemas.microsoft.com/office/drawing/2014/main" id="{4A87095C-6455-06B9-BF3A-F36A6EB15065}"/>
                </a:ext>
              </a:extLst>
            </p:cNvPr>
            <p:cNvCxnSpPr>
              <a:cxnSpLocks/>
            </p:cNvCxnSpPr>
            <p:nvPr/>
          </p:nvCxnSpPr>
          <p:spPr>
            <a:xfrm flipV="1">
              <a:off x="1614190" y="5358861"/>
              <a:ext cx="5468136" cy="22644"/>
            </a:xfrm>
            <a:prstGeom prst="line">
              <a:avLst/>
            </a:prstGeom>
            <a:ln w="3175"/>
          </p:spPr>
          <p:style>
            <a:lnRef idx="1">
              <a:schemeClr val="dk1"/>
            </a:lnRef>
            <a:fillRef idx="0">
              <a:schemeClr val="dk1"/>
            </a:fillRef>
            <a:effectRef idx="0">
              <a:schemeClr val="dk1"/>
            </a:effectRef>
            <a:fontRef idx="minor">
              <a:schemeClr val="tx1"/>
            </a:fontRef>
          </p:style>
        </p:cxnSp>
        <p:sp>
          <p:nvSpPr>
            <p:cNvPr id="2" name="TextBox 1">
              <a:extLst>
                <a:ext uri="{FF2B5EF4-FFF2-40B4-BE49-F238E27FC236}">
                  <a16:creationId xmlns:a16="http://schemas.microsoft.com/office/drawing/2014/main" id="{D2E80C31-9CCB-D020-F4AC-2026ED794107}"/>
                </a:ext>
              </a:extLst>
            </p:cNvPr>
            <p:cNvSpPr txBox="1"/>
            <p:nvPr/>
          </p:nvSpPr>
          <p:spPr>
            <a:xfrm>
              <a:off x="420421" y="6029597"/>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5´ UTR:</a:t>
              </a:r>
            </a:p>
          </p:txBody>
        </p:sp>
        <p:cxnSp>
          <p:nvCxnSpPr>
            <p:cNvPr id="3" name="Straight Connector 2">
              <a:extLst>
                <a:ext uri="{FF2B5EF4-FFF2-40B4-BE49-F238E27FC236}">
                  <a16:creationId xmlns:a16="http://schemas.microsoft.com/office/drawing/2014/main" id="{B7CA496F-1C33-CB13-55F0-8CD51DD95CE1}"/>
                </a:ext>
              </a:extLst>
            </p:cNvPr>
            <p:cNvCxnSpPr>
              <a:cxnSpLocks/>
            </p:cNvCxnSpPr>
            <p:nvPr/>
          </p:nvCxnSpPr>
          <p:spPr>
            <a:xfrm flipH="1">
              <a:off x="1947411"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E75ADB92-A4C9-7A3D-DFDB-810865BA1FF3}"/>
                </a:ext>
              </a:extLst>
            </p:cNvPr>
            <p:cNvCxnSpPr>
              <a:cxnSpLocks/>
            </p:cNvCxnSpPr>
            <p:nvPr/>
          </p:nvCxnSpPr>
          <p:spPr>
            <a:xfrm flipH="1">
              <a:off x="3515624"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FD6D27C5-9989-1E92-06E9-AC983D275375}"/>
                </a:ext>
              </a:extLst>
            </p:cNvPr>
            <p:cNvCxnSpPr>
              <a:cxnSpLocks/>
            </p:cNvCxnSpPr>
            <p:nvPr/>
          </p:nvCxnSpPr>
          <p:spPr>
            <a:xfrm flipH="1">
              <a:off x="5175878" y="5939245"/>
              <a:ext cx="1156338" cy="39"/>
            </a:xfrm>
            <a:prstGeom prst="line">
              <a:avLst/>
            </a:prstGeom>
            <a:ln w="9525"/>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12F08B10-AC63-9463-E548-1EBBEF87B6C2}"/>
                </a:ext>
              </a:extLst>
            </p:cNvPr>
            <p:cNvSpPr txBox="1"/>
            <p:nvPr/>
          </p:nvSpPr>
          <p:spPr>
            <a:xfrm>
              <a:off x="420421" y="5503111"/>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bS21-2:</a:t>
              </a:r>
            </a:p>
          </p:txBody>
        </p:sp>
        <p:sp>
          <p:nvSpPr>
            <p:cNvPr id="17" name="TextBox 16">
              <a:extLst>
                <a:ext uri="{FF2B5EF4-FFF2-40B4-BE49-F238E27FC236}">
                  <a16:creationId xmlns:a16="http://schemas.microsoft.com/office/drawing/2014/main" id="{F1169710-780B-21C2-14C4-6D2113DE76CC}"/>
                </a:ext>
              </a:extLst>
            </p:cNvPr>
            <p:cNvSpPr txBox="1"/>
            <p:nvPr/>
          </p:nvSpPr>
          <p:spPr>
            <a:xfrm>
              <a:off x="1929444" y="5493499"/>
              <a:ext cx="1318287" cy="369332"/>
            </a:xfrm>
            <a:prstGeom prst="rect">
              <a:avLst/>
            </a:prstGeom>
            <a:noFill/>
          </p:spPr>
          <p:txBody>
            <a:bodyPr wrap="square" rtlCol="0">
              <a:spAutoFit/>
            </a:bodyPr>
            <a:lstStyle/>
            <a:p>
              <a:r>
                <a:rPr lang="en-US" dirty="0"/>
                <a:t>+             -</a:t>
              </a:r>
            </a:p>
          </p:txBody>
        </p:sp>
        <p:sp>
          <p:nvSpPr>
            <p:cNvPr id="18" name="TextBox 17">
              <a:extLst>
                <a:ext uri="{FF2B5EF4-FFF2-40B4-BE49-F238E27FC236}">
                  <a16:creationId xmlns:a16="http://schemas.microsoft.com/office/drawing/2014/main" id="{3D2B91E5-DCDE-71C7-F46A-A2BE12884D2B}"/>
                </a:ext>
              </a:extLst>
            </p:cNvPr>
            <p:cNvSpPr txBox="1"/>
            <p:nvPr/>
          </p:nvSpPr>
          <p:spPr>
            <a:xfrm>
              <a:off x="3573767" y="5497994"/>
              <a:ext cx="1318287" cy="369332"/>
            </a:xfrm>
            <a:prstGeom prst="rect">
              <a:avLst/>
            </a:prstGeom>
            <a:noFill/>
          </p:spPr>
          <p:txBody>
            <a:bodyPr wrap="square" rtlCol="0">
              <a:spAutoFit/>
            </a:bodyPr>
            <a:lstStyle/>
            <a:p>
              <a:r>
                <a:rPr lang="en-US" dirty="0"/>
                <a:t>+             -</a:t>
              </a:r>
            </a:p>
          </p:txBody>
        </p:sp>
        <p:sp>
          <p:nvSpPr>
            <p:cNvPr id="22" name="TextBox 21">
              <a:extLst>
                <a:ext uri="{FF2B5EF4-FFF2-40B4-BE49-F238E27FC236}">
                  <a16:creationId xmlns:a16="http://schemas.microsoft.com/office/drawing/2014/main" id="{779A6EC8-6305-7E46-DD73-13536F6039B0}"/>
                </a:ext>
              </a:extLst>
            </p:cNvPr>
            <p:cNvSpPr txBox="1"/>
            <p:nvPr/>
          </p:nvSpPr>
          <p:spPr>
            <a:xfrm>
              <a:off x="5216978" y="5506330"/>
              <a:ext cx="1318287" cy="369332"/>
            </a:xfrm>
            <a:prstGeom prst="rect">
              <a:avLst/>
            </a:prstGeom>
            <a:noFill/>
          </p:spPr>
          <p:txBody>
            <a:bodyPr wrap="square" rtlCol="0">
              <a:spAutoFit/>
            </a:bodyPr>
            <a:lstStyle/>
            <a:p>
              <a:r>
                <a:rPr lang="en-US" dirty="0"/>
                <a:t>+             -</a:t>
              </a:r>
            </a:p>
          </p:txBody>
        </p:sp>
      </p:grpSp>
      <p:graphicFrame>
        <p:nvGraphicFramePr>
          <p:cNvPr id="5" name="Chart 4">
            <a:extLst>
              <a:ext uri="{FF2B5EF4-FFF2-40B4-BE49-F238E27FC236}">
                <a16:creationId xmlns:a16="http://schemas.microsoft.com/office/drawing/2014/main" id="{812D3F11-B04A-4416-9074-FC9D5142C5E5}"/>
              </a:ext>
            </a:extLst>
          </p:cNvPr>
          <p:cNvGraphicFramePr>
            <a:graphicFrameLocks/>
          </p:cNvGraphicFramePr>
          <p:nvPr>
            <p:extLst>
              <p:ext uri="{D42A27DB-BD31-4B8C-83A1-F6EECF244321}">
                <p14:modId xmlns:p14="http://schemas.microsoft.com/office/powerpoint/2010/main" val="530846222"/>
              </p:ext>
            </p:extLst>
          </p:nvPr>
        </p:nvGraphicFramePr>
        <p:xfrm>
          <a:off x="1244479" y="1004982"/>
          <a:ext cx="5575377" cy="449812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097195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5D598B5F-EE34-8B48-3FFE-19BD271280E9}"/>
              </a:ext>
            </a:extLst>
          </p:cNvPr>
          <p:cNvGrpSpPr/>
          <p:nvPr/>
        </p:nvGrpSpPr>
        <p:grpSpPr>
          <a:xfrm>
            <a:off x="420421" y="1066236"/>
            <a:ext cx="8325155" cy="5301915"/>
            <a:chOff x="420421" y="1066236"/>
            <a:chExt cx="8325155" cy="5301915"/>
          </a:xfrm>
        </p:grpSpPr>
        <p:grpSp>
          <p:nvGrpSpPr>
            <p:cNvPr id="14" name="Group 13">
              <a:extLst>
                <a:ext uri="{FF2B5EF4-FFF2-40B4-BE49-F238E27FC236}">
                  <a16:creationId xmlns:a16="http://schemas.microsoft.com/office/drawing/2014/main" id="{180B726E-4243-48D4-B1C9-89C3CAEC1C20}"/>
                </a:ext>
              </a:extLst>
            </p:cNvPr>
            <p:cNvGrpSpPr/>
            <p:nvPr/>
          </p:nvGrpSpPr>
          <p:grpSpPr>
            <a:xfrm>
              <a:off x="632286" y="2248239"/>
              <a:ext cx="4453954" cy="4119912"/>
              <a:chOff x="239704" y="663164"/>
              <a:chExt cx="4453954" cy="4119912"/>
            </a:xfrm>
          </p:grpSpPr>
          <p:grpSp>
            <p:nvGrpSpPr>
              <p:cNvPr id="6" name="Group 5">
                <a:extLst>
                  <a:ext uri="{FF2B5EF4-FFF2-40B4-BE49-F238E27FC236}">
                    <a16:creationId xmlns:a16="http://schemas.microsoft.com/office/drawing/2014/main" id="{7C973588-2315-415E-ADAB-15764A03F797}"/>
                  </a:ext>
                </a:extLst>
              </p:cNvPr>
              <p:cNvGrpSpPr/>
              <p:nvPr/>
            </p:nvGrpSpPr>
            <p:grpSpPr>
              <a:xfrm>
                <a:off x="239704" y="663164"/>
                <a:ext cx="3566150" cy="4119912"/>
                <a:chOff x="930941" y="1585824"/>
                <a:chExt cx="3566150" cy="4119912"/>
              </a:xfrm>
            </p:grpSpPr>
            <p:sp>
              <p:nvSpPr>
                <p:cNvPr id="7" name="TextBox 6">
                  <a:extLst>
                    <a:ext uri="{FF2B5EF4-FFF2-40B4-BE49-F238E27FC236}">
                      <a16:creationId xmlns:a16="http://schemas.microsoft.com/office/drawing/2014/main" id="{12CE89FA-3856-4482-9393-1C6C6F04D52C}"/>
                    </a:ext>
                  </a:extLst>
                </p:cNvPr>
                <p:cNvSpPr txBox="1"/>
                <p:nvPr/>
              </p:nvSpPr>
              <p:spPr>
                <a:xfrm>
                  <a:off x="2572039" y="5367182"/>
                  <a:ext cx="1925052" cy="338554"/>
                </a:xfrm>
                <a:prstGeom prst="rect">
                  <a:avLst/>
                </a:prstGeom>
                <a:solidFill>
                  <a:schemeClr val="bg1"/>
                </a:solidFill>
              </p:spPr>
              <p:txBody>
                <a:bodyPr wrap="square" rtlCol="0">
                  <a:spAutoFit/>
                </a:bodyPr>
                <a:lstStyle/>
                <a:p>
                  <a:r>
                    <a:rPr lang="en-US" sz="1600" i="1" dirty="0">
                      <a:latin typeface="Helvetica" panose="020B0604020202020204" pitchFamily="34" charset="0"/>
                      <a:cs typeface="Helvetica" panose="020B0604020202020204" pitchFamily="34" charset="0"/>
                    </a:rPr>
                    <a:t>tul4</a:t>
                  </a:r>
                  <a:endParaRPr lang="en-US" sz="1600" dirty="0">
                    <a:latin typeface="Helvetica" panose="020B0604020202020204" pitchFamily="34" charset="0"/>
                    <a:cs typeface="Helvetica" panose="020B0604020202020204" pitchFamily="34" charset="0"/>
                  </a:endParaRPr>
                </a:p>
              </p:txBody>
            </p:sp>
            <p:sp>
              <p:nvSpPr>
                <p:cNvPr id="19" name="TextBox 18">
                  <a:extLst>
                    <a:ext uri="{FF2B5EF4-FFF2-40B4-BE49-F238E27FC236}">
                      <a16:creationId xmlns:a16="http://schemas.microsoft.com/office/drawing/2014/main" id="{0827CA60-02CA-46F5-B742-50E161D936EA}"/>
                    </a:ext>
                  </a:extLst>
                </p:cNvPr>
                <p:cNvSpPr txBox="1"/>
                <p:nvPr/>
              </p:nvSpPr>
              <p:spPr>
                <a:xfrm rot="16200000">
                  <a:off x="-219182" y="2735947"/>
                  <a:ext cx="2638800" cy="338554"/>
                </a:xfrm>
                <a:prstGeom prst="rect">
                  <a:avLst/>
                </a:prstGeom>
                <a:noFill/>
              </p:spPr>
              <p:txBody>
                <a:bodyPr wrap="square" rtlCol="0">
                  <a:spAutoFit/>
                </a:bodyPr>
                <a:lstStyle/>
                <a:p>
                  <a:pPr algn="ct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Normalized</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Fluorescence</a:t>
                  </a:r>
                </a:p>
              </p:txBody>
            </p:sp>
          </p:grpSp>
          <p:sp>
            <p:nvSpPr>
              <p:cNvPr id="48" name="TextBox 47">
                <a:extLst>
                  <a:ext uri="{FF2B5EF4-FFF2-40B4-BE49-F238E27FC236}">
                    <a16:creationId xmlns:a16="http://schemas.microsoft.com/office/drawing/2014/main" id="{16964813-EC58-4272-9522-90E03F65ED1D}"/>
                  </a:ext>
                </a:extLst>
              </p:cNvPr>
              <p:cNvSpPr txBox="1"/>
              <p:nvPr/>
            </p:nvSpPr>
            <p:spPr>
              <a:xfrm>
                <a:off x="3186554" y="4426128"/>
                <a:ext cx="1507104" cy="338554"/>
              </a:xfrm>
              <a:prstGeom prst="rect">
                <a:avLst/>
              </a:prstGeom>
              <a:solidFill>
                <a:schemeClr val="bg1"/>
              </a:solidFill>
            </p:spPr>
            <p:txBody>
              <a:bodyPr wrap="square" rtlCol="0">
                <a:spAutoFit/>
              </a:bodyPr>
              <a:lstStyle/>
              <a:p>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WT</a:t>
                </a:r>
              </a:p>
            </p:txBody>
          </p:sp>
        </p:grpSp>
        <p:grpSp>
          <p:nvGrpSpPr>
            <p:cNvPr id="50" name="Group 49">
              <a:extLst>
                <a:ext uri="{FF2B5EF4-FFF2-40B4-BE49-F238E27FC236}">
                  <a16:creationId xmlns:a16="http://schemas.microsoft.com/office/drawing/2014/main" id="{C74B1C00-6F26-4213-AEFE-B5FC3C5A0C4B}"/>
                </a:ext>
              </a:extLst>
            </p:cNvPr>
            <p:cNvGrpSpPr/>
            <p:nvPr/>
          </p:nvGrpSpPr>
          <p:grpSpPr>
            <a:xfrm>
              <a:off x="1216981" y="1114256"/>
              <a:ext cx="2617198" cy="830997"/>
              <a:chOff x="2200785" y="3860931"/>
              <a:chExt cx="2617198" cy="830997"/>
            </a:xfrm>
          </p:grpSpPr>
          <p:sp>
            <p:nvSpPr>
              <p:cNvPr id="56" name="TextBox 55">
                <a:extLst>
                  <a:ext uri="{FF2B5EF4-FFF2-40B4-BE49-F238E27FC236}">
                    <a16:creationId xmlns:a16="http://schemas.microsoft.com/office/drawing/2014/main" id="{1379825C-B8D0-4308-AB99-12E716F67BC4}"/>
                  </a:ext>
                </a:extLst>
              </p:cNvPr>
              <p:cNvSpPr txBox="1"/>
              <p:nvPr/>
            </p:nvSpPr>
            <p:spPr>
              <a:xfrm>
                <a:off x="2200785" y="3860931"/>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1.26-fold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8" name="Straight Connector 57">
                <a:extLst>
                  <a:ext uri="{FF2B5EF4-FFF2-40B4-BE49-F238E27FC236}">
                    <a16:creationId xmlns:a16="http://schemas.microsoft.com/office/drawing/2014/main" id="{9BD3F21F-ACC0-40ED-A217-798EBC7A9CE3}"/>
                  </a:ext>
                </a:extLst>
              </p:cNvPr>
              <p:cNvCxnSpPr>
                <a:cxnSpLocks/>
              </p:cNvCxnSpPr>
              <p:nvPr/>
            </p:nvCxnSpPr>
            <p:spPr>
              <a:xfrm flipH="1">
                <a:off x="3013643" y="4127779"/>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4" name="Group 63">
              <a:extLst>
                <a:ext uri="{FF2B5EF4-FFF2-40B4-BE49-F238E27FC236}">
                  <a16:creationId xmlns:a16="http://schemas.microsoft.com/office/drawing/2014/main" id="{F26FDB4D-593E-4B9B-93B1-0B1BF909EE33}"/>
                </a:ext>
              </a:extLst>
            </p:cNvPr>
            <p:cNvGrpSpPr/>
            <p:nvPr/>
          </p:nvGrpSpPr>
          <p:grpSpPr>
            <a:xfrm>
              <a:off x="4567523" y="1103288"/>
              <a:ext cx="2617198" cy="830997"/>
              <a:chOff x="2200785" y="3860931"/>
              <a:chExt cx="2617198" cy="830997"/>
            </a:xfrm>
          </p:grpSpPr>
          <p:sp>
            <p:nvSpPr>
              <p:cNvPr id="65" name="TextBox 64">
                <a:extLst>
                  <a:ext uri="{FF2B5EF4-FFF2-40B4-BE49-F238E27FC236}">
                    <a16:creationId xmlns:a16="http://schemas.microsoft.com/office/drawing/2014/main" id="{D39063DF-B5BE-4442-BD2D-DCAB9F745420}"/>
                  </a:ext>
                </a:extLst>
              </p:cNvPr>
              <p:cNvSpPr txBox="1"/>
              <p:nvPr/>
            </p:nvSpPr>
            <p:spPr>
              <a:xfrm>
                <a:off x="2200785" y="3860931"/>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0.98-fold</a:t>
                </a:r>
              </a:p>
              <a:p>
                <a:pPr algn="ctr"/>
                <a:endParaRPr lang="en-US" sz="1600" dirty="0">
                  <a:latin typeface="Helvetica" panose="020B0604020202020204" pitchFamily="34" charset="0"/>
                  <a:cs typeface="Helvetica" panose="020B0604020202020204" pitchFamily="34" charset="0"/>
                </a:endParaRPr>
              </a:p>
              <a:p>
                <a:endParaRPr lang="en-US" sz="1600" dirty="0">
                  <a:latin typeface="Helvetica" panose="020B0604020202020204" pitchFamily="34" charset="0"/>
                  <a:cs typeface="Helvetica" panose="020B0604020202020204" pitchFamily="34" charset="0"/>
                </a:endParaRPr>
              </a:p>
            </p:txBody>
          </p:sp>
          <p:cxnSp>
            <p:nvCxnSpPr>
              <p:cNvPr id="66" name="Straight Connector 65">
                <a:extLst>
                  <a:ext uri="{FF2B5EF4-FFF2-40B4-BE49-F238E27FC236}">
                    <a16:creationId xmlns:a16="http://schemas.microsoft.com/office/drawing/2014/main" id="{48029A5B-B019-4832-8332-283A3F9EF076}"/>
                  </a:ext>
                </a:extLst>
              </p:cNvPr>
              <p:cNvCxnSpPr>
                <a:cxnSpLocks/>
              </p:cNvCxnSpPr>
              <p:nvPr/>
            </p:nvCxnSpPr>
            <p:spPr>
              <a:xfrm flipH="1">
                <a:off x="3013643" y="4127779"/>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7" name="Group 66">
              <a:extLst>
                <a:ext uri="{FF2B5EF4-FFF2-40B4-BE49-F238E27FC236}">
                  <a16:creationId xmlns:a16="http://schemas.microsoft.com/office/drawing/2014/main" id="{F21AE778-D623-4A2C-9702-649161AC5FE2}"/>
                </a:ext>
              </a:extLst>
            </p:cNvPr>
            <p:cNvGrpSpPr/>
            <p:nvPr/>
          </p:nvGrpSpPr>
          <p:grpSpPr>
            <a:xfrm>
              <a:off x="6128378" y="1066236"/>
              <a:ext cx="2617198" cy="830997"/>
              <a:chOff x="2164766" y="3833800"/>
              <a:chExt cx="2617198" cy="830997"/>
            </a:xfrm>
          </p:grpSpPr>
          <p:sp>
            <p:nvSpPr>
              <p:cNvPr id="68" name="TextBox 67">
                <a:extLst>
                  <a:ext uri="{FF2B5EF4-FFF2-40B4-BE49-F238E27FC236}">
                    <a16:creationId xmlns:a16="http://schemas.microsoft.com/office/drawing/2014/main" id="{91C04632-4B42-4E20-A296-F5EDBCCBC0D8}"/>
                  </a:ext>
                </a:extLst>
              </p:cNvPr>
              <p:cNvSpPr txBox="1"/>
              <p:nvPr/>
            </p:nvSpPr>
            <p:spPr>
              <a:xfrm>
                <a:off x="2164766" y="3833800"/>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0.58-fold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69" name="Straight Connector 68">
                <a:extLst>
                  <a:ext uri="{FF2B5EF4-FFF2-40B4-BE49-F238E27FC236}">
                    <a16:creationId xmlns:a16="http://schemas.microsoft.com/office/drawing/2014/main" id="{A036B6A1-C769-4D4E-88FF-C4818FB12053}"/>
                  </a:ext>
                </a:extLst>
              </p:cNvPr>
              <p:cNvCxnSpPr>
                <a:cxnSpLocks/>
              </p:cNvCxnSpPr>
              <p:nvPr/>
            </p:nvCxnSpPr>
            <p:spPr>
              <a:xfrm flipH="1">
                <a:off x="3013643" y="4127779"/>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5" name="Group 54">
              <a:extLst>
                <a:ext uri="{FF2B5EF4-FFF2-40B4-BE49-F238E27FC236}">
                  <a16:creationId xmlns:a16="http://schemas.microsoft.com/office/drawing/2014/main" id="{093D0BBD-2A91-4753-8E1F-E20945B200E2}"/>
                </a:ext>
              </a:extLst>
            </p:cNvPr>
            <p:cNvGrpSpPr/>
            <p:nvPr/>
          </p:nvGrpSpPr>
          <p:grpSpPr>
            <a:xfrm>
              <a:off x="2981674" y="1103288"/>
              <a:ext cx="2617198" cy="830997"/>
              <a:chOff x="2397265" y="3860931"/>
              <a:chExt cx="2617198" cy="830997"/>
            </a:xfrm>
          </p:grpSpPr>
          <p:sp>
            <p:nvSpPr>
              <p:cNvPr id="57" name="TextBox 56">
                <a:extLst>
                  <a:ext uri="{FF2B5EF4-FFF2-40B4-BE49-F238E27FC236}">
                    <a16:creationId xmlns:a16="http://schemas.microsoft.com/office/drawing/2014/main" id="{C7232B83-FB3B-4E4B-8710-B2489EAC697F}"/>
                  </a:ext>
                </a:extLst>
              </p:cNvPr>
              <p:cNvSpPr txBox="1"/>
              <p:nvPr/>
            </p:nvSpPr>
            <p:spPr>
              <a:xfrm>
                <a:off x="2397265" y="3860931"/>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0.66-fold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9" name="Straight Connector 58">
                <a:extLst>
                  <a:ext uri="{FF2B5EF4-FFF2-40B4-BE49-F238E27FC236}">
                    <a16:creationId xmlns:a16="http://schemas.microsoft.com/office/drawing/2014/main" id="{774ECC1B-4449-4D52-885A-524115CF7C63}"/>
                  </a:ext>
                </a:extLst>
              </p:cNvPr>
              <p:cNvCxnSpPr>
                <a:cxnSpLocks/>
              </p:cNvCxnSpPr>
              <p:nvPr/>
            </p:nvCxnSpPr>
            <p:spPr>
              <a:xfrm flipH="1">
                <a:off x="3244868" y="4127779"/>
                <a:ext cx="951835" cy="0"/>
              </a:xfrm>
              <a:prstGeom prst="line">
                <a:avLst/>
              </a:prstGeom>
              <a:ln w="19050"/>
            </p:spPr>
            <p:style>
              <a:lnRef idx="1">
                <a:schemeClr val="dk1"/>
              </a:lnRef>
              <a:fillRef idx="0">
                <a:schemeClr val="dk1"/>
              </a:fillRef>
              <a:effectRef idx="0">
                <a:schemeClr val="dk1"/>
              </a:effectRef>
              <a:fontRef idx="minor">
                <a:schemeClr val="tx1"/>
              </a:fontRef>
            </p:style>
          </p:cxnSp>
        </p:grpSp>
        <p:cxnSp>
          <p:nvCxnSpPr>
            <p:cNvPr id="9" name="Straight Connector 8">
              <a:extLst>
                <a:ext uri="{FF2B5EF4-FFF2-40B4-BE49-F238E27FC236}">
                  <a16:creationId xmlns:a16="http://schemas.microsoft.com/office/drawing/2014/main" id="{4A87095C-6455-06B9-BF3A-F36A6EB15065}"/>
                </a:ext>
              </a:extLst>
            </p:cNvPr>
            <p:cNvCxnSpPr>
              <a:cxnSpLocks/>
            </p:cNvCxnSpPr>
            <p:nvPr/>
          </p:nvCxnSpPr>
          <p:spPr>
            <a:xfrm>
              <a:off x="1614190" y="5381505"/>
              <a:ext cx="6972762" cy="0"/>
            </a:xfrm>
            <a:prstGeom prst="line">
              <a:avLst/>
            </a:prstGeom>
            <a:ln w="3175"/>
          </p:spPr>
          <p:style>
            <a:lnRef idx="1">
              <a:schemeClr val="dk1"/>
            </a:lnRef>
            <a:fillRef idx="0">
              <a:schemeClr val="dk1"/>
            </a:fillRef>
            <a:effectRef idx="0">
              <a:schemeClr val="dk1"/>
            </a:effectRef>
            <a:fontRef idx="minor">
              <a:schemeClr val="tx1"/>
            </a:fontRef>
          </p:style>
        </p:cxnSp>
        <p:sp>
          <p:nvSpPr>
            <p:cNvPr id="2" name="TextBox 1">
              <a:extLst>
                <a:ext uri="{FF2B5EF4-FFF2-40B4-BE49-F238E27FC236}">
                  <a16:creationId xmlns:a16="http://schemas.microsoft.com/office/drawing/2014/main" id="{D2E80C31-9CCB-D020-F4AC-2026ED794107}"/>
                </a:ext>
              </a:extLst>
            </p:cNvPr>
            <p:cNvSpPr txBox="1"/>
            <p:nvPr/>
          </p:nvSpPr>
          <p:spPr>
            <a:xfrm>
              <a:off x="420421" y="6029597"/>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5´ UTR:</a:t>
              </a:r>
            </a:p>
          </p:txBody>
        </p:sp>
        <p:cxnSp>
          <p:nvCxnSpPr>
            <p:cNvPr id="3" name="Straight Connector 2">
              <a:extLst>
                <a:ext uri="{FF2B5EF4-FFF2-40B4-BE49-F238E27FC236}">
                  <a16:creationId xmlns:a16="http://schemas.microsoft.com/office/drawing/2014/main" id="{B7CA496F-1C33-CB13-55F0-8CD51DD95CE1}"/>
                </a:ext>
              </a:extLst>
            </p:cNvPr>
            <p:cNvCxnSpPr>
              <a:cxnSpLocks/>
            </p:cNvCxnSpPr>
            <p:nvPr/>
          </p:nvCxnSpPr>
          <p:spPr>
            <a:xfrm flipH="1">
              <a:off x="1947411"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E75ADB92-A4C9-7A3D-DFDB-810865BA1FF3}"/>
                </a:ext>
              </a:extLst>
            </p:cNvPr>
            <p:cNvCxnSpPr>
              <a:cxnSpLocks/>
            </p:cNvCxnSpPr>
            <p:nvPr/>
          </p:nvCxnSpPr>
          <p:spPr>
            <a:xfrm flipH="1">
              <a:off x="3515624"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FD6D27C5-9989-1E92-06E9-AC983D275375}"/>
                </a:ext>
              </a:extLst>
            </p:cNvPr>
            <p:cNvCxnSpPr>
              <a:cxnSpLocks/>
            </p:cNvCxnSpPr>
            <p:nvPr/>
          </p:nvCxnSpPr>
          <p:spPr>
            <a:xfrm flipH="1">
              <a:off x="5175878"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9CDF402B-04A2-0699-1012-1580D41F886E}"/>
                </a:ext>
              </a:extLst>
            </p:cNvPr>
            <p:cNvCxnSpPr>
              <a:cxnSpLocks/>
            </p:cNvCxnSpPr>
            <p:nvPr/>
          </p:nvCxnSpPr>
          <p:spPr>
            <a:xfrm flipH="1">
              <a:off x="6772752" y="5939245"/>
              <a:ext cx="1156338" cy="39"/>
            </a:xfrm>
            <a:prstGeom prst="line">
              <a:avLst/>
            </a:prstGeom>
            <a:ln w="9525"/>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12F08B10-AC63-9463-E548-1EBBEF87B6C2}"/>
                </a:ext>
              </a:extLst>
            </p:cNvPr>
            <p:cNvSpPr txBox="1"/>
            <p:nvPr/>
          </p:nvSpPr>
          <p:spPr>
            <a:xfrm>
              <a:off x="420421" y="5503111"/>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bS21-2:</a:t>
              </a:r>
            </a:p>
          </p:txBody>
        </p:sp>
        <p:sp>
          <p:nvSpPr>
            <p:cNvPr id="17" name="TextBox 16">
              <a:extLst>
                <a:ext uri="{FF2B5EF4-FFF2-40B4-BE49-F238E27FC236}">
                  <a16:creationId xmlns:a16="http://schemas.microsoft.com/office/drawing/2014/main" id="{F1169710-780B-21C2-14C4-6D2113DE76CC}"/>
                </a:ext>
              </a:extLst>
            </p:cNvPr>
            <p:cNvSpPr txBox="1"/>
            <p:nvPr/>
          </p:nvSpPr>
          <p:spPr>
            <a:xfrm>
              <a:off x="1929444" y="5493499"/>
              <a:ext cx="1318287" cy="369332"/>
            </a:xfrm>
            <a:prstGeom prst="rect">
              <a:avLst/>
            </a:prstGeom>
            <a:noFill/>
          </p:spPr>
          <p:txBody>
            <a:bodyPr wrap="square" rtlCol="0">
              <a:spAutoFit/>
            </a:bodyPr>
            <a:lstStyle/>
            <a:p>
              <a:r>
                <a:rPr lang="en-US" dirty="0"/>
                <a:t>+             -</a:t>
              </a:r>
            </a:p>
          </p:txBody>
        </p:sp>
        <p:sp>
          <p:nvSpPr>
            <p:cNvPr id="18" name="TextBox 17">
              <a:extLst>
                <a:ext uri="{FF2B5EF4-FFF2-40B4-BE49-F238E27FC236}">
                  <a16:creationId xmlns:a16="http://schemas.microsoft.com/office/drawing/2014/main" id="{3D2B91E5-DCDE-71C7-F46A-A2BE12884D2B}"/>
                </a:ext>
              </a:extLst>
            </p:cNvPr>
            <p:cNvSpPr txBox="1"/>
            <p:nvPr/>
          </p:nvSpPr>
          <p:spPr>
            <a:xfrm>
              <a:off x="3573767" y="5497994"/>
              <a:ext cx="1318287" cy="369332"/>
            </a:xfrm>
            <a:prstGeom prst="rect">
              <a:avLst/>
            </a:prstGeom>
            <a:noFill/>
          </p:spPr>
          <p:txBody>
            <a:bodyPr wrap="square" rtlCol="0">
              <a:spAutoFit/>
            </a:bodyPr>
            <a:lstStyle/>
            <a:p>
              <a:r>
                <a:rPr lang="en-US" dirty="0"/>
                <a:t>+             -</a:t>
              </a:r>
            </a:p>
          </p:txBody>
        </p:sp>
        <p:sp>
          <p:nvSpPr>
            <p:cNvPr id="22" name="TextBox 21">
              <a:extLst>
                <a:ext uri="{FF2B5EF4-FFF2-40B4-BE49-F238E27FC236}">
                  <a16:creationId xmlns:a16="http://schemas.microsoft.com/office/drawing/2014/main" id="{779A6EC8-6305-7E46-DD73-13536F6039B0}"/>
                </a:ext>
              </a:extLst>
            </p:cNvPr>
            <p:cNvSpPr txBox="1"/>
            <p:nvPr/>
          </p:nvSpPr>
          <p:spPr>
            <a:xfrm>
              <a:off x="5216978" y="5506330"/>
              <a:ext cx="1318287" cy="369332"/>
            </a:xfrm>
            <a:prstGeom prst="rect">
              <a:avLst/>
            </a:prstGeom>
            <a:noFill/>
          </p:spPr>
          <p:txBody>
            <a:bodyPr wrap="square" rtlCol="0">
              <a:spAutoFit/>
            </a:bodyPr>
            <a:lstStyle/>
            <a:p>
              <a:r>
                <a:rPr lang="en-US" dirty="0"/>
                <a:t>+             -</a:t>
              </a:r>
            </a:p>
          </p:txBody>
        </p:sp>
        <p:sp>
          <p:nvSpPr>
            <p:cNvPr id="23" name="TextBox 22">
              <a:extLst>
                <a:ext uri="{FF2B5EF4-FFF2-40B4-BE49-F238E27FC236}">
                  <a16:creationId xmlns:a16="http://schemas.microsoft.com/office/drawing/2014/main" id="{1500C4B0-AA70-2E06-8621-E9E8C894D39A}"/>
                </a:ext>
              </a:extLst>
            </p:cNvPr>
            <p:cNvSpPr txBox="1"/>
            <p:nvPr/>
          </p:nvSpPr>
          <p:spPr>
            <a:xfrm>
              <a:off x="6860189" y="5497785"/>
              <a:ext cx="1318287" cy="369332"/>
            </a:xfrm>
            <a:prstGeom prst="rect">
              <a:avLst/>
            </a:prstGeom>
            <a:noFill/>
          </p:spPr>
          <p:txBody>
            <a:bodyPr wrap="square" rtlCol="0">
              <a:spAutoFit/>
            </a:bodyPr>
            <a:lstStyle/>
            <a:p>
              <a:r>
                <a:rPr lang="en-US" dirty="0"/>
                <a:t>+             -</a:t>
              </a:r>
            </a:p>
          </p:txBody>
        </p:sp>
      </p:grpSp>
      <p:graphicFrame>
        <p:nvGraphicFramePr>
          <p:cNvPr id="12" name="Chart 11">
            <a:extLst>
              <a:ext uri="{FF2B5EF4-FFF2-40B4-BE49-F238E27FC236}">
                <a16:creationId xmlns:a16="http://schemas.microsoft.com/office/drawing/2014/main" id="{812D3F11-B04A-4416-9074-FC9D5142C5E5}"/>
              </a:ext>
            </a:extLst>
          </p:cNvPr>
          <p:cNvGraphicFramePr>
            <a:graphicFrameLocks/>
          </p:cNvGraphicFramePr>
          <p:nvPr>
            <p:extLst>
              <p:ext uri="{D42A27DB-BD31-4B8C-83A1-F6EECF244321}">
                <p14:modId xmlns:p14="http://schemas.microsoft.com/office/powerpoint/2010/main" val="159017061"/>
              </p:ext>
            </p:extLst>
          </p:nvPr>
        </p:nvGraphicFramePr>
        <p:xfrm>
          <a:off x="1280964" y="1219200"/>
          <a:ext cx="7076859" cy="4336499"/>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a:extLst>
              <a:ext uri="{FF2B5EF4-FFF2-40B4-BE49-F238E27FC236}">
                <a16:creationId xmlns:a16="http://schemas.microsoft.com/office/drawing/2014/main" id="{717B5465-6EDB-56AD-860F-79C116741834}"/>
              </a:ext>
            </a:extLst>
          </p:cNvPr>
          <p:cNvSpPr txBox="1"/>
          <p:nvPr/>
        </p:nvSpPr>
        <p:spPr>
          <a:xfrm>
            <a:off x="5000495" y="5966858"/>
            <a:ext cx="1507104" cy="584775"/>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br>
              <a:rPr lang="en-US" sz="1600" i="1" dirty="0">
                <a:latin typeface="Helvetica" panose="020B0604020202020204" pitchFamily="34" charset="0"/>
                <a:cs typeface="Helvetica" panose="020B0604020202020204" pitchFamily="34" charset="0"/>
              </a:rPr>
            </a:br>
            <a:r>
              <a:rPr lang="en-US" sz="1600" dirty="0">
                <a:latin typeface="Helvetica" panose="020B0604020202020204" pitchFamily="34" charset="0"/>
                <a:cs typeface="Helvetica" panose="020B0604020202020204" pitchFamily="34" charset="0"/>
              </a:rPr>
              <a:t>mutation 1</a:t>
            </a:r>
          </a:p>
        </p:txBody>
      </p:sp>
      <p:sp>
        <p:nvSpPr>
          <p:cNvPr id="20" name="TextBox 19">
            <a:extLst>
              <a:ext uri="{FF2B5EF4-FFF2-40B4-BE49-F238E27FC236}">
                <a16:creationId xmlns:a16="http://schemas.microsoft.com/office/drawing/2014/main" id="{6CC5FD59-2346-8509-7AED-7B46B66CDC41}"/>
              </a:ext>
            </a:extLst>
          </p:cNvPr>
          <p:cNvSpPr txBox="1"/>
          <p:nvPr/>
        </p:nvSpPr>
        <p:spPr>
          <a:xfrm>
            <a:off x="6765780" y="5977336"/>
            <a:ext cx="1507104" cy="584775"/>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br>
              <a:rPr lang="en-US" sz="1600" i="1" dirty="0">
                <a:latin typeface="Helvetica" panose="020B0604020202020204" pitchFamily="34" charset="0"/>
                <a:cs typeface="Helvetica" panose="020B0604020202020204" pitchFamily="34" charset="0"/>
              </a:rPr>
            </a:br>
            <a:r>
              <a:rPr lang="en-US" sz="1600" dirty="0">
                <a:latin typeface="Helvetica" panose="020B0604020202020204" pitchFamily="34" charset="0"/>
                <a:cs typeface="Helvetica" panose="020B0604020202020204" pitchFamily="34" charset="0"/>
              </a:rPr>
              <a:t>mutation 3</a:t>
            </a:r>
          </a:p>
        </p:txBody>
      </p:sp>
    </p:spTree>
    <p:extLst>
      <p:ext uri="{BB962C8B-B14F-4D97-AF65-F5344CB8AC3E}">
        <p14:creationId xmlns:p14="http://schemas.microsoft.com/office/powerpoint/2010/main" val="40228989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5D598B5F-EE34-8B48-3FFE-19BD271280E9}"/>
              </a:ext>
            </a:extLst>
          </p:cNvPr>
          <p:cNvGrpSpPr/>
          <p:nvPr/>
        </p:nvGrpSpPr>
        <p:grpSpPr>
          <a:xfrm>
            <a:off x="420421" y="1309864"/>
            <a:ext cx="8325155" cy="5548136"/>
            <a:chOff x="420421" y="1066236"/>
            <a:chExt cx="8325155" cy="5548136"/>
          </a:xfrm>
        </p:grpSpPr>
        <p:grpSp>
          <p:nvGrpSpPr>
            <p:cNvPr id="14" name="Group 13">
              <a:extLst>
                <a:ext uri="{FF2B5EF4-FFF2-40B4-BE49-F238E27FC236}">
                  <a16:creationId xmlns:a16="http://schemas.microsoft.com/office/drawing/2014/main" id="{180B726E-4243-48D4-B1C9-89C3CAEC1C20}"/>
                </a:ext>
              </a:extLst>
            </p:cNvPr>
            <p:cNvGrpSpPr/>
            <p:nvPr/>
          </p:nvGrpSpPr>
          <p:grpSpPr>
            <a:xfrm>
              <a:off x="632286" y="2248239"/>
              <a:ext cx="4148826" cy="4366133"/>
              <a:chOff x="239704" y="663164"/>
              <a:chExt cx="4148826" cy="4366133"/>
            </a:xfrm>
          </p:grpSpPr>
          <p:grpSp>
            <p:nvGrpSpPr>
              <p:cNvPr id="6" name="Group 5">
                <a:extLst>
                  <a:ext uri="{FF2B5EF4-FFF2-40B4-BE49-F238E27FC236}">
                    <a16:creationId xmlns:a16="http://schemas.microsoft.com/office/drawing/2014/main" id="{7C973588-2315-415E-ADAB-15764A03F797}"/>
                  </a:ext>
                </a:extLst>
              </p:cNvPr>
              <p:cNvGrpSpPr/>
              <p:nvPr/>
            </p:nvGrpSpPr>
            <p:grpSpPr>
              <a:xfrm>
                <a:off x="239704" y="663164"/>
                <a:ext cx="2688670" cy="4366133"/>
                <a:chOff x="930941" y="1585824"/>
                <a:chExt cx="2688670" cy="4366133"/>
              </a:xfrm>
            </p:grpSpPr>
            <p:sp>
              <p:nvSpPr>
                <p:cNvPr id="7" name="TextBox 6">
                  <a:extLst>
                    <a:ext uri="{FF2B5EF4-FFF2-40B4-BE49-F238E27FC236}">
                      <a16:creationId xmlns:a16="http://schemas.microsoft.com/office/drawing/2014/main" id="{12CE89FA-3856-4482-9393-1C6C6F04D52C}"/>
                    </a:ext>
                  </a:extLst>
                </p:cNvPr>
                <p:cNvSpPr txBox="1"/>
                <p:nvPr/>
              </p:nvSpPr>
              <p:spPr>
                <a:xfrm>
                  <a:off x="2328495" y="5367182"/>
                  <a:ext cx="1291116" cy="584775"/>
                </a:xfrm>
                <a:prstGeom prst="rect">
                  <a:avLst/>
                </a:prstGeom>
                <a:solidFill>
                  <a:schemeClr val="bg1"/>
                </a:solidFill>
              </p:spPr>
              <p:txBody>
                <a:bodyPr wrap="square" rtlCol="0">
                  <a:spAutoFit/>
                </a:bodyPr>
                <a:lstStyle/>
                <a:p>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mutation 12</a:t>
                  </a:r>
                </a:p>
              </p:txBody>
            </p:sp>
            <p:sp>
              <p:nvSpPr>
                <p:cNvPr id="19" name="TextBox 18">
                  <a:extLst>
                    <a:ext uri="{FF2B5EF4-FFF2-40B4-BE49-F238E27FC236}">
                      <a16:creationId xmlns:a16="http://schemas.microsoft.com/office/drawing/2014/main" id="{0827CA60-02CA-46F5-B742-50E161D936EA}"/>
                    </a:ext>
                  </a:extLst>
                </p:cNvPr>
                <p:cNvSpPr txBox="1"/>
                <p:nvPr/>
              </p:nvSpPr>
              <p:spPr>
                <a:xfrm rot="16200000">
                  <a:off x="-219182" y="2735947"/>
                  <a:ext cx="2638800" cy="338554"/>
                </a:xfrm>
                <a:prstGeom prst="rect">
                  <a:avLst/>
                </a:prstGeom>
                <a:noFill/>
              </p:spPr>
              <p:txBody>
                <a:bodyPr wrap="square" rtlCol="0">
                  <a:spAutoFit/>
                </a:bodyPr>
                <a:lstStyle/>
                <a:p>
                  <a:pPr algn="ct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Normalized</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Fluorescence</a:t>
                  </a:r>
                </a:p>
              </p:txBody>
            </p:sp>
          </p:grpSp>
          <p:sp>
            <p:nvSpPr>
              <p:cNvPr id="48" name="TextBox 47">
                <a:extLst>
                  <a:ext uri="{FF2B5EF4-FFF2-40B4-BE49-F238E27FC236}">
                    <a16:creationId xmlns:a16="http://schemas.microsoft.com/office/drawing/2014/main" id="{16964813-EC58-4272-9522-90E03F65ED1D}"/>
                  </a:ext>
                </a:extLst>
              </p:cNvPr>
              <p:cNvSpPr txBox="1"/>
              <p:nvPr/>
            </p:nvSpPr>
            <p:spPr>
              <a:xfrm>
                <a:off x="3186554" y="4426128"/>
                <a:ext cx="1201976" cy="584775"/>
              </a:xfrm>
              <a:prstGeom prst="rect">
                <a:avLst/>
              </a:prstGeom>
              <a:solidFill>
                <a:schemeClr val="bg1"/>
              </a:solidFill>
            </p:spPr>
            <p:txBody>
              <a:bodyPr wrap="square" rtlCol="0">
                <a:spAutoFit/>
              </a:bodyPr>
              <a:lstStyle/>
              <a:p>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mutation 8</a:t>
                </a:r>
              </a:p>
            </p:txBody>
          </p:sp>
        </p:grpSp>
        <p:grpSp>
          <p:nvGrpSpPr>
            <p:cNvPr id="50" name="Group 49">
              <a:extLst>
                <a:ext uri="{FF2B5EF4-FFF2-40B4-BE49-F238E27FC236}">
                  <a16:creationId xmlns:a16="http://schemas.microsoft.com/office/drawing/2014/main" id="{C74B1C00-6F26-4213-AEFE-B5FC3C5A0C4B}"/>
                </a:ext>
              </a:extLst>
            </p:cNvPr>
            <p:cNvGrpSpPr/>
            <p:nvPr/>
          </p:nvGrpSpPr>
          <p:grpSpPr>
            <a:xfrm>
              <a:off x="1216981" y="1114256"/>
              <a:ext cx="2617198" cy="830997"/>
              <a:chOff x="2200785" y="3860931"/>
              <a:chExt cx="2617198" cy="830997"/>
            </a:xfrm>
          </p:grpSpPr>
          <p:sp>
            <p:nvSpPr>
              <p:cNvPr id="56" name="TextBox 55">
                <a:extLst>
                  <a:ext uri="{FF2B5EF4-FFF2-40B4-BE49-F238E27FC236}">
                    <a16:creationId xmlns:a16="http://schemas.microsoft.com/office/drawing/2014/main" id="{1379825C-B8D0-4308-AB99-12E716F67BC4}"/>
                  </a:ext>
                </a:extLst>
              </p:cNvPr>
              <p:cNvSpPr txBox="1"/>
              <p:nvPr/>
            </p:nvSpPr>
            <p:spPr>
              <a:xfrm>
                <a:off x="2200785" y="3860931"/>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1.19-fold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8" name="Straight Connector 57">
                <a:extLst>
                  <a:ext uri="{FF2B5EF4-FFF2-40B4-BE49-F238E27FC236}">
                    <a16:creationId xmlns:a16="http://schemas.microsoft.com/office/drawing/2014/main" id="{9BD3F21F-ACC0-40ED-A217-798EBC7A9CE3}"/>
                  </a:ext>
                </a:extLst>
              </p:cNvPr>
              <p:cNvCxnSpPr>
                <a:cxnSpLocks/>
              </p:cNvCxnSpPr>
              <p:nvPr/>
            </p:nvCxnSpPr>
            <p:spPr>
              <a:xfrm flipH="1">
                <a:off x="3013643" y="4127779"/>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4" name="Group 63">
              <a:extLst>
                <a:ext uri="{FF2B5EF4-FFF2-40B4-BE49-F238E27FC236}">
                  <a16:creationId xmlns:a16="http://schemas.microsoft.com/office/drawing/2014/main" id="{F26FDB4D-593E-4B9B-93B1-0B1BF909EE33}"/>
                </a:ext>
              </a:extLst>
            </p:cNvPr>
            <p:cNvGrpSpPr/>
            <p:nvPr/>
          </p:nvGrpSpPr>
          <p:grpSpPr>
            <a:xfrm>
              <a:off x="4567523" y="1103288"/>
              <a:ext cx="2617198" cy="830997"/>
              <a:chOff x="2200785" y="3860931"/>
              <a:chExt cx="2617198" cy="830997"/>
            </a:xfrm>
          </p:grpSpPr>
          <p:sp>
            <p:nvSpPr>
              <p:cNvPr id="65" name="TextBox 64">
                <a:extLst>
                  <a:ext uri="{FF2B5EF4-FFF2-40B4-BE49-F238E27FC236}">
                    <a16:creationId xmlns:a16="http://schemas.microsoft.com/office/drawing/2014/main" id="{D39063DF-B5BE-4442-BD2D-DCAB9F745420}"/>
                  </a:ext>
                </a:extLst>
              </p:cNvPr>
              <p:cNvSpPr txBox="1"/>
              <p:nvPr/>
            </p:nvSpPr>
            <p:spPr>
              <a:xfrm>
                <a:off x="2200785" y="3860931"/>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0.74-fold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66" name="Straight Connector 65">
                <a:extLst>
                  <a:ext uri="{FF2B5EF4-FFF2-40B4-BE49-F238E27FC236}">
                    <a16:creationId xmlns:a16="http://schemas.microsoft.com/office/drawing/2014/main" id="{48029A5B-B019-4832-8332-283A3F9EF076}"/>
                  </a:ext>
                </a:extLst>
              </p:cNvPr>
              <p:cNvCxnSpPr>
                <a:cxnSpLocks/>
              </p:cNvCxnSpPr>
              <p:nvPr/>
            </p:nvCxnSpPr>
            <p:spPr>
              <a:xfrm flipH="1">
                <a:off x="3013643" y="4127779"/>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7" name="Group 66">
              <a:extLst>
                <a:ext uri="{FF2B5EF4-FFF2-40B4-BE49-F238E27FC236}">
                  <a16:creationId xmlns:a16="http://schemas.microsoft.com/office/drawing/2014/main" id="{F21AE778-D623-4A2C-9702-649161AC5FE2}"/>
                </a:ext>
              </a:extLst>
            </p:cNvPr>
            <p:cNvGrpSpPr/>
            <p:nvPr/>
          </p:nvGrpSpPr>
          <p:grpSpPr>
            <a:xfrm>
              <a:off x="6128378" y="1066236"/>
              <a:ext cx="2617198" cy="830997"/>
              <a:chOff x="2164766" y="3833800"/>
              <a:chExt cx="2617198" cy="830997"/>
            </a:xfrm>
          </p:grpSpPr>
          <p:sp>
            <p:nvSpPr>
              <p:cNvPr id="68" name="TextBox 67">
                <a:extLst>
                  <a:ext uri="{FF2B5EF4-FFF2-40B4-BE49-F238E27FC236}">
                    <a16:creationId xmlns:a16="http://schemas.microsoft.com/office/drawing/2014/main" id="{91C04632-4B42-4E20-A296-F5EDBCCBC0D8}"/>
                  </a:ext>
                </a:extLst>
              </p:cNvPr>
              <p:cNvSpPr txBox="1"/>
              <p:nvPr/>
            </p:nvSpPr>
            <p:spPr>
              <a:xfrm>
                <a:off x="2164766" y="3833800"/>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1.14-fold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69" name="Straight Connector 68">
                <a:extLst>
                  <a:ext uri="{FF2B5EF4-FFF2-40B4-BE49-F238E27FC236}">
                    <a16:creationId xmlns:a16="http://schemas.microsoft.com/office/drawing/2014/main" id="{A036B6A1-C769-4D4E-88FF-C4818FB12053}"/>
                  </a:ext>
                </a:extLst>
              </p:cNvPr>
              <p:cNvCxnSpPr>
                <a:cxnSpLocks/>
              </p:cNvCxnSpPr>
              <p:nvPr/>
            </p:nvCxnSpPr>
            <p:spPr>
              <a:xfrm flipH="1">
                <a:off x="3013643" y="4127779"/>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5" name="Group 54">
              <a:extLst>
                <a:ext uri="{FF2B5EF4-FFF2-40B4-BE49-F238E27FC236}">
                  <a16:creationId xmlns:a16="http://schemas.microsoft.com/office/drawing/2014/main" id="{093D0BBD-2A91-4753-8E1F-E20945B200E2}"/>
                </a:ext>
              </a:extLst>
            </p:cNvPr>
            <p:cNvGrpSpPr/>
            <p:nvPr/>
          </p:nvGrpSpPr>
          <p:grpSpPr>
            <a:xfrm>
              <a:off x="2981674" y="1103288"/>
              <a:ext cx="2617198" cy="830997"/>
              <a:chOff x="2397265" y="3860931"/>
              <a:chExt cx="2617198" cy="830997"/>
            </a:xfrm>
          </p:grpSpPr>
          <p:sp>
            <p:nvSpPr>
              <p:cNvPr id="57" name="TextBox 56">
                <a:extLst>
                  <a:ext uri="{FF2B5EF4-FFF2-40B4-BE49-F238E27FC236}">
                    <a16:creationId xmlns:a16="http://schemas.microsoft.com/office/drawing/2014/main" id="{C7232B83-FB3B-4E4B-8710-B2489EAC697F}"/>
                  </a:ext>
                </a:extLst>
              </p:cNvPr>
              <p:cNvSpPr txBox="1"/>
              <p:nvPr/>
            </p:nvSpPr>
            <p:spPr>
              <a:xfrm>
                <a:off x="2397265" y="3860931"/>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1.02-fold</a:t>
                </a:r>
              </a:p>
              <a:p>
                <a:pPr algn="ctr"/>
                <a:endParaRPr lang="en-US" sz="1600" dirty="0">
                  <a:latin typeface="Helvetica" panose="020B0604020202020204" pitchFamily="34" charset="0"/>
                  <a:cs typeface="Helvetica" panose="020B0604020202020204" pitchFamily="34" charset="0"/>
                </a:endParaRPr>
              </a:p>
              <a:p>
                <a:endParaRPr lang="en-US" sz="1600" dirty="0">
                  <a:latin typeface="Helvetica" panose="020B0604020202020204" pitchFamily="34" charset="0"/>
                  <a:cs typeface="Helvetica" panose="020B0604020202020204" pitchFamily="34" charset="0"/>
                </a:endParaRPr>
              </a:p>
            </p:txBody>
          </p:sp>
          <p:cxnSp>
            <p:nvCxnSpPr>
              <p:cNvPr id="59" name="Straight Connector 58">
                <a:extLst>
                  <a:ext uri="{FF2B5EF4-FFF2-40B4-BE49-F238E27FC236}">
                    <a16:creationId xmlns:a16="http://schemas.microsoft.com/office/drawing/2014/main" id="{774ECC1B-4449-4D52-885A-524115CF7C63}"/>
                  </a:ext>
                </a:extLst>
              </p:cNvPr>
              <p:cNvCxnSpPr>
                <a:cxnSpLocks/>
              </p:cNvCxnSpPr>
              <p:nvPr/>
            </p:nvCxnSpPr>
            <p:spPr>
              <a:xfrm flipH="1">
                <a:off x="3244868" y="4127779"/>
                <a:ext cx="951835" cy="0"/>
              </a:xfrm>
              <a:prstGeom prst="line">
                <a:avLst/>
              </a:prstGeom>
              <a:ln w="19050"/>
            </p:spPr>
            <p:style>
              <a:lnRef idx="1">
                <a:schemeClr val="dk1"/>
              </a:lnRef>
              <a:fillRef idx="0">
                <a:schemeClr val="dk1"/>
              </a:fillRef>
              <a:effectRef idx="0">
                <a:schemeClr val="dk1"/>
              </a:effectRef>
              <a:fontRef idx="minor">
                <a:schemeClr val="tx1"/>
              </a:fontRef>
            </p:style>
          </p:cxnSp>
        </p:grpSp>
        <p:cxnSp>
          <p:nvCxnSpPr>
            <p:cNvPr id="9" name="Straight Connector 8">
              <a:extLst>
                <a:ext uri="{FF2B5EF4-FFF2-40B4-BE49-F238E27FC236}">
                  <a16:creationId xmlns:a16="http://schemas.microsoft.com/office/drawing/2014/main" id="{4A87095C-6455-06B9-BF3A-F36A6EB15065}"/>
                </a:ext>
              </a:extLst>
            </p:cNvPr>
            <p:cNvCxnSpPr>
              <a:cxnSpLocks/>
            </p:cNvCxnSpPr>
            <p:nvPr/>
          </p:nvCxnSpPr>
          <p:spPr>
            <a:xfrm>
              <a:off x="1614190" y="5381505"/>
              <a:ext cx="6972762" cy="0"/>
            </a:xfrm>
            <a:prstGeom prst="line">
              <a:avLst/>
            </a:prstGeom>
            <a:ln w="3175"/>
          </p:spPr>
          <p:style>
            <a:lnRef idx="1">
              <a:schemeClr val="dk1"/>
            </a:lnRef>
            <a:fillRef idx="0">
              <a:schemeClr val="dk1"/>
            </a:fillRef>
            <a:effectRef idx="0">
              <a:schemeClr val="dk1"/>
            </a:effectRef>
            <a:fontRef idx="minor">
              <a:schemeClr val="tx1"/>
            </a:fontRef>
          </p:style>
        </p:cxnSp>
        <p:sp>
          <p:nvSpPr>
            <p:cNvPr id="2" name="TextBox 1">
              <a:extLst>
                <a:ext uri="{FF2B5EF4-FFF2-40B4-BE49-F238E27FC236}">
                  <a16:creationId xmlns:a16="http://schemas.microsoft.com/office/drawing/2014/main" id="{D2E80C31-9CCB-D020-F4AC-2026ED794107}"/>
                </a:ext>
              </a:extLst>
            </p:cNvPr>
            <p:cNvSpPr txBox="1"/>
            <p:nvPr/>
          </p:nvSpPr>
          <p:spPr>
            <a:xfrm>
              <a:off x="420421" y="6029597"/>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5´ UTR:</a:t>
              </a:r>
            </a:p>
          </p:txBody>
        </p:sp>
        <p:cxnSp>
          <p:nvCxnSpPr>
            <p:cNvPr id="3" name="Straight Connector 2">
              <a:extLst>
                <a:ext uri="{FF2B5EF4-FFF2-40B4-BE49-F238E27FC236}">
                  <a16:creationId xmlns:a16="http://schemas.microsoft.com/office/drawing/2014/main" id="{B7CA496F-1C33-CB13-55F0-8CD51DD95CE1}"/>
                </a:ext>
              </a:extLst>
            </p:cNvPr>
            <p:cNvCxnSpPr>
              <a:cxnSpLocks/>
            </p:cNvCxnSpPr>
            <p:nvPr/>
          </p:nvCxnSpPr>
          <p:spPr>
            <a:xfrm flipH="1">
              <a:off x="1947411"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E75ADB92-A4C9-7A3D-DFDB-810865BA1FF3}"/>
                </a:ext>
              </a:extLst>
            </p:cNvPr>
            <p:cNvCxnSpPr>
              <a:cxnSpLocks/>
            </p:cNvCxnSpPr>
            <p:nvPr/>
          </p:nvCxnSpPr>
          <p:spPr>
            <a:xfrm flipH="1">
              <a:off x="3515624"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FD6D27C5-9989-1E92-06E9-AC983D275375}"/>
                </a:ext>
              </a:extLst>
            </p:cNvPr>
            <p:cNvCxnSpPr>
              <a:cxnSpLocks/>
            </p:cNvCxnSpPr>
            <p:nvPr/>
          </p:nvCxnSpPr>
          <p:spPr>
            <a:xfrm flipH="1">
              <a:off x="5175878"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9CDF402B-04A2-0699-1012-1580D41F886E}"/>
                </a:ext>
              </a:extLst>
            </p:cNvPr>
            <p:cNvCxnSpPr>
              <a:cxnSpLocks/>
            </p:cNvCxnSpPr>
            <p:nvPr/>
          </p:nvCxnSpPr>
          <p:spPr>
            <a:xfrm flipH="1">
              <a:off x="6772752" y="5939245"/>
              <a:ext cx="1156338" cy="39"/>
            </a:xfrm>
            <a:prstGeom prst="line">
              <a:avLst/>
            </a:prstGeom>
            <a:ln w="9525"/>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12F08B10-AC63-9463-E548-1EBBEF87B6C2}"/>
                </a:ext>
              </a:extLst>
            </p:cNvPr>
            <p:cNvSpPr txBox="1"/>
            <p:nvPr/>
          </p:nvSpPr>
          <p:spPr>
            <a:xfrm>
              <a:off x="420421" y="5503111"/>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bS21-2:</a:t>
              </a:r>
            </a:p>
          </p:txBody>
        </p:sp>
        <p:sp>
          <p:nvSpPr>
            <p:cNvPr id="17" name="TextBox 16">
              <a:extLst>
                <a:ext uri="{FF2B5EF4-FFF2-40B4-BE49-F238E27FC236}">
                  <a16:creationId xmlns:a16="http://schemas.microsoft.com/office/drawing/2014/main" id="{F1169710-780B-21C2-14C4-6D2113DE76CC}"/>
                </a:ext>
              </a:extLst>
            </p:cNvPr>
            <p:cNvSpPr txBox="1"/>
            <p:nvPr/>
          </p:nvSpPr>
          <p:spPr>
            <a:xfrm>
              <a:off x="1929444" y="5493499"/>
              <a:ext cx="1318287" cy="369332"/>
            </a:xfrm>
            <a:prstGeom prst="rect">
              <a:avLst/>
            </a:prstGeom>
            <a:noFill/>
          </p:spPr>
          <p:txBody>
            <a:bodyPr wrap="square" rtlCol="0">
              <a:spAutoFit/>
            </a:bodyPr>
            <a:lstStyle/>
            <a:p>
              <a:r>
                <a:rPr lang="en-US" dirty="0"/>
                <a:t>+             -</a:t>
              </a:r>
            </a:p>
          </p:txBody>
        </p:sp>
        <p:sp>
          <p:nvSpPr>
            <p:cNvPr id="18" name="TextBox 17">
              <a:extLst>
                <a:ext uri="{FF2B5EF4-FFF2-40B4-BE49-F238E27FC236}">
                  <a16:creationId xmlns:a16="http://schemas.microsoft.com/office/drawing/2014/main" id="{3D2B91E5-DCDE-71C7-F46A-A2BE12884D2B}"/>
                </a:ext>
              </a:extLst>
            </p:cNvPr>
            <p:cNvSpPr txBox="1"/>
            <p:nvPr/>
          </p:nvSpPr>
          <p:spPr>
            <a:xfrm>
              <a:off x="3573767" y="5497994"/>
              <a:ext cx="1318287" cy="369332"/>
            </a:xfrm>
            <a:prstGeom prst="rect">
              <a:avLst/>
            </a:prstGeom>
            <a:noFill/>
          </p:spPr>
          <p:txBody>
            <a:bodyPr wrap="square" rtlCol="0">
              <a:spAutoFit/>
            </a:bodyPr>
            <a:lstStyle/>
            <a:p>
              <a:r>
                <a:rPr lang="en-US" dirty="0"/>
                <a:t>+             -</a:t>
              </a:r>
            </a:p>
          </p:txBody>
        </p:sp>
        <p:sp>
          <p:nvSpPr>
            <p:cNvPr id="22" name="TextBox 21">
              <a:extLst>
                <a:ext uri="{FF2B5EF4-FFF2-40B4-BE49-F238E27FC236}">
                  <a16:creationId xmlns:a16="http://schemas.microsoft.com/office/drawing/2014/main" id="{779A6EC8-6305-7E46-DD73-13536F6039B0}"/>
                </a:ext>
              </a:extLst>
            </p:cNvPr>
            <p:cNvSpPr txBox="1"/>
            <p:nvPr/>
          </p:nvSpPr>
          <p:spPr>
            <a:xfrm>
              <a:off x="5216978" y="5506330"/>
              <a:ext cx="1318287" cy="369332"/>
            </a:xfrm>
            <a:prstGeom prst="rect">
              <a:avLst/>
            </a:prstGeom>
            <a:noFill/>
          </p:spPr>
          <p:txBody>
            <a:bodyPr wrap="square" rtlCol="0">
              <a:spAutoFit/>
            </a:bodyPr>
            <a:lstStyle/>
            <a:p>
              <a:r>
                <a:rPr lang="en-US" dirty="0"/>
                <a:t>+             -</a:t>
              </a:r>
            </a:p>
          </p:txBody>
        </p:sp>
        <p:sp>
          <p:nvSpPr>
            <p:cNvPr id="23" name="TextBox 22">
              <a:extLst>
                <a:ext uri="{FF2B5EF4-FFF2-40B4-BE49-F238E27FC236}">
                  <a16:creationId xmlns:a16="http://schemas.microsoft.com/office/drawing/2014/main" id="{1500C4B0-AA70-2E06-8621-E9E8C894D39A}"/>
                </a:ext>
              </a:extLst>
            </p:cNvPr>
            <p:cNvSpPr txBox="1"/>
            <p:nvPr/>
          </p:nvSpPr>
          <p:spPr>
            <a:xfrm>
              <a:off x="6860189" y="5497785"/>
              <a:ext cx="1318287" cy="369332"/>
            </a:xfrm>
            <a:prstGeom prst="rect">
              <a:avLst/>
            </a:prstGeom>
            <a:noFill/>
          </p:spPr>
          <p:txBody>
            <a:bodyPr wrap="square" rtlCol="0">
              <a:spAutoFit/>
            </a:bodyPr>
            <a:lstStyle/>
            <a:p>
              <a:r>
                <a:rPr lang="en-US" dirty="0"/>
                <a:t>+             -</a:t>
              </a:r>
            </a:p>
          </p:txBody>
        </p:sp>
      </p:grpSp>
      <p:sp>
        <p:nvSpPr>
          <p:cNvPr id="13" name="TextBox 12">
            <a:extLst>
              <a:ext uri="{FF2B5EF4-FFF2-40B4-BE49-F238E27FC236}">
                <a16:creationId xmlns:a16="http://schemas.microsoft.com/office/drawing/2014/main" id="{717B5465-6EDB-56AD-860F-79C116741834}"/>
              </a:ext>
            </a:extLst>
          </p:cNvPr>
          <p:cNvSpPr txBox="1"/>
          <p:nvPr/>
        </p:nvSpPr>
        <p:spPr>
          <a:xfrm>
            <a:off x="4978282" y="6273225"/>
            <a:ext cx="1507104" cy="584775"/>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br>
              <a:rPr lang="en-US" sz="1600" i="1" dirty="0">
                <a:latin typeface="Helvetica" panose="020B0604020202020204" pitchFamily="34" charset="0"/>
                <a:cs typeface="Helvetica" panose="020B0604020202020204" pitchFamily="34" charset="0"/>
              </a:rPr>
            </a:br>
            <a:r>
              <a:rPr lang="en-US" sz="1600" dirty="0">
                <a:latin typeface="Helvetica" panose="020B0604020202020204" pitchFamily="34" charset="0"/>
                <a:cs typeface="Helvetica" panose="020B0604020202020204" pitchFamily="34" charset="0"/>
              </a:rPr>
              <a:t>WT</a:t>
            </a:r>
          </a:p>
        </p:txBody>
      </p:sp>
      <p:sp>
        <p:nvSpPr>
          <p:cNvPr id="20" name="TextBox 19">
            <a:extLst>
              <a:ext uri="{FF2B5EF4-FFF2-40B4-BE49-F238E27FC236}">
                <a16:creationId xmlns:a16="http://schemas.microsoft.com/office/drawing/2014/main" id="{6CC5FD59-2346-8509-7AED-7B46B66CDC41}"/>
              </a:ext>
            </a:extLst>
          </p:cNvPr>
          <p:cNvSpPr txBox="1"/>
          <p:nvPr/>
        </p:nvSpPr>
        <p:spPr>
          <a:xfrm>
            <a:off x="6671372" y="6365962"/>
            <a:ext cx="1507104" cy="338554"/>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Tul4 </a:t>
            </a:r>
            <a:r>
              <a:rPr lang="en-US" sz="1600" dirty="0">
                <a:latin typeface="Helvetica" panose="020B0604020202020204" pitchFamily="34" charset="0"/>
                <a:cs typeface="Helvetica" panose="020B0604020202020204" pitchFamily="34" charset="0"/>
              </a:rPr>
              <a:t>WT</a:t>
            </a:r>
          </a:p>
        </p:txBody>
      </p:sp>
      <p:graphicFrame>
        <p:nvGraphicFramePr>
          <p:cNvPr id="4" name="Chart 3">
            <a:extLst>
              <a:ext uri="{FF2B5EF4-FFF2-40B4-BE49-F238E27FC236}">
                <a16:creationId xmlns:a16="http://schemas.microsoft.com/office/drawing/2014/main" id="{812D3F11-B04A-4416-9074-FC9D5142C5E5}"/>
              </a:ext>
            </a:extLst>
          </p:cNvPr>
          <p:cNvGraphicFramePr>
            <a:graphicFrameLocks/>
          </p:cNvGraphicFramePr>
          <p:nvPr>
            <p:extLst>
              <p:ext uri="{D42A27DB-BD31-4B8C-83A1-F6EECF244321}">
                <p14:modId xmlns:p14="http://schemas.microsoft.com/office/powerpoint/2010/main" val="2728133583"/>
              </p:ext>
            </p:extLst>
          </p:nvPr>
        </p:nvGraphicFramePr>
        <p:xfrm>
          <a:off x="1230145" y="1644035"/>
          <a:ext cx="6972762" cy="4095956"/>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519E815A-C954-C767-7AE2-12E1D2D6BDFA}"/>
              </a:ext>
            </a:extLst>
          </p:cNvPr>
          <p:cNvSpPr txBox="1"/>
          <p:nvPr/>
        </p:nvSpPr>
        <p:spPr>
          <a:xfrm>
            <a:off x="32378" y="-31780"/>
            <a:ext cx="12191999" cy="1200329"/>
          </a:xfrm>
          <a:prstGeom prst="rect">
            <a:avLst/>
          </a:prstGeom>
          <a:noFill/>
        </p:spPr>
        <p:txBody>
          <a:bodyPr wrap="square">
            <a:spAutoFit/>
          </a:bodyPr>
          <a:lstStyle/>
          <a:p>
            <a:pPr marL="0" marR="0">
              <a:spcBef>
                <a:spcPts val="0"/>
              </a:spcBef>
            </a:pPr>
            <a:r>
              <a:rPr lang="en-US" sz="1200" b="1" i="1" dirty="0">
                <a:effectLst/>
                <a:latin typeface="Courier New" panose="02070309020205020404" pitchFamily="49" charset="0"/>
                <a:ea typeface="Calibri" panose="020F0502020204030204" pitchFamily="34" charset="0"/>
                <a:cs typeface="Times New Roman" panose="02020603050405020304" pitchFamily="18" charset="0"/>
              </a:rPr>
              <a:t>mraY</a:t>
            </a:r>
            <a:r>
              <a:rPr lang="en-US" sz="1200" b="1" dirty="0">
                <a:effectLst/>
                <a:latin typeface="Courier New" panose="02070309020205020404" pitchFamily="49" charset="0"/>
                <a:ea typeface="Calibri" panose="020F0502020204030204" pitchFamily="34" charset="0"/>
                <a:cs typeface="Times New Roman" panose="02020603050405020304" pitchFamily="18" charset="0"/>
              </a:rPr>
              <a:t> WT UTR:</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pPr>
            <a:r>
              <a:rPr lang="en-US" sz="1200" dirty="0">
                <a:effectLst/>
                <a:latin typeface="Courier New" panose="02070309020205020404" pitchFamily="49" charset="0"/>
                <a:ea typeface="Calibri" panose="020F0502020204030204" pitchFamily="34" charset="0"/>
                <a:cs typeface="Times New Roman" panose="02020603050405020304" pitchFamily="18" charset="0"/>
              </a:rPr>
              <a:t>auaaaaaauuugaaccaauuauuuagacgcuaauuuugacucuauuaaaaaaauaacauaucuauuauaauacuccaaggucauuaaacauuuuaaauau AUG cugauuuaucuuuuu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pPr>
            <a:r>
              <a:rPr lang="en-US" sz="1200" b="1" i="1" dirty="0">
                <a:effectLst/>
                <a:latin typeface="Courier New" panose="02070309020205020404" pitchFamily="49" charset="0"/>
                <a:ea typeface="Calibri" panose="020F0502020204030204" pitchFamily="34" charset="0"/>
                <a:cs typeface="Times New Roman" panose="02020603050405020304" pitchFamily="18" charset="0"/>
              </a:rPr>
              <a:t>mraY</a:t>
            </a:r>
            <a:r>
              <a:rPr lang="en-US" sz="1200" b="1" dirty="0">
                <a:effectLst/>
                <a:latin typeface="Courier New" panose="02070309020205020404" pitchFamily="49" charset="0"/>
                <a:ea typeface="Calibri" panose="020F0502020204030204" pitchFamily="34" charset="0"/>
                <a:cs typeface="Times New Roman" panose="02020603050405020304" pitchFamily="18" charset="0"/>
              </a:rPr>
              <a:t> mutation </a:t>
            </a:r>
            <a:r>
              <a:rPr lang="en-US" sz="1200" b="1" dirty="0">
                <a:latin typeface="Courier New" panose="02070309020205020404" pitchFamily="49" charset="0"/>
                <a:ea typeface="Calibri" panose="020F0502020204030204" pitchFamily="34" charset="0"/>
                <a:cs typeface="Times New Roman" panose="02020603050405020304" pitchFamily="18" charset="0"/>
              </a:rPr>
              <a:t>8</a:t>
            </a:r>
            <a:r>
              <a:rPr lang="en-US" sz="1200" b="1" dirty="0">
                <a:effectLst/>
                <a:latin typeface="Courier New" panose="02070309020205020404" pitchFamily="49" charset="0"/>
                <a:ea typeface="Calibri" panose="020F0502020204030204" pitchFamily="34" charset="0"/>
                <a:cs typeface="Times New Roman" panose="02020603050405020304" pitchFamily="18" charset="0"/>
              </a:rPr>
              <a:t>:</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ourier New" panose="02070309020205020404" pitchFamily="49" charset="0"/>
                <a:ea typeface="Calibri" panose="020F0502020204030204" pitchFamily="34" charset="0"/>
                <a:cs typeface="Times New Roman" panose="02020603050405020304" pitchFamily="18" charset="0"/>
              </a:rPr>
              <a:t>auaaaaaauuugaaccaauuauuuagacgcuaauuuugacucuauuaaaaaaauaacauaucuauuauaauacuccaaggucauua</a:t>
            </a:r>
            <a:r>
              <a:rPr lang="en-US" sz="1200" u="sng" dirty="0">
                <a:effectLst/>
                <a:latin typeface="Courier New" panose="02070309020205020404" pitchFamily="49" charset="0"/>
                <a:ea typeface="Calibri" panose="020F0502020204030204" pitchFamily="34" charset="0"/>
                <a:cs typeface="Times New Roman" panose="02020603050405020304" pitchFamily="18" charset="0"/>
              </a:rPr>
              <a:t>AGGAGG</a:t>
            </a:r>
            <a:r>
              <a:rPr lang="en-US" sz="1200" dirty="0">
                <a:effectLst/>
                <a:latin typeface="Courier New" panose="02070309020205020404" pitchFamily="49" charset="0"/>
                <a:ea typeface="Calibri" panose="020F0502020204030204" pitchFamily="34" charset="0"/>
                <a:cs typeface="Times New Roman" panose="02020603050405020304" pitchFamily="18" charset="0"/>
              </a:rPr>
              <a:t>uuaaauau AUG cugauuuaucuuuuu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pPr>
            <a:r>
              <a:rPr lang="en-US" sz="1200" b="1" i="1" dirty="0">
                <a:effectLst/>
                <a:latin typeface="Courier New" panose="02070309020205020404" pitchFamily="49" charset="0"/>
                <a:ea typeface="Calibri" panose="020F0502020204030204" pitchFamily="34" charset="0"/>
                <a:cs typeface="Times New Roman" panose="02020603050405020304" pitchFamily="18" charset="0"/>
              </a:rPr>
              <a:t>mraY</a:t>
            </a:r>
            <a:r>
              <a:rPr lang="en-US" sz="1200" b="1" dirty="0">
                <a:effectLst/>
                <a:latin typeface="Courier New" panose="02070309020205020404" pitchFamily="49" charset="0"/>
                <a:ea typeface="Calibri" panose="020F0502020204030204" pitchFamily="34" charset="0"/>
                <a:cs typeface="Times New Roman" panose="02020603050405020304" pitchFamily="18" charset="0"/>
              </a:rPr>
              <a:t> mutation 12:</a:t>
            </a:r>
          </a:p>
          <a:p>
            <a:pPr marL="0" marR="0">
              <a:spcBef>
                <a:spcPts val="0"/>
              </a:spcBef>
            </a:pPr>
            <a:r>
              <a:rPr lang="en-US" sz="1200" dirty="0">
                <a:effectLst/>
                <a:latin typeface="Courier New" panose="02070309020205020404" pitchFamily="49" charset="0"/>
                <a:ea typeface="Calibri" panose="020F0502020204030204" pitchFamily="34" charset="0"/>
              </a:rPr>
              <a:t>________________________________________AGAauuaaaaaaauaacauaucuauuauaauacuccaaggucauuaaacauuuuaaauau AUG cugauuuaucuuuuu</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947240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5D598B5F-EE34-8B48-3FFE-19BD271280E9}"/>
              </a:ext>
            </a:extLst>
          </p:cNvPr>
          <p:cNvGrpSpPr/>
          <p:nvPr/>
        </p:nvGrpSpPr>
        <p:grpSpPr>
          <a:xfrm>
            <a:off x="420421" y="1752600"/>
            <a:ext cx="8325155" cy="4675922"/>
            <a:chOff x="420421" y="1066236"/>
            <a:chExt cx="8325155" cy="5362286"/>
          </a:xfrm>
        </p:grpSpPr>
        <p:grpSp>
          <p:nvGrpSpPr>
            <p:cNvPr id="14" name="Group 13">
              <a:extLst>
                <a:ext uri="{FF2B5EF4-FFF2-40B4-BE49-F238E27FC236}">
                  <a16:creationId xmlns:a16="http://schemas.microsoft.com/office/drawing/2014/main" id="{180B726E-4243-48D4-B1C9-89C3CAEC1C20}"/>
                </a:ext>
              </a:extLst>
            </p:cNvPr>
            <p:cNvGrpSpPr/>
            <p:nvPr/>
          </p:nvGrpSpPr>
          <p:grpSpPr>
            <a:xfrm>
              <a:off x="632286" y="2248239"/>
              <a:ext cx="2804262" cy="4180283"/>
              <a:chOff x="239704" y="663164"/>
              <a:chExt cx="2804262" cy="4180283"/>
            </a:xfrm>
          </p:grpSpPr>
          <p:sp>
            <p:nvSpPr>
              <p:cNvPr id="19" name="TextBox 18">
                <a:extLst>
                  <a:ext uri="{FF2B5EF4-FFF2-40B4-BE49-F238E27FC236}">
                    <a16:creationId xmlns:a16="http://schemas.microsoft.com/office/drawing/2014/main" id="{0827CA60-02CA-46F5-B742-50E161D936EA}"/>
                  </a:ext>
                </a:extLst>
              </p:cNvPr>
              <p:cNvSpPr txBox="1"/>
              <p:nvPr/>
            </p:nvSpPr>
            <p:spPr>
              <a:xfrm rot="16200000">
                <a:off x="-910419" y="1813287"/>
                <a:ext cx="2638800" cy="338554"/>
              </a:xfrm>
              <a:prstGeom prst="rect">
                <a:avLst/>
              </a:prstGeom>
              <a:noFill/>
            </p:spPr>
            <p:txBody>
              <a:bodyPr wrap="square" rtlCol="0">
                <a:spAutoFit/>
              </a:bodyPr>
              <a:lstStyle/>
              <a:p>
                <a:pPr algn="ct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Normalized</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Fluorescence</a:t>
                </a:r>
              </a:p>
            </p:txBody>
          </p:sp>
          <p:sp>
            <p:nvSpPr>
              <p:cNvPr id="48" name="TextBox 47">
                <a:extLst>
                  <a:ext uri="{FF2B5EF4-FFF2-40B4-BE49-F238E27FC236}">
                    <a16:creationId xmlns:a16="http://schemas.microsoft.com/office/drawing/2014/main" id="{16964813-EC58-4272-9522-90E03F65ED1D}"/>
                  </a:ext>
                </a:extLst>
              </p:cNvPr>
              <p:cNvSpPr txBox="1"/>
              <p:nvPr/>
            </p:nvSpPr>
            <p:spPr>
              <a:xfrm>
                <a:off x="1536862" y="4504893"/>
                <a:ext cx="1507104" cy="338554"/>
              </a:xfrm>
              <a:prstGeom prst="rect">
                <a:avLst/>
              </a:prstGeom>
              <a:solidFill>
                <a:schemeClr val="bg1"/>
              </a:solidFill>
            </p:spPr>
            <p:txBody>
              <a:bodyPr wrap="square" rtlCol="0">
                <a:spAutoFit/>
              </a:bodyPr>
              <a:lstStyle/>
              <a:p>
                <a:r>
                  <a:rPr lang="en-US" sz="1600" i="1" dirty="0">
                    <a:latin typeface="Helvetica" panose="020B0604020202020204" pitchFamily="34" charset="0"/>
                    <a:cs typeface="Helvetica" panose="020B0604020202020204" pitchFamily="34" charset="0"/>
                  </a:rPr>
                  <a:t>mraY </a:t>
                </a:r>
                <a:r>
                  <a:rPr lang="en-US" sz="1600" dirty="0">
                    <a:latin typeface="Helvetica" panose="020B0604020202020204" pitchFamily="34" charset="0"/>
                    <a:cs typeface="Helvetica" panose="020B0604020202020204" pitchFamily="34" charset="0"/>
                  </a:rPr>
                  <a:t>WT</a:t>
                </a:r>
              </a:p>
            </p:txBody>
          </p:sp>
        </p:grpSp>
        <p:grpSp>
          <p:nvGrpSpPr>
            <p:cNvPr id="50" name="Group 49">
              <a:extLst>
                <a:ext uri="{FF2B5EF4-FFF2-40B4-BE49-F238E27FC236}">
                  <a16:creationId xmlns:a16="http://schemas.microsoft.com/office/drawing/2014/main" id="{C74B1C00-6F26-4213-AEFE-B5FC3C5A0C4B}"/>
                </a:ext>
              </a:extLst>
            </p:cNvPr>
            <p:cNvGrpSpPr/>
            <p:nvPr/>
          </p:nvGrpSpPr>
          <p:grpSpPr>
            <a:xfrm>
              <a:off x="1216981" y="1114256"/>
              <a:ext cx="2617198" cy="830997"/>
              <a:chOff x="2200785" y="3860931"/>
              <a:chExt cx="2617198" cy="830997"/>
            </a:xfrm>
          </p:grpSpPr>
          <p:sp>
            <p:nvSpPr>
              <p:cNvPr id="56" name="TextBox 55">
                <a:extLst>
                  <a:ext uri="{FF2B5EF4-FFF2-40B4-BE49-F238E27FC236}">
                    <a16:creationId xmlns:a16="http://schemas.microsoft.com/office/drawing/2014/main" id="{1379825C-B8D0-4308-AB99-12E716F67BC4}"/>
                  </a:ext>
                </a:extLst>
              </p:cNvPr>
              <p:cNvSpPr txBox="1"/>
              <p:nvPr/>
            </p:nvSpPr>
            <p:spPr>
              <a:xfrm>
                <a:off x="2200785" y="3860931"/>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0.62-fold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8" name="Straight Connector 57">
                <a:extLst>
                  <a:ext uri="{FF2B5EF4-FFF2-40B4-BE49-F238E27FC236}">
                    <a16:creationId xmlns:a16="http://schemas.microsoft.com/office/drawing/2014/main" id="{9BD3F21F-ACC0-40ED-A217-798EBC7A9CE3}"/>
                  </a:ext>
                </a:extLst>
              </p:cNvPr>
              <p:cNvCxnSpPr>
                <a:cxnSpLocks/>
              </p:cNvCxnSpPr>
              <p:nvPr/>
            </p:nvCxnSpPr>
            <p:spPr>
              <a:xfrm flipH="1">
                <a:off x="3013643" y="4186036"/>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4" name="Group 63">
              <a:extLst>
                <a:ext uri="{FF2B5EF4-FFF2-40B4-BE49-F238E27FC236}">
                  <a16:creationId xmlns:a16="http://schemas.microsoft.com/office/drawing/2014/main" id="{F26FDB4D-593E-4B9B-93B1-0B1BF909EE33}"/>
                </a:ext>
              </a:extLst>
            </p:cNvPr>
            <p:cNvGrpSpPr/>
            <p:nvPr/>
          </p:nvGrpSpPr>
          <p:grpSpPr>
            <a:xfrm>
              <a:off x="4567523" y="1103288"/>
              <a:ext cx="2617198" cy="830997"/>
              <a:chOff x="2200785" y="3860931"/>
              <a:chExt cx="2617198" cy="830997"/>
            </a:xfrm>
          </p:grpSpPr>
          <p:sp>
            <p:nvSpPr>
              <p:cNvPr id="65" name="TextBox 64">
                <a:extLst>
                  <a:ext uri="{FF2B5EF4-FFF2-40B4-BE49-F238E27FC236}">
                    <a16:creationId xmlns:a16="http://schemas.microsoft.com/office/drawing/2014/main" id="{D39063DF-B5BE-4442-BD2D-DCAB9F745420}"/>
                  </a:ext>
                </a:extLst>
              </p:cNvPr>
              <p:cNvSpPr txBox="1"/>
              <p:nvPr/>
            </p:nvSpPr>
            <p:spPr>
              <a:xfrm>
                <a:off x="2200785" y="3860931"/>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0.59-fold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66" name="Straight Connector 65">
                <a:extLst>
                  <a:ext uri="{FF2B5EF4-FFF2-40B4-BE49-F238E27FC236}">
                    <a16:creationId xmlns:a16="http://schemas.microsoft.com/office/drawing/2014/main" id="{48029A5B-B019-4832-8332-283A3F9EF076}"/>
                  </a:ext>
                </a:extLst>
              </p:cNvPr>
              <p:cNvCxnSpPr>
                <a:cxnSpLocks/>
              </p:cNvCxnSpPr>
              <p:nvPr/>
            </p:nvCxnSpPr>
            <p:spPr>
              <a:xfrm flipH="1">
                <a:off x="3013643" y="4171472"/>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7" name="Group 66">
              <a:extLst>
                <a:ext uri="{FF2B5EF4-FFF2-40B4-BE49-F238E27FC236}">
                  <a16:creationId xmlns:a16="http://schemas.microsoft.com/office/drawing/2014/main" id="{F21AE778-D623-4A2C-9702-649161AC5FE2}"/>
                </a:ext>
              </a:extLst>
            </p:cNvPr>
            <p:cNvGrpSpPr/>
            <p:nvPr/>
          </p:nvGrpSpPr>
          <p:grpSpPr>
            <a:xfrm>
              <a:off x="6128378" y="1066236"/>
              <a:ext cx="2617198" cy="830997"/>
              <a:chOff x="2164766" y="3833800"/>
              <a:chExt cx="2617198" cy="830997"/>
            </a:xfrm>
          </p:grpSpPr>
          <p:sp>
            <p:nvSpPr>
              <p:cNvPr id="68" name="TextBox 67">
                <a:extLst>
                  <a:ext uri="{FF2B5EF4-FFF2-40B4-BE49-F238E27FC236}">
                    <a16:creationId xmlns:a16="http://schemas.microsoft.com/office/drawing/2014/main" id="{91C04632-4B42-4E20-A296-F5EDBCCBC0D8}"/>
                  </a:ext>
                </a:extLst>
              </p:cNvPr>
              <p:cNvSpPr txBox="1"/>
              <p:nvPr/>
            </p:nvSpPr>
            <p:spPr>
              <a:xfrm>
                <a:off x="2164766" y="3833800"/>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0.76-fold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69" name="Straight Connector 68">
                <a:extLst>
                  <a:ext uri="{FF2B5EF4-FFF2-40B4-BE49-F238E27FC236}">
                    <a16:creationId xmlns:a16="http://schemas.microsoft.com/office/drawing/2014/main" id="{A036B6A1-C769-4D4E-88FF-C4818FB12053}"/>
                  </a:ext>
                </a:extLst>
              </p:cNvPr>
              <p:cNvCxnSpPr>
                <a:cxnSpLocks/>
              </p:cNvCxnSpPr>
              <p:nvPr/>
            </p:nvCxnSpPr>
            <p:spPr>
              <a:xfrm flipH="1">
                <a:off x="3013643" y="4171471"/>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5" name="Group 54">
              <a:extLst>
                <a:ext uri="{FF2B5EF4-FFF2-40B4-BE49-F238E27FC236}">
                  <a16:creationId xmlns:a16="http://schemas.microsoft.com/office/drawing/2014/main" id="{093D0BBD-2A91-4753-8E1F-E20945B200E2}"/>
                </a:ext>
              </a:extLst>
            </p:cNvPr>
            <p:cNvGrpSpPr/>
            <p:nvPr/>
          </p:nvGrpSpPr>
          <p:grpSpPr>
            <a:xfrm>
              <a:off x="2981674" y="1103288"/>
              <a:ext cx="2617198" cy="830997"/>
              <a:chOff x="2397265" y="3860931"/>
              <a:chExt cx="2617198" cy="830997"/>
            </a:xfrm>
          </p:grpSpPr>
          <p:sp>
            <p:nvSpPr>
              <p:cNvPr id="57" name="TextBox 56">
                <a:extLst>
                  <a:ext uri="{FF2B5EF4-FFF2-40B4-BE49-F238E27FC236}">
                    <a16:creationId xmlns:a16="http://schemas.microsoft.com/office/drawing/2014/main" id="{C7232B83-FB3B-4E4B-8710-B2489EAC697F}"/>
                  </a:ext>
                </a:extLst>
              </p:cNvPr>
              <p:cNvSpPr txBox="1"/>
              <p:nvPr/>
            </p:nvSpPr>
            <p:spPr>
              <a:xfrm>
                <a:off x="2397265" y="3860931"/>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1.03-fold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9" name="Straight Connector 58">
                <a:extLst>
                  <a:ext uri="{FF2B5EF4-FFF2-40B4-BE49-F238E27FC236}">
                    <a16:creationId xmlns:a16="http://schemas.microsoft.com/office/drawing/2014/main" id="{774ECC1B-4449-4D52-885A-524115CF7C63}"/>
                  </a:ext>
                </a:extLst>
              </p:cNvPr>
              <p:cNvCxnSpPr>
                <a:cxnSpLocks/>
              </p:cNvCxnSpPr>
              <p:nvPr/>
            </p:nvCxnSpPr>
            <p:spPr>
              <a:xfrm flipH="1">
                <a:off x="3244868" y="4171472"/>
                <a:ext cx="951835" cy="0"/>
              </a:xfrm>
              <a:prstGeom prst="line">
                <a:avLst/>
              </a:prstGeom>
              <a:ln w="19050"/>
            </p:spPr>
            <p:style>
              <a:lnRef idx="1">
                <a:schemeClr val="dk1"/>
              </a:lnRef>
              <a:fillRef idx="0">
                <a:schemeClr val="dk1"/>
              </a:fillRef>
              <a:effectRef idx="0">
                <a:schemeClr val="dk1"/>
              </a:effectRef>
              <a:fontRef idx="minor">
                <a:schemeClr val="tx1"/>
              </a:fontRef>
            </p:style>
          </p:cxnSp>
        </p:grpSp>
        <p:cxnSp>
          <p:nvCxnSpPr>
            <p:cNvPr id="9" name="Straight Connector 8">
              <a:extLst>
                <a:ext uri="{FF2B5EF4-FFF2-40B4-BE49-F238E27FC236}">
                  <a16:creationId xmlns:a16="http://schemas.microsoft.com/office/drawing/2014/main" id="{4A87095C-6455-06B9-BF3A-F36A6EB15065}"/>
                </a:ext>
              </a:extLst>
            </p:cNvPr>
            <p:cNvCxnSpPr>
              <a:cxnSpLocks/>
            </p:cNvCxnSpPr>
            <p:nvPr/>
          </p:nvCxnSpPr>
          <p:spPr>
            <a:xfrm>
              <a:off x="1614190" y="5381505"/>
              <a:ext cx="6972762" cy="0"/>
            </a:xfrm>
            <a:prstGeom prst="line">
              <a:avLst/>
            </a:prstGeom>
            <a:ln w="3175"/>
          </p:spPr>
          <p:style>
            <a:lnRef idx="1">
              <a:schemeClr val="dk1"/>
            </a:lnRef>
            <a:fillRef idx="0">
              <a:schemeClr val="dk1"/>
            </a:fillRef>
            <a:effectRef idx="0">
              <a:schemeClr val="dk1"/>
            </a:effectRef>
            <a:fontRef idx="minor">
              <a:schemeClr val="tx1"/>
            </a:fontRef>
          </p:style>
        </p:cxnSp>
        <p:sp>
          <p:nvSpPr>
            <p:cNvPr id="2" name="TextBox 1">
              <a:extLst>
                <a:ext uri="{FF2B5EF4-FFF2-40B4-BE49-F238E27FC236}">
                  <a16:creationId xmlns:a16="http://schemas.microsoft.com/office/drawing/2014/main" id="{D2E80C31-9CCB-D020-F4AC-2026ED794107}"/>
                </a:ext>
              </a:extLst>
            </p:cNvPr>
            <p:cNvSpPr txBox="1"/>
            <p:nvPr/>
          </p:nvSpPr>
          <p:spPr>
            <a:xfrm>
              <a:off x="420421" y="6029597"/>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5´ UTR:</a:t>
              </a:r>
            </a:p>
          </p:txBody>
        </p:sp>
        <p:cxnSp>
          <p:nvCxnSpPr>
            <p:cNvPr id="3" name="Straight Connector 2">
              <a:extLst>
                <a:ext uri="{FF2B5EF4-FFF2-40B4-BE49-F238E27FC236}">
                  <a16:creationId xmlns:a16="http://schemas.microsoft.com/office/drawing/2014/main" id="{B7CA496F-1C33-CB13-55F0-8CD51DD95CE1}"/>
                </a:ext>
              </a:extLst>
            </p:cNvPr>
            <p:cNvCxnSpPr>
              <a:cxnSpLocks/>
            </p:cNvCxnSpPr>
            <p:nvPr/>
          </p:nvCxnSpPr>
          <p:spPr>
            <a:xfrm flipH="1">
              <a:off x="1947411"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E75ADB92-A4C9-7A3D-DFDB-810865BA1FF3}"/>
                </a:ext>
              </a:extLst>
            </p:cNvPr>
            <p:cNvCxnSpPr>
              <a:cxnSpLocks/>
            </p:cNvCxnSpPr>
            <p:nvPr/>
          </p:nvCxnSpPr>
          <p:spPr>
            <a:xfrm flipH="1">
              <a:off x="3515624"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FD6D27C5-9989-1E92-06E9-AC983D275375}"/>
                </a:ext>
              </a:extLst>
            </p:cNvPr>
            <p:cNvCxnSpPr>
              <a:cxnSpLocks/>
            </p:cNvCxnSpPr>
            <p:nvPr/>
          </p:nvCxnSpPr>
          <p:spPr>
            <a:xfrm flipH="1">
              <a:off x="5175878"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9CDF402B-04A2-0699-1012-1580D41F886E}"/>
                </a:ext>
              </a:extLst>
            </p:cNvPr>
            <p:cNvCxnSpPr>
              <a:cxnSpLocks/>
            </p:cNvCxnSpPr>
            <p:nvPr/>
          </p:nvCxnSpPr>
          <p:spPr>
            <a:xfrm flipH="1">
              <a:off x="6772752" y="5939245"/>
              <a:ext cx="1156338" cy="39"/>
            </a:xfrm>
            <a:prstGeom prst="line">
              <a:avLst/>
            </a:prstGeom>
            <a:ln w="9525"/>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12F08B10-AC63-9463-E548-1EBBEF87B6C2}"/>
                </a:ext>
              </a:extLst>
            </p:cNvPr>
            <p:cNvSpPr txBox="1"/>
            <p:nvPr/>
          </p:nvSpPr>
          <p:spPr>
            <a:xfrm>
              <a:off x="420421" y="5503111"/>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bS21-2:</a:t>
              </a:r>
            </a:p>
          </p:txBody>
        </p:sp>
        <p:sp>
          <p:nvSpPr>
            <p:cNvPr id="17" name="TextBox 16">
              <a:extLst>
                <a:ext uri="{FF2B5EF4-FFF2-40B4-BE49-F238E27FC236}">
                  <a16:creationId xmlns:a16="http://schemas.microsoft.com/office/drawing/2014/main" id="{F1169710-780B-21C2-14C4-6D2113DE76CC}"/>
                </a:ext>
              </a:extLst>
            </p:cNvPr>
            <p:cNvSpPr txBox="1"/>
            <p:nvPr/>
          </p:nvSpPr>
          <p:spPr>
            <a:xfrm>
              <a:off x="1929444" y="5493499"/>
              <a:ext cx="1318287" cy="369332"/>
            </a:xfrm>
            <a:prstGeom prst="rect">
              <a:avLst/>
            </a:prstGeom>
            <a:noFill/>
          </p:spPr>
          <p:txBody>
            <a:bodyPr wrap="square" rtlCol="0">
              <a:spAutoFit/>
            </a:bodyPr>
            <a:lstStyle/>
            <a:p>
              <a:r>
                <a:rPr lang="en-US" dirty="0"/>
                <a:t>+             -</a:t>
              </a:r>
            </a:p>
          </p:txBody>
        </p:sp>
        <p:sp>
          <p:nvSpPr>
            <p:cNvPr id="18" name="TextBox 17">
              <a:extLst>
                <a:ext uri="{FF2B5EF4-FFF2-40B4-BE49-F238E27FC236}">
                  <a16:creationId xmlns:a16="http://schemas.microsoft.com/office/drawing/2014/main" id="{3D2B91E5-DCDE-71C7-F46A-A2BE12884D2B}"/>
                </a:ext>
              </a:extLst>
            </p:cNvPr>
            <p:cNvSpPr txBox="1"/>
            <p:nvPr/>
          </p:nvSpPr>
          <p:spPr>
            <a:xfrm>
              <a:off x="3573767" y="5497994"/>
              <a:ext cx="1318287" cy="369332"/>
            </a:xfrm>
            <a:prstGeom prst="rect">
              <a:avLst/>
            </a:prstGeom>
            <a:noFill/>
          </p:spPr>
          <p:txBody>
            <a:bodyPr wrap="square" rtlCol="0">
              <a:spAutoFit/>
            </a:bodyPr>
            <a:lstStyle/>
            <a:p>
              <a:r>
                <a:rPr lang="en-US" dirty="0"/>
                <a:t>+             -</a:t>
              </a:r>
            </a:p>
          </p:txBody>
        </p:sp>
        <p:sp>
          <p:nvSpPr>
            <p:cNvPr id="22" name="TextBox 21">
              <a:extLst>
                <a:ext uri="{FF2B5EF4-FFF2-40B4-BE49-F238E27FC236}">
                  <a16:creationId xmlns:a16="http://schemas.microsoft.com/office/drawing/2014/main" id="{779A6EC8-6305-7E46-DD73-13536F6039B0}"/>
                </a:ext>
              </a:extLst>
            </p:cNvPr>
            <p:cNvSpPr txBox="1"/>
            <p:nvPr/>
          </p:nvSpPr>
          <p:spPr>
            <a:xfrm>
              <a:off x="5216978" y="5506330"/>
              <a:ext cx="1318287" cy="369332"/>
            </a:xfrm>
            <a:prstGeom prst="rect">
              <a:avLst/>
            </a:prstGeom>
            <a:noFill/>
          </p:spPr>
          <p:txBody>
            <a:bodyPr wrap="square" rtlCol="0">
              <a:spAutoFit/>
            </a:bodyPr>
            <a:lstStyle/>
            <a:p>
              <a:r>
                <a:rPr lang="en-US" dirty="0"/>
                <a:t>+             -</a:t>
              </a:r>
            </a:p>
          </p:txBody>
        </p:sp>
        <p:sp>
          <p:nvSpPr>
            <p:cNvPr id="23" name="TextBox 22">
              <a:extLst>
                <a:ext uri="{FF2B5EF4-FFF2-40B4-BE49-F238E27FC236}">
                  <a16:creationId xmlns:a16="http://schemas.microsoft.com/office/drawing/2014/main" id="{1500C4B0-AA70-2E06-8621-E9E8C894D39A}"/>
                </a:ext>
              </a:extLst>
            </p:cNvPr>
            <p:cNvSpPr txBox="1"/>
            <p:nvPr/>
          </p:nvSpPr>
          <p:spPr>
            <a:xfrm>
              <a:off x="6860189" y="5497785"/>
              <a:ext cx="1318287" cy="369332"/>
            </a:xfrm>
            <a:prstGeom prst="rect">
              <a:avLst/>
            </a:prstGeom>
            <a:noFill/>
          </p:spPr>
          <p:txBody>
            <a:bodyPr wrap="square" rtlCol="0">
              <a:spAutoFit/>
            </a:bodyPr>
            <a:lstStyle/>
            <a:p>
              <a:r>
                <a:rPr lang="en-US" dirty="0"/>
                <a:t>+             -</a:t>
              </a:r>
            </a:p>
          </p:txBody>
        </p:sp>
      </p:grpSp>
      <p:sp>
        <p:nvSpPr>
          <p:cNvPr id="13" name="TextBox 12">
            <a:extLst>
              <a:ext uri="{FF2B5EF4-FFF2-40B4-BE49-F238E27FC236}">
                <a16:creationId xmlns:a16="http://schemas.microsoft.com/office/drawing/2014/main" id="{717B5465-6EDB-56AD-860F-79C116741834}"/>
              </a:ext>
            </a:extLst>
          </p:cNvPr>
          <p:cNvSpPr txBox="1"/>
          <p:nvPr/>
        </p:nvSpPr>
        <p:spPr>
          <a:xfrm>
            <a:off x="3384950" y="6015746"/>
            <a:ext cx="1507104" cy="584775"/>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br>
              <a:rPr lang="en-US" sz="1600" i="1" dirty="0">
                <a:latin typeface="Helvetica" panose="020B0604020202020204" pitchFamily="34" charset="0"/>
                <a:cs typeface="Helvetica" panose="020B0604020202020204" pitchFamily="34" charset="0"/>
              </a:rPr>
            </a:br>
            <a:r>
              <a:rPr lang="en-US" sz="1600" dirty="0">
                <a:latin typeface="Helvetica" panose="020B0604020202020204" pitchFamily="34" charset="0"/>
                <a:cs typeface="Helvetica" panose="020B0604020202020204" pitchFamily="34" charset="0"/>
              </a:rPr>
              <a:t>mutation 1</a:t>
            </a:r>
          </a:p>
        </p:txBody>
      </p:sp>
      <p:sp>
        <p:nvSpPr>
          <p:cNvPr id="20" name="TextBox 19">
            <a:extLst>
              <a:ext uri="{FF2B5EF4-FFF2-40B4-BE49-F238E27FC236}">
                <a16:creationId xmlns:a16="http://schemas.microsoft.com/office/drawing/2014/main" id="{6CC5FD59-2346-8509-7AED-7B46B66CDC41}"/>
              </a:ext>
            </a:extLst>
          </p:cNvPr>
          <p:cNvSpPr txBox="1"/>
          <p:nvPr/>
        </p:nvSpPr>
        <p:spPr>
          <a:xfrm>
            <a:off x="6765780" y="5977336"/>
            <a:ext cx="1507104" cy="584775"/>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br>
              <a:rPr lang="en-US" sz="1600" i="1" dirty="0">
                <a:latin typeface="Helvetica" panose="020B0604020202020204" pitchFamily="34" charset="0"/>
                <a:cs typeface="Helvetica" panose="020B0604020202020204" pitchFamily="34" charset="0"/>
              </a:rPr>
            </a:br>
            <a:r>
              <a:rPr lang="en-US" sz="1600" dirty="0">
                <a:latin typeface="Helvetica" panose="020B0604020202020204" pitchFamily="34" charset="0"/>
                <a:cs typeface="Helvetica" panose="020B0604020202020204" pitchFamily="34" charset="0"/>
              </a:rPr>
              <a:t>mutation 3</a:t>
            </a:r>
          </a:p>
        </p:txBody>
      </p:sp>
      <p:sp>
        <p:nvSpPr>
          <p:cNvPr id="4" name="TextBox 3">
            <a:extLst>
              <a:ext uri="{FF2B5EF4-FFF2-40B4-BE49-F238E27FC236}">
                <a16:creationId xmlns:a16="http://schemas.microsoft.com/office/drawing/2014/main" id="{46E6AD40-B783-6EB3-FCD6-E013D2F73D5E}"/>
              </a:ext>
            </a:extLst>
          </p:cNvPr>
          <p:cNvSpPr txBox="1"/>
          <p:nvPr/>
        </p:nvSpPr>
        <p:spPr>
          <a:xfrm>
            <a:off x="5100571" y="6015745"/>
            <a:ext cx="1507104" cy="584775"/>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mraY </a:t>
            </a:r>
            <a:br>
              <a:rPr lang="en-US" sz="1600" i="1" dirty="0">
                <a:latin typeface="Helvetica" panose="020B0604020202020204" pitchFamily="34" charset="0"/>
                <a:cs typeface="Helvetica" panose="020B0604020202020204" pitchFamily="34" charset="0"/>
              </a:rPr>
            </a:br>
            <a:r>
              <a:rPr lang="en-US" sz="1600" dirty="0">
                <a:latin typeface="Helvetica" panose="020B0604020202020204" pitchFamily="34" charset="0"/>
                <a:cs typeface="Helvetica" panose="020B0604020202020204" pitchFamily="34" charset="0"/>
              </a:rPr>
              <a:t>mutation 2</a:t>
            </a:r>
          </a:p>
        </p:txBody>
      </p:sp>
      <p:graphicFrame>
        <p:nvGraphicFramePr>
          <p:cNvPr id="5" name="Chart 4">
            <a:extLst>
              <a:ext uri="{FF2B5EF4-FFF2-40B4-BE49-F238E27FC236}">
                <a16:creationId xmlns:a16="http://schemas.microsoft.com/office/drawing/2014/main" id="{812D3F11-B04A-4416-9074-FC9D5142C5E5}"/>
              </a:ext>
            </a:extLst>
          </p:cNvPr>
          <p:cNvGraphicFramePr>
            <a:graphicFrameLocks/>
          </p:cNvGraphicFramePr>
          <p:nvPr>
            <p:extLst>
              <p:ext uri="{D42A27DB-BD31-4B8C-83A1-F6EECF244321}">
                <p14:modId xmlns:p14="http://schemas.microsoft.com/office/powerpoint/2010/main" val="868073974"/>
              </p:ext>
            </p:extLst>
          </p:nvPr>
        </p:nvGraphicFramePr>
        <p:xfrm>
          <a:off x="1216980" y="2068678"/>
          <a:ext cx="7138743" cy="3478467"/>
        </p:xfrm>
        <a:graphic>
          <a:graphicData uri="http://schemas.openxmlformats.org/drawingml/2006/chart">
            <c:chart xmlns:c="http://schemas.openxmlformats.org/drawingml/2006/chart" xmlns:r="http://schemas.openxmlformats.org/officeDocument/2006/relationships" r:id="rId3"/>
          </a:graphicData>
        </a:graphic>
      </p:graphicFrame>
      <p:sp>
        <p:nvSpPr>
          <p:cNvPr id="21" name="TextBox 20">
            <a:extLst>
              <a:ext uri="{FF2B5EF4-FFF2-40B4-BE49-F238E27FC236}">
                <a16:creationId xmlns:a16="http://schemas.microsoft.com/office/drawing/2014/main" id="{C83A54B6-279C-443E-BC67-512396B7B5A0}"/>
              </a:ext>
            </a:extLst>
          </p:cNvPr>
          <p:cNvSpPr txBox="1"/>
          <p:nvPr/>
        </p:nvSpPr>
        <p:spPr>
          <a:xfrm>
            <a:off x="0" y="-7781"/>
            <a:ext cx="12471400" cy="1692771"/>
          </a:xfrm>
          <a:prstGeom prst="rect">
            <a:avLst/>
          </a:prstGeom>
          <a:noFill/>
        </p:spPr>
        <p:txBody>
          <a:bodyPr wrap="square">
            <a:spAutoFit/>
          </a:bodyPr>
          <a:lstStyle/>
          <a:p>
            <a:pPr marL="0" marR="0">
              <a:spcBef>
                <a:spcPts val="0"/>
              </a:spcBef>
            </a:pPr>
            <a:r>
              <a:rPr lang="en-US" sz="1300" b="1" i="1" dirty="0">
                <a:effectLst/>
                <a:latin typeface="Courier New" panose="02070309020205020404" pitchFamily="49" charset="0"/>
                <a:ea typeface="Calibri" panose="020F0502020204030204" pitchFamily="34" charset="0"/>
                <a:cs typeface="Times New Roman" panose="02020603050405020304" pitchFamily="18" charset="0"/>
              </a:rPr>
              <a:t>mraY</a:t>
            </a:r>
            <a:r>
              <a:rPr lang="en-US" sz="1300" b="1" dirty="0">
                <a:effectLst/>
                <a:latin typeface="Courier New" panose="02070309020205020404" pitchFamily="49" charset="0"/>
                <a:ea typeface="Calibri" panose="020F0502020204030204" pitchFamily="34" charset="0"/>
                <a:cs typeface="Times New Roman" panose="02020603050405020304" pitchFamily="18" charset="0"/>
              </a:rPr>
              <a:t> WT UTR:</a:t>
            </a:r>
            <a:endParaRPr lang="en-US" sz="13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pPr>
            <a:r>
              <a:rPr lang="en-US" sz="1300" dirty="0">
                <a:effectLst/>
                <a:latin typeface="Courier New" panose="02070309020205020404" pitchFamily="49" charset="0"/>
                <a:ea typeface="Calibri" panose="020F0502020204030204" pitchFamily="34" charset="0"/>
                <a:cs typeface="Times New Roman" panose="02020603050405020304" pitchFamily="18" charset="0"/>
              </a:rPr>
              <a:t>auaaaaaauuugaaccaa</a:t>
            </a:r>
            <a:r>
              <a:rPr lang="en-US" sz="1300" dirty="0">
                <a:effectLst/>
                <a:highlight>
                  <a:srgbClr val="00FFFF"/>
                </a:highlight>
                <a:latin typeface="Courier New" panose="02070309020205020404" pitchFamily="49" charset="0"/>
                <a:ea typeface="Calibri" panose="020F0502020204030204" pitchFamily="34" charset="0"/>
                <a:cs typeface="Times New Roman" panose="02020603050405020304" pitchFamily="18" charset="0"/>
              </a:rPr>
              <a:t>uuauuua</a:t>
            </a:r>
            <a:r>
              <a:rPr lang="en-US" sz="1300" dirty="0">
                <a:effectLst/>
                <a:latin typeface="Courier New" panose="02070309020205020404" pitchFamily="49" charset="0"/>
                <a:ea typeface="Calibri" panose="020F0502020204030204" pitchFamily="34" charset="0"/>
                <a:cs typeface="Times New Roman" panose="02020603050405020304" pitchFamily="18" charset="0"/>
              </a:rPr>
              <a:t>gacgcuaauuuugacucuauuaaa</a:t>
            </a:r>
            <a:r>
              <a:rPr lang="en-US" sz="1300" dirty="0">
                <a:effectLst/>
                <a:highlight>
                  <a:srgbClr val="FFFF00"/>
                </a:highlight>
                <a:latin typeface="Courier New" panose="02070309020205020404" pitchFamily="49" charset="0"/>
                <a:ea typeface="Calibri" panose="020F0502020204030204" pitchFamily="34" charset="0"/>
                <a:cs typeface="Times New Roman" panose="02020603050405020304" pitchFamily="18" charset="0"/>
              </a:rPr>
              <a:t>aaaauaac</a:t>
            </a:r>
            <a:r>
              <a:rPr lang="en-US" sz="1300" dirty="0">
                <a:effectLst/>
                <a:latin typeface="Courier New" panose="02070309020205020404" pitchFamily="49" charset="0"/>
                <a:ea typeface="Calibri" panose="020F0502020204030204" pitchFamily="34" charset="0"/>
                <a:cs typeface="Times New Roman" panose="02020603050405020304" pitchFamily="18" charset="0"/>
              </a:rPr>
              <a:t>auaucuauuauaauacuccaaggucauuaaacauuuuaaauau AUG cugauuuaucuuuuu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pPr>
            <a:r>
              <a:rPr lang="en-US" sz="1300" b="1" i="1" dirty="0">
                <a:effectLst/>
                <a:latin typeface="Courier New" panose="02070309020205020404" pitchFamily="49" charset="0"/>
                <a:ea typeface="Calibri" panose="020F0502020204030204" pitchFamily="34" charset="0"/>
                <a:cs typeface="Times New Roman" panose="02020603050405020304" pitchFamily="18" charset="0"/>
              </a:rPr>
              <a:t>mraY</a:t>
            </a:r>
            <a:r>
              <a:rPr lang="en-US" sz="1300" b="1" dirty="0">
                <a:effectLst/>
                <a:latin typeface="Courier New" panose="02070309020205020404" pitchFamily="49" charset="0"/>
                <a:ea typeface="Calibri" panose="020F0502020204030204" pitchFamily="34" charset="0"/>
                <a:cs typeface="Times New Roman" panose="02020603050405020304" pitchFamily="18" charset="0"/>
              </a:rPr>
              <a:t> mutation 1:</a:t>
            </a:r>
            <a:endParaRPr lang="en-US" sz="13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pPr>
            <a:r>
              <a:rPr lang="en-US" sz="1300" dirty="0">
                <a:effectLst/>
                <a:latin typeface="Courier New" panose="02070309020205020404" pitchFamily="49" charset="0"/>
                <a:ea typeface="Calibri" panose="020F0502020204030204" pitchFamily="34" charset="0"/>
                <a:cs typeface="Times New Roman" panose="02020603050405020304" pitchFamily="18" charset="0"/>
              </a:rPr>
              <a:t>_________________________________________________________auaucuauuauaauacuccaaggucauuaaacauuuuaaauau AUG cugauuuaucuuuuu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pPr>
            <a:r>
              <a:rPr lang="en-US" sz="1300" b="1" i="1" dirty="0">
                <a:effectLst/>
                <a:latin typeface="Courier New" panose="02070309020205020404" pitchFamily="49" charset="0"/>
                <a:ea typeface="Calibri" panose="020F0502020204030204" pitchFamily="34" charset="0"/>
                <a:cs typeface="Times New Roman" panose="02020603050405020304" pitchFamily="18" charset="0"/>
              </a:rPr>
              <a:t>mraY</a:t>
            </a:r>
            <a:r>
              <a:rPr lang="en-US" sz="1300" b="1" dirty="0">
                <a:effectLst/>
                <a:latin typeface="Courier New" panose="02070309020205020404" pitchFamily="49" charset="0"/>
                <a:ea typeface="Calibri" panose="020F0502020204030204" pitchFamily="34" charset="0"/>
                <a:cs typeface="Times New Roman" panose="02020603050405020304" pitchFamily="18" charset="0"/>
              </a:rPr>
              <a:t> mutation 2:</a:t>
            </a:r>
            <a:endParaRPr lang="en-US" sz="13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pPr>
            <a:r>
              <a:rPr lang="en-US" sz="1300" dirty="0">
                <a:effectLst/>
                <a:latin typeface="Courier New" panose="02070309020205020404" pitchFamily="49" charset="0"/>
                <a:ea typeface="Calibri" panose="020F0502020204030204" pitchFamily="34" charset="0"/>
                <a:cs typeface="Times New Roman" panose="02020603050405020304" pitchFamily="18" charset="0"/>
              </a:rPr>
              <a:t>auaaaaaauuugaaccaauuauuuagacgcuaauuuugacucuauuaaa</a:t>
            </a:r>
            <a:r>
              <a:rPr lang="en-US" sz="1300" dirty="0">
                <a:effectLst/>
                <a:highlight>
                  <a:srgbClr val="FFFF00"/>
                </a:highlight>
                <a:latin typeface="Courier New" panose="02070309020205020404" pitchFamily="49" charset="0"/>
                <a:ea typeface="Calibri" panose="020F0502020204030204" pitchFamily="34" charset="0"/>
                <a:cs typeface="Times New Roman" panose="02020603050405020304" pitchFamily="18" charset="0"/>
              </a:rPr>
              <a:t>CCCCGCCG</a:t>
            </a:r>
            <a:r>
              <a:rPr lang="en-US" sz="1300" dirty="0">
                <a:effectLst/>
                <a:latin typeface="Courier New" panose="02070309020205020404" pitchFamily="49" charset="0"/>
                <a:ea typeface="Calibri" panose="020F0502020204030204" pitchFamily="34" charset="0"/>
                <a:cs typeface="Times New Roman" panose="02020603050405020304" pitchFamily="18" charset="0"/>
              </a:rPr>
              <a:t>auaucuauuauaauacuccaaggucauuaaacauuuuaaauau AUG cugauuuaucuuuuu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pPr>
            <a:r>
              <a:rPr lang="en-US" sz="1300" b="1" i="1" dirty="0">
                <a:effectLst/>
                <a:latin typeface="Courier New" panose="02070309020205020404" pitchFamily="49" charset="0"/>
                <a:ea typeface="Calibri" panose="020F0502020204030204" pitchFamily="34" charset="0"/>
                <a:cs typeface="Times New Roman" panose="02020603050405020304" pitchFamily="18" charset="0"/>
              </a:rPr>
              <a:t>mraY</a:t>
            </a:r>
            <a:r>
              <a:rPr lang="en-US" sz="1300" b="1" dirty="0">
                <a:effectLst/>
                <a:latin typeface="Courier New" panose="02070309020205020404" pitchFamily="49" charset="0"/>
                <a:ea typeface="Calibri" panose="020F0502020204030204" pitchFamily="34" charset="0"/>
                <a:cs typeface="Times New Roman" panose="02020603050405020304" pitchFamily="18" charset="0"/>
              </a:rPr>
              <a:t> mutation 3:</a:t>
            </a:r>
            <a:endParaRPr lang="en-US" sz="13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pPr>
            <a:r>
              <a:rPr lang="en-US" sz="1300" dirty="0">
                <a:effectLst/>
                <a:latin typeface="Courier New" panose="02070309020205020404" pitchFamily="49" charset="0"/>
                <a:ea typeface="Calibri" panose="020F0502020204030204" pitchFamily="34" charset="0"/>
                <a:cs typeface="Times New Roman" panose="02020603050405020304" pitchFamily="18" charset="0"/>
              </a:rPr>
              <a:t>auaaaaaauuugaaccaauuauuuagacgcuaauuuugacucuauuaaa</a:t>
            </a:r>
            <a:r>
              <a:rPr lang="en-US" sz="1300" dirty="0">
                <a:effectLst/>
                <a:highlight>
                  <a:srgbClr val="FFFF00"/>
                </a:highlight>
                <a:latin typeface="Courier New" panose="02070309020205020404" pitchFamily="49" charset="0"/>
                <a:ea typeface="Calibri" panose="020F0502020204030204" pitchFamily="34" charset="0"/>
                <a:cs typeface="Times New Roman" panose="02020603050405020304" pitchFamily="18" charset="0"/>
              </a:rPr>
              <a:t>aaaUAUac</a:t>
            </a:r>
            <a:r>
              <a:rPr lang="en-US" sz="1300" dirty="0">
                <a:effectLst/>
                <a:latin typeface="Courier New" panose="02070309020205020404" pitchFamily="49" charset="0"/>
                <a:ea typeface="Calibri" panose="020F0502020204030204" pitchFamily="34" charset="0"/>
                <a:cs typeface="Times New Roman" panose="02020603050405020304" pitchFamily="18" charset="0"/>
              </a:rPr>
              <a:t>auaucuauuauaauacuccaaggucauuaaacauuuuaaauau AUG cugauuuaucuuuuu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24" name="Straight Connector 23">
            <a:extLst>
              <a:ext uri="{FF2B5EF4-FFF2-40B4-BE49-F238E27FC236}">
                <a16:creationId xmlns:a16="http://schemas.microsoft.com/office/drawing/2014/main" id="{75A71D56-1202-DCB3-1E38-12634563457F}"/>
              </a:ext>
            </a:extLst>
          </p:cNvPr>
          <p:cNvCxnSpPr>
            <a:cxnSpLocks/>
          </p:cNvCxnSpPr>
          <p:nvPr/>
        </p:nvCxnSpPr>
        <p:spPr>
          <a:xfrm flipH="1">
            <a:off x="6927387" y="6002132"/>
            <a:ext cx="1156338" cy="34"/>
          </a:xfrm>
          <a:prstGeom prst="line">
            <a:avLst/>
          </a:prstGeom>
          <a:ln w="952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8588803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5D598B5F-EE34-8B48-3FFE-19BD271280E9}"/>
              </a:ext>
            </a:extLst>
          </p:cNvPr>
          <p:cNvGrpSpPr/>
          <p:nvPr/>
        </p:nvGrpSpPr>
        <p:grpSpPr>
          <a:xfrm>
            <a:off x="420421" y="1752600"/>
            <a:ext cx="8325155" cy="4623278"/>
            <a:chOff x="420421" y="1066236"/>
            <a:chExt cx="8325155" cy="5301915"/>
          </a:xfrm>
        </p:grpSpPr>
        <p:grpSp>
          <p:nvGrpSpPr>
            <p:cNvPr id="14" name="Group 13">
              <a:extLst>
                <a:ext uri="{FF2B5EF4-FFF2-40B4-BE49-F238E27FC236}">
                  <a16:creationId xmlns:a16="http://schemas.microsoft.com/office/drawing/2014/main" id="{180B726E-4243-48D4-B1C9-89C3CAEC1C20}"/>
                </a:ext>
              </a:extLst>
            </p:cNvPr>
            <p:cNvGrpSpPr/>
            <p:nvPr/>
          </p:nvGrpSpPr>
          <p:grpSpPr>
            <a:xfrm>
              <a:off x="632286" y="2248239"/>
              <a:ext cx="3102940" cy="4083889"/>
              <a:chOff x="239704" y="663164"/>
              <a:chExt cx="3102940" cy="4083889"/>
            </a:xfrm>
          </p:grpSpPr>
          <p:sp>
            <p:nvSpPr>
              <p:cNvPr id="19" name="TextBox 18">
                <a:extLst>
                  <a:ext uri="{FF2B5EF4-FFF2-40B4-BE49-F238E27FC236}">
                    <a16:creationId xmlns:a16="http://schemas.microsoft.com/office/drawing/2014/main" id="{0827CA60-02CA-46F5-B742-50E161D936EA}"/>
                  </a:ext>
                </a:extLst>
              </p:cNvPr>
              <p:cNvSpPr txBox="1"/>
              <p:nvPr/>
            </p:nvSpPr>
            <p:spPr>
              <a:xfrm rot="16200000">
                <a:off x="-910419" y="1813287"/>
                <a:ext cx="2638800" cy="338554"/>
              </a:xfrm>
              <a:prstGeom prst="rect">
                <a:avLst/>
              </a:prstGeom>
              <a:noFill/>
            </p:spPr>
            <p:txBody>
              <a:bodyPr wrap="square" rtlCol="0">
                <a:spAutoFit/>
              </a:bodyPr>
              <a:lstStyle/>
              <a:p>
                <a:pPr algn="ct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Normalized</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Fluorescence</a:t>
                </a:r>
              </a:p>
            </p:txBody>
          </p:sp>
          <p:sp>
            <p:nvSpPr>
              <p:cNvPr id="48" name="TextBox 47">
                <a:extLst>
                  <a:ext uri="{FF2B5EF4-FFF2-40B4-BE49-F238E27FC236}">
                    <a16:creationId xmlns:a16="http://schemas.microsoft.com/office/drawing/2014/main" id="{16964813-EC58-4272-9522-90E03F65ED1D}"/>
                  </a:ext>
                </a:extLst>
              </p:cNvPr>
              <p:cNvSpPr txBox="1"/>
              <p:nvPr/>
            </p:nvSpPr>
            <p:spPr>
              <a:xfrm>
                <a:off x="1835540" y="4358804"/>
                <a:ext cx="1507104" cy="388249"/>
              </a:xfrm>
              <a:prstGeom prst="rect">
                <a:avLst/>
              </a:prstGeom>
              <a:solidFill>
                <a:schemeClr val="bg1"/>
              </a:solidFill>
            </p:spPr>
            <p:txBody>
              <a:bodyPr wrap="square" rtlCol="0">
                <a:spAutoFit/>
              </a:bodyPr>
              <a:lstStyle/>
              <a:p>
                <a:r>
                  <a:rPr lang="en-US" sz="1600" i="1" dirty="0" err="1">
                    <a:latin typeface="Helvetica" panose="020B0604020202020204" pitchFamily="34" charset="0"/>
                    <a:cs typeface="Helvetica" panose="020B0604020202020204" pitchFamily="34" charset="0"/>
                  </a:rPr>
                  <a:t>iglA</a:t>
                </a:r>
                <a:endParaRPr lang="en-US" sz="1600" dirty="0">
                  <a:latin typeface="Helvetica" panose="020B0604020202020204" pitchFamily="34" charset="0"/>
                  <a:cs typeface="Helvetica" panose="020B0604020202020204" pitchFamily="34" charset="0"/>
                </a:endParaRPr>
              </a:p>
            </p:txBody>
          </p:sp>
        </p:grpSp>
        <p:grpSp>
          <p:nvGrpSpPr>
            <p:cNvPr id="50" name="Group 49">
              <a:extLst>
                <a:ext uri="{FF2B5EF4-FFF2-40B4-BE49-F238E27FC236}">
                  <a16:creationId xmlns:a16="http://schemas.microsoft.com/office/drawing/2014/main" id="{C74B1C00-6F26-4213-AEFE-B5FC3C5A0C4B}"/>
                </a:ext>
              </a:extLst>
            </p:cNvPr>
            <p:cNvGrpSpPr/>
            <p:nvPr/>
          </p:nvGrpSpPr>
          <p:grpSpPr>
            <a:xfrm>
              <a:off x="1216981" y="1114256"/>
              <a:ext cx="2617198" cy="952976"/>
              <a:chOff x="2200785" y="3860931"/>
              <a:chExt cx="2617198" cy="952976"/>
            </a:xfrm>
          </p:grpSpPr>
          <p:sp>
            <p:nvSpPr>
              <p:cNvPr id="56" name="TextBox 55">
                <a:extLst>
                  <a:ext uri="{FF2B5EF4-FFF2-40B4-BE49-F238E27FC236}">
                    <a16:creationId xmlns:a16="http://schemas.microsoft.com/office/drawing/2014/main" id="{1379825C-B8D0-4308-AB99-12E716F67BC4}"/>
                  </a:ext>
                </a:extLst>
              </p:cNvPr>
              <p:cNvSpPr txBox="1"/>
              <p:nvPr/>
            </p:nvSpPr>
            <p:spPr>
              <a:xfrm>
                <a:off x="2200785" y="3860931"/>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0.71-fold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8" name="Straight Connector 57">
                <a:extLst>
                  <a:ext uri="{FF2B5EF4-FFF2-40B4-BE49-F238E27FC236}">
                    <a16:creationId xmlns:a16="http://schemas.microsoft.com/office/drawing/2014/main" id="{9BD3F21F-ACC0-40ED-A217-798EBC7A9CE3}"/>
                  </a:ext>
                </a:extLst>
              </p:cNvPr>
              <p:cNvCxnSpPr>
                <a:cxnSpLocks/>
              </p:cNvCxnSpPr>
              <p:nvPr/>
            </p:nvCxnSpPr>
            <p:spPr>
              <a:xfrm flipH="1">
                <a:off x="3013643" y="4186036"/>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4" name="Group 63">
              <a:extLst>
                <a:ext uri="{FF2B5EF4-FFF2-40B4-BE49-F238E27FC236}">
                  <a16:creationId xmlns:a16="http://schemas.microsoft.com/office/drawing/2014/main" id="{F26FDB4D-593E-4B9B-93B1-0B1BF909EE33}"/>
                </a:ext>
              </a:extLst>
            </p:cNvPr>
            <p:cNvGrpSpPr/>
            <p:nvPr/>
          </p:nvGrpSpPr>
          <p:grpSpPr>
            <a:xfrm>
              <a:off x="4567523" y="1103288"/>
              <a:ext cx="2617198" cy="952976"/>
              <a:chOff x="2200785" y="3860931"/>
              <a:chExt cx="2617198" cy="952976"/>
            </a:xfrm>
          </p:grpSpPr>
          <p:sp>
            <p:nvSpPr>
              <p:cNvPr id="65" name="TextBox 64">
                <a:extLst>
                  <a:ext uri="{FF2B5EF4-FFF2-40B4-BE49-F238E27FC236}">
                    <a16:creationId xmlns:a16="http://schemas.microsoft.com/office/drawing/2014/main" id="{D39063DF-B5BE-4442-BD2D-DCAB9F745420}"/>
                  </a:ext>
                </a:extLst>
              </p:cNvPr>
              <p:cNvSpPr txBox="1"/>
              <p:nvPr/>
            </p:nvSpPr>
            <p:spPr>
              <a:xfrm>
                <a:off x="2200785" y="3860931"/>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0.96-fold</a:t>
                </a:r>
              </a:p>
              <a:p>
                <a:pPr algn="ctr"/>
                <a:endParaRPr lang="en-US" sz="1600" dirty="0">
                  <a:latin typeface="Helvetica" panose="020B0604020202020204" pitchFamily="34" charset="0"/>
                  <a:cs typeface="Helvetica" panose="020B0604020202020204" pitchFamily="34" charset="0"/>
                </a:endParaRPr>
              </a:p>
              <a:p>
                <a:endParaRPr lang="en-US" sz="1600" dirty="0">
                  <a:latin typeface="Helvetica" panose="020B0604020202020204" pitchFamily="34" charset="0"/>
                  <a:cs typeface="Helvetica" panose="020B0604020202020204" pitchFamily="34" charset="0"/>
                </a:endParaRPr>
              </a:p>
            </p:txBody>
          </p:sp>
          <p:cxnSp>
            <p:nvCxnSpPr>
              <p:cNvPr id="66" name="Straight Connector 65">
                <a:extLst>
                  <a:ext uri="{FF2B5EF4-FFF2-40B4-BE49-F238E27FC236}">
                    <a16:creationId xmlns:a16="http://schemas.microsoft.com/office/drawing/2014/main" id="{48029A5B-B019-4832-8332-283A3F9EF076}"/>
                  </a:ext>
                </a:extLst>
              </p:cNvPr>
              <p:cNvCxnSpPr>
                <a:cxnSpLocks/>
              </p:cNvCxnSpPr>
              <p:nvPr/>
            </p:nvCxnSpPr>
            <p:spPr>
              <a:xfrm flipH="1">
                <a:off x="3013643" y="4171472"/>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7" name="Group 66">
              <a:extLst>
                <a:ext uri="{FF2B5EF4-FFF2-40B4-BE49-F238E27FC236}">
                  <a16:creationId xmlns:a16="http://schemas.microsoft.com/office/drawing/2014/main" id="{F21AE778-D623-4A2C-9702-649161AC5FE2}"/>
                </a:ext>
              </a:extLst>
            </p:cNvPr>
            <p:cNvGrpSpPr/>
            <p:nvPr/>
          </p:nvGrpSpPr>
          <p:grpSpPr>
            <a:xfrm>
              <a:off x="6128378" y="1066236"/>
              <a:ext cx="2617198" cy="952976"/>
              <a:chOff x="2164766" y="3833800"/>
              <a:chExt cx="2617198" cy="952976"/>
            </a:xfrm>
          </p:grpSpPr>
          <p:sp>
            <p:nvSpPr>
              <p:cNvPr id="68" name="TextBox 67">
                <a:extLst>
                  <a:ext uri="{FF2B5EF4-FFF2-40B4-BE49-F238E27FC236}">
                    <a16:creationId xmlns:a16="http://schemas.microsoft.com/office/drawing/2014/main" id="{91C04632-4B42-4E20-A296-F5EDBCCBC0D8}"/>
                  </a:ext>
                </a:extLst>
              </p:cNvPr>
              <p:cNvSpPr txBox="1"/>
              <p:nvPr/>
            </p:nvSpPr>
            <p:spPr>
              <a:xfrm>
                <a:off x="2164766" y="3833800"/>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1.01-fold</a:t>
                </a:r>
              </a:p>
              <a:p>
                <a:pPr algn="ctr"/>
                <a:endParaRPr lang="en-US" sz="1600" dirty="0">
                  <a:latin typeface="Helvetica" panose="020B0604020202020204" pitchFamily="34" charset="0"/>
                  <a:cs typeface="Helvetica" panose="020B0604020202020204" pitchFamily="34" charset="0"/>
                </a:endParaRPr>
              </a:p>
              <a:p>
                <a:endParaRPr lang="en-US" sz="1600" dirty="0">
                  <a:latin typeface="Helvetica" panose="020B0604020202020204" pitchFamily="34" charset="0"/>
                  <a:cs typeface="Helvetica" panose="020B0604020202020204" pitchFamily="34" charset="0"/>
                </a:endParaRPr>
              </a:p>
            </p:txBody>
          </p:sp>
          <p:cxnSp>
            <p:nvCxnSpPr>
              <p:cNvPr id="69" name="Straight Connector 68">
                <a:extLst>
                  <a:ext uri="{FF2B5EF4-FFF2-40B4-BE49-F238E27FC236}">
                    <a16:creationId xmlns:a16="http://schemas.microsoft.com/office/drawing/2014/main" id="{A036B6A1-C769-4D4E-88FF-C4818FB12053}"/>
                  </a:ext>
                </a:extLst>
              </p:cNvPr>
              <p:cNvCxnSpPr>
                <a:cxnSpLocks/>
              </p:cNvCxnSpPr>
              <p:nvPr/>
            </p:nvCxnSpPr>
            <p:spPr>
              <a:xfrm flipH="1">
                <a:off x="3013643" y="4171471"/>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5" name="Group 54">
              <a:extLst>
                <a:ext uri="{FF2B5EF4-FFF2-40B4-BE49-F238E27FC236}">
                  <a16:creationId xmlns:a16="http://schemas.microsoft.com/office/drawing/2014/main" id="{093D0BBD-2A91-4753-8E1F-E20945B200E2}"/>
                </a:ext>
              </a:extLst>
            </p:cNvPr>
            <p:cNvGrpSpPr/>
            <p:nvPr/>
          </p:nvGrpSpPr>
          <p:grpSpPr>
            <a:xfrm>
              <a:off x="2981674" y="1103288"/>
              <a:ext cx="2617198" cy="952976"/>
              <a:chOff x="2397265" y="3860931"/>
              <a:chExt cx="2617198" cy="952976"/>
            </a:xfrm>
          </p:grpSpPr>
          <p:sp>
            <p:nvSpPr>
              <p:cNvPr id="57" name="TextBox 56">
                <a:extLst>
                  <a:ext uri="{FF2B5EF4-FFF2-40B4-BE49-F238E27FC236}">
                    <a16:creationId xmlns:a16="http://schemas.microsoft.com/office/drawing/2014/main" id="{C7232B83-FB3B-4E4B-8710-B2489EAC697F}"/>
                  </a:ext>
                </a:extLst>
              </p:cNvPr>
              <p:cNvSpPr txBox="1"/>
              <p:nvPr/>
            </p:nvSpPr>
            <p:spPr>
              <a:xfrm>
                <a:off x="2397265" y="3860931"/>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0.44-fold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9" name="Straight Connector 58">
                <a:extLst>
                  <a:ext uri="{FF2B5EF4-FFF2-40B4-BE49-F238E27FC236}">
                    <a16:creationId xmlns:a16="http://schemas.microsoft.com/office/drawing/2014/main" id="{774ECC1B-4449-4D52-885A-524115CF7C63}"/>
                  </a:ext>
                </a:extLst>
              </p:cNvPr>
              <p:cNvCxnSpPr>
                <a:cxnSpLocks/>
              </p:cNvCxnSpPr>
              <p:nvPr/>
            </p:nvCxnSpPr>
            <p:spPr>
              <a:xfrm flipH="1">
                <a:off x="3244868" y="4171472"/>
                <a:ext cx="951835" cy="0"/>
              </a:xfrm>
              <a:prstGeom prst="line">
                <a:avLst/>
              </a:prstGeom>
              <a:ln w="19050"/>
            </p:spPr>
            <p:style>
              <a:lnRef idx="1">
                <a:schemeClr val="dk1"/>
              </a:lnRef>
              <a:fillRef idx="0">
                <a:schemeClr val="dk1"/>
              </a:fillRef>
              <a:effectRef idx="0">
                <a:schemeClr val="dk1"/>
              </a:effectRef>
              <a:fontRef idx="minor">
                <a:schemeClr val="tx1"/>
              </a:fontRef>
            </p:style>
          </p:cxnSp>
        </p:grpSp>
        <p:cxnSp>
          <p:nvCxnSpPr>
            <p:cNvPr id="9" name="Straight Connector 8">
              <a:extLst>
                <a:ext uri="{FF2B5EF4-FFF2-40B4-BE49-F238E27FC236}">
                  <a16:creationId xmlns:a16="http://schemas.microsoft.com/office/drawing/2014/main" id="{4A87095C-6455-06B9-BF3A-F36A6EB15065}"/>
                </a:ext>
              </a:extLst>
            </p:cNvPr>
            <p:cNvCxnSpPr>
              <a:cxnSpLocks/>
            </p:cNvCxnSpPr>
            <p:nvPr/>
          </p:nvCxnSpPr>
          <p:spPr>
            <a:xfrm>
              <a:off x="1614190" y="5381505"/>
              <a:ext cx="6972762" cy="0"/>
            </a:xfrm>
            <a:prstGeom prst="line">
              <a:avLst/>
            </a:prstGeom>
            <a:ln w="3175"/>
          </p:spPr>
          <p:style>
            <a:lnRef idx="1">
              <a:schemeClr val="dk1"/>
            </a:lnRef>
            <a:fillRef idx="0">
              <a:schemeClr val="dk1"/>
            </a:fillRef>
            <a:effectRef idx="0">
              <a:schemeClr val="dk1"/>
            </a:effectRef>
            <a:fontRef idx="minor">
              <a:schemeClr val="tx1"/>
            </a:fontRef>
          </p:style>
        </p:cxnSp>
        <p:sp>
          <p:nvSpPr>
            <p:cNvPr id="2" name="TextBox 1">
              <a:extLst>
                <a:ext uri="{FF2B5EF4-FFF2-40B4-BE49-F238E27FC236}">
                  <a16:creationId xmlns:a16="http://schemas.microsoft.com/office/drawing/2014/main" id="{D2E80C31-9CCB-D020-F4AC-2026ED794107}"/>
                </a:ext>
              </a:extLst>
            </p:cNvPr>
            <p:cNvSpPr txBox="1"/>
            <p:nvPr/>
          </p:nvSpPr>
          <p:spPr>
            <a:xfrm>
              <a:off x="420421" y="6029597"/>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5´ UTR:</a:t>
              </a:r>
            </a:p>
          </p:txBody>
        </p:sp>
        <p:cxnSp>
          <p:nvCxnSpPr>
            <p:cNvPr id="3" name="Straight Connector 2">
              <a:extLst>
                <a:ext uri="{FF2B5EF4-FFF2-40B4-BE49-F238E27FC236}">
                  <a16:creationId xmlns:a16="http://schemas.microsoft.com/office/drawing/2014/main" id="{B7CA496F-1C33-CB13-55F0-8CD51DD95CE1}"/>
                </a:ext>
              </a:extLst>
            </p:cNvPr>
            <p:cNvCxnSpPr>
              <a:cxnSpLocks/>
            </p:cNvCxnSpPr>
            <p:nvPr/>
          </p:nvCxnSpPr>
          <p:spPr>
            <a:xfrm flipH="1">
              <a:off x="1947411"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E75ADB92-A4C9-7A3D-DFDB-810865BA1FF3}"/>
                </a:ext>
              </a:extLst>
            </p:cNvPr>
            <p:cNvCxnSpPr>
              <a:cxnSpLocks/>
            </p:cNvCxnSpPr>
            <p:nvPr/>
          </p:nvCxnSpPr>
          <p:spPr>
            <a:xfrm flipH="1">
              <a:off x="3515624"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FD6D27C5-9989-1E92-06E9-AC983D275375}"/>
                </a:ext>
              </a:extLst>
            </p:cNvPr>
            <p:cNvCxnSpPr>
              <a:cxnSpLocks/>
            </p:cNvCxnSpPr>
            <p:nvPr/>
          </p:nvCxnSpPr>
          <p:spPr>
            <a:xfrm flipH="1">
              <a:off x="5175878"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9CDF402B-04A2-0699-1012-1580D41F886E}"/>
                </a:ext>
              </a:extLst>
            </p:cNvPr>
            <p:cNvCxnSpPr>
              <a:cxnSpLocks/>
            </p:cNvCxnSpPr>
            <p:nvPr/>
          </p:nvCxnSpPr>
          <p:spPr>
            <a:xfrm flipH="1">
              <a:off x="6772752" y="5939245"/>
              <a:ext cx="1156338" cy="39"/>
            </a:xfrm>
            <a:prstGeom prst="line">
              <a:avLst/>
            </a:prstGeom>
            <a:ln w="9525"/>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12F08B10-AC63-9463-E548-1EBBEF87B6C2}"/>
                </a:ext>
              </a:extLst>
            </p:cNvPr>
            <p:cNvSpPr txBox="1"/>
            <p:nvPr/>
          </p:nvSpPr>
          <p:spPr>
            <a:xfrm>
              <a:off x="420421" y="5503111"/>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bS21-2:</a:t>
              </a:r>
            </a:p>
          </p:txBody>
        </p:sp>
        <p:sp>
          <p:nvSpPr>
            <p:cNvPr id="17" name="TextBox 16">
              <a:extLst>
                <a:ext uri="{FF2B5EF4-FFF2-40B4-BE49-F238E27FC236}">
                  <a16:creationId xmlns:a16="http://schemas.microsoft.com/office/drawing/2014/main" id="{F1169710-780B-21C2-14C4-6D2113DE76CC}"/>
                </a:ext>
              </a:extLst>
            </p:cNvPr>
            <p:cNvSpPr txBox="1"/>
            <p:nvPr/>
          </p:nvSpPr>
          <p:spPr>
            <a:xfrm>
              <a:off x="1929444" y="5493499"/>
              <a:ext cx="1318287" cy="369332"/>
            </a:xfrm>
            <a:prstGeom prst="rect">
              <a:avLst/>
            </a:prstGeom>
            <a:noFill/>
          </p:spPr>
          <p:txBody>
            <a:bodyPr wrap="square" rtlCol="0">
              <a:spAutoFit/>
            </a:bodyPr>
            <a:lstStyle/>
            <a:p>
              <a:r>
                <a:rPr lang="en-US" dirty="0"/>
                <a:t>+             -</a:t>
              </a:r>
            </a:p>
          </p:txBody>
        </p:sp>
        <p:sp>
          <p:nvSpPr>
            <p:cNvPr id="18" name="TextBox 17">
              <a:extLst>
                <a:ext uri="{FF2B5EF4-FFF2-40B4-BE49-F238E27FC236}">
                  <a16:creationId xmlns:a16="http://schemas.microsoft.com/office/drawing/2014/main" id="{3D2B91E5-DCDE-71C7-F46A-A2BE12884D2B}"/>
                </a:ext>
              </a:extLst>
            </p:cNvPr>
            <p:cNvSpPr txBox="1"/>
            <p:nvPr/>
          </p:nvSpPr>
          <p:spPr>
            <a:xfrm>
              <a:off x="3573767" y="5497994"/>
              <a:ext cx="1318287" cy="369332"/>
            </a:xfrm>
            <a:prstGeom prst="rect">
              <a:avLst/>
            </a:prstGeom>
            <a:noFill/>
          </p:spPr>
          <p:txBody>
            <a:bodyPr wrap="square" rtlCol="0">
              <a:spAutoFit/>
            </a:bodyPr>
            <a:lstStyle/>
            <a:p>
              <a:r>
                <a:rPr lang="en-US" dirty="0"/>
                <a:t>+             -</a:t>
              </a:r>
            </a:p>
          </p:txBody>
        </p:sp>
        <p:sp>
          <p:nvSpPr>
            <p:cNvPr id="22" name="TextBox 21">
              <a:extLst>
                <a:ext uri="{FF2B5EF4-FFF2-40B4-BE49-F238E27FC236}">
                  <a16:creationId xmlns:a16="http://schemas.microsoft.com/office/drawing/2014/main" id="{779A6EC8-6305-7E46-DD73-13536F6039B0}"/>
                </a:ext>
              </a:extLst>
            </p:cNvPr>
            <p:cNvSpPr txBox="1"/>
            <p:nvPr/>
          </p:nvSpPr>
          <p:spPr>
            <a:xfrm>
              <a:off x="5216978" y="5506330"/>
              <a:ext cx="1318287" cy="369332"/>
            </a:xfrm>
            <a:prstGeom prst="rect">
              <a:avLst/>
            </a:prstGeom>
            <a:noFill/>
          </p:spPr>
          <p:txBody>
            <a:bodyPr wrap="square" rtlCol="0">
              <a:spAutoFit/>
            </a:bodyPr>
            <a:lstStyle/>
            <a:p>
              <a:r>
                <a:rPr lang="en-US" dirty="0"/>
                <a:t>+             -</a:t>
              </a:r>
            </a:p>
          </p:txBody>
        </p:sp>
        <p:sp>
          <p:nvSpPr>
            <p:cNvPr id="23" name="TextBox 22">
              <a:extLst>
                <a:ext uri="{FF2B5EF4-FFF2-40B4-BE49-F238E27FC236}">
                  <a16:creationId xmlns:a16="http://schemas.microsoft.com/office/drawing/2014/main" id="{1500C4B0-AA70-2E06-8621-E9E8C894D39A}"/>
                </a:ext>
              </a:extLst>
            </p:cNvPr>
            <p:cNvSpPr txBox="1"/>
            <p:nvPr/>
          </p:nvSpPr>
          <p:spPr>
            <a:xfrm>
              <a:off x="6860189" y="5497785"/>
              <a:ext cx="1318287" cy="369332"/>
            </a:xfrm>
            <a:prstGeom prst="rect">
              <a:avLst/>
            </a:prstGeom>
            <a:noFill/>
          </p:spPr>
          <p:txBody>
            <a:bodyPr wrap="square" rtlCol="0">
              <a:spAutoFit/>
            </a:bodyPr>
            <a:lstStyle/>
            <a:p>
              <a:r>
                <a:rPr lang="en-US" dirty="0"/>
                <a:t>+             -</a:t>
              </a:r>
            </a:p>
          </p:txBody>
        </p:sp>
      </p:grpSp>
      <p:sp>
        <p:nvSpPr>
          <p:cNvPr id="13" name="TextBox 12">
            <a:extLst>
              <a:ext uri="{FF2B5EF4-FFF2-40B4-BE49-F238E27FC236}">
                <a16:creationId xmlns:a16="http://schemas.microsoft.com/office/drawing/2014/main" id="{717B5465-6EDB-56AD-860F-79C116741834}"/>
              </a:ext>
            </a:extLst>
          </p:cNvPr>
          <p:cNvSpPr txBox="1"/>
          <p:nvPr/>
        </p:nvSpPr>
        <p:spPr>
          <a:xfrm>
            <a:off x="3384950" y="6015746"/>
            <a:ext cx="1507104" cy="338554"/>
          </a:xfrm>
          <a:prstGeom prst="rect">
            <a:avLst/>
          </a:prstGeom>
          <a:solidFill>
            <a:schemeClr val="bg1"/>
          </a:solidFill>
        </p:spPr>
        <p:txBody>
          <a:bodyPr wrap="square" rtlCol="0">
            <a:spAutoFit/>
          </a:bodyPr>
          <a:lstStyle/>
          <a:p>
            <a:pPr algn="ctr"/>
            <a:r>
              <a:rPr lang="en-US" sz="1600" dirty="0">
                <a:latin typeface="Helvetica" panose="020B0604020202020204" pitchFamily="34" charset="0"/>
                <a:cs typeface="Helvetica" panose="020B0604020202020204" pitchFamily="34" charset="0"/>
              </a:rPr>
              <a:t>FTL_0222</a:t>
            </a:r>
          </a:p>
        </p:txBody>
      </p:sp>
      <p:sp>
        <p:nvSpPr>
          <p:cNvPr id="20" name="TextBox 19">
            <a:extLst>
              <a:ext uri="{FF2B5EF4-FFF2-40B4-BE49-F238E27FC236}">
                <a16:creationId xmlns:a16="http://schemas.microsoft.com/office/drawing/2014/main" id="{6CC5FD59-2346-8509-7AED-7B46B66CDC41}"/>
              </a:ext>
            </a:extLst>
          </p:cNvPr>
          <p:cNvSpPr txBox="1"/>
          <p:nvPr/>
        </p:nvSpPr>
        <p:spPr>
          <a:xfrm>
            <a:off x="6765780" y="5977336"/>
            <a:ext cx="1507104" cy="338554"/>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tul4</a:t>
            </a:r>
            <a:endParaRPr lang="en-US" sz="1600" dirty="0">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46E6AD40-B783-6EB3-FCD6-E013D2F73D5E}"/>
              </a:ext>
            </a:extLst>
          </p:cNvPr>
          <p:cNvSpPr txBox="1"/>
          <p:nvPr/>
        </p:nvSpPr>
        <p:spPr>
          <a:xfrm>
            <a:off x="5100571" y="6015745"/>
            <a:ext cx="1507104" cy="338554"/>
          </a:xfrm>
          <a:prstGeom prst="rect">
            <a:avLst/>
          </a:prstGeom>
          <a:solidFill>
            <a:schemeClr val="bg1"/>
          </a:solidFill>
        </p:spPr>
        <p:txBody>
          <a:bodyPr wrap="square" rtlCol="0">
            <a:spAutoFit/>
          </a:bodyPr>
          <a:lstStyle/>
          <a:p>
            <a:pPr algn="ctr"/>
            <a:r>
              <a:rPr lang="en-US" sz="1600" dirty="0">
                <a:latin typeface="Helvetica" panose="020B0604020202020204" pitchFamily="34" charset="0"/>
                <a:cs typeface="Helvetica" panose="020B0604020202020204" pitchFamily="34" charset="0"/>
              </a:rPr>
              <a:t>FTL_0881</a:t>
            </a:r>
          </a:p>
        </p:txBody>
      </p:sp>
      <p:sp>
        <p:nvSpPr>
          <p:cNvPr id="21" name="TextBox 20">
            <a:extLst>
              <a:ext uri="{FF2B5EF4-FFF2-40B4-BE49-F238E27FC236}">
                <a16:creationId xmlns:a16="http://schemas.microsoft.com/office/drawing/2014/main" id="{C83A54B6-279C-443E-BC67-512396B7B5A0}"/>
              </a:ext>
            </a:extLst>
          </p:cNvPr>
          <p:cNvSpPr txBox="1"/>
          <p:nvPr/>
        </p:nvSpPr>
        <p:spPr>
          <a:xfrm>
            <a:off x="0" y="-7781"/>
            <a:ext cx="12192000" cy="1892826"/>
          </a:xfrm>
          <a:prstGeom prst="rect">
            <a:avLst/>
          </a:prstGeom>
          <a:noFill/>
        </p:spPr>
        <p:txBody>
          <a:bodyPr wrap="square">
            <a:spAutoFit/>
          </a:bodyPr>
          <a:lstStyle/>
          <a:p>
            <a:pPr marL="0" marR="0">
              <a:spcBef>
                <a:spcPts val="0"/>
              </a:spcBef>
            </a:pPr>
            <a:r>
              <a:rPr lang="en-US" sz="1300" b="1" i="1" dirty="0" err="1">
                <a:latin typeface="Courier New" panose="02070309020205020404" pitchFamily="49" charset="0"/>
                <a:ea typeface="Calibri" panose="020F0502020204030204" pitchFamily="34" charset="0"/>
                <a:cs typeface="Times New Roman" panose="02020603050405020304" pitchFamily="18" charset="0"/>
              </a:rPr>
              <a:t>iglA</a:t>
            </a:r>
            <a:r>
              <a:rPr lang="en-US" sz="1300" b="1" dirty="0">
                <a:effectLst/>
                <a:latin typeface="Courier New" panose="02070309020205020404" pitchFamily="49" charset="0"/>
                <a:ea typeface="Calibri" panose="020F0502020204030204" pitchFamily="34" charset="0"/>
                <a:cs typeface="Times New Roman" panose="02020603050405020304" pitchFamily="18" charset="0"/>
              </a:rPr>
              <a:t> UTR:</a:t>
            </a:r>
            <a:endParaRPr lang="en-US" sz="1300" b="1" dirty="0">
              <a:effectLst/>
              <a:latin typeface="Calibri" panose="020F0502020204030204" pitchFamily="34" charset="0"/>
              <a:ea typeface="Calibri" panose="020F0502020204030204" pitchFamily="34" charset="0"/>
              <a:cs typeface="Times New Roman" panose="02020603050405020304" pitchFamily="18" charset="0"/>
            </a:endParaRPr>
          </a:p>
          <a:p>
            <a:r>
              <a:rPr lang="en-US" sz="1300" dirty="0" err="1">
                <a:latin typeface="Courier New" panose="02070309020205020404" pitchFamily="49" charset="0"/>
                <a:ea typeface="Calibri" panose="020F0502020204030204" pitchFamily="34" charset="0"/>
                <a:cs typeface="Courier New" panose="02070309020205020404" pitchFamily="49" charset="0"/>
              </a:rPr>
              <a:t>aagguguugugaaaaaaaggacaauaag</a:t>
            </a:r>
            <a:r>
              <a:rPr lang="en-US" sz="1300" dirty="0">
                <a:latin typeface="Courier New" panose="02070309020205020404" pitchFamily="49" charset="0"/>
                <a:ea typeface="Calibri" panose="020F0502020204030204" pitchFamily="34" charset="0"/>
                <a:cs typeface="Courier New" panose="02070309020205020404" pitchFamily="49" charset="0"/>
              </a:rPr>
              <a:t> </a:t>
            </a:r>
            <a:r>
              <a:rPr lang="en-US" sz="1300" dirty="0" err="1">
                <a:latin typeface="Courier New" panose="02070309020205020404" pitchFamily="49" charset="0"/>
                <a:ea typeface="Calibri" panose="020F0502020204030204" pitchFamily="34" charset="0"/>
                <a:cs typeface="Courier New" panose="02070309020205020404" pitchFamily="49" charset="0"/>
              </a:rPr>
              <a:t>aug</a:t>
            </a:r>
            <a:r>
              <a:rPr lang="en-US" sz="1300" dirty="0">
                <a:latin typeface="Courier New" panose="02070309020205020404" pitchFamily="49" charset="0"/>
                <a:ea typeface="Calibri" panose="020F0502020204030204" pitchFamily="34" charset="0"/>
                <a:cs typeface="Courier New" panose="02070309020205020404" pitchFamily="49" charset="0"/>
              </a:rPr>
              <a:t> </a:t>
            </a:r>
            <a:r>
              <a:rPr lang="en-US" sz="1300" dirty="0" err="1">
                <a:latin typeface="Courier New" panose="02070309020205020404" pitchFamily="49" charset="0"/>
                <a:ea typeface="Calibri" panose="020F0502020204030204" pitchFamily="34" charset="0"/>
                <a:cs typeface="Courier New" panose="02070309020205020404" pitchFamily="49" charset="0"/>
              </a:rPr>
              <a:t>gcaa</a:t>
            </a:r>
            <a:r>
              <a:rPr lang="en-US" sz="1300" dirty="0" err="1">
                <a:highlight>
                  <a:srgbClr val="FFFF00"/>
                </a:highlight>
                <a:latin typeface="Courier New" panose="02070309020205020404" pitchFamily="49" charset="0"/>
                <a:ea typeface="Calibri" panose="020F0502020204030204" pitchFamily="34" charset="0"/>
                <a:cs typeface="Courier New" panose="02070309020205020404" pitchFamily="49" charset="0"/>
              </a:rPr>
              <a:t>aaaauaaa</a:t>
            </a:r>
            <a:r>
              <a:rPr lang="en-US" sz="1300" dirty="0" err="1">
                <a:latin typeface="Courier New" panose="02070309020205020404" pitchFamily="49" charset="0"/>
                <a:ea typeface="Calibri" panose="020F0502020204030204" pitchFamily="34" charset="0"/>
                <a:cs typeface="Courier New" panose="02070309020205020404" pitchFamily="49" charset="0"/>
              </a:rPr>
              <a:t>auc</a:t>
            </a:r>
            <a:r>
              <a:rPr lang="en-US" sz="1300" dirty="0">
                <a:effectLst/>
                <a:latin typeface="Courier New" panose="02070309020205020404" pitchFamily="49" charset="0"/>
                <a:ea typeface="Calibri" panose="020F0502020204030204" pitchFamily="34" charset="0"/>
                <a:cs typeface="Courier New" panose="02070309020205020404" pitchFamily="49" charset="0"/>
              </a:rPr>
              <a:t> </a:t>
            </a:r>
          </a:p>
          <a:p>
            <a:pPr marL="0" marR="0">
              <a:spcBef>
                <a:spcPts val="0"/>
              </a:spcBef>
            </a:pPr>
            <a:r>
              <a:rPr lang="en-US" sz="1300" b="1" dirty="0">
                <a:latin typeface="Courier New" panose="02070309020205020404" pitchFamily="49" charset="0"/>
                <a:ea typeface="Calibri" panose="020F0502020204030204" pitchFamily="34" charset="0"/>
                <a:cs typeface="Times New Roman" panose="02020603050405020304" pitchFamily="18" charset="0"/>
              </a:rPr>
              <a:t>FTL_0222 UTR</a:t>
            </a:r>
            <a:r>
              <a:rPr lang="en-US" sz="1300" b="1" dirty="0">
                <a:effectLst/>
                <a:latin typeface="Courier New" panose="02070309020205020404" pitchFamily="49" charset="0"/>
                <a:ea typeface="Calibri" panose="020F0502020204030204" pitchFamily="34" charset="0"/>
                <a:cs typeface="Times New Roman" panose="02020603050405020304" pitchFamily="18" charset="0"/>
              </a:rPr>
              <a:t>:</a:t>
            </a:r>
            <a:endParaRPr lang="en-US" sz="13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pPr>
            <a:r>
              <a:rPr lang="en-US" sz="1300" dirty="0">
                <a:latin typeface="Courier New" panose="02070309020205020404" pitchFamily="49" charset="0"/>
                <a:ea typeface="Calibri" panose="020F0502020204030204" pitchFamily="34" charset="0"/>
                <a:cs typeface="Courier New" panose="02070309020205020404" pitchFamily="49" charset="0"/>
              </a:rPr>
              <a:t>a</a:t>
            </a:r>
            <a:r>
              <a:rPr lang="en-US" sz="1300" dirty="0">
                <a:effectLst/>
                <a:latin typeface="Courier New" panose="02070309020205020404" pitchFamily="49" charset="0"/>
                <a:ea typeface="Calibri" panose="020F0502020204030204" pitchFamily="34" charset="0"/>
                <a:cs typeface="Courier New" panose="02070309020205020404" pitchFamily="49" charset="0"/>
              </a:rPr>
              <a:t>a</a:t>
            </a:r>
            <a:r>
              <a:rPr lang="en-US" sz="1300" dirty="0">
                <a:effectLst/>
                <a:highlight>
                  <a:srgbClr val="FFFF00"/>
                </a:highlight>
                <a:latin typeface="Courier New" panose="02070309020205020404" pitchFamily="49" charset="0"/>
                <a:ea typeface="Calibri" panose="020F0502020204030204" pitchFamily="34" charset="0"/>
                <a:cs typeface="Courier New" panose="02070309020205020404" pitchFamily="49" charset="0"/>
              </a:rPr>
              <a:t>aaaauaaa</a:t>
            </a:r>
            <a:r>
              <a:rPr lang="en-US" sz="1300" dirty="0">
                <a:effectLst/>
                <a:latin typeface="Courier New" panose="02070309020205020404" pitchFamily="49" charset="0"/>
                <a:ea typeface="Calibri" panose="020F0502020204030204" pitchFamily="34" charset="0"/>
                <a:cs typeface="Courier New" panose="02070309020205020404" pitchFamily="49" charset="0"/>
              </a:rPr>
              <a:t>aauuug</a:t>
            </a:r>
            <a:r>
              <a:rPr lang="en-US" sz="1300" dirty="0">
                <a:effectLst/>
                <a:highlight>
                  <a:srgbClr val="00FFFF"/>
                </a:highlight>
                <a:latin typeface="Courier New" panose="02070309020205020404" pitchFamily="49" charset="0"/>
                <a:ea typeface="Calibri" panose="020F0502020204030204" pitchFamily="34" charset="0"/>
                <a:cs typeface="Courier New" panose="02070309020205020404" pitchFamily="49" charset="0"/>
              </a:rPr>
              <a:t>uaauuua</a:t>
            </a:r>
            <a:r>
              <a:rPr lang="en-US" sz="1300" dirty="0">
                <a:effectLst/>
                <a:latin typeface="Courier New" panose="02070309020205020404" pitchFamily="49" charset="0"/>
                <a:ea typeface="Calibri" panose="020F0502020204030204" pitchFamily="34" charset="0"/>
                <a:cs typeface="Courier New" panose="02070309020205020404" pitchFamily="49" charset="0"/>
              </a:rPr>
              <a:t>gucagaccauuuaaguagaauuuugaguaaucauaauguagauuuaaauuacacagaauauuaaauuuuu</a:t>
            </a:r>
            <a:r>
              <a:rPr lang="en-US" sz="1300" dirty="0">
                <a:effectLst/>
                <a:highlight>
                  <a:srgbClr val="00FFFF"/>
                </a:highlight>
                <a:latin typeface="Courier New" panose="02070309020205020404" pitchFamily="49" charset="0"/>
                <a:ea typeface="Calibri" panose="020F0502020204030204" pitchFamily="34" charset="0"/>
                <a:cs typeface="Courier New" panose="02070309020205020404" pitchFamily="49" charset="0"/>
              </a:rPr>
              <a:t>uaaucca</a:t>
            </a:r>
            <a:r>
              <a:rPr lang="en-US" sz="1300" dirty="0">
                <a:effectLst/>
                <a:latin typeface="Courier New" panose="02070309020205020404" pitchFamily="49" charset="0"/>
                <a:ea typeface="Calibri" panose="020F0502020204030204" pitchFamily="34" charset="0"/>
                <a:cs typeface="Courier New" panose="02070309020205020404" pitchFamily="49" charset="0"/>
              </a:rPr>
              <a:t> </a:t>
            </a:r>
            <a:r>
              <a:rPr lang="en-US" sz="1300" dirty="0" err="1">
                <a:effectLst/>
                <a:latin typeface="Courier New" panose="02070309020205020404" pitchFamily="49" charset="0"/>
                <a:ea typeface="Calibri" panose="020F0502020204030204" pitchFamily="34" charset="0"/>
                <a:cs typeface="Courier New" panose="02070309020205020404" pitchFamily="49" charset="0"/>
              </a:rPr>
              <a:t>aug</a:t>
            </a:r>
            <a:r>
              <a:rPr lang="en-US" sz="1300" dirty="0">
                <a:effectLst/>
                <a:latin typeface="Courier New" panose="02070309020205020404" pitchFamily="49" charset="0"/>
                <a:ea typeface="Calibri" panose="020F0502020204030204" pitchFamily="34" charset="0"/>
                <a:cs typeface="Courier New" panose="02070309020205020404" pitchFamily="49" charset="0"/>
              </a:rPr>
              <a:t> </a:t>
            </a:r>
            <a:r>
              <a:rPr lang="en-US" sz="1300" dirty="0" err="1">
                <a:effectLst/>
                <a:latin typeface="Courier New" panose="02070309020205020404" pitchFamily="49" charset="0"/>
                <a:ea typeface="Calibri" panose="020F0502020204030204" pitchFamily="34" charset="0"/>
                <a:cs typeface="Courier New" panose="02070309020205020404" pitchFamily="49" charset="0"/>
              </a:rPr>
              <a:t>ucagcucaagucuca</a:t>
            </a:r>
            <a:r>
              <a:rPr lang="en-US" sz="1300" dirty="0">
                <a:effectLst/>
                <a:latin typeface="Courier New" panose="02070309020205020404" pitchFamily="49" charset="0"/>
                <a:ea typeface="Calibri" panose="020F0502020204030204" pitchFamily="34" charset="0"/>
                <a:cs typeface="Courier New" panose="02070309020205020404" pitchFamily="49" charset="0"/>
              </a:rPr>
              <a:t> </a:t>
            </a:r>
            <a:r>
              <a:rPr lang="en-US" sz="1300" b="1" dirty="0">
                <a:latin typeface="Courier New" panose="02070309020205020404" pitchFamily="49" charset="0"/>
                <a:ea typeface="Calibri" panose="020F0502020204030204" pitchFamily="34" charset="0"/>
                <a:cs typeface="Times New Roman" panose="02020603050405020304" pitchFamily="18" charset="0"/>
              </a:rPr>
              <a:t>FTL_0881 UTR</a:t>
            </a:r>
            <a:r>
              <a:rPr lang="en-US" sz="1300" b="1" dirty="0">
                <a:effectLst/>
                <a:latin typeface="Courier New" panose="02070309020205020404" pitchFamily="49" charset="0"/>
                <a:ea typeface="Calibri" panose="020F0502020204030204" pitchFamily="34" charset="0"/>
                <a:cs typeface="Times New Roman" panose="02020603050405020304" pitchFamily="18" charset="0"/>
              </a:rPr>
              <a:t>:</a:t>
            </a:r>
            <a:endParaRPr lang="en-US" sz="1300" b="1" dirty="0">
              <a:effectLst/>
              <a:latin typeface="Calibri" panose="020F0502020204030204" pitchFamily="34" charset="0"/>
              <a:ea typeface="Calibri" panose="020F0502020204030204" pitchFamily="34" charset="0"/>
              <a:cs typeface="Times New Roman" panose="02020603050405020304" pitchFamily="18" charset="0"/>
            </a:endParaRPr>
          </a:p>
          <a:p>
            <a:r>
              <a:rPr lang="en-US" sz="1300" dirty="0">
                <a:latin typeface="Courier New" panose="02070309020205020404" pitchFamily="49" charset="0"/>
                <a:ea typeface="Calibri" panose="020F0502020204030204" pitchFamily="34" charset="0"/>
                <a:cs typeface="Courier New" panose="02070309020205020404" pitchFamily="49" charset="0"/>
              </a:rPr>
              <a:t>a</a:t>
            </a:r>
            <a:r>
              <a:rPr lang="en-US" sz="1300" dirty="0">
                <a:effectLst/>
                <a:latin typeface="Courier New" panose="02070309020205020404" pitchFamily="49" charset="0"/>
                <a:ea typeface="Calibri" panose="020F0502020204030204" pitchFamily="34" charset="0"/>
                <a:cs typeface="Courier New" panose="02070309020205020404" pitchFamily="49" charset="0"/>
              </a:rPr>
              <a:t>aaauuuuuacuggauaaaaaaguuucaugcagauguuu</a:t>
            </a:r>
            <a:r>
              <a:rPr lang="en-US" sz="1300" dirty="0">
                <a:effectLst/>
                <a:highlight>
                  <a:srgbClr val="00FFFF"/>
                </a:highlight>
                <a:latin typeface="Courier New" panose="02070309020205020404" pitchFamily="49" charset="0"/>
                <a:ea typeface="Calibri" panose="020F0502020204030204" pitchFamily="34" charset="0"/>
                <a:cs typeface="Courier New" panose="02070309020205020404" pitchFamily="49" charset="0"/>
              </a:rPr>
              <a:t>uuauuua</a:t>
            </a:r>
            <a:r>
              <a:rPr lang="en-US" sz="1300" dirty="0">
                <a:effectLst/>
                <a:latin typeface="Courier New" panose="02070309020205020404" pitchFamily="49" charset="0"/>
                <a:ea typeface="Calibri" panose="020F0502020204030204" pitchFamily="34" charset="0"/>
                <a:cs typeface="Courier New" panose="02070309020205020404" pitchFamily="49" charset="0"/>
              </a:rPr>
              <a:t>cuauuuagauuuuaaca</a:t>
            </a:r>
            <a:r>
              <a:rPr lang="en-US" sz="1300" dirty="0">
                <a:effectLst/>
                <a:highlight>
                  <a:srgbClr val="FFFF00"/>
                </a:highlight>
                <a:latin typeface="Courier New" panose="02070309020205020404" pitchFamily="49" charset="0"/>
                <a:ea typeface="Calibri" panose="020F0502020204030204" pitchFamily="34" charset="0"/>
                <a:cs typeface="Courier New" panose="02070309020205020404" pitchFamily="49" charset="0"/>
              </a:rPr>
              <a:t>aacauaaa</a:t>
            </a:r>
            <a:r>
              <a:rPr lang="en-US" sz="1300" dirty="0">
                <a:effectLst/>
                <a:latin typeface="Courier New" panose="02070309020205020404" pitchFamily="49" charset="0"/>
                <a:ea typeface="Calibri" panose="020F0502020204030204" pitchFamily="34" charset="0"/>
                <a:cs typeface="Courier New" panose="02070309020205020404" pitchFamily="49" charset="0"/>
              </a:rPr>
              <a:t>acaaauaauaguaaauuaaggagaaaaaa </a:t>
            </a:r>
            <a:r>
              <a:rPr lang="en-US" sz="1300" dirty="0" err="1">
                <a:effectLst/>
                <a:latin typeface="Courier New" panose="02070309020205020404" pitchFamily="49" charset="0"/>
                <a:ea typeface="Calibri" panose="020F0502020204030204" pitchFamily="34" charset="0"/>
                <a:cs typeface="Courier New" panose="02070309020205020404" pitchFamily="49" charset="0"/>
              </a:rPr>
              <a:t>aug</a:t>
            </a:r>
            <a:r>
              <a:rPr lang="en-US" sz="1300" dirty="0">
                <a:effectLst/>
                <a:latin typeface="Courier New" panose="02070309020205020404" pitchFamily="49" charset="0"/>
                <a:ea typeface="Calibri" panose="020F0502020204030204" pitchFamily="34" charset="0"/>
                <a:cs typeface="Courier New" panose="02070309020205020404" pitchFamily="49" charset="0"/>
              </a:rPr>
              <a:t> </a:t>
            </a:r>
            <a:r>
              <a:rPr lang="en-US" sz="1300" dirty="0" err="1">
                <a:effectLst/>
                <a:latin typeface="Courier New" panose="02070309020205020404" pitchFamily="49" charset="0"/>
                <a:ea typeface="Calibri" panose="020F0502020204030204" pitchFamily="34" charset="0"/>
                <a:cs typeface="Courier New" panose="02070309020205020404" pitchFamily="49" charset="0"/>
              </a:rPr>
              <a:t>aaaaagauaauuaca</a:t>
            </a:r>
            <a:endParaRPr lang="en-US" sz="1300" dirty="0">
              <a:effectLst/>
              <a:latin typeface="Courier New" panose="02070309020205020404" pitchFamily="49" charset="0"/>
              <a:ea typeface="Calibri" panose="020F0502020204030204" pitchFamily="34" charset="0"/>
              <a:cs typeface="Courier New" panose="02070309020205020404" pitchFamily="49" charset="0"/>
            </a:endParaRPr>
          </a:p>
          <a:p>
            <a:r>
              <a:rPr lang="en-US" sz="1300" b="1" dirty="0">
                <a:effectLst/>
                <a:latin typeface="Courier New" panose="02070309020205020404" pitchFamily="49" charset="0"/>
                <a:ea typeface="Calibri" panose="020F0502020204030204" pitchFamily="34" charset="0"/>
                <a:cs typeface="Courier New" panose="02070309020205020404" pitchFamily="49" charset="0"/>
              </a:rPr>
              <a:t>tul4 UTR:</a:t>
            </a:r>
          </a:p>
          <a:p>
            <a:r>
              <a:rPr lang="en-US" sz="1300" dirty="0" err="1">
                <a:latin typeface="Courier New" panose="02070309020205020404" pitchFamily="49" charset="0"/>
                <a:ea typeface="Calibri" panose="020F0502020204030204" pitchFamily="34" charset="0"/>
                <a:cs typeface="Courier New" panose="02070309020205020404" pitchFamily="49" charset="0"/>
              </a:rPr>
              <a:t>gaguauaugugaauauuuaaaaauaggaguaucuau</a:t>
            </a:r>
            <a:r>
              <a:rPr lang="en-US" sz="1300" dirty="0">
                <a:latin typeface="Courier New" panose="02070309020205020404" pitchFamily="49" charset="0"/>
                <a:ea typeface="Calibri" panose="020F0502020204030204" pitchFamily="34" charset="0"/>
                <a:cs typeface="Courier New" panose="02070309020205020404" pitchFamily="49" charset="0"/>
              </a:rPr>
              <a:t> </a:t>
            </a:r>
            <a:r>
              <a:rPr lang="en-US" sz="1300" dirty="0" err="1">
                <a:latin typeface="Courier New" panose="02070309020205020404" pitchFamily="49" charset="0"/>
                <a:ea typeface="Calibri" panose="020F0502020204030204" pitchFamily="34" charset="0"/>
                <a:cs typeface="Courier New" panose="02070309020205020404" pitchFamily="49" charset="0"/>
              </a:rPr>
              <a:t>aug</a:t>
            </a:r>
            <a:r>
              <a:rPr lang="en-US" sz="1300" dirty="0">
                <a:latin typeface="Courier New" panose="02070309020205020404" pitchFamily="49" charset="0"/>
                <a:ea typeface="Calibri" panose="020F0502020204030204" pitchFamily="34" charset="0"/>
                <a:cs typeface="Courier New" panose="02070309020205020404" pitchFamily="49" charset="0"/>
              </a:rPr>
              <a:t> </a:t>
            </a:r>
            <a:r>
              <a:rPr lang="en-US" sz="1300" dirty="0" err="1">
                <a:latin typeface="Courier New" panose="02070309020205020404" pitchFamily="49" charset="0"/>
                <a:ea typeface="Calibri" panose="020F0502020204030204" pitchFamily="34" charset="0"/>
                <a:cs typeface="Courier New" panose="02070309020205020404" pitchFamily="49" charset="0"/>
              </a:rPr>
              <a:t>aaaaaaa</a:t>
            </a:r>
            <a:r>
              <a:rPr lang="en-US" sz="1300" dirty="0" err="1">
                <a:highlight>
                  <a:srgbClr val="00FFFF"/>
                </a:highlight>
                <a:latin typeface="Courier New" panose="02070309020205020404" pitchFamily="49" charset="0"/>
                <a:ea typeface="Calibri" panose="020F0502020204030204" pitchFamily="34" charset="0"/>
                <a:cs typeface="Courier New" panose="02070309020205020404" pitchFamily="49" charset="0"/>
              </a:rPr>
              <a:t>uaauuaa</a:t>
            </a:r>
            <a:r>
              <a:rPr lang="en-US" sz="1300" dirty="0" err="1">
                <a:latin typeface="Courier New" panose="02070309020205020404" pitchFamily="49" charset="0"/>
                <a:ea typeface="Calibri" panose="020F0502020204030204" pitchFamily="34" charset="0"/>
                <a:cs typeface="Courier New" panose="02070309020205020404" pitchFamily="49" charset="0"/>
              </a:rPr>
              <a:t>g</a:t>
            </a:r>
            <a:endParaRPr lang="en-US" sz="1300" dirty="0">
              <a:latin typeface="Courier New" panose="02070309020205020404" pitchFamily="49" charset="0"/>
              <a:ea typeface="Calibri" panose="020F0502020204030204" pitchFamily="34" charset="0"/>
              <a:cs typeface="Courier New" panose="02070309020205020404" pitchFamily="49" charset="0"/>
            </a:endParaRPr>
          </a:p>
          <a:p>
            <a:r>
              <a:rPr lang="en-US" sz="1300" dirty="0">
                <a:effectLst/>
                <a:latin typeface="Courier New" panose="02070309020205020404" pitchFamily="49" charset="0"/>
                <a:ea typeface="Calibri" panose="020F0502020204030204" pitchFamily="34" charset="0"/>
                <a:cs typeface="Times New Roman" panose="02020603050405020304" pitchFamily="18" charset="0"/>
              </a:rPr>
              <a:t>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24" name="Straight Connector 23">
            <a:extLst>
              <a:ext uri="{FF2B5EF4-FFF2-40B4-BE49-F238E27FC236}">
                <a16:creationId xmlns:a16="http://schemas.microsoft.com/office/drawing/2014/main" id="{75A71D56-1202-DCB3-1E38-12634563457F}"/>
              </a:ext>
            </a:extLst>
          </p:cNvPr>
          <p:cNvCxnSpPr>
            <a:cxnSpLocks/>
          </p:cNvCxnSpPr>
          <p:nvPr/>
        </p:nvCxnSpPr>
        <p:spPr>
          <a:xfrm flipH="1">
            <a:off x="6927387" y="6002132"/>
            <a:ext cx="1156338" cy="34"/>
          </a:xfrm>
          <a:prstGeom prst="line">
            <a:avLst/>
          </a:prstGeom>
          <a:ln w="9525"/>
        </p:spPr>
        <p:style>
          <a:lnRef idx="1">
            <a:schemeClr val="dk1"/>
          </a:lnRef>
          <a:fillRef idx="0">
            <a:schemeClr val="dk1"/>
          </a:fillRef>
          <a:effectRef idx="0">
            <a:schemeClr val="dk1"/>
          </a:effectRef>
          <a:fontRef idx="minor">
            <a:schemeClr val="tx1"/>
          </a:fontRef>
        </p:style>
      </p:cxnSp>
      <p:graphicFrame>
        <p:nvGraphicFramePr>
          <p:cNvPr id="6" name="Chart 5">
            <a:extLst>
              <a:ext uri="{FF2B5EF4-FFF2-40B4-BE49-F238E27FC236}">
                <a16:creationId xmlns:a16="http://schemas.microsoft.com/office/drawing/2014/main" id="{812D3F11-B04A-4416-9074-FC9D5142C5E5}"/>
              </a:ext>
            </a:extLst>
          </p:cNvPr>
          <p:cNvGraphicFramePr>
            <a:graphicFrameLocks/>
          </p:cNvGraphicFramePr>
          <p:nvPr>
            <p:extLst>
              <p:ext uri="{D42A27DB-BD31-4B8C-83A1-F6EECF244321}">
                <p14:modId xmlns:p14="http://schemas.microsoft.com/office/powerpoint/2010/main" val="531812815"/>
              </p:ext>
            </p:extLst>
          </p:nvPr>
        </p:nvGraphicFramePr>
        <p:xfrm>
          <a:off x="1280964" y="1573667"/>
          <a:ext cx="7076859" cy="4117268"/>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7484303F-E443-51EE-199C-BF14B2ABEEB7}"/>
              </a:ext>
            </a:extLst>
          </p:cNvPr>
          <p:cNvSpPr txBox="1"/>
          <p:nvPr/>
        </p:nvSpPr>
        <p:spPr>
          <a:xfrm>
            <a:off x="10401864" y="1710929"/>
            <a:ext cx="1555531" cy="646331"/>
          </a:xfrm>
          <a:prstGeom prst="rect">
            <a:avLst/>
          </a:prstGeom>
          <a:noFill/>
        </p:spPr>
        <p:txBody>
          <a:bodyPr wrap="square" rtlCol="0">
            <a:spAutoFit/>
          </a:bodyPr>
          <a:lstStyle/>
          <a:p>
            <a:r>
              <a:rPr lang="en-US" dirty="0"/>
              <a:t>Blue : motif5</a:t>
            </a:r>
          </a:p>
          <a:p>
            <a:r>
              <a:rPr lang="en-US" dirty="0"/>
              <a:t>Yellow: motif4</a:t>
            </a:r>
          </a:p>
        </p:txBody>
      </p:sp>
    </p:spTree>
    <p:extLst>
      <p:ext uri="{BB962C8B-B14F-4D97-AF65-F5344CB8AC3E}">
        <p14:creationId xmlns:p14="http://schemas.microsoft.com/office/powerpoint/2010/main" val="6862141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5D598B5F-EE34-8B48-3FFE-19BD271280E9}"/>
              </a:ext>
            </a:extLst>
          </p:cNvPr>
          <p:cNvGrpSpPr/>
          <p:nvPr/>
        </p:nvGrpSpPr>
        <p:grpSpPr>
          <a:xfrm>
            <a:off x="420421" y="1752600"/>
            <a:ext cx="8325155" cy="4623278"/>
            <a:chOff x="420421" y="1066236"/>
            <a:chExt cx="8325155" cy="5301915"/>
          </a:xfrm>
        </p:grpSpPr>
        <p:grpSp>
          <p:nvGrpSpPr>
            <p:cNvPr id="14" name="Group 13">
              <a:extLst>
                <a:ext uri="{FF2B5EF4-FFF2-40B4-BE49-F238E27FC236}">
                  <a16:creationId xmlns:a16="http://schemas.microsoft.com/office/drawing/2014/main" id="{180B726E-4243-48D4-B1C9-89C3CAEC1C20}"/>
                </a:ext>
              </a:extLst>
            </p:cNvPr>
            <p:cNvGrpSpPr/>
            <p:nvPr/>
          </p:nvGrpSpPr>
          <p:grpSpPr>
            <a:xfrm>
              <a:off x="632286" y="2248239"/>
              <a:ext cx="3102940" cy="4083889"/>
              <a:chOff x="239704" y="663164"/>
              <a:chExt cx="3102940" cy="4083889"/>
            </a:xfrm>
          </p:grpSpPr>
          <p:sp>
            <p:nvSpPr>
              <p:cNvPr id="19" name="TextBox 18">
                <a:extLst>
                  <a:ext uri="{FF2B5EF4-FFF2-40B4-BE49-F238E27FC236}">
                    <a16:creationId xmlns:a16="http://schemas.microsoft.com/office/drawing/2014/main" id="{0827CA60-02CA-46F5-B742-50E161D936EA}"/>
                  </a:ext>
                </a:extLst>
              </p:cNvPr>
              <p:cNvSpPr txBox="1"/>
              <p:nvPr/>
            </p:nvSpPr>
            <p:spPr>
              <a:xfrm rot="16200000">
                <a:off x="-910419" y="1813287"/>
                <a:ext cx="2638800" cy="338554"/>
              </a:xfrm>
              <a:prstGeom prst="rect">
                <a:avLst/>
              </a:prstGeom>
              <a:noFill/>
            </p:spPr>
            <p:txBody>
              <a:bodyPr wrap="square" rtlCol="0">
                <a:spAutoFit/>
              </a:bodyPr>
              <a:lstStyle/>
              <a:p>
                <a:pPr algn="ct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Normalized</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Fluorescence</a:t>
                </a:r>
              </a:p>
            </p:txBody>
          </p:sp>
          <p:sp>
            <p:nvSpPr>
              <p:cNvPr id="48" name="TextBox 47">
                <a:extLst>
                  <a:ext uri="{FF2B5EF4-FFF2-40B4-BE49-F238E27FC236}">
                    <a16:creationId xmlns:a16="http://schemas.microsoft.com/office/drawing/2014/main" id="{16964813-EC58-4272-9522-90E03F65ED1D}"/>
                  </a:ext>
                </a:extLst>
              </p:cNvPr>
              <p:cNvSpPr txBox="1"/>
              <p:nvPr/>
            </p:nvSpPr>
            <p:spPr>
              <a:xfrm>
                <a:off x="1835540" y="4358804"/>
                <a:ext cx="1507104" cy="388249"/>
              </a:xfrm>
              <a:prstGeom prst="rect">
                <a:avLst/>
              </a:prstGeom>
              <a:solidFill>
                <a:schemeClr val="bg1"/>
              </a:solidFill>
            </p:spPr>
            <p:txBody>
              <a:bodyPr wrap="square" rtlCol="0">
                <a:spAutoFit/>
              </a:bodyPr>
              <a:lstStyle/>
              <a:p>
                <a:r>
                  <a:rPr lang="en-US" sz="1600" dirty="0">
                    <a:latin typeface="Helvetica" panose="020B0604020202020204" pitchFamily="34" charset="0"/>
                    <a:cs typeface="Helvetica" panose="020B0604020202020204" pitchFamily="34" charset="0"/>
                  </a:rPr>
                  <a:t>FTL_1093</a:t>
                </a:r>
              </a:p>
            </p:txBody>
          </p:sp>
        </p:grpSp>
        <p:grpSp>
          <p:nvGrpSpPr>
            <p:cNvPr id="50" name="Group 49">
              <a:extLst>
                <a:ext uri="{FF2B5EF4-FFF2-40B4-BE49-F238E27FC236}">
                  <a16:creationId xmlns:a16="http://schemas.microsoft.com/office/drawing/2014/main" id="{C74B1C00-6F26-4213-AEFE-B5FC3C5A0C4B}"/>
                </a:ext>
              </a:extLst>
            </p:cNvPr>
            <p:cNvGrpSpPr/>
            <p:nvPr/>
          </p:nvGrpSpPr>
          <p:grpSpPr>
            <a:xfrm>
              <a:off x="1216981" y="1114256"/>
              <a:ext cx="2617198" cy="952976"/>
              <a:chOff x="2200785" y="3860931"/>
              <a:chExt cx="2617198" cy="952976"/>
            </a:xfrm>
          </p:grpSpPr>
          <p:sp>
            <p:nvSpPr>
              <p:cNvPr id="56" name="TextBox 55">
                <a:extLst>
                  <a:ext uri="{FF2B5EF4-FFF2-40B4-BE49-F238E27FC236}">
                    <a16:creationId xmlns:a16="http://schemas.microsoft.com/office/drawing/2014/main" id="{1379825C-B8D0-4308-AB99-12E716F67BC4}"/>
                  </a:ext>
                </a:extLst>
              </p:cNvPr>
              <p:cNvSpPr txBox="1"/>
              <p:nvPr/>
            </p:nvSpPr>
            <p:spPr>
              <a:xfrm>
                <a:off x="2200785" y="3860931"/>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0.53-fold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8" name="Straight Connector 57">
                <a:extLst>
                  <a:ext uri="{FF2B5EF4-FFF2-40B4-BE49-F238E27FC236}">
                    <a16:creationId xmlns:a16="http://schemas.microsoft.com/office/drawing/2014/main" id="{9BD3F21F-ACC0-40ED-A217-798EBC7A9CE3}"/>
                  </a:ext>
                </a:extLst>
              </p:cNvPr>
              <p:cNvCxnSpPr>
                <a:cxnSpLocks/>
              </p:cNvCxnSpPr>
              <p:nvPr/>
            </p:nvCxnSpPr>
            <p:spPr>
              <a:xfrm flipH="1">
                <a:off x="3013643" y="4186036"/>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4" name="Group 63">
              <a:extLst>
                <a:ext uri="{FF2B5EF4-FFF2-40B4-BE49-F238E27FC236}">
                  <a16:creationId xmlns:a16="http://schemas.microsoft.com/office/drawing/2014/main" id="{F26FDB4D-593E-4B9B-93B1-0B1BF909EE33}"/>
                </a:ext>
              </a:extLst>
            </p:cNvPr>
            <p:cNvGrpSpPr/>
            <p:nvPr/>
          </p:nvGrpSpPr>
          <p:grpSpPr>
            <a:xfrm>
              <a:off x="4567523" y="1103288"/>
              <a:ext cx="2617198" cy="952976"/>
              <a:chOff x="2200785" y="3860931"/>
              <a:chExt cx="2617198" cy="952976"/>
            </a:xfrm>
          </p:grpSpPr>
          <p:sp>
            <p:nvSpPr>
              <p:cNvPr id="65" name="TextBox 64">
                <a:extLst>
                  <a:ext uri="{FF2B5EF4-FFF2-40B4-BE49-F238E27FC236}">
                    <a16:creationId xmlns:a16="http://schemas.microsoft.com/office/drawing/2014/main" id="{D39063DF-B5BE-4442-BD2D-DCAB9F745420}"/>
                  </a:ext>
                </a:extLst>
              </p:cNvPr>
              <p:cNvSpPr txBox="1"/>
              <p:nvPr/>
            </p:nvSpPr>
            <p:spPr>
              <a:xfrm>
                <a:off x="2200785" y="3860931"/>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0.83-fold</a:t>
                </a:r>
              </a:p>
              <a:p>
                <a:pPr algn="ctr"/>
                <a:endParaRPr lang="en-US" sz="1600" dirty="0">
                  <a:latin typeface="Helvetica" panose="020B0604020202020204" pitchFamily="34" charset="0"/>
                  <a:cs typeface="Helvetica" panose="020B0604020202020204" pitchFamily="34" charset="0"/>
                </a:endParaRPr>
              </a:p>
              <a:p>
                <a:endParaRPr lang="en-US" sz="1600" dirty="0">
                  <a:latin typeface="Helvetica" panose="020B0604020202020204" pitchFamily="34" charset="0"/>
                  <a:cs typeface="Helvetica" panose="020B0604020202020204" pitchFamily="34" charset="0"/>
                </a:endParaRPr>
              </a:p>
            </p:txBody>
          </p:sp>
          <p:cxnSp>
            <p:nvCxnSpPr>
              <p:cNvPr id="66" name="Straight Connector 65">
                <a:extLst>
                  <a:ext uri="{FF2B5EF4-FFF2-40B4-BE49-F238E27FC236}">
                    <a16:creationId xmlns:a16="http://schemas.microsoft.com/office/drawing/2014/main" id="{48029A5B-B019-4832-8332-283A3F9EF076}"/>
                  </a:ext>
                </a:extLst>
              </p:cNvPr>
              <p:cNvCxnSpPr>
                <a:cxnSpLocks/>
              </p:cNvCxnSpPr>
              <p:nvPr/>
            </p:nvCxnSpPr>
            <p:spPr>
              <a:xfrm flipH="1">
                <a:off x="3013643" y="4171472"/>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7" name="Group 66">
              <a:extLst>
                <a:ext uri="{FF2B5EF4-FFF2-40B4-BE49-F238E27FC236}">
                  <a16:creationId xmlns:a16="http://schemas.microsoft.com/office/drawing/2014/main" id="{F21AE778-D623-4A2C-9702-649161AC5FE2}"/>
                </a:ext>
              </a:extLst>
            </p:cNvPr>
            <p:cNvGrpSpPr/>
            <p:nvPr/>
          </p:nvGrpSpPr>
          <p:grpSpPr>
            <a:xfrm>
              <a:off x="6128378" y="1066236"/>
              <a:ext cx="2617198" cy="952976"/>
              <a:chOff x="2164766" y="3833800"/>
              <a:chExt cx="2617198" cy="952976"/>
            </a:xfrm>
          </p:grpSpPr>
          <p:sp>
            <p:nvSpPr>
              <p:cNvPr id="68" name="TextBox 67">
                <a:extLst>
                  <a:ext uri="{FF2B5EF4-FFF2-40B4-BE49-F238E27FC236}">
                    <a16:creationId xmlns:a16="http://schemas.microsoft.com/office/drawing/2014/main" id="{91C04632-4B42-4E20-A296-F5EDBCCBC0D8}"/>
                  </a:ext>
                </a:extLst>
              </p:cNvPr>
              <p:cNvSpPr txBox="1"/>
              <p:nvPr/>
            </p:nvSpPr>
            <p:spPr>
              <a:xfrm>
                <a:off x="2164766" y="3833800"/>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0.67-fold</a:t>
                </a:r>
              </a:p>
              <a:p>
                <a:pPr algn="ctr"/>
                <a:endParaRPr lang="en-US" sz="1600" dirty="0">
                  <a:latin typeface="Helvetica" panose="020B0604020202020204" pitchFamily="34" charset="0"/>
                  <a:cs typeface="Helvetica" panose="020B0604020202020204" pitchFamily="34" charset="0"/>
                </a:endParaRPr>
              </a:p>
              <a:p>
                <a:endParaRPr lang="en-US" sz="1600" dirty="0">
                  <a:latin typeface="Helvetica" panose="020B0604020202020204" pitchFamily="34" charset="0"/>
                  <a:cs typeface="Helvetica" panose="020B0604020202020204" pitchFamily="34" charset="0"/>
                </a:endParaRPr>
              </a:p>
            </p:txBody>
          </p:sp>
          <p:cxnSp>
            <p:nvCxnSpPr>
              <p:cNvPr id="69" name="Straight Connector 68">
                <a:extLst>
                  <a:ext uri="{FF2B5EF4-FFF2-40B4-BE49-F238E27FC236}">
                    <a16:creationId xmlns:a16="http://schemas.microsoft.com/office/drawing/2014/main" id="{A036B6A1-C769-4D4E-88FF-C4818FB12053}"/>
                  </a:ext>
                </a:extLst>
              </p:cNvPr>
              <p:cNvCxnSpPr>
                <a:cxnSpLocks/>
              </p:cNvCxnSpPr>
              <p:nvPr/>
            </p:nvCxnSpPr>
            <p:spPr>
              <a:xfrm flipH="1">
                <a:off x="3013643" y="4171471"/>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5" name="Group 54">
              <a:extLst>
                <a:ext uri="{FF2B5EF4-FFF2-40B4-BE49-F238E27FC236}">
                  <a16:creationId xmlns:a16="http://schemas.microsoft.com/office/drawing/2014/main" id="{093D0BBD-2A91-4753-8E1F-E20945B200E2}"/>
                </a:ext>
              </a:extLst>
            </p:cNvPr>
            <p:cNvGrpSpPr/>
            <p:nvPr/>
          </p:nvGrpSpPr>
          <p:grpSpPr>
            <a:xfrm>
              <a:off x="2981674" y="1103288"/>
              <a:ext cx="2617198" cy="952976"/>
              <a:chOff x="2397265" y="3860931"/>
              <a:chExt cx="2617198" cy="952976"/>
            </a:xfrm>
          </p:grpSpPr>
          <p:sp>
            <p:nvSpPr>
              <p:cNvPr id="57" name="TextBox 56">
                <a:extLst>
                  <a:ext uri="{FF2B5EF4-FFF2-40B4-BE49-F238E27FC236}">
                    <a16:creationId xmlns:a16="http://schemas.microsoft.com/office/drawing/2014/main" id="{C7232B83-FB3B-4E4B-8710-B2489EAC697F}"/>
                  </a:ext>
                </a:extLst>
              </p:cNvPr>
              <p:cNvSpPr txBox="1"/>
              <p:nvPr/>
            </p:nvSpPr>
            <p:spPr>
              <a:xfrm>
                <a:off x="2397265" y="3860931"/>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0.68-fold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9" name="Straight Connector 58">
                <a:extLst>
                  <a:ext uri="{FF2B5EF4-FFF2-40B4-BE49-F238E27FC236}">
                    <a16:creationId xmlns:a16="http://schemas.microsoft.com/office/drawing/2014/main" id="{774ECC1B-4449-4D52-885A-524115CF7C63}"/>
                  </a:ext>
                </a:extLst>
              </p:cNvPr>
              <p:cNvCxnSpPr>
                <a:cxnSpLocks/>
              </p:cNvCxnSpPr>
              <p:nvPr/>
            </p:nvCxnSpPr>
            <p:spPr>
              <a:xfrm flipH="1">
                <a:off x="3244868" y="4171472"/>
                <a:ext cx="951835" cy="0"/>
              </a:xfrm>
              <a:prstGeom prst="line">
                <a:avLst/>
              </a:prstGeom>
              <a:ln w="19050"/>
            </p:spPr>
            <p:style>
              <a:lnRef idx="1">
                <a:schemeClr val="dk1"/>
              </a:lnRef>
              <a:fillRef idx="0">
                <a:schemeClr val="dk1"/>
              </a:fillRef>
              <a:effectRef idx="0">
                <a:schemeClr val="dk1"/>
              </a:effectRef>
              <a:fontRef idx="minor">
                <a:schemeClr val="tx1"/>
              </a:fontRef>
            </p:style>
          </p:cxnSp>
        </p:grpSp>
        <p:cxnSp>
          <p:nvCxnSpPr>
            <p:cNvPr id="9" name="Straight Connector 8">
              <a:extLst>
                <a:ext uri="{FF2B5EF4-FFF2-40B4-BE49-F238E27FC236}">
                  <a16:creationId xmlns:a16="http://schemas.microsoft.com/office/drawing/2014/main" id="{4A87095C-6455-06B9-BF3A-F36A6EB15065}"/>
                </a:ext>
              </a:extLst>
            </p:cNvPr>
            <p:cNvCxnSpPr>
              <a:cxnSpLocks/>
            </p:cNvCxnSpPr>
            <p:nvPr/>
          </p:nvCxnSpPr>
          <p:spPr>
            <a:xfrm>
              <a:off x="1614190" y="5381505"/>
              <a:ext cx="6972762" cy="0"/>
            </a:xfrm>
            <a:prstGeom prst="line">
              <a:avLst/>
            </a:prstGeom>
            <a:ln w="3175"/>
          </p:spPr>
          <p:style>
            <a:lnRef idx="1">
              <a:schemeClr val="dk1"/>
            </a:lnRef>
            <a:fillRef idx="0">
              <a:schemeClr val="dk1"/>
            </a:fillRef>
            <a:effectRef idx="0">
              <a:schemeClr val="dk1"/>
            </a:effectRef>
            <a:fontRef idx="minor">
              <a:schemeClr val="tx1"/>
            </a:fontRef>
          </p:style>
        </p:cxnSp>
        <p:sp>
          <p:nvSpPr>
            <p:cNvPr id="2" name="TextBox 1">
              <a:extLst>
                <a:ext uri="{FF2B5EF4-FFF2-40B4-BE49-F238E27FC236}">
                  <a16:creationId xmlns:a16="http://schemas.microsoft.com/office/drawing/2014/main" id="{D2E80C31-9CCB-D020-F4AC-2026ED794107}"/>
                </a:ext>
              </a:extLst>
            </p:cNvPr>
            <p:cNvSpPr txBox="1"/>
            <p:nvPr/>
          </p:nvSpPr>
          <p:spPr>
            <a:xfrm>
              <a:off x="420421" y="6029597"/>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5´ UTR:</a:t>
              </a:r>
            </a:p>
          </p:txBody>
        </p:sp>
        <p:cxnSp>
          <p:nvCxnSpPr>
            <p:cNvPr id="3" name="Straight Connector 2">
              <a:extLst>
                <a:ext uri="{FF2B5EF4-FFF2-40B4-BE49-F238E27FC236}">
                  <a16:creationId xmlns:a16="http://schemas.microsoft.com/office/drawing/2014/main" id="{B7CA496F-1C33-CB13-55F0-8CD51DD95CE1}"/>
                </a:ext>
              </a:extLst>
            </p:cNvPr>
            <p:cNvCxnSpPr>
              <a:cxnSpLocks/>
            </p:cNvCxnSpPr>
            <p:nvPr/>
          </p:nvCxnSpPr>
          <p:spPr>
            <a:xfrm flipH="1">
              <a:off x="1947411"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E75ADB92-A4C9-7A3D-DFDB-810865BA1FF3}"/>
                </a:ext>
              </a:extLst>
            </p:cNvPr>
            <p:cNvCxnSpPr>
              <a:cxnSpLocks/>
            </p:cNvCxnSpPr>
            <p:nvPr/>
          </p:nvCxnSpPr>
          <p:spPr>
            <a:xfrm flipH="1">
              <a:off x="3515624"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FD6D27C5-9989-1E92-06E9-AC983D275375}"/>
                </a:ext>
              </a:extLst>
            </p:cNvPr>
            <p:cNvCxnSpPr>
              <a:cxnSpLocks/>
            </p:cNvCxnSpPr>
            <p:nvPr/>
          </p:nvCxnSpPr>
          <p:spPr>
            <a:xfrm flipH="1">
              <a:off x="5175878"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9CDF402B-04A2-0699-1012-1580D41F886E}"/>
                </a:ext>
              </a:extLst>
            </p:cNvPr>
            <p:cNvCxnSpPr>
              <a:cxnSpLocks/>
            </p:cNvCxnSpPr>
            <p:nvPr/>
          </p:nvCxnSpPr>
          <p:spPr>
            <a:xfrm flipH="1">
              <a:off x="6772752" y="5939245"/>
              <a:ext cx="1156338" cy="39"/>
            </a:xfrm>
            <a:prstGeom prst="line">
              <a:avLst/>
            </a:prstGeom>
            <a:ln w="9525"/>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12F08B10-AC63-9463-E548-1EBBEF87B6C2}"/>
                </a:ext>
              </a:extLst>
            </p:cNvPr>
            <p:cNvSpPr txBox="1"/>
            <p:nvPr/>
          </p:nvSpPr>
          <p:spPr>
            <a:xfrm>
              <a:off x="420421" y="5503111"/>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bS21-2:</a:t>
              </a:r>
            </a:p>
          </p:txBody>
        </p:sp>
        <p:sp>
          <p:nvSpPr>
            <p:cNvPr id="17" name="TextBox 16">
              <a:extLst>
                <a:ext uri="{FF2B5EF4-FFF2-40B4-BE49-F238E27FC236}">
                  <a16:creationId xmlns:a16="http://schemas.microsoft.com/office/drawing/2014/main" id="{F1169710-780B-21C2-14C4-6D2113DE76CC}"/>
                </a:ext>
              </a:extLst>
            </p:cNvPr>
            <p:cNvSpPr txBox="1"/>
            <p:nvPr/>
          </p:nvSpPr>
          <p:spPr>
            <a:xfrm>
              <a:off x="1929444" y="5493499"/>
              <a:ext cx="1318287" cy="369332"/>
            </a:xfrm>
            <a:prstGeom prst="rect">
              <a:avLst/>
            </a:prstGeom>
            <a:noFill/>
          </p:spPr>
          <p:txBody>
            <a:bodyPr wrap="square" rtlCol="0">
              <a:spAutoFit/>
            </a:bodyPr>
            <a:lstStyle/>
            <a:p>
              <a:r>
                <a:rPr lang="en-US" dirty="0"/>
                <a:t>+             -</a:t>
              </a:r>
            </a:p>
          </p:txBody>
        </p:sp>
        <p:sp>
          <p:nvSpPr>
            <p:cNvPr id="18" name="TextBox 17">
              <a:extLst>
                <a:ext uri="{FF2B5EF4-FFF2-40B4-BE49-F238E27FC236}">
                  <a16:creationId xmlns:a16="http://schemas.microsoft.com/office/drawing/2014/main" id="{3D2B91E5-DCDE-71C7-F46A-A2BE12884D2B}"/>
                </a:ext>
              </a:extLst>
            </p:cNvPr>
            <p:cNvSpPr txBox="1"/>
            <p:nvPr/>
          </p:nvSpPr>
          <p:spPr>
            <a:xfrm>
              <a:off x="3573767" y="5497994"/>
              <a:ext cx="1318287" cy="369332"/>
            </a:xfrm>
            <a:prstGeom prst="rect">
              <a:avLst/>
            </a:prstGeom>
            <a:noFill/>
          </p:spPr>
          <p:txBody>
            <a:bodyPr wrap="square" rtlCol="0">
              <a:spAutoFit/>
            </a:bodyPr>
            <a:lstStyle/>
            <a:p>
              <a:r>
                <a:rPr lang="en-US" dirty="0"/>
                <a:t>+             -</a:t>
              </a:r>
            </a:p>
          </p:txBody>
        </p:sp>
        <p:sp>
          <p:nvSpPr>
            <p:cNvPr id="22" name="TextBox 21">
              <a:extLst>
                <a:ext uri="{FF2B5EF4-FFF2-40B4-BE49-F238E27FC236}">
                  <a16:creationId xmlns:a16="http://schemas.microsoft.com/office/drawing/2014/main" id="{779A6EC8-6305-7E46-DD73-13536F6039B0}"/>
                </a:ext>
              </a:extLst>
            </p:cNvPr>
            <p:cNvSpPr txBox="1"/>
            <p:nvPr/>
          </p:nvSpPr>
          <p:spPr>
            <a:xfrm>
              <a:off x="5216978" y="5506330"/>
              <a:ext cx="1318287" cy="369332"/>
            </a:xfrm>
            <a:prstGeom prst="rect">
              <a:avLst/>
            </a:prstGeom>
            <a:noFill/>
          </p:spPr>
          <p:txBody>
            <a:bodyPr wrap="square" rtlCol="0">
              <a:spAutoFit/>
            </a:bodyPr>
            <a:lstStyle/>
            <a:p>
              <a:r>
                <a:rPr lang="en-US" dirty="0"/>
                <a:t>+             -</a:t>
              </a:r>
            </a:p>
          </p:txBody>
        </p:sp>
        <p:sp>
          <p:nvSpPr>
            <p:cNvPr id="23" name="TextBox 22">
              <a:extLst>
                <a:ext uri="{FF2B5EF4-FFF2-40B4-BE49-F238E27FC236}">
                  <a16:creationId xmlns:a16="http://schemas.microsoft.com/office/drawing/2014/main" id="{1500C4B0-AA70-2E06-8621-E9E8C894D39A}"/>
                </a:ext>
              </a:extLst>
            </p:cNvPr>
            <p:cNvSpPr txBox="1"/>
            <p:nvPr/>
          </p:nvSpPr>
          <p:spPr>
            <a:xfrm>
              <a:off x="6860189" y="5497785"/>
              <a:ext cx="1318287" cy="369332"/>
            </a:xfrm>
            <a:prstGeom prst="rect">
              <a:avLst/>
            </a:prstGeom>
            <a:noFill/>
          </p:spPr>
          <p:txBody>
            <a:bodyPr wrap="square" rtlCol="0">
              <a:spAutoFit/>
            </a:bodyPr>
            <a:lstStyle/>
            <a:p>
              <a:r>
                <a:rPr lang="en-US" dirty="0"/>
                <a:t>+             -</a:t>
              </a:r>
            </a:p>
          </p:txBody>
        </p:sp>
      </p:grpSp>
      <p:sp>
        <p:nvSpPr>
          <p:cNvPr id="13" name="TextBox 12">
            <a:extLst>
              <a:ext uri="{FF2B5EF4-FFF2-40B4-BE49-F238E27FC236}">
                <a16:creationId xmlns:a16="http://schemas.microsoft.com/office/drawing/2014/main" id="{717B5465-6EDB-56AD-860F-79C116741834}"/>
              </a:ext>
            </a:extLst>
          </p:cNvPr>
          <p:cNvSpPr txBox="1"/>
          <p:nvPr/>
        </p:nvSpPr>
        <p:spPr>
          <a:xfrm>
            <a:off x="3384950" y="6015746"/>
            <a:ext cx="1507104" cy="584775"/>
          </a:xfrm>
          <a:prstGeom prst="rect">
            <a:avLst/>
          </a:prstGeom>
          <a:solidFill>
            <a:schemeClr val="bg1"/>
          </a:solidFill>
        </p:spPr>
        <p:txBody>
          <a:bodyPr wrap="square" rtlCol="0">
            <a:spAutoFit/>
          </a:bodyPr>
          <a:lstStyle/>
          <a:p>
            <a:pPr algn="ctr"/>
            <a:r>
              <a:rPr lang="en-US" sz="1600" i="1" dirty="0" err="1">
                <a:latin typeface="Helvetica" panose="020B0604020202020204" pitchFamily="34" charset="0"/>
                <a:cs typeface="Helvetica" panose="020B0604020202020204" pitchFamily="34" charset="0"/>
              </a:rPr>
              <a:t>mraY</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mutaiton5</a:t>
            </a:r>
            <a:endParaRPr lang="en-US" sz="1600" i="1" dirty="0">
              <a:latin typeface="Helvetica" panose="020B0604020202020204" pitchFamily="34" charset="0"/>
              <a:cs typeface="Helvetica" panose="020B0604020202020204" pitchFamily="34" charset="0"/>
            </a:endParaRPr>
          </a:p>
        </p:txBody>
      </p:sp>
      <p:sp>
        <p:nvSpPr>
          <p:cNvPr id="20" name="TextBox 19">
            <a:extLst>
              <a:ext uri="{FF2B5EF4-FFF2-40B4-BE49-F238E27FC236}">
                <a16:creationId xmlns:a16="http://schemas.microsoft.com/office/drawing/2014/main" id="{6CC5FD59-2346-8509-7AED-7B46B66CDC41}"/>
              </a:ext>
            </a:extLst>
          </p:cNvPr>
          <p:cNvSpPr txBox="1"/>
          <p:nvPr/>
        </p:nvSpPr>
        <p:spPr>
          <a:xfrm>
            <a:off x="6765780" y="5977336"/>
            <a:ext cx="1507104" cy="338554"/>
          </a:xfrm>
          <a:prstGeom prst="rect">
            <a:avLst/>
          </a:prstGeom>
          <a:solidFill>
            <a:schemeClr val="bg1"/>
          </a:solidFill>
        </p:spPr>
        <p:txBody>
          <a:bodyPr wrap="square" rtlCol="0">
            <a:spAutoFit/>
          </a:bodyPr>
          <a:lstStyle/>
          <a:p>
            <a:pPr algn="ctr"/>
            <a:r>
              <a:rPr lang="en-US" sz="1600" i="1" dirty="0" err="1">
                <a:latin typeface="Helvetica" panose="020B0604020202020204" pitchFamily="34" charset="0"/>
                <a:cs typeface="Helvetica" panose="020B0604020202020204" pitchFamily="34" charset="0"/>
              </a:rPr>
              <a:t>mraY</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WT</a:t>
            </a:r>
          </a:p>
        </p:txBody>
      </p:sp>
      <p:sp>
        <p:nvSpPr>
          <p:cNvPr id="4" name="TextBox 3">
            <a:extLst>
              <a:ext uri="{FF2B5EF4-FFF2-40B4-BE49-F238E27FC236}">
                <a16:creationId xmlns:a16="http://schemas.microsoft.com/office/drawing/2014/main" id="{46E6AD40-B783-6EB3-FCD6-E013D2F73D5E}"/>
              </a:ext>
            </a:extLst>
          </p:cNvPr>
          <p:cNvSpPr txBox="1"/>
          <p:nvPr/>
        </p:nvSpPr>
        <p:spPr>
          <a:xfrm>
            <a:off x="5100571" y="6015745"/>
            <a:ext cx="1507104" cy="584775"/>
          </a:xfrm>
          <a:prstGeom prst="rect">
            <a:avLst/>
          </a:prstGeom>
          <a:solidFill>
            <a:schemeClr val="bg1"/>
          </a:solidFill>
        </p:spPr>
        <p:txBody>
          <a:bodyPr wrap="square" rtlCol="0">
            <a:spAutoFit/>
          </a:bodyPr>
          <a:lstStyle/>
          <a:p>
            <a:pPr algn="ctr"/>
            <a:r>
              <a:rPr lang="en-US" sz="1600" i="1" dirty="0" err="1">
                <a:latin typeface="Helvetica" panose="020B0604020202020204" pitchFamily="34" charset="0"/>
                <a:cs typeface="Helvetica" panose="020B0604020202020204" pitchFamily="34" charset="0"/>
              </a:rPr>
              <a:t>mraY</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mutation 7</a:t>
            </a:r>
            <a:endParaRPr lang="en-US" sz="1600" i="1" dirty="0">
              <a:latin typeface="Helvetica" panose="020B0604020202020204" pitchFamily="34" charset="0"/>
              <a:cs typeface="Helvetica" panose="020B0604020202020204" pitchFamily="34" charset="0"/>
            </a:endParaRPr>
          </a:p>
        </p:txBody>
      </p:sp>
      <p:sp>
        <p:nvSpPr>
          <p:cNvPr id="21" name="TextBox 20">
            <a:extLst>
              <a:ext uri="{FF2B5EF4-FFF2-40B4-BE49-F238E27FC236}">
                <a16:creationId xmlns:a16="http://schemas.microsoft.com/office/drawing/2014/main" id="{C83A54B6-279C-443E-BC67-512396B7B5A0}"/>
              </a:ext>
            </a:extLst>
          </p:cNvPr>
          <p:cNvSpPr txBox="1"/>
          <p:nvPr/>
        </p:nvSpPr>
        <p:spPr>
          <a:xfrm>
            <a:off x="0" y="-7781"/>
            <a:ext cx="12192000" cy="1892826"/>
          </a:xfrm>
          <a:prstGeom prst="rect">
            <a:avLst/>
          </a:prstGeom>
          <a:noFill/>
        </p:spPr>
        <p:txBody>
          <a:bodyPr wrap="square">
            <a:spAutoFit/>
          </a:bodyPr>
          <a:lstStyle/>
          <a:p>
            <a:pPr marL="0" marR="0">
              <a:spcBef>
                <a:spcPts val="0"/>
              </a:spcBef>
            </a:pPr>
            <a:r>
              <a:rPr lang="en-US" sz="1300" b="1" dirty="0">
                <a:latin typeface="Courier New" panose="02070309020205020404" pitchFamily="49" charset="0"/>
                <a:ea typeface="Calibri" panose="020F0502020204030204" pitchFamily="34" charset="0"/>
                <a:cs typeface="Times New Roman" panose="02020603050405020304" pitchFamily="18" charset="0"/>
              </a:rPr>
              <a:t>FTL_1093 UTR</a:t>
            </a:r>
            <a:r>
              <a:rPr lang="en-US" sz="1300" b="1" dirty="0">
                <a:effectLst/>
                <a:latin typeface="Courier New" panose="02070309020205020404" pitchFamily="49" charset="0"/>
                <a:ea typeface="Calibri" panose="020F0502020204030204" pitchFamily="34" charset="0"/>
                <a:cs typeface="Times New Roman" panose="02020603050405020304" pitchFamily="18" charset="0"/>
              </a:rPr>
              <a:t>:</a:t>
            </a:r>
            <a:endParaRPr lang="en-US" sz="13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pPr>
            <a:r>
              <a:rPr lang="en-US" sz="1300" dirty="0">
                <a:latin typeface="Courier New" panose="02070309020205020404" pitchFamily="49" charset="0"/>
                <a:ea typeface="Calibri" panose="020F0502020204030204" pitchFamily="34" charset="0"/>
                <a:cs typeface="Courier New" panose="02070309020205020404" pitchFamily="49" charset="0"/>
              </a:rPr>
              <a:t>cuuucaauuuagacuagauauuguagauuagaauauacuuuuucuaaaguuuauaucauaa</a:t>
            </a:r>
            <a:r>
              <a:rPr lang="en-US" sz="1300" dirty="0">
                <a:highlight>
                  <a:srgbClr val="00FFFF"/>
                </a:highlight>
                <a:latin typeface="Courier New" panose="02070309020205020404" pitchFamily="49" charset="0"/>
                <a:ea typeface="Calibri" panose="020F0502020204030204" pitchFamily="34" charset="0"/>
                <a:cs typeface="Courier New" panose="02070309020205020404" pitchFamily="49" charset="0"/>
              </a:rPr>
              <a:t>uuauuaa</a:t>
            </a:r>
            <a:r>
              <a:rPr lang="en-US" sz="1300" dirty="0">
                <a:latin typeface="Courier New" panose="02070309020205020404" pitchFamily="49" charset="0"/>
                <a:ea typeface="Calibri" panose="020F0502020204030204" pitchFamily="34" charset="0"/>
                <a:cs typeface="Courier New" panose="02070309020205020404" pitchFamily="49" charset="0"/>
              </a:rPr>
              <a:t>caa</a:t>
            </a:r>
            <a:r>
              <a:rPr lang="en-US" sz="1300" dirty="0">
                <a:highlight>
                  <a:srgbClr val="00FFFF"/>
                </a:highlight>
                <a:latin typeface="Courier New" panose="02070309020205020404" pitchFamily="49" charset="0"/>
                <a:ea typeface="Calibri" panose="020F0502020204030204" pitchFamily="34" charset="0"/>
                <a:cs typeface="Courier New" panose="02070309020205020404" pitchFamily="49" charset="0"/>
              </a:rPr>
              <a:t>uuauuua</a:t>
            </a:r>
            <a:r>
              <a:rPr lang="en-US" sz="1300" dirty="0">
                <a:latin typeface="Courier New" panose="02070309020205020404" pitchFamily="49" charset="0"/>
                <a:ea typeface="Calibri" panose="020F0502020204030204" pitchFamily="34" charset="0"/>
                <a:cs typeface="Courier New" panose="02070309020205020404" pitchFamily="49" charset="0"/>
              </a:rPr>
              <a:t>acaaauuaauaagguaaguag </a:t>
            </a:r>
            <a:r>
              <a:rPr lang="en-US" sz="1300" dirty="0" err="1">
                <a:latin typeface="Courier New" panose="02070309020205020404" pitchFamily="49" charset="0"/>
                <a:ea typeface="Calibri" panose="020F0502020204030204" pitchFamily="34" charset="0"/>
                <a:cs typeface="Courier New" panose="02070309020205020404" pitchFamily="49" charset="0"/>
              </a:rPr>
              <a:t>aug</a:t>
            </a:r>
            <a:r>
              <a:rPr lang="en-US" sz="1300" dirty="0">
                <a:latin typeface="Courier New" panose="02070309020205020404" pitchFamily="49" charset="0"/>
                <a:ea typeface="Calibri" panose="020F0502020204030204" pitchFamily="34" charset="0"/>
                <a:cs typeface="Courier New" panose="02070309020205020404" pitchFamily="49" charset="0"/>
              </a:rPr>
              <a:t> </a:t>
            </a:r>
            <a:r>
              <a:rPr lang="en-US" sz="1300" dirty="0" err="1">
                <a:latin typeface="Courier New" panose="02070309020205020404" pitchFamily="49" charset="0"/>
                <a:ea typeface="Calibri" panose="020F0502020204030204" pitchFamily="34" charset="0"/>
                <a:cs typeface="Courier New" panose="02070309020205020404" pitchFamily="49" charset="0"/>
              </a:rPr>
              <a:t>cuaaaaacuaagagc</a:t>
            </a:r>
            <a:r>
              <a:rPr lang="en-US" sz="1300" dirty="0" err="1">
                <a:effectLst/>
                <a:latin typeface="Courier New" panose="02070309020205020404" pitchFamily="49" charset="0"/>
                <a:ea typeface="Calibri" panose="020F0502020204030204" pitchFamily="34" charset="0"/>
                <a:cs typeface="Courier New" panose="02070309020205020404" pitchFamily="49" charset="0"/>
              </a:rPr>
              <a:t>a</a:t>
            </a:r>
            <a:r>
              <a:rPr lang="en-US" sz="1300" dirty="0">
                <a:effectLst/>
                <a:latin typeface="Courier New" panose="02070309020205020404" pitchFamily="49" charset="0"/>
                <a:ea typeface="Calibri" panose="020F0502020204030204" pitchFamily="34" charset="0"/>
                <a:cs typeface="Courier New" panose="02070309020205020404" pitchFamily="49" charset="0"/>
              </a:rPr>
              <a:t> </a:t>
            </a:r>
            <a:r>
              <a:rPr lang="en-US" sz="1300" b="1" i="1" dirty="0" err="1">
                <a:latin typeface="Courier New" panose="02070309020205020404" pitchFamily="49" charset="0"/>
                <a:ea typeface="Calibri" panose="020F0502020204030204" pitchFamily="34" charset="0"/>
                <a:cs typeface="Times New Roman" panose="02020603050405020304" pitchFamily="18" charset="0"/>
              </a:rPr>
              <a:t>mraY</a:t>
            </a:r>
            <a:r>
              <a:rPr lang="en-US" sz="1300" b="1" dirty="0">
                <a:latin typeface="Courier New" panose="02070309020205020404" pitchFamily="49" charset="0"/>
                <a:ea typeface="Calibri" panose="020F0502020204030204" pitchFamily="34" charset="0"/>
                <a:cs typeface="Times New Roman" panose="02020603050405020304" pitchFamily="18" charset="0"/>
              </a:rPr>
              <a:t> mutation5</a:t>
            </a:r>
            <a:r>
              <a:rPr lang="en-US" sz="1300" b="1" dirty="0">
                <a:effectLst/>
                <a:latin typeface="Courier New" panose="02070309020205020404" pitchFamily="49" charset="0"/>
                <a:ea typeface="Calibri" panose="020F0502020204030204" pitchFamily="34" charset="0"/>
                <a:cs typeface="Times New Roman" panose="02020603050405020304" pitchFamily="18" charset="0"/>
              </a:rPr>
              <a:t>:</a:t>
            </a:r>
            <a:endParaRPr lang="en-US" sz="1300" b="1" dirty="0">
              <a:effectLst/>
              <a:latin typeface="Calibri" panose="020F0502020204030204" pitchFamily="34" charset="0"/>
              <a:ea typeface="Calibri" panose="020F0502020204030204" pitchFamily="34" charset="0"/>
              <a:cs typeface="Times New Roman" panose="02020603050405020304" pitchFamily="18" charset="0"/>
            </a:endParaRPr>
          </a:p>
          <a:p>
            <a:r>
              <a:rPr lang="en-US" sz="1300" dirty="0">
                <a:latin typeface="Courier New" panose="02070309020205020404" pitchFamily="49" charset="0"/>
                <a:ea typeface="Calibri" panose="020F0502020204030204" pitchFamily="34" charset="0"/>
                <a:cs typeface="Courier New" panose="02070309020205020404" pitchFamily="49" charset="0"/>
              </a:rPr>
              <a:t>_________________________gacgcuaauuuugacucuauuaaa</a:t>
            </a:r>
            <a:r>
              <a:rPr lang="en-US" sz="1300" dirty="0">
                <a:highlight>
                  <a:srgbClr val="FFFF00"/>
                </a:highlight>
                <a:latin typeface="Courier New" panose="02070309020205020404" pitchFamily="49" charset="0"/>
                <a:ea typeface="Calibri" panose="020F0502020204030204" pitchFamily="34" charset="0"/>
                <a:cs typeface="Courier New" panose="02070309020205020404" pitchFamily="49" charset="0"/>
              </a:rPr>
              <a:t>aaaauaac</a:t>
            </a:r>
            <a:r>
              <a:rPr lang="en-US" sz="1300" dirty="0">
                <a:latin typeface="Courier New" panose="02070309020205020404" pitchFamily="49" charset="0"/>
                <a:ea typeface="Calibri" panose="020F0502020204030204" pitchFamily="34" charset="0"/>
                <a:cs typeface="Courier New" panose="02070309020205020404" pitchFamily="49" charset="0"/>
              </a:rPr>
              <a:t>auaucuauuauaauacuccaaggucauuaaacauuuuaaauau AUG cugauuuaucuuuuu</a:t>
            </a:r>
          </a:p>
          <a:p>
            <a:r>
              <a:rPr lang="en-US" sz="1300" b="1" i="1" dirty="0" err="1">
                <a:effectLst/>
                <a:latin typeface="Courier New" panose="02070309020205020404" pitchFamily="49" charset="0"/>
                <a:ea typeface="Calibri" panose="020F0502020204030204" pitchFamily="34" charset="0"/>
                <a:cs typeface="Courier New" panose="02070309020205020404" pitchFamily="49" charset="0"/>
              </a:rPr>
              <a:t>mraY</a:t>
            </a:r>
            <a:r>
              <a:rPr lang="en-US" sz="1300" b="1" i="1" dirty="0">
                <a:effectLst/>
                <a:latin typeface="Courier New" panose="02070309020205020404" pitchFamily="49" charset="0"/>
                <a:ea typeface="Calibri" panose="020F0502020204030204" pitchFamily="34" charset="0"/>
                <a:cs typeface="Courier New" panose="02070309020205020404" pitchFamily="49" charset="0"/>
              </a:rPr>
              <a:t> </a:t>
            </a:r>
            <a:r>
              <a:rPr lang="en-US" sz="1300" b="1" dirty="0">
                <a:effectLst/>
                <a:latin typeface="Courier New" panose="02070309020205020404" pitchFamily="49" charset="0"/>
                <a:ea typeface="Calibri" panose="020F0502020204030204" pitchFamily="34" charset="0"/>
                <a:cs typeface="Courier New" panose="02070309020205020404" pitchFamily="49" charset="0"/>
              </a:rPr>
              <a:t>mutation7</a:t>
            </a:r>
            <a:r>
              <a:rPr lang="en-US" sz="1300" b="1" i="1" dirty="0">
                <a:effectLst/>
                <a:latin typeface="Courier New" panose="02070309020205020404" pitchFamily="49" charset="0"/>
                <a:ea typeface="Calibri" panose="020F0502020204030204" pitchFamily="34" charset="0"/>
                <a:cs typeface="Courier New" panose="02070309020205020404" pitchFamily="49" charset="0"/>
              </a:rPr>
              <a:t>:</a:t>
            </a:r>
          </a:p>
          <a:p>
            <a:r>
              <a:rPr lang="en-US" sz="1300" dirty="0">
                <a:effectLst/>
                <a:latin typeface="Courier New" panose="02070309020205020404" pitchFamily="49" charset="0"/>
                <a:ea typeface="Calibri" panose="020F0502020204030204" pitchFamily="34" charset="0"/>
              </a:rPr>
              <a:t>auaaaaaauuugaaccaa</a:t>
            </a:r>
            <a:r>
              <a:rPr lang="en-US" sz="1300" dirty="0">
                <a:effectLst/>
                <a:highlight>
                  <a:srgbClr val="00FFFF"/>
                </a:highlight>
                <a:latin typeface="Courier New" panose="02070309020205020404" pitchFamily="49" charset="0"/>
                <a:ea typeface="Calibri" panose="020F0502020204030204" pitchFamily="34" charset="0"/>
              </a:rPr>
              <a:t>GGCGGGC</a:t>
            </a:r>
            <a:r>
              <a:rPr lang="en-US" sz="1300" dirty="0">
                <a:effectLst/>
                <a:latin typeface="Courier New" panose="02070309020205020404" pitchFamily="49" charset="0"/>
                <a:ea typeface="Calibri" panose="020F0502020204030204" pitchFamily="34" charset="0"/>
              </a:rPr>
              <a:t>gacgcuaauuuugacucuauuaaa</a:t>
            </a:r>
            <a:r>
              <a:rPr lang="en-US" sz="1300" dirty="0">
                <a:effectLst/>
                <a:highlight>
                  <a:srgbClr val="FFFF00"/>
                </a:highlight>
                <a:latin typeface="Courier New" panose="02070309020205020404" pitchFamily="49" charset="0"/>
                <a:ea typeface="Calibri" panose="020F0502020204030204" pitchFamily="34" charset="0"/>
              </a:rPr>
              <a:t>aaaauaac</a:t>
            </a:r>
            <a:r>
              <a:rPr lang="en-US" sz="1300" dirty="0">
                <a:effectLst/>
                <a:latin typeface="Courier New" panose="02070309020205020404" pitchFamily="49" charset="0"/>
                <a:ea typeface="Calibri" panose="020F0502020204030204" pitchFamily="34" charset="0"/>
              </a:rPr>
              <a:t>auaucuauuauaauacuccaaggucauuaaacauuuuaaauau AUG cugauuuaucuuuuu</a:t>
            </a:r>
            <a:endParaRPr lang="en-US" sz="1300" b="1" i="1" dirty="0">
              <a:effectLst/>
              <a:latin typeface="Courier New" panose="02070309020205020404" pitchFamily="49" charset="0"/>
              <a:ea typeface="Calibri" panose="020F0502020204030204" pitchFamily="34" charset="0"/>
              <a:cs typeface="Courier New" panose="02070309020205020404" pitchFamily="49" charset="0"/>
            </a:endParaRPr>
          </a:p>
          <a:p>
            <a:r>
              <a:rPr lang="en-US" sz="1300" b="1" i="1" dirty="0">
                <a:effectLst/>
                <a:latin typeface="Courier New" panose="02070309020205020404" pitchFamily="49" charset="0"/>
                <a:ea typeface="Calibri" panose="020F0502020204030204" pitchFamily="34" charset="0"/>
                <a:cs typeface="Times New Roman" panose="02020603050405020304" pitchFamily="18" charset="0"/>
              </a:rPr>
              <a:t>mraY</a:t>
            </a:r>
            <a:r>
              <a:rPr lang="en-US" sz="1300" b="1" dirty="0">
                <a:effectLst/>
                <a:latin typeface="Courier New" panose="02070309020205020404" pitchFamily="49" charset="0"/>
                <a:ea typeface="Calibri" panose="020F0502020204030204" pitchFamily="34" charset="0"/>
                <a:cs typeface="Times New Roman" panose="02020603050405020304" pitchFamily="18" charset="0"/>
              </a:rPr>
              <a:t> WT UTR:</a:t>
            </a:r>
            <a:br>
              <a:rPr lang="en-US" sz="1300" dirty="0">
                <a:effectLst/>
                <a:latin typeface="Courier New" panose="02070309020205020404" pitchFamily="49" charset="0"/>
                <a:ea typeface="Calibri" panose="020F0502020204030204" pitchFamily="34" charset="0"/>
                <a:cs typeface="Times New Roman" panose="02020603050405020304" pitchFamily="18" charset="0"/>
              </a:rPr>
            </a:br>
            <a:r>
              <a:rPr lang="en-US" sz="1300" dirty="0">
                <a:effectLst/>
                <a:latin typeface="Courier New" panose="02070309020205020404" pitchFamily="49" charset="0"/>
                <a:ea typeface="Calibri" panose="020F0502020204030204" pitchFamily="34" charset="0"/>
                <a:cs typeface="Times New Roman" panose="02020603050405020304" pitchFamily="18" charset="0"/>
              </a:rPr>
              <a:t>auaaaaaauuugaaccaa</a:t>
            </a:r>
            <a:r>
              <a:rPr lang="en-US" sz="1300" dirty="0">
                <a:effectLst/>
                <a:highlight>
                  <a:srgbClr val="00FFFF"/>
                </a:highlight>
                <a:latin typeface="Courier New" panose="02070309020205020404" pitchFamily="49" charset="0"/>
                <a:ea typeface="Calibri" panose="020F0502020204030204" pitchFamily="34" charset="0"/>
                <a:cs typeface="Times New Roman" panose="02020603050405020304" pitchFamily="18" charset="0"/>
              </a:rPr>
              <a:t>uuauuua</a:t>
            </a:r>
            <a:r>
              <a:rPr lang="en-US" sz="1300" dirty="0">
                <a:effectLst/>
                <a:latin typeface="Courier New" panose="02070309020205020404" pitchFamily="49" charset="0"/>
                <a:ea typeface="Calibri" panose="020F0502020204030204" pitchFamily="34" charset="0"/>
                <a:cs typeface="Times New Roman" panose="02020603050405020304" pitchFamily="18" charset="0"/>
              </a:rPr>
              <a:t>gacgcuaauuuugacucuauuaaa</a:t>
            </a:r>
            <a:r>
              <a:rPr lang="en-US" sz="1300" dirty="0">
                <a:effectLst/>
                <a:highlight>
                  <a:srgbClr val="FFFF00"/>
                </a:highlight>
                <a:latin typeface="Courier New" panose="02070309020205020404" pitchFamily="49" charset="0"/>
                <a:ea typeface="Calibri" panose="020F0502020204030204" pitchFamily="34" charset="0"/>
                <a:cs typeface="Times New Roman" panose="02020603050405020304" pitchFamily="18" charset="0"/>
              </a:rPr>
              <a:t>aaaauaac</a:t>
            </a:r>
            <a:r>
              <a:rPr lang="en-US" sz="1300" dirty="0">
                <a:effectLst/>
                <a:latin typeface="Courier New" panose="02070309020205020404" pitchFamily="49" charset="0"/>
                <a:ea typeface="Calibri" panose="020F0502020204030204" pitchFamily="34" charset="0"/>
                <a:cs typeface="Times New Roman" panose="02020603050405020304" pitchFamily="18" charset="0"/>
              </a:rPr>
              <a:t>auaucuauuauaauacuccaaggucauua</a:t>
            </a:r>
            <a:r>
              <a:rPr lang="en-US" sz="1300" u="sng" dirty="0">
                <a:effectLst/>
                <a:latin typeface="Courier New" panose="02070309020205020404" pitchFamily="49" charset="0"/>
                <a:ea typeface="Calibri" panose="020F0502020204030204" pitchFamily="34" charset="0"/>
                <a:cs typeface="Times New Roman" panose="02020603050405020304" pitchFamily="18" charset="0"/>
              </a:rPr>
              <a:t>aacauu</a:t>
            </a:r>
            <a:r>
              <a:rPr lang="en-US" sz="1300" dirty="0">
                <a:effectLst/>
                <a:latin typeface="Courier New" panose="02070309020205020404" pitchFamily="49" charset="0"/>
                <a:ea typeface="Calibri" panose="020F0502020204030204" pitchFamily="34" charset="0"/>
                <a:cs typeface="Times New Roman" panose="02020603050405020304" pitchFamily="18" charset="0"/>
              </a:rPr>
              <a:t>uuaaauau AUG cugauuuaucuuuuu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300" dirty="0">
                <a:effectLst/>
                <a:latin typeface="Courier New" panose="02070309020205020404" pitchFamily="49" charset="0"/>
                <a:ea typeface="Calibri" panose="020F0502020204030204" pitchFamily="34" charset="0"/>
                <a:cs typeface="Times New Roman" panose="02020603050405020304" pitchFamily="18" charset="0"/>
              </a:rPr>
              <a:t>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24" name="Straight Connector 23">
            <a:extLst>
              <a:ext uri="{FF2B5EF4-FFF2-40B4-BE49-F238E27FC236}">
                <a16:creationId xmlns:a16="http://schemas.microsoft.com/office/drawing/2014/main" id="{75A71D56-1202-DCB3-1E38-12634563457F}"/>
              </a:ext>
            </a:extLst>
          </p:cNvPr>
          <p:cNvCxnSpPr>
            <a:cxnSpLocks/>
          </p:cNvCxnSpPr>
          <p:nvPr/>
        </p:nvCxnSpPr>
        <p:spPr>
          <a:xfrm flipH="1">
            <a:off x="6927387" y="6002132"/>
            <a:ext cx="1156338" cy="34"/>
          </a:xfrm>
          <a:prstGeom prst="line">
            <a:avLst/>
          </a:prstGeom>
          <a:ln w="9525"/>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7484303F-E443-51EE-199C-BF14B2ABEEB7}"/>
              </a:ext>
            </a:extLst>
          </p:cNvPr>
          <p:cNvSpPr txBox="1"/>
          <p:nvPr/>
        </p:nvSpPr>
        <p:spPr>
          <a:xfrm>
            <a:off x="10401864" y="1710929"/>
            <a:ext cx="1555531" cy="646331"/>
          </a:xfrm>
          <a:prstGeom prst="rect">
            <a:avLst/>
          </a:prstGeom>
          <a:noFill/>
        </p:spPr>
        <p:txBody>
          <a:bodyPr wrap="square" rtlCol="0">
            <a:spAutoFit/>
          </a:bodyPr>
          <a:lstStyle/>
          <a:p>
            <a:r>
              <a:rPr lang="en-US" dirty="0"/>
              <a:t>Blue : motif5</a:t>
            </a:r>
          </a:p>
          <a:p>
            <a:r>
              <a:rPr lang="en-US" dirty="0"/>
              <a:t>Yellow: motif4</a:t>
            </a:r>
          </a:p>
        </p:txBody>
      </p:sp>
      <p:graphicFrame>
        <p:nvGraphicFramePr>
          <p:cNvPr id="5" name="Chart 4">
            <a:extLst>
              <a:ext uri="{FF2B5EF4-FFF2-40B4-BE49-F238E27FC236}">
                <a16:creationId xmlns:a16="http://schemas.microsoft.com/office/drawing/2014/main" id="{812D3F11-B04A-4416-9074-FC9D5142C5E5}"/>
              </a:ext>
            </a:extLst>
          </p:cNvPr>
          <p:cNvGraphicFramePr>
            <a:graphicFrameLocks/>
          </p:cNvGraphicFramePr>
          <p:nvPr>
            <p:extLst>
              <p:ext uri="{D42A27DB-BD31-4B8C-83A1-F6EECF244321}">
                <p14:modId xmlns:p14="http://schemas.microsoft.com/office/powerpoint/2010/main" val="2835926573"/>
              </p:ext>
            </p:extLst>
          </p:nvPr>
        </p:nvGraphicFramePr>
        <p:xfrm>
          <a:off x="1300793" y="1906065"/>
          <a:ext cx="7148397" cy="378276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71458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5D598B5F-EE34-8B48-3FFE-19BD271280E9}"/>
              </a:ext>
            </a:extLst>
          </p:cNvPr>
          <p:cNvGrpSpPr/>
          <p:nvPr/>
        </p:nvGrpSpPr>
        <p:grpSpPr>
          <a:xfrm>
            <a:off x="420421" y="1752600"/>
            <a:ext cx="9736201" cy="4623278"/>
            <a:chOff x="420421" y="1066236"/>
            <a:chExt cx="9736201" cy="5301915"/>
          </a:xfrm>
        </p:grpSpPr>
        <p:sp>
          <p:nvSpPr>
            <p:cNvPr id="19" name="TextBox 18">
              <a:extLst>
                <a:ext uri="{FF2B5EF4-FFF2-40B4-BE49-F238E27FC236}">
                  <a16:creationId xmlns:a16="http://schemas.microsoft.com/office/drawing/2014/main" id="{0827CA60-02CA-46F5-B742-50E161D936EA}"/>
                </a:ext>
              </a:extLst>
            </p:cNvPr>
            <p:cNvSpPr txBox="1"/>
            <p:nvPr/>
          </p:nvSpPr>
          <p:spPr>
            <a:xfrm rot="16200000">
              <a:off x="-517837" y="3398362"/>
              <a:ext cx="2638799" cy="338554"/>
            </a:xfrm>
            <a:prstGeom prst="rect">
              <a:avLst/>
            </a:prstGeom>
            <a:noFill/>
          </p:spPr>
          <p:txBody>
            <a:bodyPr wrap="square" rtlCol="0">
              <a:spAutoFit/>
            </a:bodyPr>
            <a:lstStyle/>
            <a:p>
              <a:pPr algn="ct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Normalized</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Fluorescence</a:t>
              </a:r>
            </a:p>
          </p:txBody>
        </p:sp>
        <p:grpSp>
          <p:nvGrpSpPr>
            <p:cNvPr id="50" name="Group 49">
              <a:extLst>
                <a:ext uri="{FF2B5EF4-FFF2-40B4-BE49-F238E27FC236}">
                  <a16:creationId xmlns:a16="http://schemas.microsoft.com/office/drawing/2014/main" id="{C74B1C00-6F26-4213-AEFE-B5FC3C5A0C4B}"/>
                </a:ext>
              </a:extLst>
            </p:cNvPr>
            <p:cNvGrpSpPr/>
            <p:nvPr/>
          </p:nvGrpSpPr>
          <p:grpSpPr>
            <a:xfrm>
              <a:off x="1216981" y="1114256"/>
              <a:ext cx="2617198" cy="952976"/>
              <a:chOff x="2200785" y="3860931"/>
              <a:chExt cx="2617198" cy="952976"/>
            </a:xfrm>
          </p:grpSpPr>
          <p:sp>
            <p:nvSpPr>
              <p:cNvPr id="56" name="TextBox 55">
                <a:extLst>
                  <a:ext uri="{FF2B5EF4-FFF2-40B4-BE49-F238E27FC236}">
                    <a16:creationId xmlns:a16="http://schemas.microsoft.com/office/drawing/2014/main" id="{1379825C-B8D0-4308-AB99-12E716F67BC4}"/>
                  </a:ext>
                </a:extLst>
              </p:cNvPr>
              <p:cNvSpPr txBox="1"/>
              <p:nvPr/>
            </p:nvSpPr>
            <p:spPr>
              <a:xfrm>
                <a:off x="2200785" y="3860931"/>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1.08-fold</a:t>
                </a:r>
              </a:p>
              <a:p>
                <a:pPr algn="ctr"/>
                <a:endParaRPr lang="en-US" sz="1600" dirty="0">
                  <a:latin typeface="Helvetica" panose="020B0604020202020204" pitchFamily="34" charset="0"/>
                  <a:cs typeface="Helvetica" panose="020B0604020202020204" pitchFamily="34" charset="0"/>
                </a:endParaRPr>
              </a:p>
              <a:p>
                <a:endParaRPr lang="en-US" sz="1600" dirty="0">
                  <a:latin typeface="Helvetica" panose="020B0604020202020204" pitchFamily="34" charset="0"/>
                  <a:cs typeface="Helvetica" panose="020B0604020202020204" pitchFamily="34" charset="0"/>
                </a:endParaRPr>
              </a:p>
            </p:txBody>
          </p:sp>
          <p:cxnSp>
            <p:nvCxnSpPr>
              <p:cNvPr id="58" name="Straight Connector 57">
                <a:extLst>
                  <a:ext uri="{FF2B5EF4-FFF2-40B4-BE49-F238E27FC236}">
                    <a16:creationId xmlns:a16="http://schemas.microsoft.com/office/drawing/2014/main" id="{9BD3F21F-ACC0-40ED-A217-798EBC7A9CE3}"/>
                  </a:ext>
                </a:extLst>
              </p:cNvPr>
              <p:cNvCxnSpPr>
                <a:cxnSpLocks/>
              </p:cNvCxnSpPr>
              <p:nvPr/>
            </p:nvCxnSpPr>
            <p:spPr>
              <a:xfrm flipH="1">
                <a:off x="3013643" y="4186036"/>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4" name="Group 63">
              <a:extLst>
                <a:ext uri="{FF2B5EF4-FFF2-40B4-BE49-F238E27FC236}">
                  <a16:creationId xmlns:a16="http://schemas.microsoft.com/office/drawing/2014/main" id="{F26FDB4D-593E-4B9B-93B1-0B1BF909EE33}"/>
                </a:ext>
              </a:extLst>
            </p:cNvPr>
            <p:cNvGrpSpPr/>
            <p:nvPr/>
          </p:nvGrpSpPr>
          <p:grpSpPr>
            <a:xfrm>
              <a:off x="4567523" y="1103288"/>
              <a:ext cx="2617198" cy="952976"/>
              <a:chOff x="2200785" y="3860931"/>
              <a:chExt cx="2617198" cy="952976"/>
            </a:xfrm>
          </p:grpSpPr>
          <p:sp>
            <p:nvSpPr>
              <p:cNvPr id="65" name="TextBox 64">
                <a:extLst>
                  <a:ext uri="{FF2B5EF4-FFF2-40B4-BE49-F238E27FC236}">
                    <a16:creationId xmlns:a16="http://schemas.microsoft.com/office/drawing/2014/main" id="{D39063DF-B5BE-4442-BD2D-DCAB9F745420}"/>
                  </a:ext>
                </a:extLst>
              </p:cNvPr>
              <p:cNvSpPr txBox="1"/>
              <p:nvPr/>
            </p:nvSpPr>
            <p:spPr>
              <a:xfrm>
                <a:off x="2200785" y="3860931"/>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1.75-fold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66" name="Straight Connector 65">
                <a:extLst>
                  <a:ext uri="{FF2B5EF4-FFF2-40B4-BE49-F238E27FC236}">
                    <a16:creationId xmlns:a16="http://schemas.microsoft.com/office/drawing/2014/main" id="{48029A5B-B019-4832-8332-283A3F9EF076}"/>
                  </a:ext>
                </a:extLst>
              </p:cNvPr>
              <p:cNvCxnSpPr>
                <a:cxnSpLocks/>
              </p:cNvCxnSpPr>
              <p:nvPr/>
            </p:nvCxnSpPr>
            <p:spPr>
              <a:xfrm flipH="1">
                <a:off x="3013643" y="4171472"/>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7" name="Group 66">
              <a:extLst>
                <a:ext uri="{FF2B5EF4-FFF2-40B4-BE49-F238E27FC236}">
                  <a16:creationId xmlns:a16="http://schemas.microsoft.com/office/drawing/2014/main" id="{F21AE778-D623-4A2C-9702-649161AC5FE2}"/>
                </a:ext>
              </a:extLst>
            </p:cNvPr>
            <p:cNvGrpSpPr/>
            <p:nvPr/>
          </p:nvGrpSpPr>
          <p:grpSpPr>
            <a:xfrm>
              <a:off x="6128378" y="1066236"/>
              <a:ext cx="2617198" cy="952976"/>
              <a:chOff x="2164766" y="3833800"/>
              <a:chExt cx="2617198" cy="952976"/>
            </a:xfrm>
          </p:grpSpPr>
          <p:sp>
            <p:nvSpPr>
              <p:cNvPr id="68" name="TextBox 67">
                <a:extLst>
                  <a:ext uri="{FF2B5EF4-FFF2-40B4-BE49-F238E27FC236}">
                    <a16:creationId xmlns:a16="http://schemas.microsoft.com/office/drawing/2014/main" id="{91C04632-4B42-4E20-A296-F5EDBCCBC0D8}"/>
                  </a:ext>
                </a:extLst>
              </p:cNvPr>
              <p:cNvSpPr txBox="1"/>
              <p:nvPr/>
            </p:nvSpPr>
            <p:spPr>
              <a:xfrm>
                <a:off x="2164766" y="3833800"/>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1.49-fold</a:t>
                </a:r>
              </a:p>
              <a:p>
                <a:pPr algn="ctr"/>
                <a:endParaRPr lang="en-US" sz="1600" dirty="0">
                  <a:latin typeface="Helvetica" panose="020B0604020202020204" pitchFamily="34" charset="0"/>
                  <a:cs typeface="Helvetica" panose="020B0604020202020204" pitchFamily="34" charset="0"/>
                </a:endParaRPr>
              </a:p>
              <a:p>
                <a:endParaRPr lang="en-US" sz="1600" dirty="0">
                  <a:latin typeface="Helvetica" panose="020B0604020202020204" pitchFamily="34" charset="0"/>
                  <a:cs typeface="Helvetica" panose="020B0604020202020204" pitchFamily="34" charset="0"/>
                </a:endParaRPr>
              </a:p>
            </p:txBody>
          </p:sp>
          <p:cxnSp>
            <p:nvCxnSpPr>
              <p:cNvPr id="69" name="Straight Connector 68">
                <a:extLst>
                  <a:ext uri="{FF2B5EF4-FFF2-40B4-BE49-F238E27FC236}">
                    <a16:creationId xmlns:a16="http://schemas.microsoft.com/office/drawing/2014/main" id="{A036B6A1-C769-4D4E-88FF-C4818FB12053}"/>
                  </a:ext>
                </a:extLst>
              </p:cNvPr>
              <p:cNvCxnSpPr>
                <a:cxnSpLocks/>
              </p:cNvCxnSpPr>
              <p:nvPr/>
            </p:nvCxnSpPr>
            <p:spPr>
              <a:xfrm flipH="1">
                <a:off x="3013643" y="4171471"/>
                <a:ext cx="951835"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5" name="Group 54">
              <a:extLst>
                <a:ext uri="{FF2B5EF4-FFF2-40B4-BE49-F238E27FC236}">
                  <a16:creationId xmlns:a16="http://schemas.microsoft.com/office/drawing/2014/main" id="{093D0BBD-2A91-4753-8E1F-E20945B200E2}"/>
                </a:ext>
              </a:extLst>
            </p:cNvPr>
            <p:cNvGrpSpPr/>
            <p:nvPr/>
          </p:nvGrpSpPr>
          <p:grpSpPr>
            <a:xfrm>
              <a:off x="2981674" y="1103288"/>
              <a:ext cx="2617198" cy="952976"/>
              <a:chOff x="2397265" y="3860931"/>
              <a:chExt cx="2617198" cy="952976"/>
            </a:xfrm>
          </p:grpSpPr>
          <p:sp>
            <p:nvSpPr>
              <p:cNvPr id="57" name="TextBox 56">
                <a:extLst>
                  <a:ext uri="{FF2B5EF4-FFF2-40B4-BE49-F238E27FC236}">
                    <a16:creationId xmlns:a16="http://schemas.microsoft.com/office/drawing/2014/main" id="{C7232B83-FB3B-4E4B-8710-B2489EAC697F}"/>
                  </a:ext>
                </a:extLst>
              </p:cNvPr>
              <p:cNvSpPr txBox="1"/>
              <p:nvPr/>
            </p:nvSpPr>
            <p:spPr>
              <a:xfrm>
                <a:off x="2397265" y="3860931"/>
                <a:ext cx="2617198" cy="952976"/>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1.47-fold</a:t>
                </a:r>
              </a:p>
              <a:p>
                <a:pPr algn="ctr"/>
                <a:r>
                  <a:rPr lang="en-US" sz="1600" dirty="0">
                    <a:latin typeface="Helvetica" panose="020B0604020202020204" pitchFamily="34" charset="0"/>
                    <a:cs typeface="Helvetica" panose="020B0604020202020204" pitchFamily="34" charset="0"/>
                  </a:rPr>
                  <a:t>*</a:t>
                </a:r>
              </a:p>
              <a:p>
                <a:endParaRPr lang="en-US" sz="1600" dirty="0">
                  <a:latin typeface="Helvetica" panose="020B0604020202020204" pitchFamily="34" charset="0"/>
                  <a:cs typeface="Helvetica" panose="020B0604020202020204" pitchFamily="34" charset="0"/>
                </a:endParaRPr>
              </a:p>
            </p:txBody>
          </p:sp>
          <p:cxnSp>
            <p:nvCxnSpPr>
              <p:cNvPr id="59" name="Straight Connector 58">
                <a:extLst>
                  <a:ext uri="{FF2B5EF4-FFF2-40B4-BE49-F238E27FC236}">
                    <a16:creationId xmlns:a16="http://schemas.microsoft.com/office/drawing/2014/main" id="{774ECC1B-4449-4D52-885A-524115CF7C63}"/>
                  </a:ext>
                </a:extLst>
              </p:cNvPr>
              <p:cNvCxnSpPr>
                <a:cxnSpLocks/>
              </p:cNvCxnSpPr>
              <p:nvPr/>
            </p:nvCxnSpPr>
            <p:spPr>
              <a:xfrm flipH="1">
                <a:off x="3244868" y="4171472"/>
                <a:ext cx="951835" cy="0"/>
              </a:xfrm>
              <a:prstGeom prst="line">
                <a:avLst/>
              </a:prstGeom>
              <a:ln w="19050"/>
            </p:spPr>
            <p:style>
              <a:lnRef idx="1">
                <a:schemeClr val="dk1"/>
              </a:lnRef>
              <a:fillRef idx="0">
                <a:schemeClr val="dk1"/>
              </a:fillRef>
              <a:effectRef idx="0">
                <a:schemeClr val="dk1"/>
              </a:effectRef>
              <a:fontRef idx="minor">
                <a:schemeClr val="tx1"/>
              </a:fontRef>
            </p:style>
          </p:cxnSp>
        </p:grpSp>
        <p:cxnSp>
          <p:nvCxnSpPr>
            <p:cNvPr id="9" name="Straight Connector 8">
              <a:extLst>
                <a:ext uri="{FF2B5EF4-FFF2-40B4-BE49-F238E27FC236}">
                  <a16:creationId xmlns:a16="http://schemas.microsoft.com/office/drawing/2014/main" id="{4A87095C-6455-06B9-BF3A-F36A6EB15065}"/>
                </a:ext>
              </a:extLst>
            </p:cNvPr>
            <p:cNvCxnSpPr>
              <a:cxnSpLocks/>
            </p:cNvCxnSpPr>
            <p:nvPr/>
          </p:nvCxnSpPr>
          <p:spPr>
            <a:xfrm>
              <a:off x="1614190" y="5381505"/>
              <a:ext cx="8542432" cy="0"/>
            </a:xfrm>
            <a:prstGeom prst="line">
              <a:avLst/>
            </a:prstGeom>
            <a:ln w="3175"/>
          </p:spPr>
          <p:style>
            <a:lnRef idx="1">
              <a:schemeClr val="dk1"/>
            </a:lnRef>
            <a:fillRef idx="0">
              <a:schemeClr val="dk1"/>
            </a:fillRef>
            <a:effectRef idx="0">
              <a:schemeClr val="dk1"/>
            </a:effectRef>
            <a:fontRef idx="minor">
              <a:schemeClr val="tx1"/>
            </a:fontRef>
          </p:style>
        </p:cxnSp>
        <p:sp>
          <p:nvSpPr>
            <p:cNvPr id="2" name="TextBox 1">
              <a:extLst>
                <a:ext uri="{FF2B5EF4-FFF2-40B4-BE49-F238E27FC236}">
                  <a16:creationId xmlns:a16="http://schemas.microsoft.com/office/drawing/2014/main" id="{D2E80C31-9CCB-D020-F4AC-2026ED794107}"/>
                </a:ext>
              </a:extLst>
            </p:cNvPr>
            <p:cNvSpPr txBox="1"/>
            <p:nvPr/>
          </p:nvSpPr>
          <p:spPr>
            <a:xfrm>
              <a:off x="420421" y="6029597"/>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5´ UTR:</a:t>
              </a:r>
            </a:p>
          </p:txBody>
        </p:sp>
        <p:cxnSp>
          <p:nvCxnSpPr>
            <p:cNvPr id="3" name="Straight Connector 2">
              <a:extLst>
                <a:ext uri="{FF2B5EF4-FFF2-40B4-BE49-F238E27FC236}">
                  <a16:creationId xmlns:a16="http://schemas.microsoft.com/office/drawing/2014/main" id="{B7CA496F-1C33-CB13-55F0-8CD51DD95CE1}"/>
                </a:ext>
              </a:extLst>
            </p:cNvPr>
            <p:cNvCxnSpPr>
              <a:cxnSpLocks/>
            </p:cNvCxnSpPr>
            <p:nvPr/>
          </p:nvCxnSpPr>
          <p:spPr>
            <a:xfrm flipH="1">
              <a:off x="1947411"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E75ADB92-A4C9-7A3D-DFDB-810865BA1FF3}"/>
                </a:ext>
              </a:extLst>
            </p:cNvPr>
            <p:cNvCxnSpPr>
              <a:cxnSpLocks/>
            </p:cNvCxnSpPr>
            <p:nvPr/>
          </p:nvCxnSpPr>
          <p:spPr>
            <a:xfrm flipH="1">
              <a:off x="3515624"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FD6D27C5-9989-1E92-06E9-AC983D275375}"/>
                </a:ext>
              </a:extLst>
            </p:cNvPr>
            <p:cNvCxnSpPr>
              <a:cxnSpLocks/>
            </p:cNvCxnSpPr>
            <p:nvPr/>
          </p:nvCxnSpPr>
          <p:spPr>
            <a:xfrm flipH="1">
              <a:off x="5175878"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9CDF402B-04A2-0699-1012-1580D41F886E}"/>
                </a:ext>
              </a:extLst>
            </p:cNvPr>
            <p:cNvCxnSpPr>
              <a:cxnSpLocks/>
            </p:cNvCxnSpPr>
            <p:nvPr/>
          </p:nvCxnSpPr>
          <p:spPr>
            <a:xfrm flipH="1">
              <a:off x="6772752" y="5939245"/>
              <a:ext cx="1156338" cy="39"/>
            </a:xfrm>
            <a:prstGeom prst="line">
              <a:avLst/>
            </a:prstGeom>
            <a:ln w="9525"/>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12F08B10-AC63-9463-E548-1EBBEF87B6C2}"/>
                </a:ext>
              </a:extLst>
            </p:cNvPr>
            <p:cNvSpPr txBox="1"/>
            <p:nvPr/>
          </p:nvSpPr>
          <p:spPr>
            <a:xfrm>
              <a:off x="420421" y="5503111"/>
              <a:ext cx="999732" cy="338554"/>
            </a:xfrm>
            <a:prstGeom prst="rect">
              <a:avLst/>
            </a:prstGeom>
            <a:solidFill>
              <a:schemeClr val="bg1"/>
            </a:solidFill>
          </p:spPr>
          <p:txBody>
            <a:bodyPr wrap="square" rtlCol="0">
              <a:spAutoFit/>
            </a:bodyPr>
            <a:lstStyle/>
            <a:p>
              <a:pPr algn="r"/>
              <a:r>
                <a:rPr lang="en-US" sz="1600" dirty="0">
                  <a:latin typeface="Helvetica" panose="020B0604020202020204" pitchFamily="34" charset="0"/>
                  <a:cs typeface="Helvetica" panose="020B0604020202020204" pitchFamily="34" charset="0"/>
                </a:rPr>
                <a:t>bS21-2:</a:t>
              </a:r>
            </a:p>
          </p:txBody>
        </p:sp>
        <p:sp>
          <p:nvSpPr>
            <p:cNvPr id="17" name="TextBox 16">
              <a:extLst>
                <a:ext uri="{FF2B5EF4-FFF2-40B4-BE49-F238E27FC236}">
                  <a16:creationId xmlns:a16="http://schemas.microsoft.com/office/drawing/2014/main" id="{F1169710-780B-21C2-14C4-6D2113DE76CC}"/>
                </a:ext>
              </a:extLst>
            </p:cNvPr>
            <p:cNvSpPr txBox="1"/>
            <p:nvPr/>
          </p:nvSpPr>
          <p:spPr>
            <a:xfrm>
              <a:off x="1929444" y="5493499"/>
              <a:ext cx="1318287" cy="369332"/>
            </a:xfrm>
            <a:prstGeom prst="rect">
              <a:avLst/>
            </a:prstGeom>
            <a:noFill/>
          </p:spPr>
          <p:txBody>
            <a:bodyPr wrap="square" rtlCol="0">
              <a:spAutoFit/>
            </a:bodyPr>
            <a:lstStyle/>
            <a:p>
              <a:r>
                <a:rPr lang="en-US" dirty="0"/>
                <a:t>+             -</a:t>
              </a:r>
            </a:p>
          </p:txBody>
        </p:sp>
        <p:sp>
          <p:nvSpPr>
            <p:cNvPr id="18" name="TextBox 17">
              <a:extLst>
                <a:ext uri="{FF2B5EF4-FFF2-40B4-BE49-F238E27FC236}">
                  <a16:creationId xmlns:a16="http://schemas.microsoft.com/office/drawing/2014/main" id="{3D2B91E5-DCDE-71C7-F46A-A2BE12884D2B}"/>
                </a:ext>
              </a:extLst>
            </p:cNvPr>
            <p:cNvSpPr txBox="1"/>
            <p:nvPr/>
          </p:nvSpPr>
          <p:spPr>
            <a:xfrm>
              <a:off x="3573767" y="5497994"/>
              <a:ext cx="1318287" cy="369332"/>
            </a:xfrm>
            <a:prstGeom prst="rect">
              <a:avLst/>
            </a:prstGeom>
            <a:noFill/>
          </p:spPr>
          <p:txBody>
            <a:bodyPr wrap="square" rtlCol="0">
              <a:spAutoFit/>
            </a:bodyPr>
            <a:lstStyle/>
            <a:p>
              <a:r>
                <a:rPr lang="en-US" dirty="0"/>
                <a:t>+             -</a:t>
              </a:r>
            </a:p>
          </p:txBody>
        </p:sp>
        <p:sp>
          <p:nvSpPr>
            <p:cNvPr id="22" name="TextBox 21">
              <a:extLst>
                <a:ext uri="{FF2B5EF4-FFF2-40B4-BE49-F238E27FC236}">
                  <a16:creationId xmlns:a16="http://schemas.microsoft.com/office/drawing/2014/main" id="{779A6EC8-6305-7E46-DD73-13536F6039B0}"/>
                </a:ext>
              </a:extLst>
            </p:cNvPr>
            <p:cNvSpPr txBox="1"/>
            <p:nvPr/>
          </p:nvSpPr>
          <p:spPr>
            <a:xfrm>
              <a:off x="5216978" y="5506330"/>
              <a:ext cx="1318287" cy="369332"/>
            </a:xfrm>
            <a:prstGeom prst="rect">
              <a:avLst/>
            </a:prstGeom>
            <a:noFill/>
          </p:spPr>
          <p:txBody>
            <a:bodyPr wrap="square" rtlCol="0">
              <a:spAutoFit/>
            </a:bodyPr>
            <a:lstStyle/>
            <a:p>
              <a:r>
                <a:rPr lang="en-US" dirty="0"/>
                <a:t>+             -</a:t>
              </a:r>
            </a:p>
          </p:txBody>
        </p:sp>
        <p:sp>
          <p:nvSpPr>
            <p:cNvPr id="23" name="TextBox 22">
              <a:extLst>
                <a:ext uri="{FF2B5EF4-FFF2-40B4-BE49-F238E27FC236}">
                  <a16:creationId xmlns:a16="http://schemas.microsoft.com/office/drawing/2014/main" id="{1500C4B0-AA70-2E06-8621-E9E8C894D39A}"/>
                </a:ext>
              </a:extLst>
            </p:cNvPr>
            <p:cNvSpPr txBox="1"/>
            <p:nvPr/>
          </p:nvSpPr>
          <p:spPr>
            <a:xfrm>
              <a:off x="6977255" y="5510021"/>
              <a:ext cx="1318287" cy="369332"/>
            </a:xfrm>
            <a:prstGeom prst="rect">
              <a:avLst/>
            </a:prstGeom>
            <a:noFill/>
          </p:spPr>
          <p:txBody>
            <a:bodyPr wrap="square" rtlCol="0">
              <a:spAutoFit/>
            </a:bodyPr>
            <a:lstStyle/>
            <a:p>
              <a:r>
                <a:rPr lang="en-US" dirty="0"/>
                <a:t>+             -</a:t>
              </a:r>
            </a:p>
          </p:txBody>
        </p:sp>
      </p:grpSp>
      <p:sp>
        <p:nvSpPr>
          <p:cNvPr id="13" name="TextBox 12">
            <a:extLst>
              <a:ext uri="{FF2B5EF4-FFF2-40B4-BE49-F238E27FC236}">
                <a16:creationId xmlns:a16="http://schemas.microsoft.com/office/drawing/2014/main" id="{717B5465-6EDB-56AD-860F-79C116741834}"/>
              </a:ext>
            </a:extLst>
          </p:cNvPr>
          <p:cNvSpPr txBox="1"/>
          <p:nvPr/>
        </p:nvSpPr>
        <p:spPr>
          <a:xfrm>
            <a:off x="1772028" y="6025861"/>
            <a:ext cx="1507104" cy="584775"/>
          </a:xfrm>
          <a:prstGeom prst="rect">
            <a:avLst/>
          </a:prstGeom>
          <a:solidFill>
            <a:schemeClr val="bg1"/>
          </a:solidFill>
        </p:spPr>
        <p:txBody>
          <a:bodyPr wrap="square" rtlCol="0">
            <a:spAutoFit/>
          </a:bodyPr>
          <a:lstStyle/>
          <a:p>
            <a:pPr algn="ctr"/>
            <a:r>
              <a:rPr lang="en-US" sz="1600" i="1" dirty="0" err="1">
                <a:latin typeface="Helvetica" panose="020B0604020202020204" pitchFamily="34" charset="0"/>
                <a:cs typeface="Helvetica" panose="020B0604020202020204" pitchFamily="34" charset="0"/>
              </a:rPr>
              <a:t>mraY</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mutation 8</a:t>
            </a:r>
            <a:endParaRPr lang="en-US" sz="1600" i="1" dirty="0">
              <a:latin typeface="Helvetica" panose="020B0604020202020204" pitchFamily="34" charset="0"/>
              <a:cs typeface="Helvetica" panose="020B0604020202020204" pitchFamily="34" charset="0"/>
            </a:endParaRPr>
          </a:p>
        </p:txBody>
      </p:sp>
      <p:sp>
        <p:nvSpPr>
          <p:cNvPr id="20" name="TextBox 19">
            <a:extLst>
              <a:ext uri="{FF2B5EF4-FFF2-40B4-BE49-F238E27FC236}">
                <a16:creationId xmlns:a16="http://schemas.microsoft.com/office/drawing/2014/main" id="{6CC5FD59-2346-8509-7AED-7B46B66CDC41}"/>
              </a:ext>
            </a:extLst>
          </p:cNvPr>
          <p:cNvSpPr txBox="1"/>
          <p:nvPr/>
        </p:nvSpPr>
        <p:spPr>
          <a:xfrm>
            <a:off x="6724866" y="6102077"/>
            <a:ext cx="1507104" cy="338554"/>
          </a:xfrm>
          <a:prstGeom prst="rect">
            <a:avLst/>
          </a:prstGeom>
          <a:solidFill>
            <a:schemeClr val="bg1"/>
          </a:solidFill>
        </p:spPr>
        <p:txBody>
          <a:bodyPr wrap="square" rtlCol="0">
            <a:spAutoFit/>
          </a:bodyPr>
          <a:lstStyle/>
          <a:p>
            <a:pPr algn="ctr"/>
            <a:r>
              <a:rPr lang="en-US" sz="1600" i="1" dirty="0" err="1">
                <a:latin typeface="Helvetica" panose="020B0604020202020204" pitchFamily="34" charset="0"/>
                <a:cs typeface="Helvetica" panose="020B0604020202020204" pitchFamily="34" charset="0"/>
              </a:rPr>
              <a:t>hfq</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WT</a:t>
            </a:r>
          </a:p>
        </p:txBody>
      </p:sp>
      <p:sp>
        <p:nvSpPr>
          <p:cNvPr id="4" name="TextBox 3">
            <a:extLst>
              <a:ext uri="{FF2B5EF4-FFF2-40B4-BE49-F238E27FC236}">
                <a16:creationId xmlns:a16="http://schemas.microsoft.com/office/drawing/2014/main" id="{46E6AD40-B783-6EB3-FCD6-E013D2F73D5E}"/>
              </a:ext>
            </a:extLst>
          </p:cNvPr>
          <p:cNvSpPr txBox="1"/>
          <p:nvPr/>
        </p:nvSpPr>
        <p:spPr>
          <a:xfrm>
            <a:off x="3340241" y="6040736"/>
            <a:ext cx="1507104" cy="338554"/>
          </a:xfrm>
          <a:prstGeom prst="rect">
            <a:avLst/>
          </a:prstGeom>
          <a:solidFill>
            <a:schemeClr val="bg1"/>
          </a:solidFill>
        </p:spPr>
        <p:txBody>
          <a:bodyPr wrap="square" rtlCol="0">
            <a:spAutoFit/>
          </a:bodyPr>
          <a:lstStyle/>
          <a:p>
            <a:pPr algn="ctr"/>
            <a:r>
              <a:rPr lang="en-US" sz="1600" i="1" dirty="0" err="1">
                <a:latin typeface="Helvetica" panose="020B0604020202020204" pitchFamily="34" charset="0"/>
                <a:cs typeface="Helvetica" panose="020B0604020202020204" pitchFamily="34" charset="0"/>
              </a:rPr>
              <a:t>pdpC</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WT</a:t>
            </a:r>
            <a:endParaRPr lang="en-US" sz="1600" i="1" dirty="0">
              <a:latin typeface="Helvetica" panose="020B0604020202020204" pitchFamily="34" charset="0"/>
              <a:cs typeface="Helvetica" panose="020B0604020202020204" pitchFamily="34" charset="0"/>
            </a:endParaRPr>
          </a:p>
        </p:txBody>
      </p:sp>
      <p:sp>
        <p:nvSpPr>
          <p:cNvPr id="21" name="TextBox 20">
            <a:extLst>
              <a:ext uri="{FF2B5EF4-FFF2-40B4-BE49-F238E27FC236}">
                <a16:creationId xmlns:a16="http://schemas.microsoft.com/office/drawing/2014/main" id="{C83A54B6-279C-443E-BC67-512396B7B5A0}"/>
              </a:ext>
            </a:extLst>
          </p:cNvPr>
          <p:cNvSpPr txBox="1"/>
          <p:nvPr/>
        </p:nvSpPr>
        <p:spPr>
          <a:xfrm>
            <a:off x="338555" y="471988"/>
            <a:ext cx="12192000" cy="1107996"/>
          </a:xfrm>
          <a:prstGeom prst="rect">
            <a:avLst/>
          </a:prstGeom>
          <a:noFill/>
        </p:spPr>
        <p:txBody>
          <a:bodyPr wrap="square">
            <a:spAutoFit/>
          </a:bodyPr>
          <a:lstStyle/>
          <a:p>
            <a:pPr marL="0" marR="0">
              <a:spcBef>
                <a:spcPts val="0"/>
              </a:spcBef>
            </a:pPr>
            <a:r>
              <a:rPr lang="en-US" sz="1100" b="1" i="1" dirty="0">
                <a:latin typeface="Courier New" panose="02070309020205020404" pitchFamily="49" charset="0"/>
                <a:ea typeface="Calibri" panose="020F0502020204030204" pitchFamily="34" charset="0"/>
                <a:cs typeface="Times New Roman" panose="02020603050405020304" pitchFamily="18" charset="0"/>
              </a:rPr>
              <a:t>mraY</a:t>
            </a:r>
            <a:r>
              <a:rPr lang="en-US" sz="1100" b="1" dirty="0">
                <a:latin typeface="Courier New" panose="02070309020205020404" pitchFamily="49" charset="0"/>
                <a:ea typeface="Calibri" panose="020F0502020204030204" pitchFamily="34" charset="0"/>
                <a:cs typeface="Times New Roman" panose="02020603050405020304" pitchFamily="18" charset="0"/>
              </a:rPr>
              <a:t> mutation8</a:t>
            </a:r>
            <a:r>
              <a:rPr lang="en-US" sz="1100" b="1" dirty="0">
                <a:effectLst/>
                <a:latin typeface="Courier New" panose="02070309020205020404" pitchFamily="49" charset="0"/>
                <a:ea typeface="Calibri" panose="020F0502020204030204" pitchFamily="34" charset="0"/>
                <a:cs typeface="Times New Roman" panose="02020603050405020304" pitchFamily="18" charset="0"/>
              </a:rPr>
              <a:t>: </a:t>
            </a:r>
            <a:r>
              <a:rPr lang="en-US" sz="1100" dirty="0">
                <a:effectLst/>
                <a:latin typeface="Courier New" panose="02070309020205020404" pitchFamily="49" charset="0"/>
                <a:ea typeface="Calibri" panose="020F0502020204030204" pitchFamily="34" charset="0"/>
                <a:cs typeface="Courier New" panose="02070309020205020404" pitchFamily="49" charset="0"/>
              </a:rPr>
              <a:t>auaaaaaauuugaaccaauuauuuagacgcuaauuuugacucuauuaaaaaaauaacauaucuauuauaauacuccaaggucauua</a:t>
            </a:r>
            <a:r>
              <a:rPr lang="en-US" sz="1100" u="sng" dirty="0">
                <a:effectLst/>
                <a:latin typeface="Courier New" panose="02070309020205020404" pitchFamily="49" charset="0"/>
                <a:ea typeface="Calibri" panose="020F0502020204030204" pitchFamily="34" charset="0"/>
                <a:cs typeface="Courier New" panose="02070309020205020404" pitchFamily="49" charset="0"/>
              </a:rPr>
              <a:t>AGGAGG</a:t>
            </a:r>
            <a:r>
              <a:rPr lang="en-US" sz="1100" dirty="0">
                <a:effectLst/>
                <a:latin typeface="Courier New" panose="02070309020205020404" pitchFamily="49" charset="0"/>
                <a:ea typeface="Calibri" panose="020F0502020204030204" pitchFamily="34" charset="0"/>
                <a:cs typeface="Courier New" panose="02070309020205020404" pitchFamily="49" charset="0"/>
              </a:rPr>
              <a:t>uuaaauau AUG cugauuuaucuuuuu</a:t>
            </a:r>
            <a:br>
              <a:rPr lang="en-US" sz="1100" dirty="0">
                <a:effectLst/>
                <a:latin typeface="Courier New" panose="02070309020205020404" pitchFamily="49" charset="0"/>
                <a:ea typeface="Calibri" panose="020F0502020204030204" pitchFamily="34" charset="0"/>
                <a:cs typeface="Courier New" panose="02070309020205020404" pitchFamily="49" charset="0"/>
              </a:rPr>
            </a:br>
            <a:r>
              <a:rPr lang="en-US" sz="1100" b="1" i="1" dirty="0">
                <a:effectLst/>
                <a:latin typeface="Courier New" panose="02070309020205020404" pitchFamily="49" charset="0"/>
                <a:ea typeface="Calibri" panose="020F0502020204030204" pitchFamily="34" charset="0"/>
                <a:cs typeface="Times New Roman" panose="02020603050405020304" pitchFamily="18" charset="0"/>
              </a:rPr>
              <a:t>mraY</a:t>
            </a:r>
            <a:r>
              <a:rPr lang="en-US" sz="1100" b="1" dirty="0">
                <a:effectLst/>
                <a:latin typeface="Courier New" panose="02070309020205020404" pitchFamily="49" charset="0"/>
                <a:ea typeface="Calibri" panose="020F0502020204030204" pitchFamily="34" charset="0"/>
                <a:cs typeface="Times New Roman" panose="02020603050405020304" pitchFamily="18" charset="0"/>
              </a:rPr>
              <a:t> WT UTR:    </a:t>
            </a:r>
            <a:r>
              <a:rPr lang="en-US" sz="1100" dirty="0">
                <a:effectLst/>
                <a:latin typeface="Courier New" panose="02070309020205020404" pitchFamily="49" charset="0"/>
                <a:ea typeface="Calibri" panose="020F0502020204030204" pitchFamily="34" charset="0"/>
                <a:cs typeface="Times New Roman" panose="02020603050405020304" pitchFamily="18" charset="0"/>
              </a:rPr>
              <a:t>auaaaaaauuugaaccaauuauuuagacgcuaauuuugacucuauuaaaaaaauaacauaucuauuauaauacuccaaggucauua</a:t>
            </a:r>
            <a:r>
              <a:rPr lang="en-US" sz="1100" u="sng" dirty="0">
                <a:effectLst/>
                <a:latin typeface="Courier New" panose="02070309020205020404" pitchFamily="49" charset="0"/>
                <a:ea typeface="Calibri" panose="020F0502020204030204" pitchFamily="34" charset="0"/>
                <a:cs typeface="Times New Roman" panose="02020603050405020304" pitchFamily="18" charset="0"/>
              </a:rPr>
              <a:t>aacauu</a:t>
            </a:r>
            <a:r>
              <a:rPr lang="en-US" sz="1100" dirty="0">
                <a:effectLst/>
                <a:latin typeface="Courier New" panose="02070309020205020404" pitchFamily="49" charset="0"/>
                <a:ea typeface="Calibri" panose="020F0502020204030204" pitchFamily="34" charset="0"/>
                <a:cs typeface="Times New Roman" panose="02020603050405020304" pitchFamily="18" charset="0"/>
              </a:rPr>
              <a:t>uuaaauau AUG cugauuuaucuuuuu</a:t>
            </a:r>
            <a:br>
              <a:rPr lang="en-US" sz="1100" dirty="0">
                <a:latin typeface="Courier New" panose="02070309020205020404" pitchFamily="49" charset="0"/>
                <a:ea typeface="Calibri" panose="020F0502020204030204" pitchFamily="34" charset="0"/>
                <a:cs typeface="Times New Roman" panose="02020603050405020304" pitchFamily="18" charset="0"/>
              </a:rPr>
            </a:br>
            <a:r>
              <a:rPr lang="en-US" sz="1100" b="1" i="1" dirty="0" err="1">
                <a:latin typeface="Courier New" panose="02070309020205020404" pitchFamily="49" charset="0"/>
                <a:ea typeface="Calibri" panose="020F0502020204030204" pitchFamily="34" charset="0"/>
                <a:cs typeface="Times New Roman" panose="02020603050405020304" pitchFamily="18" charset="0"/>
              </a:rPr>
              <a:t>pdpC</a:t>
            </a:r>
            <a:r>
              <a:rPr lang="en-US" sz="1100" b="1" dirty="0">
                <a:effectLst/>
                <a:latin typeface="Courier New" panose="02070309020205020404" pitchFamily="49" charset="0"/>
                <a:ea typeface="Calibri" panose="020F0502020204030204" pitchFamily="34" charset="0"/>
                <a:cs typeface="Times New Roman" panose="02020603050405020304" pitchFamily="18" charset="0"/>
              </a:rPr>
              <a:t> UTR:       </a:t>
            </a:r>
            <a:r>
              <a:rPr lang="en-US" sz="1100" dirty="0">
                <a:effectLst/>
                <a:latin typeface="Courier New" panose="02070309020205020404" pitchFamily="49" charset="0"/>
                <a:ea typeface="Calibri" panose="020F0502020204030204" pitchFamily="34" charset="0"/>
                <a:cs typeface="Times New Roman" panose="02020603050405020304" pitchFamily="18" charset="0"/>
              </a:rPr>
              <a:t>tgaaatatcaattgaaaataataaaaaaaatcagatatacctaagttattttaatttatgaaaaatccgaatcactatctgataaatta</a:t>
            </a:r>
            <a:r>
              <a:rPr lang="en-US" sz="1100" u="sng" dirty="0">
                <a:effectLst/>
                <a:latin typeface="Courier New" panose="02070309020205020404" pitchFamily="49" charset="0"/>
                <a:ea typeface="Calibri" panose="020F0502020204030204" pitchFamily="34" charset="0"/>
                <a:cs typeface="Times New Roman" panose="02020603050405020304" pitchFamily="18" charset="0"/>
              </a:rPr>
              <a:t>aggagg</a:t>
            </a:r>
            <a:r>
              <a:rPr lang="en-US" sz="1100" dirty="0">
                <a:effectLst/>
                <a:latin typeface="Courier New" panose="02070309020205020404" pitchFamily="49" charset="0"/>
                <a:ea typeface="Calibri" panose="020F0502020204030204" pitchFamily="34" charset="0"/>
                <a:cs typeface="Times New Roman" panose="02020603050405020304" pitchFamily="18" charset="0"/>
              </a:rPr>
              <a:t>cacat AUG </a:t>
            </a:r>
            <a:r>
              <a:rPr lang="en-US" sz="1100" dirty="0" err="1">
                <a:effectLst/>
                <a:latin typeface="Courier New" panose="02070309020205020404" pitchFamily="49" charset="0"/>
                <a:ea typeface="Calibri" panose="020F0502020204030204" pitchFamily="34" charset="0"/>
                <a:cs typeface="Times New Roman" panose="02020603050405020304" pitchFamily="18" charset="0"/>
              </a:rPr>
              <a:t>aacgacaaatatgaa</a:t>
            </a:r>
            <a:br>
              <a:rPr lang="en-US" sz="1100" dirty="0">
                <a:effectLst/>
                <a:latin typeface="Courier New" panose="02070309020205020404" pitchFamily="49" charset="0"/>
                <a:ea typeface="Calibri" panose="020F0502020204030204" pitchFamily="34" charset="0"/>
                <a:cs typeface="Times New Roman" panose="02020603050405020304" pitchFamily="18" charset="0"/>
              </a:rPr>
            </a:br>
            <a:r>
              <a:rPr lang="en-US" sz="1100" b="1" i="1" dirty="0">
                <a:effectLst/>
                <a:latin typeface="Courier New" panose="02070309020205020404" pitchFamily="49" charset="0"/>
                <a:ea typeface="Calibri" panose="020F0502020204030204" pitchFamily="34" charset="0"/>
                <a:cs typeface="Times New Roman" panose="02020603050405020304" pitchFamily="18" charset="0"/>
              </a:rPr>
              <a:t>hfq</a:t>
            </a:r>
            <a:r>
              <a:rPr lang="en-US" sz="1100" b="1" dirty="0">
                <a:effectLst/>
                <a:latin typeface="Courier New" panose="02070309020205020404" pitchFamily="49" charset="0"/>
                <a:ea typeface="Calibri" panose="020F0502020204030204" pitchFamily="34" charset="0"/>
                <a:cs typeface="Times New Roman" panose="02020603050405020304" pitchFamily="18" charset="0"/>
              </a:rPr>
              <a:t> mutation 1: </a:t>
            </a:r>
            <a:r>
              <a:rPr lang="en-US" sz="1100" dirty="0">
                <a:effectLst/>
                <a:latin typeface="Courier New" panose="02070309020205020404" pitchFamily="49" charset="0"/>
                <a:ea typeface="Calibri" panose="020F0502020204030204" pitchFamily="34" charset="0"/>
                <a:cs typeface="Times New Roman" panose="02020603050405020304" pitchFamily="18" charset="0"/>
              </a:rPr>
              <a:t>_______uagauauaaaucuugcuagaauauacgcgaaguuuaauuguuaaacuugauaaaauaauaacuauaacaaaauaauuaaa</a:t>
            </a:r>
            <a:r>
              <a:rPr lang="en-US" sz="1100" u="sng" dirty="0">
                <a:effectLst/>
                <a:latin typeface="Courier New" panose="02070309020205020404" pitchFamily="49" charset="0"/>
                <a:ea typeface="Calibri" panose="020F0502020204030204" pitchFamily="34" charset="0"/>
                <a:cs typeface="Times New Roman" panose="02020603050405020304" pitchFamily="18" charset="0"/>
              </a:rPr>
              <a:t>aggaag</a:t>
            </a:r>
            <a:r>
              <a:rPr lang="en-US" sz="1100" dirty="0">
                <a:effectLst/>
                <a:latin typeface="Courier New" panose="02070309020205020404" pitchFamily="49" charset="0"/>
                <a:ea typeface="Calibri" panose="020F0502020204030204" pitchFamily="34" charset="0"/>
                <a:cs typeface="Times New Roman" panose="02020603050405020304" pitchFamily="18" charset="0"/>
              </a:rPr>
              <a:t>ugagaua </a:t>
            </a:r>
            <a:r>
              <a:rPr lang="en-US" sz="1100" dirty="0" err="1">
                <a:effectLst/>
                <a:latin typeface="Courier New" panose="02070309020205020404" pitchFamily="49" charset="0"/>
                <a:ea typeface="Calibri" panose="020F0502020204030204" pitchFamily="34" charset="0"/>
                <a:cs typeface="Times New Roman" panose="02020603050405020304" pitchFamily="18" charset="0"/>
              </a:rPr>
              <a:t>aug</a:t>
            </a:r>
            <a:r>
              <a:rPr lang="en-US" sz="1100" dirty="0">
                <a:effectLst/>
                <a:latin typeface="Courier New" panose="02070309020205020404" pitchFamily="49" charset="0"/>
                <a:ea typeface="Calibri" panose="020F0502020204030204" pitchFamily="34" charset="0"/>
                <a:cs typeface="Times New Roman" panose="02020603050405020304" pitchFamily="18" charset="0"/>
              </a:rPr>
              <a:t> </a:t>
            </a:r>
            <a:r>
              <a:rPr lang="en-US" sz="1100" dirty="0" err="1">
                <a:effectLst/>
                <a:latin typeface="Courier New" panose="02070309020205020404" pitchFamily="49" charset="0"/>
                <a:ea typeface="Calibri" panose="020F0502020204030204" pitchFamily="34" charset="0"/>
                <a:cs typeface="Times New Roman" panose="02020603050405020304" pitchFamily="18" charset="0"/>
              </a:rPr>
              <a:t>ucaagaauaucaucu</a:t>
            </a:r>
            <a:br>
              <a:rPr lang="en-US" sz="1100" dirty="0">
                <a:effectLst/>
                <a:latin typeface="Courier New" panose="02070309020205020404" pitchFamily="49" charset="0"/>
                <a:ea typeface="Calibri" panose="020F0502020204030204" pitchFamily="34" charset="0"/>
                <a:cs typeface="Times New Roman" panose="02020603050405020304" pitchFamily="18" charset="0"/>
              </a:rPr>
            </a:br>
            <a:r>
              <a:rPr lang="en-US" sz="1100" b="1" i="1" dirty="0">
                <a:effectLst/>
                <a:latin typeface="Courier New" panose="02070309020205020404" pitchFamily="49" charset="0"/>
                <a:ea typeface="Calibri" panose="020F0502020204030204" pitchFamily="34" charset="0"/>
                <a:cs typeface="Times New Roman" panose="02020603050405020304" pitchFamily="18" charset="0"/>
              </a:rPr>
              <a:t>hfq</a:t>
            </a:r>
            <a:r>
              <a:rPr lang="en-US" sz="1100" b="1" dirty="0">
                <a:effectLst/>
                <a:latin typeface="Courier New" panose="02070309020205020404" pitchFamily="49" charset="0"/>
                <a:ea typeface="Calibri" panose="020F0502020204030204" pitchFamily="34" charset="0"/>
                <a:cs typeface="Times New Roman" panose="02020603050405020304" pitchFamily="18" charset="0"/>
              </a:rPr>
              <a:t> WT UTR:     </a:t>
            </a:r>
            <a:r>
              <a:rPr lang="en-US" sz="1100" dirty="0">
                <a:effectLst/>
                <a:latin typeface="Courier New" panose="02070309020205020404" pitchFamily="49" charset="0"/>
                <a:ea typeface="Calibri" panose="020F0502020204030204" pitchFamily="34" charset="0"/>
                <a:cs typeface="Times New Roman" panose="02020603050405020304" pitchFamily="18" charset="0"/>
              </a:rPr>
              <a:t>uugcugauagauauaaaucuugcuagaauauacgcgaaguuuaauuguuaaacuugauaaaauaauaacuauaacaaaauaauuaaa</a:t>
            </a:r>
            <a:r>
              <a:rPr lang="en-US" sz="1100" u="sng" dirty="0">
                <a:effectLst/>
                <a:latin typeface="Courier New" panose="02070309020205020404" pitchFamily="49" charset="0"/>
                <a:ea typeface="Calibri" panose="020F0502020204030204" pitchFamily="34" charset="0"/>
                <a:cs typeface="Times New Roman" panose="02020603050405020304" pitchFamily="18" charset="0"/>
              </a:rPr>
              <a:t>aggaag</a:t>
            </a:r>
            <a:r>
              <a:rPr lang="en-US" sz="1100" dirty="0">
                <a:effectLst/>
                <a:latin typeface="Courier New" panose="02070309020205020404" pitchFamily="49" charset="0"/>
                <a:ea typeface="Calibri" panose="020F0502020204030204" pitchFamily="34" charset="0"/>
                <a:cs typeface="Times New Roman" panose="02020603050405020304" pitchFamily="18" charset="0"/>
              </a:rPr>
              <a:t>ugagaua </a:t>
            </a:r>
            <a:r>
              <a:rPr lang="en-US" sz="1100" dirty="0" err="1">
                <a:effectLst/>
                <a:latin typeface="Courier New" panose="02070309020205020404" pitchFamily="49" charset="0"/>
                <a:ea typeface="Calibri" panose="020F0502020204030204" pitchFamily="34" charset="0"/>
                <a:cs typeface="Times New Roman" panose="02020603050405020304" pitchFamily="18" charset="0"/>
              </a:rPr>
              <a:t>aug</a:t>
            </a:r>
            <a:r>
              <a:rPr lang="en-US" sz="1100" dirty="0">
                <a:effectLst/>
                <a:latin typeface="Courier New" panose="02070309020205020404" pitchFamily="49" charset="0"/>
                <a:ea typeface="Calibri" panose="020F0502020204030204" pitchFamily="34" charset="0"/>
                <a:cs typeface="Times New Roman" panose="02020603050405020304" pitchFamily="18" charset="0"/>
              </a:rPr>
              <a:t> </a:t>
            </a:r>
            <a:r>
              <a:rPr lang="en-US" sz="1100" dirty="0" err="1">
                <a:effectLst/>
                <a:latin typeface="Courier New" panose="02070309020205020404" pitchFamily="49" charset="0"/>
                <a:ea typeface="Calibri" panose="020F0502020204030204" pitchFamily="34" charset="0"/>
                <a:cs typeface="Times New Roman" panose="02020603050405020304" pitchFamily="18" charset="0"/>
              </a:rPr>
              <a:t>ucaagaauaucaucu</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100" dirty="0">
                <a:effectLst/>
                <a:latin typeface="Courier New" panose="02070309020205020404" pitchFamily="49"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24" name="Straight Connector 23">
            <a:extLst>
              <a:ext uri="{FF2B5EF4-FFF2-40B4-BE49-F238E27FC236}">
                <a16:creationId xmlns:a16="http://schemas.microsoft.com/office/drawing/2014/main" id="{75A71D56-1202-DCB3-1E38-12634563457F}"/>
              </a:ext>
            </a:extLst>
          </p:cNvPr>
          <p:cNvCxnSpPr>
            <a:cxnSpLocks/>
          </p:cNvCxnSpPr>
          <p:nvPr/>
        </p:nvCxnSpPr>
        <p:spPr>
          <a:xfrm flipH="1">
            <a:off x="6927387" y="6002132"/>
            <a:ext cx="1156338" cy="34"/>
          </a:xfrm>
          <a:prstGeom prst="line">
            <a:avLst/>
          </a:prstGeom>
          <a:ln w="9525"/>
        </p:spPr>
        <p:style>
          <a:lnRef idx="1">
            <a:schemeClr val="dk1"/>
          </a:lnRef>
          <a:fillRef idx="0">
            <a:schemeClr val="dk1"/>
          </a:fillRef>
          <a:effectRef idx="0">
            <a:schemeClr val="dk1"/>
          </a:effectRef>
          <a:fontRef idx="minor">
            <a:schemeClr val="tx1"/>
          </a:fontRef>
        </p:style>
      </p:cxnSp>
      <p:graphicFrame>
        <p:nvGraphicFramePr>
          <p:cNvPr id="6" name="Chart 5">
            <a:extLst>
              <a:ext uri="{FF2B5EF4-FFF2-40B4-BE49-F238E27FC236}">
                <a16:creationId xmlns:a16="http://schemas.microsoft.com/office/drawing/2014/main" id="{812D3F11-B04A-4416-9074-FC9D5142C5E5}"/>
              </a:ext>
            </a:extLst>
          </p:cNvPr>
          <p:cNvGraphicFramePr>
            <a:graphicFrameLocks/>
          </p:cNvGraphicFramePr>
          <p:nvPr>
            <p:extLst>
              <p:ext uri="{D42A27DB-BD31-4B8C-83A1-F6EECF244321}">
                <p14:modId xmlns:p14="http://schemas.microsoft.com/office/powerpoint/2010/main" val="1414085891"/>
              </p:ext>
            </p:extLst>
          </p:nvPr>
        </p:nvGraphicFramePr>
        <p:xfrm>
          <a:off x="1363884" y="2226357"/>
          <a:ext cx="8736469" cy="343421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F49A0918-1C5F-9DF1-6A20-A1D2865000CB}"/>
              </a:ext>
            </a:extLst>
          </p:cNvPr>
          <p:cNvSpPr txBox="1"/>
          <p:nvPr/>
        </p:nvSpPr>
        <p:spPr>
          <a:xfrm>
            <a:off x="8329127" y="6148971"/>
            <a:ext cx="1507104" cy="338554"/>
          </a:xfrm>
          <a:prstGeom prst="rect">
            <a:avLst/>
          </a:prstGeom>
          <a:solidFill>
            <a:schemeClr val="bg1"/>
          </a:solidFill>
        </p:spPr>
        <p:txBody>
          <a:bodyPr wrap="square" rtlCol="0">
            <a:spAutoFit/>
          </a:bodyPr>
          <a:lstStyle/>
          <a:p>
            <a:pPr algn="ctr"/>
            <a:r>
              <a:rPr lang="en-US" sz="1600" i="1" dirty="0" err="1">
                <a:latin typeface="Helvetica" panose="020B0604020202020204" pitchFamily="34" charset="0"/>
                <a:cs typeface="Helvetica" panose="020B0604020202020204" pitchFamily="34" charset="0"/>
              </a:rPr>
              <a:t>mraY</a:t>
            </a:r>
            <a:r>
              <a:rPr lang="en-US" sz="1600" i="1" dirty="0">
                <a:latin typeface="Helvetica" panose="020B0604020202020204" pitchFamily="34" charset="0"/>
                <a:cs typeface="Helvetica" panose="020B0604020202020204" pitchFamily="34" charset="0"/>
              </a:rPr>
              <a:t> </a:t>
            </a:r>
            <a:r>
              <a:rPr lang="en-US" sz="1600" dirty="0">
                <a:latin typeface="Helvetica" panose="020B0604020202020204" pitchFamily="34" charset="0"/>
                <a:cs typeface="Helvetica" panose="020B0604020202020204" pitchFamily="34" charset="0"/>
              </a:rPr>
              <a:t>WT</a:t>
            </a:r>
          </a:p>
        </p:txBody>
      </p:sp>
      <p:cxnSp>
        <p:nvCxnSpPr>
          <p:cNvPr id="15" name="Straight Connector 14">
            <a:extLst>
              <a:ext uri="{FF2B5EF4-FFF2-40B4-BE49-F238E27FC236}">
                <a16:creationId xmlns:a16="http://schemas.microsoft.com/office/drawing/2014/main" id="{D9211FA9-509B-A435-E681-288583C62527}"/>
              </a:ext>
            </a:extLst>
          </p:cNvPr>
          <p:cNvCxnSpPr>
            <a:cxnSpLocks/>
          </p:cNvCxnSpPr>
          <p:nvPr/>
        </p:nvCxnSpPr>
        <p:spPr>
          <a:xfrm flipH="1">
            <a:off x="8606762" y="6006352"/>
            <a:ext cx="1156338" cy="34"/>
          </a:xfrm>
          <a:prstGeom prst="line">
            <a:avLst/>
          </a:prstGeom>
          <a:ln w="9525"/>
        </p:spPr>
        <p:style>
          <a:lnRef idx="1">
            <a:schemeClr val="dk1"/>
          </a:lnRef>
          <a:fillRef idx="0">
            <a:schemeClr val="dk1"/>
          </a:fillRef>
          <a:effectRef idx="0">
            <a:schemeClr val="dk1"/>
          </a:effectRef>
          <a:fontRef idx="minor">
            <a:schemeClr val="tx1"/>
          </a:fontRef>
        </p:style>
      </p:cxnSp>
      <p:sp>
        <p:nvSpPr>
          <p:cNvPr id="27" name="TextBox 26">
            <a:extLst>
              <a:ext uri="{FF2B5EF4-FFF2-40B4-BE49-F238E27FC236}">
                <a16:creationId xmlns:a16="http://schemas.microsoft.com/office/drawing/2014/main" id="{99F881A5-516C-25B2-BB41-977DB183C4C0}"/>
              </a:ext>
            </a:extLst>
          </p:cNvPr>
          <p:cNvSpPr txBox="1"/>
          <p:nvPr/>
        </p:nvSpPr>
        <p:spPr>
          <a:xfrm>
            <a:off x="8634120" y="5601126"/>
            <a:ext cx="1318287" cy="322058"/>
          </a:xfrm>
          <a:prstGeom prst="rect">
            <a:avLst/>
          </a:prstGeom>
          <a:noFill/>
        </p:spPr>
        <p:txBody>
          <a:bodyPr wrap="square" rtlCol="0">
            <a:spAutoFit/>
          </a:bodyPr>
          <a:lstStyle/>
          <a:p>
            <a:r>
              <a:rPr lang="en-US" dirty="0"/>
              <a:t>+             -</a:t>
            </a:r>
          </a:p>
        </p:txBody>
      </p:sp>
      <p:sp>
        <p:nvSpPr>
          <p:cNvPr id="28" name="TextBox 27">
            <a:extLst>
              <a:ext uri="{FF2B5EF4-FFF2-40B4-BE49-F238E27FC236}">
                <a16:creationId xmlns:a16="http://schemas.microsoft.com/office/drawing/2014/main" id="{AB9D4CBB-FD72-85D9-A60B-E1DF2799A011}"/>
              </a:ext>
            </a:extLst>
          </p:cNvPr>
          <p:cNvSpPr txBox="1"/>
          <p:nvPr/>
        </p:nvSpPr>
        <p:spPr>
          <a:xfrm>
            <a:off x="4986689" y="6077105"/>
            <a:ext cx="1507104" cy="584775"/>
          </a:xfrm>
          <a:prstGeom prst="rect">
            <a:avLst/>
          </a:prstGeom>
          <a:solidFill>
            <a:schemeClr val="bg1"/>
          </a:solidFill>
        </p:spPr>
        <p:txBody>
          <a:bodyPr wrap="square" rtlCol="0">
            <a:spAutoFit/>
          </a:bodyPr>
          <a:lstStyle/>
          <a:p>
            <a:pPr algn="ctr"/>
            <a:r>
              <a:rPr lang="en-US" sz="1600" i="1" dirty="0">
                <a:latin typeface="Helvetica" panose="020B0604020202020204" pitchFamily="34" charset="0"/>
                <a:cs typeface="Helvetica" panose="020B0604020202020204" pitchFamily="34" charset="0"/>
              </a:rPr>
              <a:t>hfq </a:t>
            </a:r>
            <a:r>
              <a:rPr lang="en-US" sz="1600" dirty="0">
                <a:latin typeface="Helvetica" panose="020B0604020202020204" pitchFamily="34" charset="0"/>
                <a:cs typeface="Helvetica" panose="020B0604020202020204" pitchFamily="34" charset="0"/>
              </a:rPr>
              <a:t>mutation 1 WT</a:t>
            </a:r>
          </a:p>
        </p:txBody>
      </p:sp>
      <p:sp>
        <p:nvSpPr>
          <p:cNvPr id="29" name="TextBox 28">
            <a:extLst>
              <a:ext uri="{FF2B5EF4-FFF2-40B4-BE49-F238E27FC236}">
                <a16:creationId xmlns:a16="http://schemas.microsoft.com/office/drawing/2014/main" id="{76D6ED08-B4CC-C6BE-CB94-E1446A32FC02}"/>
              </a:ext>
            </a:extLst>
          </p:cNvPr>
          <p:cNvSpPr txBox="1"/>
          <p:nvPr/>
        </p:nvSpPr>
        <p:spPr>
          <a:xfrm>
            <a:off x="7689233" y="1710662"/>
            <a:ext cx="2617198" cy="830997"/>
          </a:xfrm>
          <a:prstGeom prst="rect">
            <a:avLst/>
          </a:prstGeom>
          <a:noFill/>
        </p:spPr>
        <p:txBody>
          <a:bodyPr wrap="square" rtlCol="0">
            <a:spAutoFit/>
          </a:bodyPr>
          <a:lstStyle/>
          <a:p>
            <a:pPr algn="ctr"/>
            <a:r>
              <a:rPr lang="en-US" sz="1600" dirty="0">
                <a:latin typeface="Helvetica" panose="020B0604020202020204" pitchFamily="34" charset="0"/>
                <a:cs typeface="Helvetica" panose="020B0604020202020204" pitchFamily="34" charset="0"/>
              </a:rPr>
              <a:t>0.72-fold</a:t>
            </a:r>
          </a:p>
          <a:p>
            <a:pPr algn="ctr"/>
            <a:endParaRPr lang="en-US" sz="1600" dirty="0">
              <a:latin typeface="Helvetica" panose="020B0604020202020204" pitchFamily="34" charset="0"/>
              <a:cs typeface="Helvetica" panose="020B0604020202020204" pitchFamily="34" charset="0"/>
            </a:endParaRPr>
          </a:p>
          <a:p>
            <a:endParaRPr lang="en-US" sz="1600" dirty="0">
              <a:latin typeface="Helvetica" panose="020B0604020202020204" pitchFamily="34" charset="0"/>
              <a:cs typeface="Helvetica" panose="020B0604020202020204" pitchFamily="34" charset="0"/>
            </a:endParaRPr>
          </a:p>
        </p:txBody>
      </p:sp>
      <p:cxnSp>
        <p:nvCxnSpPr>
          <p:cNvPr id="30" name="Straight Connector 29">
            <a:extLst>
              <a:ext uri="{FF2B5EF4-FFF2-40B4-BE49-F238E27FC236}">
                <a16:creationId xmlns:a16="http://schemas.microsoft.com/office/drawing/2014/main" id="{67DD6908-4C0D-705C-31E6-466BB19924A2}"/>
              </a:ext>
            </a:extLst>
          </p:cNvPr>
          <p:cNvCxnSpPr>
            <a:cxnSpLocks/>
          </p:cNvCxnSpPr>
          <p:nvPr/>
        </p:nvCxnSpPr>
        <p:spPr>
          <a:xfrm flipH="1">
            <a:off x="8606762" y="2034094"/>
            <a:ext cx="951835" cy="0"/>
          </a:xfrm>
          <a:prstGeom prst="line">
            <a:avLst/>
          </a:prstGeom>
          <a:ln w="1905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640278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399</TotalTime>
  <Words>2444</Words>
  <Application>Microsoft Macintosh PowerPoint</Application>
  <PresentationFormat>Widescreen</PresentationFormat>
  <Paragraphs>558</Paragraphs>
  <Slides>22</Slides>
  <Notes>22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Calibri Light</vt:lpstr>
      <vt:lpstr>Courier</vt:lpstr>
      <vt:lpstr>Courier New</vt:lpstr>
      <vt:lpstr>Helvetica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dc:creator>
  <cp:lastModifiedBy>Kathryn Ramsey</cp:lastModifiedBy>
  <cp:revision>102</cp:revision>
  <dcterms:created xsi:type="dcterms:W3CDTF">2022-08-24T14:43:17Z</dcterms:created>
  <dcterms:modified xsi:type="dcterms:W3CDTF">2023-03-24T13:53:10Z</dcterms:modified>
</cp:coreProperties>
</file>