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GoogleDrive/My%20Drive/URI/Lab/Data/210629_HT_B-gal_workshee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kathrynramsey/Downloads/210803_B-gal_workshee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kathrynramsey/Downloads/210803_B-gal_worksheet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'Data for Chart'!$K$2</c:f>
              <c:strCache>
                <c:ptCount val="1"/>
                <c:pt idx="0">
                  <c:v>LVS/drpsU2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'Data for Chart'!$J$3:$J$6</c:f>
              <c:strCache>
                <c:ptCount val="4"/>
                <c:pt idx="0">
                  <c:v>WT PdpA</c:v>
                </c:pt>
                <c:pt idx="1">
                  <c:v>badSD</c:v>
                </c:pt>
                <c:pt idx="2">
                  <c:v>movedSD</c:v>
                </c:pt>
                <c:pt idx="3">
                  <c:v>truncatedSD</c:v>
                </c:pt>
              </c:strCache>
            </c:strRef>
          </c:cat>
          <c:val>
            <c:numRef>
              <c:f>'Data for Chart'!$K$3:$K$6</c:f>
              <c:numCache>
                <c:formatCode>General</c:formatCode>
                <c:ptCount val="4"/>
                <c:pt idx="0">
                  <c:v>1.7562686736624533</c:v>
                </c:pt>
                <c:pt idx="1">
                  <c:v>1.8129930846214333</c:v>
                </c:pt>
                <c:pt idx="2">
                  <c:v>1.0665283284896643</c:v>
                </c:pt>
                <c:pt idx="3">
                  <c:v>1.3293017954613571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24-B24E-B5DD-CFB7545F0E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8293264"/>
        <c:axId val="978269072"/>
      </c:barChart>
      <c:catAx>
        <c:axId val="978293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8269072"/>
        <c:crosses val="autoZero"/>
        <c:auto val="1"/>
        <c:lblAlgn val="ctr"/>
        <c:lblOffset val="100"/>
        <c:noMultiLvlLbl val="0"/>
      </c:catAx>
      <c:valAx>
        <c:axId val="978269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8293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'Data for Chart'!$K$2</c:f>
              <c:strCache>
                <c:ptCount val="1"/>
                <c:pt idx="0">
                  <c:v>Norm LVS/drpsU2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'Data for Chart'!$J$3:$J$5</c:f>
              <c:strCache>
                <c:ptCount val="3"/>
                <c:pt idx="0">
                  <c:v>WT tul4</c:v>
                </c:pt>
                <c:pt idx="1">
                  <c:v>small space</c:v>
                </c:pt>
                <c:pt idx="2">
                  <c:v>truncated5'</c:v>
                </c:pt>
              </c:strCache>
            </c:strRef>
          </c:cat>
          <c:val>
            <c:numRef>
              <c:f>'Data for Chart'!$K$3:$K$5</c:f>
              <c:numCache>
                <c:formatCode>General</c:formatCode>
                <c:ptCount val="3"/>
                <c:pt idx="0">
                  <c:v>1</c:v>
                </c:pt>
                <c:pt idx="1">
                  <c:v>1.0053389753753992</c:v>
                </c:pt>
                <c:pt idx="2">
                  <c:v>1.5333703549388276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70-AA40-8E75-72BE03C1FE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8293264"/>
        <c:axId val="978269072"/>
      </c:barChart>
      <c:catAx>
        <c:axId val="978293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8269072"/>
        <c:crosses val="autoZero"/>
        <c:auto val="1"/>
        <c:lblAlgn val="ctr"/>
        <c:lblOffset val="100"/>
        <c:noMultiLvlLbl val="0"/>
      </c:catAx>
      <c:valAx>
        <c:axId val="978269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8293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'Data for Chart'!$K$2</c:f>
              <c:strCache>
                <c:ptCount val="1"/>
                <c:pt idx="0">
                  <c:v>Norm LVS/drpsU2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'Data for Chart'!$J$3:$J$5</c:f>
              <c:strCache>
                <c:ptCount val="3"/>
                <c:pt idx="0">
                  <c:v>WT tul4</c:v>
                </c:pt>
                <c:pt idx="1">
                  <c:v>small space</c:v>
                </c:pt>
                <c:pt idx="2">
                  <c:v>truncated5'</c:v>
                </c:pt>
              </c:strCache>
            </c:strRef>
          </c:cat>
          <c:val>
            <c:numRef>
              <c:f>'Data for Chart'!$K$3:$K$5</c:f>
              <c:numCache>
                <c:formatCode>General</c:formatCode>
                <c:ptCount val="3"/>
                <c:pt idx="0">
                  <c:v>1</c:v>
                </c:pt>
                <c:pt idx="1">
                  <c:v>1.0053389753753992</c:v>
                </c:pt>
                <c:pt idx="2">
                  <c:v>1.5333703549388276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70-AA40-8E75-72BE03C1FE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8293264"/>
        <c:axId val="978269072"/>
      </c:barChart>
      <c:catAx>
        <c:axId val="978293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8269072"/>
        <c:crosses val="autoZero"/>
        <c:auto val="1"/>
        <c:lblAlgn val="ctr"/>
        <c:lblOffset val="100"/>
        <c:noMultiLvlLbl val="0"/>
      </c:catAx>
      <c:valAx>
        <c:axId val="978269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8293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81B45-9F72-2C46-9321-73088C5A3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A7A2E6-537C-1041-B330-1F9DC1F301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A2F2C-2E7C-F142-9072-8B8B1295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F9E52-9960-0B48-89DD-F4BEDE9EF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56553-90C4-3D43-9BF3-1EB6CE910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09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1D898-3C8B-2745-9C0B-1F475EE4C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81160C-C282-BA44-9B4B-C8D3E2D1E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4AFFA-0CF9-B84F-9C83-1B3FD374A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A5DF0-AFD8-A54A-B55B-B8C11A726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E1624-F3B0-944C-A6C6-FD2ADA6AE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0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45A7A8-20A4-5A4D-9CDF-35B0C4CFE5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E8AABF-B41C-724B-A5AD-5C309EC07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3C41B-490F-4E44-B6E8-890894235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1881DF-C3F0-5E4D-8467-64D443E5C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453B2-49BD-664B-AF80-364E192B4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710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B652B-9CB8-9E4A-85CD-6724C2ECE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FCB06-B9C0-C647-B5B2-A1677E241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700CA-72E8-6D49-B46C-AA7EAEA4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0CA09-79BB-D244-8D9E-426A30688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28755-06E9-5549-BDFA-F98922392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58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5C51D-A968-F54C-877F-C33B2CD92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8127D8-D858-A348-B5D0-AC764A3398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A7DF8-6109-A940-B14F-0B2CA6502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FCC590-0ACD-CB42-9E51-F5187BD7B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7611B-0887-FD46-9DBE-D25EFB5BF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191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21539-042A-E24E-BD04-F6BF34F0C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AB137-F0CE-8847-96A1-593F5C3EF3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077DDC-143F-EC4D-9ADD-EB7EEF8FB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51BC35-EF4B-434F-805D-BFB2057B3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E75B5D-3914-7B48-A937-A1160D1A5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C0C43A-A913-FC4A-A587-89351CAEB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71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A2474-1379-EE4A-928A-8804A71DA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C14570-DE93-B847-94A6-A98FE7C70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D45F64-BBA3-E24A-B2AC-B32311E4ED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D4657D-F33E-AE49-9D53-924557839F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1D1A7B-D529-934B-8BED-9457F4FFC8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14E5DF-DEDB-5944-B3D3-FF4467CB6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B7A9A5-AF94-5B45-A1E3-A6E94B473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B75987-AE6F-D346-9A05-CDD3E2028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71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8067C-D77E-4248-B811-11DA0D758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01E6E3-F0BE-9747-A8FA-C88C75613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3887C5-BB6D-D544-BF78-092E24E3F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22C47F-E45C-B040-9D36-67C17E146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51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CA66A8-F677-3E45-8C60-F48B491E4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C77E49-1FCB-194B-A80C-DFF2FF286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8FD4E0-3FD5-2542-8437-CBAD33406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48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A128D-C3CC-A046-9113-4BBA0D6A6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47E9D-681E-5B42-9E09-57B25D9D6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203D1-4C34-AD44-BA1E-58AC8C2A3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640C03-5690-7D40-9CBF-8E5A9CFB8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24DB9C-8227-864C-AF96-EDD674846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9BB1DB-3DFD-AA42-9E36-6A931588B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F7013-9922-8644-ADE2-7F8157831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2D7447-706F-1045-B02D-7F98D1A807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31CAB-6DC5-324F-9A3F-BD4DCCB65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4184CD-097C-634B-BB31-0B3116D44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E3AF52-37D3-064A-A721-F042B2DBE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19C85-8177-4B4F-95D0-45C6187DF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26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D1B173-2C46-D74B-BD0A-525B36DAE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355732-5B27-1B4A-96BB-872A15544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60A5B-DC98-E24E-86E4-4FAA31E80D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7397-8E22-8E49-8CE4-49293C64DB14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7E42D-B8A1-6649-814C-C3AA90D9E3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86FE72-B3F1-C24D-A977-B50075020E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B246F-38CD-0C47-8FC8-8BF8533C6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601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8EDFCE-1D71-9E41-82CB-71E919C19ED6}"/>
              </a:ext>
            </a:extLst>
          </p:cNvPr>
          <p:cNvSpPr txBox="1"/>
          <p:nvPr/>
        </p:nvSpPr>
        <p:spPr>
          <a:xfrm>
            <a:off x="8204548" y="0"/>
            <a:ext cx="2938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210629_HT_B-gal_worksheet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6345BD-1413-8A44-8F5A-2F59C4BE6181}"/>
              </a:ext>
            </a:extLst>
          </p:cNvPr>
          <p:cNvSpPr txBox="1"/>
          <p:nvPr/>
        </p:nvSpPr>
        <p:spPr>
          <a:xfrm>
            <a:off x="462536" y="4139554"/>
            <a:ext cx="97257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Courier" pitchFamily="2" charset="0"/>
              </a:rPr>
              <a:t>WT </a:t>
            </a:r>
            <a:r>
              <a:rPr lang="en-US" sz="2000" dirty="0" err="1">
                <a:latin typeface="Courier" pitchFamily="2" charset="0"/>
              </a:rPr>
              <a:t>pdpA</a:t>
            </a:r>
            <a:r>
              <a:rPr lang="en-US" sz="2000" dirty="0">
                <a:latin typeface="Courier" pitchFamily="2" charset="0"/>
              </a:rPr>
              <a:t>:		</a:t>
            </a:r>
            <a:r>
              <a:rPr lang="en-US" sz="2000" dirty="0" err="1">
                <a:latin typeface="Courier" pitchFamily="2" charset="0"/>
              </a:rPr>
              <a:t>agttatgttctaatt</a:t>
            </a:r>
            <a:r>
              <a:rPr lang="en-US" sz="2000" u="sng" dirty="0" err="1">
                <a:latin typeface="Courier" pitchFamily="2" charset="0"/>
              </a:rPr>
              <a:t>aagtag</a:t>
            </a:r>
            <a:r>
              <a:rPr lang="en-US" sz="2000" dirty="0" err="1">
                <a:latin typeface="Courier" pitchFamily="2" charset="0"/>
              </a:rPr>
              <a:t>aca</a:t>
            </a:r>
            <a:r>
              <a:rPr lang="en-US" sz="2000" dirty="0">
                <a:latin typeface="Courier" pitchFamily="2" charset="0"/>
              </a:rPr>
              <a:t> ATG </a:t>
            </a:r>
            <a:r>
              <a:rPr lang="en-US" sz="2000" dirty="0" err="1">
                <a:latin typeface="Courier" pitchFamily="2" charset="0"/>
              </a:rPr>
              <a:t>atagcagtaaaagat</a:t>
            </a:r>
            <a:endParaRPr lang="en-US" sz="2000" dirty="0">
              <a:latin typeface="Courier" pitchFamily="2" charset="0"/>
            </a:endParaRPr>
          </a:p>
          <a:p>
            <a:r>
              <a:rPr lang="en-US" sz="2000" dirty="0">
                <a:latin typeface="Courier" pitchFamily="2" charset="0"/>
              </a:rPr>
              <a:t>Bad SD:		</a:t>
            </a:r>
            <a:r>
              <a:rPr lang="en-US" sz="2000" dirty="0" err="1">
                <a:latin typeface="Courier" pitchFamily="2" charset="0"/>
              </a:rPr>
              <a:t>agttatgttct</a:t>
            </a:r>
            <a:r>
              <a:rPr lang="en-US" sz="2000" u="sng" dirty="0" err="1">
                <a:latin typeface="Courier" pitchFamily="2" charset="0"/>
              </a:rPr>
              <a:t>CCttCCAT</a:t>
            </a:r>
            <a:r>
              <a:rPr lang="en-US" sz="2000" dirty="0" err="1">
                <a:latin typeface="Courier" pitchFamily="2" charset="0"/>
              </a:rPr>
              <a:t>CAaca</a:t>
            </a:r>
            <a:r>
              <a:rPr lang="en-US" sz="2000" dirty="0">
                <a:latin typeface="Courier" pitchFamily="2" charset="0"/>
              </a:rPr>
              <a:t> ATG </a:t>
            </a:r>
            <a:r>
              <a:rPr lang="en-US" sz="2000" dirty="0" err="1">
                <a:latin typeface="Courier" pitchFamily="2" charset="0"/>
              </a:rPr>
              <a:t>atagcagtaaaagat</a:t>
            </a:r>
            <a:endParaRPr lang="en-US" sz="2000" dirty="0">
              <a:latin typeface="Courier" pitchFamily="2" charset="0"/>
            </a:endParaRPr>
          </a:p>
          <a:p>
            <a:r>
              <a:rPr lang="en-US" sz="2000" b="1" dirty="0">
                <a:latin typeface="Courier" pitchFamily="2" charset="0"/>
              </a:rPr>
              <a:t>Moved SD:		</a:t>
            </a:r>
            <a:r>
              <a:rPr lang="en-US" sz="2000" dirty="0" err="1">
                <a:latin typeface="Courier" pitchFamily="2" charset="0"/>
              </a:rPr>
              <a:t>agttatg</a:t>
            </a:r>
            <a:r>
              <a:rPr lang="en-US" sz="2000" u="sng" dirty="0" err="1">
                <a:latin typeface="Courier" pitchFamily="2" charset="0"/>
              </a:rPr>
              <a:t>AAGGAGGT</a:t>
            </a:r>
            <a:r>
              <a:rPr lang="en-US" sz="2000" dirty="0" err="1">
                <a:latin typeface="Courier" pitchFamily="2" charset="0"/>
              </a:rPr>
              <a:t>CCATCAaca</a:t>
            </a:r>
            <a:r>
              <a:rPr lang="en-US" sz="2000" dirty="0">
                <a:latin typeface="Courier" pitchFamily="2" charset="0"/>
              </a:rPr>
              <a:t> ATG </a:t>
            </a:r>
            <a:r>
              <a:rPr lang="en-US" sz="2000" dirty="0" err="1">
                <a:latin typeface="Courier" pitchFamily="2" charset="0"/>
              </a:rPr>
              <a:t>atagcagtaaaagat</a:t>
            </a:r>
            <a:endParaRPr lang="en-US" sz="2000" dirty="0">
              <a:latin typeface="Courier" pitchFamily="2" charset="0"/>
            </a:endParaRPr>
          </a:p>
          <a:p>
            <a:r>
              <a:rPr lang="en-US" sz="2000" dirty="0">
                <a:latin typeface="Courier" pitchFamily="2" charset="0"/>
              </a:rPr>
              <a:t>truncated		               </a:t>
            </a:r>
            <a:r>
              <a:rPr lang="en-US" sz="2000" u="sng" dirty="0" err="1">
                <a:latin typeface="Courier" pitchFamily="2" charset="0"/>
              </a:rPr>
              <a:t>aagtag</a:t>
            </a:r>
            <a:r>
              <a:rPr lang="en-US" sz="2000" dirty="0" err="1">
                <a:latin typeface="Courier" pitchFamily="2" charset="0"/>
              </a:rPr>
              <a:t>aca</a:t>
            </a:r>
            <a:r>
              <a:rPr lang="en-US" sz="2000" dirty="0">
                <a:latin typeface="Courier" pitchFamily="2" charset="0"/>
              </a:rPr>
              <a:t> ATG </a:t>
            </a:r>
            <a:r>
              <a:rPr lang="en-US" sz="2000" dirty="0" err="1">
                <a:latin typeface="Courier" pitchFamily="2" charset="0"/>
              </a:rPr>
              <a:t>atagcagtaaaagat</a:t>
            </a:r>
            <a:endParaRPr lang="en-US" sz="2000" dirty="0">
              <a:latin typeface="Courier" pitchFamily="2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303EBCB-613C-134D-A450-8BBBB610F0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9216184"/>
              </p:ext>
            </p:extLst>
          </p:nvPr>
        </p:nvGraphicFramePr>
        <p:xfrm>
          <a:off x="1282459" y="29284"/>
          <a:ext cx="6509445" cy="3897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434CEC8-8D55-7244-BDE5-6B1FD8B8174B}"/>
              </a:ext>
            </a:extLst>
          </p:cNvPr>
          <p:cNvSpPr txBox="1"/>
          <p:nvPr/>
        </p:nvSpPr>
        <p:spPr>
          <a:xfrm>
            <a:off x="7242243" y="1847671"/>
            <a:ext cx="19246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*note Miller Units for truncated constructs were 1.7 and 1.5. Ratios not likely to be representative.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EF734D-1C35-B94A-98CD-B2075233767B}"/>
              </a:ext>
            </a:extLst>
          </p:cNvPr>
          <p:cNvSpPr txBox="1"/>
          <p:nvPr/>
        </p:nvSpPr>
        <p:spPr>
          <a:xfrm>
            <a:off x="152839" y="5549596"/>
            <a:ext cx="80979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Analysis:</a:t>
            </a:r>
          </a:p>
          <a:p>
            <a:r>
              <a:rPr lang="en-US" dirty="0"/>
              <a:t>Regulation requires either </a:t>
            </a:r>
          </a:p>
          <a:p>
            <a:r>
              <a:rPr lang="en-US" dirty="0"/>
              <a:t>-a short distance between the SD and TSS      OR </a:t>
            </a:r>
          </a:p>
          <a:p>
            <a:r>
              <a:rPr lang="en-US" dirty="0"/>
              <a:t>-a 24 </a:t>
            </a:r>
            <a:r>
              <a:rPr lang="en-US" dirty="0" err="1"/>
              <a:t>nt</a:t>
            </a:r>
            <a:r>
              <a:rPr lang="en-US" dirty="0"/>
              <a:t> 5’ UTR instead of short (7 </a:t>
            </a:r>
            <a:r>
              <a:rPr lang="en-US" dirty="0" err="1"/>
              <a:t>nt</a:t>
            </a:r>
            <a:r>
              <a:rPr lang="en-US" dirty="0"/>
              <a:t>) UTR . – or really, 7 </a:t>
            </a:r>
            <a:r>
              <a:rPr lang="en-US" dirty="0" err="1"/>
              <a:t>nt</a:t>
            </a:r>
            <a:r>
              <a:rPr lang="en-US" dirty="0"/>
              <a:t> upstream of SD sequence</a:t>
            </a:r>
          </a:p>
        </p:txBody>
      </p:sp>
    </p:spTree>
    <p:extLst>
      <p:ext uri="{BB962C8B-B14F-4D97-AF65-F5344CB8AC3E}">
        <p14:creationId xmlns:p14="http://schemas.microsoft.com/office/powerpoint/2010/main" val="80526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D28A1F-43A2-D94F-81BD-D6235F904384}"/>
              </a:ext>
            </a:extLst>
          </p:cNvPr>
          <p:cNvSpPr txBox="1"/>
          <p:nvPr/>
        </p:nvSpPr>
        <p:spPr>
          <a:xfrm>
            <a:off x="8918532" y="159010"/>
            <a:ext cx="256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210803_B-gal_worksheet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EA3BC0-B7E4-7A4E-B5A3-74DAD19F1B22}"/>
              </a:ext>
            </a:extLst>
          </p:cNvPr>
          <p:cNvSpPr txBox="1"/>
          <p:nvPr/>
        </p:nvSpPr>
        <p:spPr>
          <a:xfrm>
            <a:off x="357603" y="3229001"/>
            <a:ext cx="980589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" pitchFamily="2" charset="0"/>
              </a:rPr>
              <a:t>WT </a:t>
            </a:r>
            <a:r>
              <a:rPr lang="en-US" dirty="0" err="1">
                <a:latin typeface="Courier" pitchFamily="2" charset="0"/>
              </a:rPr>
              <a:t>pdpA</a:t>
            </a:r>
            <a:r>
              <a:rPr lang="en-US" dirty="0">
                <a:latin typeface="Courier" pitchFamily="2" charset="0"/>
              </a:rPr>
              <a:t>		    </a:t>
            </a:r>
            <a:r>
              <a:rPr lang="en-US" dirty="0" err="1">
                <a:latin typeface="Courier" pitchFamily="2" charset="0"/>
              </a:rPr>
              <a:t>agttatgttctaatt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tul4	 	</a:t>
            </a:r>
            <a:r>
              <a:rPr lang="en-US" dirty="0" err="1">
                <a:latin typeface="Courier" pitchFamily="2" charset="0"/>
              </a:rPr>
              <a:t>agtatatgtgaatatttaaaaat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latin typeface="Courier" pitchFamily="2" charset="0"/>
              </a:rPr>
              <a:t>atctat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 err="1">
                <a:latin typeface="Courier" pitchFamily="2" charset="0"/>
              </a:rPr>
              <a:t>ATGatagcagtaaaagat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small space 	   </a:t>
            </a:r>
            <a:r>
              <a:rPr lang="en-US" dirty="0" err="1">
                <a:latin typeface="Courier" pitchFamily="2" charset="0"/>
              </a:rPr>
              <a:t>agtatatgtgaatatttaaaaat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 err="1">
                <a:latin typeface="Courier" pitchFamily="2" charset="0"/>
              </a:rPr>
              <a:t>ATGatagcagtaaaagat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truncated 5’		    </a:t>
            </a:r>
            <a:r>
              <a:rPr lang="en-US" dirty="0" err="1">
                <a:latin typeface="Courier" pitchFamily="2" charset="0"/>
              </a:rPr>
              <a:t>atatttaaaaat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latin typeface="Courier" pitchFamily="2" charset="0"/>
              </a:rPr>
              <a:t>atctat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 err="1">
                <a:latin typeface="Courier" pitchFamily="2" charset="0"/>
              </a:rPr>
              <a:t>ATGatagcagtaaaagat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WT </a:t>
            </a:r>
            <a:r>
              <a:rPr lang="en-US" dirty="0" err="1">
                <a:latin typeface="Courier" pitchFamily="2" charset="0"/>
              </a:rPr>
              <a:t>pdpA</a:t>
            </a:r>
            <a:r>
              <a:rPr lang="en-US" dirty="0">
                <a:latin typeface="Courier" pitchFamily="2" charset="0"/>
              </a:rPr>
              <a:t>		    </a:t>
            </a:r>
            <a:r>
              <a:rPr lang="en-US" dirty="0" err="1">
                <a:latin typeface="Courier" pitchFamily="2" charset="0"/>
              </a:rPr>
              <a:t>agttatgttctaatt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endParaRPr lang="en-US" dirty="0">
              <a:latin typeface="Courier" pitchFamily="2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303EBCB-613C-134D-A450-8BBBB610F0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8487731"/>
              </p:ext>
            </p:extLst>
          </p:nvPr>
        </p:nvGraphicFramePr>
        <p:xfrm>
          <a:off x="2029287" y="64887"/>
          <a:ext cx="6281057" cy="3164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B05B727-2755-824D-A228-0D232CD01BFB}"/>
              </a:ext>
            </a:extLst>
          </p:cNvPr>
          <p:cNvSpPr txBox="1"/>
          <p:nvPr/>
        </p:nvSpPr>
        <p:spPr>
          <a:xfrm>
            <a:off x="152400" y="4913997"/>
            <a:ext cx="717619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Reducing the distance between the SD and TSS does not confer regulation.</a:t>
            </a:r>
          </a:p>
          <a:p>
            <a:r>
              <a:rPr lang="en-US" dirty="0"/>
              <a:t>Truncating the 5’ UTR to 24 </a:t>
            </a:r>
            <a:r>
              <a:rPr lang="en-US" dirty="0" err="1"/>
              <a:t>nt</a:t>
            </a:r>
            <a:r>
              <a:rPr lang="en-US" dirty="0"/>
              <a:t> can confer regulation</a:t>
            </a:r>
          </a:p>
          <a:p>
            <a:r>
              <a:rPr lang="en-US" dirty="0"/>
              <a:t>Questions:</a:t>
            </a:r>
          </a:p>
          <a:p>
            <a:r>
              <a:rPr lang="en-US" dirty="0"/>
              <a:t>Reproducibility?</a:t>
            </a:r>
          </a:p>
          <a:p>
            <a:r>
              <a:rPr lang="en-US" dirty="0"/>
              <a:t>How short can we go? How long can we go?</a:t>
            </a:r>
          </a:p>
          <a:p>
            <a:r>
              <a:rPr lang="en-US" dirty="0"/>
              <a:t>Does the location of the SD relative to the TSS matter at all??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644BBD-EA87-D742-8B01-1756CF51C902}"/>
              </a:ext>
            </a:extLst>
          </p:cNvPr>
          <p:cNvSpPr txBox="1"/>
          <p:nvPr/>
        </p:nvSpPr>
        <p:spPr>
          <a:xfrm>
            <a:off x="9952330" y="4287726"/>
            <a:ext cx="2090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 12 upstream of SD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F0C983-9E7E-E14A-A6CD-4E7C6A2510DF}"/>
              </a:ext>
            </a:extLst>
          </p:cNvPr>
          <p:cNvSpPr txBox="1"/>
          <p:nvPr/>
        </p:nvSpPr>
        <p:spPr>
          <a:xfrm>
            <a:off x="9870481" y="3429000"/>
            <a:ext cx="201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 15 </a:t>
            </a:r>
            <a:r>
              <a:rPr lang="en-US" dirty="0" err="1">
                <a:solidFill>
                  <a:srgbClr val="FF0000"/>
                </a:solidFill>
              </a:rPr>
              <a:t>upsteam</a:t>
            </a:r>
            <a:r>
              <a:rPr lang="en-US" dirty="0">
                <a:solidFill>
                  <a:srgbClr val="FF0000"/>
                </a:solidFill>
              </a:rPr>
              <a:t> of SD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D47AFD-4FDD-3549-AAE5-51FFC584B0F3}"/>
              </a:ext>
            </a:extLst>
          </p:cNvPr>
          <p:cNvSpPr txBox="1"/>
          <p:nvPr/>
        </p:nvSpPr>
        <p:spPr>
          <a:xfrm>
            <a:off x="9900818" y="3859887"/>
            <a:ext cx="2161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 </a:t>
            </a:r>
            <a:r>
              <a:rPr lang="en-US" dirty="0" err="1"/>
              <a:t>nt</a:t>
            </a:r>
            <a:r>
              <a:rPr lang="en-US" dirty="0"/>
              <a:t> upstream of SD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7D9B80-45FB-D346-BF4C-3A0EA2AA8CBD}"/>
              </a:ext>
            </a:extLst>
          </p:cNvPr>
          <p:cNvSpPr txBox="1"/>
          <p:nvPr/>
        </p:nvSpPr>
        <p:spPr>
          <a:xfrm>
            <a:off x="7328595" y="5488054"/>
            <a:ext cx="54745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Current hypothesis:</a:t>
            </a:r>
          </a:p>
          <a:p>
            <a:r>
              <a:rPr lang="en-US" dirty="0"/>
              <a:t>Longer than 7 </a:t>
            </a:r>
            <a:r>
              <a:rPr lang="en-US" dirty="0" err="1"/>
              <a:t>nt</a:t>
            </a:r>
            <a:r>
              <a:rPr lang="en-US" dirty="0"/>
              <a:t>, shorter than 23 </a:t>
            </a:r>
            <a:r>
              <a:rPr lang="en-US" dirty="0" err="1"/>
              <a:t>nt</a:t>
            </a:r>
            <a:r>
              <a:rPr lang="en-US" dirty="0"/>
              <a:t> - leads to regulation</a:t>
            </a:r>
          </a:p>
        </p:txBody>
      </p:sp>
    </p:spTree>
    <p:extLst>
      <p:ext uri="{BB962C8B-B14F-4D97-AF65-F5344CB8AC3E}">
        <p14:creationId xmlns:p14="http://schemas.microsoft.com/office/powerpoint/2010/main" val="3351525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D28A1F-43A2-D94F-81BD-D6235F904384}"/>
              </a:ext>
            </a:extLst>
          </p:cNvPr>
          <p:cNvSpPr txBox="1"/>
          <p:nvPr/>
        </p:nvSpPr>
        <p:spPr>
          <a:xfrm>
            <a:off x="8918532" y="159010"/>
            <a:ext cx="256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210803_B-gal_worksheet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EA3BC0-B7E4-7A4E-B5A3-74DAD19F1B22}"/>
              </a:ext>
            </a:extLst>
          </p:cNvPr>
          <p:cNvSpPr txBox="1"/>
          <p:nvPr/>
        </p:nvSpPr>
        <p:spPr>
          <a:xfrm>
            <a:off x="357603" y="3229001"/>
            <a:ext cx="980589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" pitchFamily="2" charset="0"/>
              </a:rPr>
              <a:t>WT </a:t>
            </a:r>
            <a:r>
              <a:rPr lang="en-US" dirty="0" err="1">
                <a:latin typeface="Courier" pitchFamily="2" charset="0"/>
              </a:rPr>
              <a:t>pdpA</a:t>
            </a:r>
            <a:r>
              <a:rPr lang="en-US" dirty="0">
                <a:latin typeface="Courier" pitchFamily="2" charset="0"/>
              </a:rPr>
              <a:t>		    </a:t>
            </a:r>
            <a:r>
              <a:rPr lang="en-US" dirty="0" err="1">
                <a:latin typeface="Courier" pitchFamily="2" charset="0"/>
              </a:rPr>
              <a:t>agttatgttctaatt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tul4	 	</a:t>
            </a:r>
            <a:r>
              <a:rPr lang="en-US" dirty="0" err="1">
                <a:latin typeface="Courier" pitchFamily="2" charset="0"/>
              </a:rPr>
              <a:t>agtatatgtgaatatttaaaaat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latin typeface="Courier" pitchFamily="2" charset="0"/>
              </a:rPr>
              <a:t>atctat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 err="1">
                <a:latin typeface="Courier" pitchFamily="2" charset="0"/>
              </a:rPr>
              <a:t>ATGatagcagtaaaagat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small space 	   </a:t>
            </a:r>
            <a:r>
              <a:rPr lang="en-US" dirty="0" err="1">
                <a:latin typeface="Courier" pitchFamily="2" charset="0"/>
              </a:rPr>
              <a:t>agtatatgtgaatatttaaaaat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 err="1">
                <a:latin typeface="Courier" pitchFamily="2" charset="0"/>
              </a:rPr>
              <a:t>ATGatagcagtaaaagat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truncated 5’		    </a:t>
            </a:r>
            <a:r>
              <a:rPr lang="en-US" dirty="0" err="1">
                <a:latin typeface="Courier" pitchFamily="2" charset="0"/>
              </a:rPr>
              <a:t>atatttaaaaat</a:t>
            </a:r>
            <a:r>
              <a:rPr lang="en-US" u="sng" dirty="0" err="1">
                <a:latin typeface="Courier" pitchFamily="2" charset="0"/>
              </a:rPr>
              <a:t>aggagt</a:t>
            </a:r>
            <a:r>
              <a:rPr lang="en-US" dirty="0" err="1">
                <a:latin typeface="Courier" pitchFamily="2" charset="0"/>
              </a:rPr>
              <a:t>atctat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 err="1">
                <a:latin typeface="Courier" pitchFamily="2" charset="0"/>
              </a:rPr>
              <a:t>ATGatagcagtaaaagat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WT </a:t>
            </a:r>
            <a:r>
              <a:rPr lang="en-US" dirty="0" err="1">
                <a:latin typeface="Courier" pitchFamily="2" charset="0"/>
              </a:rPr>
              <a:t>pdpA</a:t>
            </a:r>
            <a:r>
              <a:rPr lang="en-US" dirty="0">
                <a:latin typeface="Courier" pitchFamily="2" charset="0"/>
              </a:rPr>
              <a:t>		    </a:t>
            </a:r>
            <a:r>
              <a:rPr lang="en-US" dirty="0" err="1">
                <a:latin typeface="Courier" pitchFamily="2" charset="0"/>
              </a:rPr>
              <a:t>agttatgttctaatt</a:t>
            </a:r>
            <a:r>
              <a:rPr lang="en-US" u="sng" dirty="0" err="1">
                <a:latin typeface="Courier" pitchFamily="2" charset="0"/>
              </a:rPr>
              <a:t>aagtag</a:t>
            </a:r>
            <a:r>
              <a:rPr lang="en-US" dirty="0" err="1">
                <a:latin typeface="Courier" pitchFamily="2" charset="0"/>
              </a:rPr>
              <a:t>aca</a:t>
            </a:r>
            <a:r>
              <a:rPr lang="en-US" dirty="0">
                <a:latin typeface="Courier" pitchFamily="2" charset="0"/>
              </a:rPr>
              <a:t> ATG </a:t>
            </a:r>
            <a:r>
              <a:rPr lang="en-US" dirty="0" err="1">
                <a:latin typeface="Courier" pitchFamily="2" charset="0"/>
              </a:rPr>
              <a:t>atagcagtaaaagat</a:t>
            </a:r>
            <a:endParaRPr lang="en-US" dirty="0">
              <a:latin typeface="Courier" pitchFamily="2" charset="0"/>
            </a:endParaRPr>
          </a:p>
          <a:p>
            <a:endParaRPr lang="en-US" dirty="0">
              <a:latin typeface="Courier" pitchFamily="2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303EBCB-613C-134D-A450-8BBBB610F046}"/>
              </a:ext>
            </a:extLst>
          </p:cNvPr>
          <p:cNvGraphicFramePr>
            <a:graphicFrameLocks/>
          </p:cNvGraphicFramePr>
          <p:nvPr/>
        </p:nvGraphicFramePr>
        <p:xfrm>
          <a:off x="2029287" y="64887"/>
          <a:ext cx="6281057" cy="3164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B05B727-2755-824D-A228-0D232CD01BFB}"/>
              </a:ext>
            </a:extLst>
          </p:cNvPr>
          <p:cNvSpPr txBox="1"/>
          <p:nvPr/>
        </p:nvSpPr>
        <p:spPr>
          <a:xfrm>
            <a:off x="152400" y="4913997"/>
            <a:ext cx="717619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Reducing the distance between the SD and TSS does not confer regulation.</a:t>
            </a:r>
          </a:p>
          <a:p>
            <a:r>
              <a:rPr lang="en-US" dirty="0"/>
              <a:t>Truncating the 5’ UTR to 24 </a:t>
            </a:r>
            <a:r>
              <a:rPr lang="en-US" dirty="0" err="1"/>
              <a:t>nt</a:t>
            </a:r>
            <a:r>
              <a:rPr lang="en-US" dirty="0"/>
              <a:t> can confer regulation</a:t>
            </a:r>
          </a:p>
          <a:p>
            <a:r>
              <a:rPr lang="en-US" dirty="0"/>
              <a:t>Questions:</a:t>
            </a:r>
          </a:p>
          <a:p>
            <a:r>
              <a:rPr lang="en-US" dirty="0"/>
              <a:t>Reproducibility?</a:t>
            </a:r>
          </a:p>
          <a:p>
            <a:r>
              <a:rPr lang="en-US" dirty="0"/>
              <a:t>How short can we go? How long can we go?</a:t>
            </a:r>
          </a:p>
          <a:p>
            <a:r>
              <a:rPr lang="en-US" dirty="0"/>
              <a:t>Does the location of the SD relative to the TSS matter at all??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644BBD-EA87-D742-8B01-1756CF51C902}"/>
              </a:ext>
            </a:extLst>
          </p:cNvPr>
          <p:cNvSpPr txBox="1"/>
          <p:nvPr/>
        </p:nvSpPr>
        <p:spPr>
          <a:xfrm>
            <a:off x="9818111" y="4168931"/>
            <a:ext cx="2090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 12 upstream of SD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F0C983-9E7E-E14A-A6CD-4E7C6A2510DF}"/>
              </a:ext>
            </a:extLst>
          </p:cNvPr>
          <p:cNvSpPr txBox="1"/>
          <p:nvPr/>
        </p:nvSpPr>
        <p:spPr>
          <a:xfrm>
            <a:off x="9870481" y="3429000"/>
            <a:ext cx="201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 15 </a:t>
            </a:r>
            <a:r>
              <a:rPr lang="en-US" dirty="0" err="1">
                <a:solidFill>
                  <a:srgbClr val="FF0000"/>
                </a:solidFill>
              </a:rPr>
              <a:t>upsteam</a:t>
            </a:r>
            <a:r>
              <a:rPr lang="en-US" dirty="0">
                <a:solidFill>
                  <a:srgbClr val="FF0000"/>
                </a:solidFill>
              </a:rPr>
              <a:t> of SD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D47AFD-4FDD-3549-AAE5-51FFC584B0F3}"/>
              </a:ext>
            </a:extLst>
          </p:cNvPr>
          <p:cNvSpPr txBox="1"/>
          <p:nvPr/>
        </p:nvSpPr>
        <p:spPr>
          <a:xfrm>
            <a:off x="9870481" y="3702985"/>
            <a:ext cx="2161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 </a:t>
            </a:r>
            <a:r>
              <a:rPr lang="en-US" dirty="0" err="1"/>
              <a:t>nt</a:t>
            </a:r>
            <a:r>
              <a:rPr lang="en-US" dirty="0"/>
              <a:t> upstream of SD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7D9B80-45FB-D346-BF4C-3A0EA2AA8CBD}"/>
              </a:ext>
            </a:extLst>
          </p:cNvPr>
          <p:cNvSpPr txBox="1"/>
          <p:nvPr/>
        </p:nvSpPr>
        <p:spPr>
          <a:xfrm>
            <a:off x="7328595" y="5488054"/>
            <a:ext cx="54745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Current hypothesis:</a:t>
            </a:r>
          </a:p>
          <a:p>
            <a:r>
              <a:rPr lang="en-US" dirty="0"/>
              <a:t>Longer than 7 </a:t>
            </a:r>
            <a:r>
              <a:rPr lang="en-US" dirty="0" err="1"/>
              <a:t>nt</a:t>
            </a:r>
            <a:r>
              <a:rPr lang="en-US" dirty="0"/>
              <a:t>, shorter than 23 </a:t>
            </a:r>
            <a:r>
              <a:rPr lang="en-US" dirty="0" err="1"/>
              <a:t>nt</a:t>
            </a:r>
            <a:r>
              <a:rPr lang="en-US" dirty="0"/>
              <a:t> - leads to regulation</a:t>
            </a:r>
          </a:p>
        </p:txBody>
      </p:sp>
    </p:spTree>
    <p:extLst>
      <p:ext uri="{BB962C8B-B14F-4D97-AF65-F5344CB8AC3E}">
        <p14:creationId xmlns:p14="http://schemas.microsoft.com/office/powerpoint/2010/main" val="1308833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ABC26B-1DD4-624A-8F7E-FEF06E672B80}"/>
              </a:ext>
            </a:extLst>
          </p:cNvPr>
          <p:cNvSpPr txBox="1"/>
          <p:nvPr/>
        </p:nvSpPr>
        <p:spPr>
          <a:xfrm>
            <a:off x="1676400" y="1883229"/>
            <a:ext cx="400686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FTL_0587 – down in ∆rpsU2, 23 </a:t>
            </a:r>
            <a:r>
              <a:rPr lang="en-US" dirty="0" err="1"/>
              <a:t>nt</a:t>
            </a:r>
            <a:r>
              <a:rPr lang="en-US" dirty="0"/>
              <a:t> 5’UTR</a:t>
            </a:r>
          </a:p>
          <a:p>
            <a:endParaRPr lang="en-US" dirty="0"/>
          </a:p>
          <a:p>
            <a:r>
              <a:rPr lang="en-US" dirty="0"/>
              <a:t>FTL_0556 – up in ∆rpsU2, 205 </a:t>
            </a:r>
            <a:r>
              <a:rPr lang="en-US" dirty="0" err="1"/>
              <a:t>nt</a:t>
            </a:r>
            <a:r>
              <a:rPr lang="en-US" dirty="0"/>
              <a:t> 5’UTR</a:t>
            </a:r>
          </a:p>
          <a:p>
            <a:r>
              <a:rPr lang="en-US" dirty="0"/>
              <a:t>FTL_0144 – up in ∆rpsU2, 29 </a:t>
            </a:r>
            <a:r>
              <a:rPr lang="en-US" dirty="0" err="1"/>
              <a:t>nt</a:t>
            </a:r>
            <a:r>
              <a:rPr lang="en-US" dirty="0"/>
              <a:t> 5’ UTR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643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</TotalTime>
  <Words>399</Words>
  <Application>Microsoft Macintosh PowerPoint</Application>
  <PresentationFormat>Widescreen</PresentationFormat>
  <Paragraphs>51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Kathryn Ramsey</cp:lastModifiedBy>
  <cp:revision>9</cp:revision>
  <dcterms:created xsi:type="dcterms:W3CDTF">2021-08-04T00:11:20Z</dcterms:created>
  <dcterms:modified xsi:type="dcterms:W3CDTF">2021-08-06T13:43:16Z</dcterms:modified>
</cp:coreProperties>
</file>