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1" d="100"/>
          <a:sy n="61" d="100"/>
        </p:scale>
        <p:origin x="7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1B45-9F72-2C46-9321-73088C5A3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A7A2E6-537C-1041-B330-1F9DC1F30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A2F2C-2E7C-F142-9072-8B8B1295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F9E52-9960-0B48-89DD-F4BEDE9EF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6553-90C4-3D43-9BF3-1EB6CE910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0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D898-3C8B-2745-9C0B-1F475EE4C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81160C-C282-BA44-9B4B-C8D3E2D1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4AFFA-0CF9-B84F-9C83-1B3FD374A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A5DF0-AFD8-A54A-B55B-B8C11A72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E1624-F3B0-944C-A6C6-FD2ADA6AE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45A7A8-20A4-5A4D-9CDF-35B0C4CFE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E8AABF-B41C-724B-A5AD-5C309EC07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C41B-490F-4E44-B6E8-890894235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881DF-C3F0-5E4D-8467-64D443E5C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453B2-49BD-664B-AF80-364E192B4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652B-9CB8-9E4A-85CD-6724C2EC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FCB06-B9C0-C647-B5B2-A1677E241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00CA-72E8-6D49-B46C-AA7EAEA4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0CA09-79BB-D244-8D9E-426A30688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28755-06E9-5549-BDFA-F98922392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C51D-A968-F54C-877F-C33B2CD92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127D8-D858-A348-B5D0-AC764A339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A7DF8-6109-A940-B14F-0B2CA650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CC590-0ACD-CB42-9E51-F5187BD7B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611B-0887-FD46-9DBE-D25EFB5B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9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21539-042A-E24E-BD04-F6BF34F0C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B137-F0CE-8847-96A1-593F5C3EF3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077DDC-143F-EC4D-9ADD-EB7EEF8FB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51BC35-EF4B-434F-805D-BFB2057B3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75B5D-3914-7B48-A937-A1160D1A5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C0C43A-A913-FC4A-A587-89351CAE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7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A2474-1379-EE4A-928A-8804A71D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C14570-DE93-B847-94A6-A98FE7C70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45F64-BBA3-E24A-B2AC-B32311E4E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D4657D-F33E-AE49-9D53-924557839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1D1A7B-D529-934B-8BED-9457F4FFC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14E5DF-DEDB-5944-B3D3-FF4467CB6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B7A9A5-AF94-5B45-A1E3-A6E94B47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B75987-AE6F-D346-9A05-CDD3E2028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71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8067C-D77E-4248-B811-11DA0D758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01E6E3-F0BE-9747-A8FA-C88C75613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3887C5-BB6D-D544-BF78-092E24E3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2C47F-E45C-B040-9D36-67C17E14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51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CA66A8-F677-3E45-8C60-F48B491E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C77E49-1FCB-194B-A80C-DFF2FF28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8FD4E0-3FD5-2542-8437-CBAD3340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48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A128D-C3CC-A046-9113-4BBA0D6A6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47E9D-681E-5B42-9E09-57B25D9D6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203D1-4C34-AD44-BA1E-58AC8C2A3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40C03-5690-7D40-9CBF-8E5A9CFB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4DB9C-8227-864C-AF96-EDD67484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BB1DB-3DFD-AA42-9E36-6A931588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F7013-9922-8644-ADE2-7F8157831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D7447-706F-1045-B02D-7F98D1A80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31CAB-6DC5-324F-9A3F-BD4DCCB65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184CD-097C-634B-BB31-0B3116D4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3AF52-37D3-064A-A721-F042B2DBE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19C85-8177-4B4F-95D0-45C6187DF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2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D1B173-2C46-D74B-BD0A-525B36DAE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355732-5B27-1B4A-96BB-872A15544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60A5B-DC98-E24E-86E4-4FAA31E80D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7397-8E22-8E49-8CE4-49293C64DB14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7E42D-B8A1-6649-814C-C3AA90D9E3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6FE72-B3F1-C24D-A977-B50075020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60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294371" y="608078"/>
            <a:ext cx="915827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:		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Bad SD:	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CCttCCAT</a:t>
            </a:r>
            <a:r>
              <a:rPr lang="en-US" dirty="0" err="1">
                <a:latin typeface="Courier" pitchFamily="2" charset="0"/>
              </a:rPr>
              <a:t>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Moved SD:</a:t>
            </a:r>
            <a:r>
              <a:rPr lang="en-US" b="1" dirty="0">
                <a:latin typeface="Courier" pitchFamily="2" charset="0"/>
              </a:rPr>
              <a:t>		</a:t>
            </a:r>
            <a:r>
              <a:rPr lang="en-US" dirty="0" err="1">
                <a:latin typeface="Courier" pitchFamily="2" charset="0"/>
              </a:rPr>
              <a:t>agttatg</a:t>
            </a:r>
            <a:r>
              <a:rPr lang="en-US" u="sng" dirty="0" err="1">
                <a:latin typeface="Courier" pitchFamily="2" charset="0"/>
              </a:rPr>
              <a:t>AAGGAGGT</a:t>
            </a:r>
            <a:r>
              <a:rPr lang="en-US" dirty="0" err="1">
                <a:latin typeface="Courier" pitchFamily="2" charset="0"/>
              </a:rPr>
              <a:t>CCATCAaca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Truncated 5’:		        	  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Ideal SD:		</a:t>
            </a:r>
            <a:r>
              <a:rPr lang="en-US" dirty="0" err="1">
                <a:latin typeface="Courier" pitchFamily="2" charset="0"/>
              </a:rPr>
              <a:t>agttatgttct</a:t>
            </a:r>
            <a:r>
              <a:rPr lang="en-US" u="sng" dirty="0" err="1">
                <a:latin typeface="Courier" pitchFamily="2" charset="0"/>
              </a:rPr>
              <a:t>AAGGAGG</a:t>
            </a:r>
            <a:r>
              <a:rPr lang="en-US" dirty="0" err="1">
                <a:latin typeface="Courier" pitchFamily="2" charset="0"/>
              </a:rPr>
              <a:t>TCAaca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Tul4 SD:		</a:t>
            </a:r>
            <a:r>
              <a:rPr lang="en-US" dirty="0" err="1">
                <a:latin typeface="Courier" pitchFamily="2" charset="0"/>
              </a:rPr>
              <a:t>agttatgttcta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mut1v1:	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aagtaC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atTgcagtaaaagat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mut1v2: 	</a:t>
            </a:r>
            <a:r>
              <a:rPr lang="en-US" dirty="0" err="1">
                <a:latin typeface="Courier" pitchFamily="2" charset="0"/>
              </a:rPr>
              <a:t>agttatgtActGatt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mut2v1: 	</a:t>
            </a:r>
            <a:r>
              <a:rPr lang="en-US" dirty="0" err="1">
                <a:latin typeface="Courier" pitchFamily="2" charset="0"/>
              </a:rPr>
              <a:t>agttatgtAGtaatt</a:t>
            </a:r>
            <a:r>
              <a:rPr lang="en-US" u="sng" dirty="0" err="1">
                <a:latin typeface="Courier" pitchFamily="2" charset="0"/>
              </a:rPr>
              <a:t>aagtaC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2˚Struc mut2v2: 	</a:t>
            </a:r>
            <a:r>
              <a:rPr lang="en-US" dirty="0" err="1">
                <a:latin typeface="Courier" pitchFamily="2" charset="0"/>
              </a:rPr>
              <a:t>agttatgtActGatt</a:t>
            </a:r>
            <a:r>
              <a:rPr lang="en-US" u="sng" dirty="0" err="1">
                <a:latin typeface="Courier" pitchFamily="2" charset="0"/>
              </a:rPr>
              <a:t>aagCag</a:t>
            </a:r>
            <a:r>
              <a:rPr lang="en-US" dirty="0" err="1">
                <a:latin typeface="Courier" pitchFamily="2" charset="0"/>
              </a:rPr>
              <a:t>Tca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292BB7-6400-5D45-9591-86BF99442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002250"/>
              </p:ext>
            </p:extLst>
          </p:nvPr>
        </p:nvGraphicFramePr>
        <p:xfrm>
          <a:off x="2098729" y="3620522"/>
          <a:ext cx="7139864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9825">
                  <a:extLst>
                    <a:ext uri="{9D8B030D-6E8A-4147-A177-3AD203B41FA5}">
                      <a16:colId xmlns:a16="http://schemas.microsoft.com/office/drawing/2014/main" val="1624860622"/>
                    </a:ext>
                  </a:extLst>
                </a:gridCol>
                <a:gridCol w="2060084">
                  <a:extLst>
                    <a:ext uri="{9D8B030D-6E8A-4147-A177-3AD203B41FA5}">
                      <a16:colId xmlns:a16="http://schemas.microsoft.com/office/drawing/2014/main" val="1414349557"/>
                    </a:ext>
                  </a:extLst>
                </a:gridCol>
                <a:gridCol w="2379955">
                  <a:extLst>
                    <a:ext uri="{9D8B030D-6E8A-4147-A177-3AD203B41FA5}">
                      <a16:colId xmlns:a16="http://schemas.microsoft.com/office/drawing/2014/main" val="252168009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UTR 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Ratio of WT/d2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+mn-lt"/>
                        </a:rPr>
                        <a:t>Date Assay(s)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595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WT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1.8870149, 1.756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5059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Bad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1.6028594, 1.813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79553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Moved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0.9337297, 1.066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672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Truncated 5’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1.5563766, 1.329 *too low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8/17/21, 6/29/21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40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Ideal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0.8121463,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1/25/22,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7303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Tul4 SD </a:t>
                      </a:r>
                      <a:r>
                        <a:rPr lang="en-US" sz="1200" dirty="0" err="1">
                          <a:latin typeface="+mn-lt"/>
                        </a:rPr>
                        <a:t>pdpA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1.34333689,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1/25/22,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6485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mut1v1 (disrupts)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1.7127646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3687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mut1v2 (disrupts)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1.9042092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48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mut2v1 (restores)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1.6089106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7534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urier" pitchFamily="2" charset="0"/>
                        </a:rPr>
                        <a:t>2˚Struc mut2v2 (restores)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1.8545507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+mn-lt"/>
                        </a:rPr>
                        <a:t>2/9/21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142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26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294371" y="608078"/>
            <a:ext cx="11527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WT tul4:		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</a:t>
            </a: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Small space:		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gagtatatgtgaatatttaaaaat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aca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Truncated 5’:			   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gatatttaaaaat</a:t>
            </a:r>
            <a:r>
              <a:rPr lang="en-US" u="sng" dirty="0" err="1">
                <a:latin typeface="Courier" pitchFamily="2" charset="0"/>
                <a:cs typeface="Courier New" panose="02070309020205020404" pitchFamily="49" charset="0"/>
              </a:rPr>
              <a:t>aggagt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atctat</a:t>
            </a:r>
            <a:r>
              <a:rPr lang="en-US" dirty="0">
                <a:latin typeface="Courier" pitchFamily="2" charset="0"/>
                <a:cs typeface="Courier New" panose="02070309020205020404" pitchFamily="49" charset="0"/>
              </a:rPr>
              <a:t> ATG </a:t>
            </a:r>
            <a:r>
              <a:rPr lang="en-US" dirty="0" err="1">
                <a:latin typeface="Courier" pitchFamily="2" charset="0"/>
                <a:cs typeface="Courier New" panose="02070309020205020404" pitchFamily="49" charset="0"/>
              </a:rPr>
              <a:t>atgaaaaaaataattaag</a:t>
            </a:r>
            <a:endParaRPr lang="en-US" dirty="0">
              <a:latin typeface="Courier" pitchFamily="2" charset="0"/>
              <a:cs typeface="Courier New" panose="02070309020205020404" pitchFamily="49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292BB7-6400-5D45-9591-86BF99442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542111"/>
              </p:ext>
            </p:extLst>
          </p:nvPr>
        </p:nvGraphicFramePr>
        <p:xfrm>
          <a:off x="455448" y="3218793"/>
          <a:ext cx="6096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248606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1434955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2168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UTR 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Ratio of WT/d2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Date Assay(s)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59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WT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1, 1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505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Small space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0.9353948, 1.005339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79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Truncated 5’ tul4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1.4731952, 1.5333704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8/10/21, 8/3/21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6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998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</TotalTime>
  <Words>256</Words>
  <Application>Microsoft Office PowerPoint</Application>
  <PresentationFormat>Widescreen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22</cp:revision>
  <dcterms:created xsi:type="dcterms:W3CDTF">2021-08-04T00:11:20Z</dcterms:created>
  <dcterms:modified xsi:type="dcterms:W3CDTF">2022-01-26T17:05:50Z</dcterms:modified>
</cp:coreProperties>
</file>