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9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61" d="100"/>
          <a:sy n="61" d="100"/>
        </p:scale>
        <p:origin x="78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181B45-9F72-2C46-9321-73088C5A37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A7A2E6-537C-1041-B330-1F9DC1F301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CA2F2C-2E7C-F142-9072-8B8B12953E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7397-8E22-8E49-8CE4-49293C64DB14}" type="datetimeFigureOut">
              <a:rPr lang="en-US" smtClean="0"/>
              <a:t>3/24/2022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AF9E52-9960-0B48-89DD-F4BEDE9EF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556553-90C4-3D43-9BF3-1EB6CE910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B246F-38CD-0C47-8FC8-8BF8533C6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0096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E1D898-3C8B-2745-9C0B-1F475EE4C9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781160C-C282-BA44-9B4B-C8D3E2D1E9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64AFFA-0CF9-B84F-9C83-1B3FD374AC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7397-8E22-8E49-8CE4-49293C64DB14}" type="datetimeFigureOut">
              <a:rPr lang="en-US" smtClean="0"/>
              <a:t>3/24/2022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AA5DF0-AFD8-A54A-B55B-B8C11A726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1E1624-F3B0-944C-A6C6-FD2ADA6AE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B246F-38CD-0C47-8FC8-8BF8533C6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304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245A7A8-20A4-5A4D-9CDF-35B0C4CFE55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E8AABF-B41C-724B-A5AD-5C309EC07C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B3C41B-490F-4E44-B6E8-890894235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7397-8E22-8E49-8CE4-49293C64DB14}" type="datetimeFigureOut">
              <a:rPr lang="en-US" smtClean="0"/>
              <a:t>3/24/2022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1881DF-C3F0-5E4D-8467-64D443E5CA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6453B2-49BD-664B-AF80-364E192B4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B246F-38CD-0C47-8FC8-8BF8533C6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7109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B652B-9CB8-9E4A-85CD-6724C2ECE6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4FCB06-B9C0-C647-B5B2-A1677E2419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4700CA-72E8-6D49-B46C-AA7EAEA4B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7397-8E22-8E49-8CE4-49293C64DB14}" type="datetimeFigureOut">
              <a:rPr lang="en-US" smtClean="0"/>
              <a:t>3/24/2022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D0CA09-79BB-D244-8D9E-426A30688A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128755-06E9-5549-BDFA-F98922392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B246F-38CD-0C47-8FC8-8BF8533C6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9583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75C51D-A968-F54C-877F-C33B2CD92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8127D8-D858-A348-B5D0-AC764A3398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9A7DF8-6109-A940-B14F-0B2CA65021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7397-8E22-8E49-8CE4-49293C64DB14}" type="datetimeFigureOut">
              <a:rPr lang="en-US" smtClean="0"/>
              <a:t>3/24/2022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FCC590-0ACD-CB42-9E51-F5187BD7B4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C7611B-0887-FD46-9DBE-D25EFB5BF3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B246F-38CD-0C47-8FC8-8BF8533C6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71914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221539-042A-E24E-BD04-F6BF34F0C1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3AB137-F0CE-8847-96A1-593F5C3EF3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077DDC-143F-EC4D-9ADD-EB7EEF8FBD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51BC35-EF4B-434F-805D-BFB2057B36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7397-8E22-8E49-8CE4-49293C64DB14}" type="datetimeFigureOut">
              <a:rPr lang="en-US" smtClean="0"/>
              <a:t>3/24/2022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E75B5D-3914-7B48-A937-A1160D1A5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C0C43A-A913-FC4A-A587-89351CAEB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B246F-38CD-0C47-8FC8-8BF8533C6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571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CA2474-1379-EE4A-928A-8804A71DA9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C14570-DE93-B847-94A6-A98FE7C70B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D45F64-BBA3-E24A-B2AC-B32311E4ED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D4657D-F33E-AE49-9D53-924557839F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B1D1A7B-D529-934B-8BED-9457F4FFC84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914E5DF-DEDB-5944-B3D3-FF4467CB68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7397-8E22-8E49-8CE4-49293C64DB14}" type="datetimeFigureOut">
              <a:rPr lang="en-US" smtClean="0"/>
              <a:t>3/24/2022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FB7A9A5-AF94-5B45-A1E3-A6E94B473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FB75987-AE6F-D346-9A05-CDD3E2028B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B246F-38CD-0C47-8FC8-8BF8533C6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2714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78067C-D77E-4248-B811-11DA0D7584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E01E6E3-F0BE-9747-A8FA-C88C756135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7397-8E22-8E49-8CE4-49293C64DB14}" type="datetimeFigureOut">
              <a:rPr lang="en-US" smtClean="0"/>
              <a:t>3/24/2022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3887C5-BB6D-D544-BF78-092E24E3FB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422C47F-E45C-B040-9D36-67C17E146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B246F-38CD-0C47-8FC8-8BF8533C6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851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2CA66A8-F677-3E45-8C60-F48B491E4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7397-8E22-8E49-8CE4-49293C64DB14}" type="datetimeFigureOut">
              <a:rPr lang="en-US" smtClean="0"/>
              <a:t>3/24/2022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CC77E49-1FCB-194B-A80C-DFF2FF286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8FD4E0-3FD5-2542-8437-CBAD33406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B246F-38CD-0C47-8FC8-8BF8533C6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482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6A128D-C3CC-A046-9113-4BBA0D6A6D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347E9D-681E-5B42-9E09-57B25D9D6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0203D1-4C34-AD44-BA1E-58AC8C2A3C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640C03-5690-7D40-9CBF-8E5A9CFB84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7397-8E22-8E49-8CE4-49293C64DB14}" type="datetimeFigureOut">
              <a:rPr lang="en-US" smtClean="0"/>
              <a:t>3/24/2022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24DB9C-8227-864C-AF96-EDD674846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9BB1DB-3DFD-AA42-9E36-6A931588B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B246F-38CD-0C47-8FC8-8BF8533C6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7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EF7013-9922-8644-ADE2-7F8157831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82D7447-706F-1045-B02D-7F98D1A807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031CAB-6DC5-324F-9A3F-BD4DCCB65E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4184CD-097C-634B-BB31-0B3116D44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7397-8E22-8E49-8CE4-49293C64DB14}" type="datetimeFigureOut">
              <a:rPr lang="en-US" smtClean="0"/>
              <a:t>3/24/2022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E3AF52-37D3-064A-A721-F042B2DBE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E19C85-8177-4B4F-95D0-45C6187DF3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B246F-38CD-0C47-8FC8-8BF8533C6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426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D1B173-2C46-D74B-BD0A-525B36DAE9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355732-5B27-1B4A-96BB-872A155442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C60A5B-DC98-E24E-86E4-4FAA31E80D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4A7397-8E22-8E49-8CE4-49293C64DB14}" type="datetimeFigureOut">
              <a:rPr lang="en-US" smtClean="0"/>
              <a:t>3/24/2022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A7E42D-B8A1-6649-814C-C3AA90D9E3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86FE72-B3F1-C24D-A977-B50075020E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4B246F-38CD-0C47-8FC8-8BF8533C6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601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06345BD-1413-8A44-8F5A-2F59C4BE6181}"/>
              </a:ext>
            </a:extLst>
          </p:cNvPr>
          <p:cNvSpPr txBox="1"/>
          <p:nvPr/>
        </p:nvSpPr>
        <p:spPr>
          <a:xfrm>
            <a:off x="294371" y="608078"/>
            <a:ext cx="9158276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ourier" pitchFamily="2" charset="0"/>
              </a:rPr>
              <a:t>WT </a:t>
            </a:r>
            <a:r>
              <a:rPr lang="en-US" dirty="0" err="1">
                <a:latin typeface="Courier" pitchFamily="2" charset="0"/>
              </a:rPr>
              <a:t>pdpA</a:t>
            </a:r>
            <a:r>
              <a:rPr lang="en-US" dirty="0">
                <a:latin typeface="Courier" pitchFamily="2" charset="0"/>
              </a:rPr>
              <a:t>:		</a:t>
            </a:r>
            <a:r>
              <a:rPr lang="en-US" dirty="0" err="1">
                <a:latin typeface="Courier" pitchFamily="2" charset="0"/>
              </a:rPr>
              <a:t>agttatgttctaatt</a:t>
            </a:r>
            <a:r>
              <a:rPr lang="en-US" u="sng" dirty="0" err="1">
                <a:latin typeface="Courier" pitchFamily="2" charset="0"/>
              </a:rPr>
              <a:t>aagtag</a:t>
            </a:r>
            <a:r>
              <a:rPr lang="en-US" dirty="0" err="1">
                <a:latin typeface="Courier" pitchFamily="2" charset="0"/>
              </a:rPr>
              <a:t>aca</a:t>
            </a:r>
            <a:r>
              <a:rPr lang="en-US" dirty="0">
                <a:latin typeface="Courier" pitchFamily="2" charset="0"/>
              </a:rPr>
              <a:t> ATG </a:t>
            </a:r>
            <a:r>
              <a:rPr lang="en-US" dirty="0" err="1">
                <a:latin typeface="Courier" pitchFamily="2" charset="0"/>
              </a:rPr>
              <a:t>atagcagtaaaagat</a:t>
            </a:r>
            <a:endParaRPr lang="en-US" dirty="0">
              <a:latin typeface="Courier" pitchFamily="2" charset="0"/>
            </a:endParaRPr>
          </a:p>
          <a:p>
            <a:r>
              <a:rPr lang="en-US" dirty="0">
                <a:latin typeface="Courier" pitchFamily="2" charset="0"/>
              </a:rPr>
              <a:t>Bad SD:		</a:t>
            </a:r>
            <a:r>
              <a:rPr lang="en-US" dirty="0" err="1">
                <a:latin typeface="Courier" pitchFamily="2" charset="0"/>
              </a:rPr>
              <a:t>agttatgttct</a:t>
            </a:r>
            <a:r>
              <a:rPr lang="en-US" u="sng" dirty="0" err="1">
                <a:latin typeface="Courier" pitchFamily="2" charset="0"/>
              </a:rPr>
              <a:t>CCttCCAT</a:t>
            </a:r>
            <a:r>
              <a:rPr lang="en-US" dirty="0" err="1">
                <a:latin typeface="Courier" pitchFamily="2" charset="0"/>
              </a:rPr>
              <a:t>CAaca</a:t>
            </a:r>
            <a:r>
              <a:rPr lang="en-US" dirty="0">
                <a:latin typeface="Courier" pitchFamily="2" charset="0"/>
              </a:rPr>
              <a:t> ATG </a:t>
            </a:r>
            <a:r>
              <a:rPr lang="en-US" dirty="0" err="1">
                <a:latin typeface="Courier" pitchFamily="2" charset="0"/>
              </a:rPr>
              <a:t>atagcagtaaaagat</a:t>
            </a:r>
            <a:endParaRPr lang="en-US" dirty="0">
              <a:latin typeface="Courier" pitchFamily="2" charset="0"/>
            </a:endParaRPr>
          </a:p>
          <a:p>
            <a:r>
              <a:rPr lang="en-US" dirty="0">
                <a:latin typeface="Courier" pitchFamily="2" charset="0"/>
              </a:rPr>
              <a:t>Moved SD:</a:t>
            </a:r>
            <a:r>
              <a:rPr lang="en-US" b="1" dirty="0">
                <a:latin typeface="Courier" pitchFamily="2" charset="0"/>
              </a:rPr>
              <a:t>		</a:t>
            </a:r>
            <a:r>
              <a:rPr lang="en-US" dirty="0" err="1">
                <a:latin typeface="Courier" pitchFamily="2" charset="0"/>
              </a:rPr>
              <a:t>agttatg</a:t>
            </a:r>
            <a:r>
              <a:rPr lang="en-US" u="sng" dirty="0" err="1">
                <a:latin typeface="Courier" pitchFamily="2" charset="0"/>
              </a:rPr>
              <a:t>AAGGAGGT</a:t>
            </a:r>
            <a:r>
              <a:rPr lang="en-US" dirty="0" err="1">
                <a:latin typeface="Courier" pitchFamily="2" charset="0"/>
              </a:rPr>
              <a:t>CCATCAaca</a:t>
            </a:r>
            <a:r>
              <a:rPr lang="en-US" dirty="0">
                <a:latin typeface="Courier" pitchFamily="2" charset="0"/>
              </a:rPr>
              <a:t> ATG </a:t>
            </a:r>
            <a:r>
              <a:rPr lang="en-US" dirty="0" err="1">
                <a:latin typeface="Courier" pitchFamily="2" charset="0"/>
              </a:rPr>
              <a:t>atagcagtaaaagat</a:t>
            </a:r>
            <a:endParaRPr lang="en-US" dirty="0">
              <a:latin typeface="Courier" pitchFamily="2" charset="0"/>
            </a:endParaRPr>
          </a:p>
          <a:p>
            <a:r>
              <a:rPr lang="en-US" dirty="0">
                <a:latin typeface="Courier" pitchFamily="2" charset="0"/>
              </a:rPr>
              <a:t>Truncated 5’:		        	  </a:t>
            </a:r>
            <a:r>
              <a:rPr lang="en-US" u="sng" dirty="0" err="1">
                <a:latin typeface="Courier" pitchFamily="2" charset="0"/>
              </a:rPr>
              <a:t>aagtag</a:t>
            </a:r>
            <a:r>
              <a:rPr lang="en-US" dirty="0" err="1">
                <a:latin typeface="Courier" pitchFamily="2" charset="0"/>
              </a:rPr>
              <a:t>aca</a:t>
            </a:r>
            <a:r>
              <a:rPr lang="en-US" dirty="0">
                <a:latin typeface="Courier" pitchFamily="2" charset="0"/>
              </a:rPr>
              <a:t> ATG </a:t>
            </a:r>
            <a:r>
              <a:rPr lang="en-US" dirty="0" err="1">
                <a:latin typeface="Courier" pitchFamily="2" charset="0"/>
              </a:rPr>
              <a:t>atagcagtaaaagat</a:t>
            </a:r>
            <a:endParaRPr lang="en-US" dirty="0">
              <a:latin typeface="Courier" pitchFamily="2" charset="0"/>
            </a:endParaRPr>
          </a:p>
          <a:p>
            <a:r>
              <a:rPr lang="en-US" dirty="0">
                <a:latin typeface="Courier" pitchFamily="2" charset="0"/>
              </a:rPr>
              <a:t>Ideal SD:		</a:t>
            </a:r>
            <a:r>
              <a:rPr lang="en-US" dirty="0" err="1">
                <a:latin typeface="Courier" pitchFamily="2" charset="0"/>
              </a:rPr>
              <a:t>agttatgttct</a:t>
            </a:r>
            <a:r>
              <a:rPr lang="en-US" u="sng" dirty="0" err="1">
                <a:latin typeface="Courier" pitchFamily="2" charset="0"/>
              </a:rPr>
              <a:t>AAGGAGG</a:t>
            </a:r>
            <a:r>
              <a:rPr lang="en-US" dirty="0" err="1">
                <a:latin typeface="Courier" pitchFamily="2" charset="0"/>
              </a:rPr>
              <a:t>TCAaca</a:t>
            </a:r>
            <a:r>
              <a:rPr lang="en-US" dirty="0">
                <a:latin typeface="Courier" pitchFamily="2" charset="0"/>
              </a:rPr>
              <a:t> ATG </a:t>
            </a:r>
            <a:r>
              <a:rPr lang="en-US" dirty="0" err="1">
                <a:latin typeface="Courier" pitchFamily="2" charset="0"/>
              </a:rPr>
              <a:t>atagcagtaaaagat</a:t>
            </a:r>
            <a:endParaRPr lang="en-US" dirty="0">
              <a:latin typeface="Courier" pitchFamily="2" charset="0"/>
            </a:endParaRPr>
          </a:p>
          <a:p>
            <a:r>
              <a:rPr lang="en-US" dirty="0">
                <a:latin typeface="Courier" pitchFamily="2" charset="0"/>
              </a:rPr>
              <a:t>Tul4 SD:		</a:t>
            </a:r>
            <a:r>
              <a:rPr lang="en-US" dirty="0" err="1">
                <a:latin typeface="Courier" pitchFamily="2" charset="0"/>
              </a:rPr>
              <a:t>agttatgttcta</a:t>
            </a:r>
            <a:r>
              <a:rPr lang="en-US" u="sng" dirty="0" err="1">
                <a:latin typeface="Courier" pitchFamily="2" charset="0"/>
              </a:rPr>
              <a:t>AGGAGT</a:t>
            </a:r>
            <a:r>
              <a:rPr lang="en-US" dirty="0" err="1">
                <a:latin typeface="Courier" pitchFamily="2" charset="0"/>
              </a:rPr>
              <a:t>ATCaca</a:t>
            </a:r>
            <a:r>
              <a:rPr lang="en-US" dirty="0">
                <a:latin typeface="Courier" pitchFamily="2" charset="0"/>
              </a:rPr>
              <a:t> ATG </a:t>
            </a:r>
            <a:r>
              <a:rPr lang="en-US" dirty="0" err="1">
                <a:latin typeface="Courier" pitchFamily="2" charset="0"/>
              </a:rPr>
              <a:t>atagcagtaaaagat</a:t>
            </a:r>
            <a:endParaRPr lang="en-US" dirty="0">
              <a:latin typeface="Courier" pitchFamily="2" charset="0"/>
            </a:endParaRPr>
          </a:p>
          <a:p>
            <a:r>
              <a:rPr lang="en-US" dirty="0">
                <a:latin typeface="Courier" pitchFamily="2" charset="0"/>
              </a:rPr>
              <a:t>2˚Struc mut1v1:	</a:t>
            </a:r>
            <a:r>
              <a:rPr lang="en-US" dirty="0" err="1">
                <a:latin typeface="Courier" pitchFamily="2" charset="0"/>
              </a:rPr>
              <a:t>agttatgttctaatt</a:t>
            </a:r>
            <a:r>
              <a:rPr lang="en-US" u="sng" dirty="0" err="1">
                <a:latin typeface="Courier" pitchFamily="2" charset="0"/>
              </a:rPr>
              <a:t>aagtaC</a:t>
            </a:r>
            <a:r>
              <a:rPr lang="en-US" dirty="0" err="1">
                <a:latin typeface="Courier" pitchFamily="2" charset="0"/>
              </a:rPr>
              <a:t>Tca</a:t>
            </a:r>
            <a:r>
              <a:rPr lang="en-US" dirty="0">
                <a:latin typeface="Courier" pitchFamily="2" charset="0"/>
              </a:rPr>
              <a:t> ATG </a:t>
            </a:r>
            <a:r>
              <a:rPr lang="en-US" dirty="0" err="1">
                <a:latin typeface="Courier" pitchFamily="2" charset="0"/>
              </a:rPr>
              <a:t>atTgcagtaaaagat</a:t>
            </a:r>
            <a:endParaRPr lang="en-US" dirty="0">
              <a:latin typeface="Courier" pitchFamily="2" charset="0"/>
            </a:endParaRPr>
          </a:p>
          <a:p>
            <a:r>
              <a:rPr lang="en-US" dirty="0">
                <a:latin typeface="Courier" pitchFamily="2" charset="0"/>
              </a:rPr>
              <a:t>2˚Struc mut1v2: 	</a:t>
            </a:r>
            <a:r>
              <a:rPr lang="en-US" dirty="0" err="1">
                <a:latin typeface="Courier" pitchFamily="2" charset="0"/>
              </a:rPr>
              <a:t>agttatgtActGatt</a:t>
            </a:r>
            <a:r>
              <a:rPr lang="en-US" u="sng" dirty="0" err="1">
                <a:latin typeface="Courier" pitchFamily="2" charset="0"/>
              </a:rPr>
              <a:t>aagtag</a:t>
            </a:r>
            <a:r>
              <a:rPr lang="en-US" dirty="0" err="1">
                <a:latin typeface="Courier" pitchFamily="2" charset="0"/>
              </a:rPr>
              <a:t>aca</a:t>
            </a:r>
            <a:r>
              <a:rPr lang="en-US" dirty="0">
                <a:latin typeface="Courier" pitchFamily="2" charset="0"/>
              </a:rPr>
              <a:t> ATG </a:t>
            </a:r>
            <a:r>
              <a:rPr lang="en-US" dirty="0" err="1">
                <a:latin typeface="Courier" pitchFamily="2" charset="0"/>
              </a:rPr>
              <a:t>atagcagtaaaagat</a:t>
            </a:r>
            <a:endParaRPr lang="en-US" dirty="0">
              <a:latin typeface="Courier" pitchFamily="2" charset="0"/>
            </a:endParaRPr>
          </a:p>
          <a:p>
            <a:r>
              <a:rPr lang="en-US" dirty="0">
                <a:latin typeface="Courier" pitchFamily="2" charset="0"/>
              </a:rPr>
              <a:t>2˚Struc mut2v1: 	</a:t>
            </a:r>
            <a:r>
              <a:rPr lang="en-US" dirty="0" err="1">
                <a:latin typeface="Courier" pitchFamily="2" charset="0"/>
              </a:rPr>
              <a:t>agttatgtAGtaatt</a:t>
            </a:r>
            <a:r>
              <a:rPr lang="en-US" u="sng" dirty="0" err="1">
                <a:latin typeface="Courier" pitchFamily="2" charset="0"/>
              </a:rPr>
              <a:t>aagtaC</a:t>
            </a:r>
            <a:r>
              <a:rPr lang="en-US" dirty="0" err="1">
                <a:latin typeface="Courier" pitchFamily="2" charset="0"/>
              </a:rPr>
              <a:t>Tca</a:t>
            </a:r>
            <a:r>
              <a:rPr lang="en-US" dirty="0">
                <a:latin typeface="Courier" pitchFamily="2" charset="0"/>
              </a:rPr>
              <a:t> ATG </a:t>
            </a:r>
            <a:r>
              <a:rPr lang="en-US" dirty="0" err="1">
                <a:latin typeface="Courier" pitchFamily="2" charset="0"/>
              </a:rPr>
              <a:t>atAgcagtaaaagat</a:t>
            </a:r>
            <a:endParaRPr lang="en-US" dirty="0">
              <a:latin typeface="Courier" pitchFamily="2" charset="0"/>
            </a:endParaRPr>
          </a:p>
          <a:p>
            <a:r>
              <a:rPr lang="en-US" dirty="0">
                <a:latin typeface="Courier" pitchFamily="2" charset="0"/>
              </a:rPr>
              <a:t>2˚Struc mut2v2: 	</a:t>
            </a:r>
            <a:r>
              <a:rPr lang="en-US" dirty="0" err="1">
                <a:latin typeface="Courier" pitchFamily="2" charset="0"/>
              </a:rPr>
              <a:t>agttatgtActGatt</a:t>
            </a:r>
            <a:r>
              <a:rPr lang="en-US" u="sng" dirty="0" err="1">
                <a:latin typeface="Courier" pitchFamily="2" charset="0"/>
              </a:rPr>
              <a:t>aagCag</a:t>
            </a:r>
            <a:r>
              <a:rPr lang="en-US" dirty="0" err="1">
                <a:latin typeface="Courier" pitchFamily="2" charset="0"/>
              </a:rPr>
              <a:t>Tca</a:t>
            </a:r>
            <a:r>
              <a:rPr lang="en-US" dirty="0">
                <a:latin typeface="Courier" pitchFamily="2" charset="0"/>
              </a:rPr>
              <a:t> ATG </a:t>
            </a:r>
            <a:r>
              <a:rPr lang="en-US" dirty="0" err="1">
                <a:latin typeface="Courier" pitchFamily="2" charset="0"/>
              </a:rPr>
              <a:t>atagcagtaaaagat</a:t>
            </a:r>
            <a:endParaRPr lang="en-US" dirty="0">
              <a:latin typeface="Courier" pitchFamily="2" charset="0"/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A7292BB7-6400-5D45-9591-86BF994423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4444336"/>
              </p:ext>
            </p:extLst>
          </p:nvPr>
        </p:nvGraphicFramePr>
        <p:xfrm>
          <a:off x="2098729" y="3620522"/>
          <a:ext cx="7139864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99825">
                  <a:extLst>
                    <a:ext uri="{9D8B030D-6E8A-4147-A177-3AD203B41FA5}">
                      <a16:colId xmlns:a16="http://schemas.microsoft.com/office/drawing/2014/main" val="1624860622"/>
                    </a:ext>
                  </a:extLst>
                </a:gridCol>
                <a:gridCol w="2060084">
                  <a:extLst>
                    <a:ext uri="{9D8B030D-6E8A-4147-A177-3AD203B41FA5}">
                      <a16:colId xmlns:a16="http://schemas.microsoft.com/office/drawing/2014/main" val="1414349557"/>
                    </a:ext>
                  </a:extLst>
                </a:gridCol>
                <a:gridCol w="2379955">
                  <a:extLst>
                    <a:ext uri="{9D8B030D-6E8A-4147-A177-3AD203B41FA5}">
                      <a16:colId xmlns:a16="http://schemas.microsoft.com/office/drawing/2014/main" val="2521680090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+mn-lt"/>
                        </a:rPr>
                        <a:t>UTR description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+mn-lt"/>
                        </a:rPr>
                        <a:t>Ratio of WT/d2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+mn-lt"/>
                        </a:rPr>
                        <a:t>Date Assay(s) Performed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95950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WT </a:t>
                      </a:r>
                      <a:r>
                        <a:rPr lang="en-US" sz="1200" dirty="0" err="1">
                          <a:latin typeface="+mn-lt"/>
                        </a:rPr>
                        <a:t>pdpA</a:t>
                      </a:r>
                      <a:endParaRPr 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1.8870149, 1.756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8/17/21, 6/29/21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350595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Bad SD </a:t>
                      </a:r>
                      <a:r>
                        <a:rPr lang="en-US" sz="1200" dirty="0" err="1">
                          <a:latin typeface="+mn-lt"/>
                        </a:rPr>
                        <a:t>pdpA</a:t>
                      </a:r>
                      <a:endParaRPr 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1.6028594, 1.813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8/17/21, 6/29/21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795535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Moved SD </a:t>
                      </a:r>
                      <a:r>
                        <a:rPr lang="en-US" sz="1200" dirty="0" err="1">
                          <a:latin typeface="+mn-lt"/>
                        </a:rPr>
                        <a:t>pdpA</a:t>
                      </a:r>
                      <a:endParaRPr 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0.9337297, 1.066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8/17/21, 6/29/21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416729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Truncated 5’ </a:t>
                      </a:r>
                      <a:r>
                        <a:rPr lang="en-US" sz="1200" dirty="0" err="1">
                          <a:latin typeface="+mn-lt"/>
                        </a:rPr>
                        <a:t>pdpA</a:t>
                      </a:r>
                      <a:endParaRPr 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1.5563766, 1.329 *too low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8/17/21, 6/29/21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786405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Ideal SD </a:t>
                      </a:r>
                      <a:r>
                        <a:rPr lang="en-US" sz="1200" dirty="0" err="1">
                          <a:latin typeface="+mn-lt"/>
                        </a:rPr>
                        <a:t>pdpA</a:t>
                      </a:r>
                      <a:endParaRPr 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0.8121463, 0.84785105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1/25/22, 2/1/22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873032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Tul4 SD pdpA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1.34333689, 1.43919022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1/25/22, 2/1/22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064859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ourier" pitchFamily="2" charset="0"/>
                        </a:rPr>
                        <a:t>2˚Struc mut1v1 (disrupts)</a:t>
                      </a:r>
                      <a:endParaRPr 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1.7127646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2/9/21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036875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ourier" pitchFamily="2" charset="0"/>
                        </a:rPr>
                        <a:t>2˚Struc mut1v2 (disrupts)</a:t>
                      </a:r>
                      <a:endParaRPr 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1.9042092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latin typeface="+mn-lt"/>
                        </a:rPr>
                        <a:t>2/9/21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137482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ourier" pitchFamily="2" charset="0"/>
                        </a:rPr>
                        <a:t>2˚Struc mut2v1 (restores)</a:t>
                      </a:r>
                      <a:endParaRPr 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1.6089106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latin typeface="+mn-lt"/>
                        </a:rPr>
                        <a:t>2/9/21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675347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ourier" pitchFamily="2" charset="0"/>
                        </a:rPr>
                        <a:t>2˚Struc mut2v2 (restores)</a:t>
                      </a:r>
                      <a:endParaRPr 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1.8545507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latin typeface="+mn-lt"/>
                        </a:rPr>
                        <a:t>2/9/21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81426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52691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06345BD-1413-8A44-8F5A-2F59C4BE6181}"/>
              </a:ext>
            </a:extLst>
          </p:cNvPr>
          <p:cNvSpPr txBox="1"/>
          <p:nvPr/>
        </p:nvSpPr>
        <p:spPr>
          <a:xfrm>
            <a:off x="294371" y="608078"/>
            <a:ext cx="115275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ourier" pitchFamily="2" charset="0"/>
                <a:cs typeface="Courier New" panose="02070309020205020404" pitchFamily="49" charset="0"/>
              </a:rPr>
              <a:t>WT tul4:		</a:t>
            </a:r>
            <a:r>
              <a:rPr lang="en-US" dirty="0" err="1">
                <a:latin typeface="Courier" pitchFamily="2" charset="0"/>
                <a:cs typeface="Courier New" panose="02070309020205020404" pitchFamily="49" charset="0"/>
              </a:rPr>
              <a:t>gagtatatgtgaatatttaaaaat</a:t>
            </a:r>
            <a:r>
              <a:rPr lang="en-US" u="sng" dirty="0" err="1">
                <a:latin typeface="Courier" pitchFamily="2" charset="0"/>
                <a:cs typeface="Courier New" panose="02070309020205020404" pitchFamily="49" charset="0"/>
              </a:rPr>
              <a:t>aggagt</a:t>
            </a:r>
            <a:r>
              <a:rPr lang="en-US" dirty="0" err="1">
                <a:latin typeface="Courier" pitchFamily="2" charset="0"/>
                <a:cs typeface="Courier New" panose="02070309020205020404" pitchFamily="49" charset="0"/>
              </a:rPr>
              <a:t>atctat</a:t>
            </a:r>
            <a:r>
              <a:rPr lang="en-US" dirty="0">
                <a:latin typeface="Courier" pitchFamily="2" charset="0"/>
                <a:cs typeface="Courier New" panose="02070309020205020404" pitchFamily="49" charset="0"/>
              </a:rPr>
              <a:t> ATG </a:t>
            </a:r>
            <a:r>
              <a:rPr lang="en-US" dirty="0" err="1">
                <a:latin typeface="Courier" pitchFamily="2" charset="0"/>
                <a:cs typeface="Courier New" panose="02070309020205020404" pitchFamily="49" charset="0"/>
              </a:rPr>
              <a:t>atgaaaaaaataattaag</a:t>
            </a:r>
            <a:r>
              <a:rPr lang="en-US" dirty="0">
                <a:latin typeface="Courier" pitchFamily="2" charset="0"/>
                <a:cs typeface="Courier New" panose="02070309020205020404" pitchFamily="49" charset="0"/>
              </a:rPr>
              <a:t> </a:t>
            </a:r>
          </a:p>
          <a:p>
            <a:r>
              <a:rPr lang="en-US" dirty="0">
                <a:latin typeface="Courier" pitchFamily="2" charset="0"/>
                <a:cs typeface="Courier New" panose="02070309020205020404" pitchFamily="49" charset="0"/>
              </a:rPr>
              <a:t>Small space:		   </a:t>
            </a:r>
            <a:r>
              <a:rPr lang="en-US" dirty="0" err="1">
                <a:latin typeface="Courier" pitchFamily="2" charset="0"/>
                <a:cs typeface="Courier New" panose="02070309020205020404" pitchFamily="49" charset="0"/>
              </a:rPr>
              <a:t>gagtatatgtgaatatttaaaaat</a:t>
            </a:r>
            <a:r>
              <a:rPr lang="en-US" u="sng" dirty="0" err="1">
                <a:latin typeface="Courier" pitchFamily="2" charset="0"/>
                <a:cs typeface="Courier New" panose="02070309020205020404" pitchFamily="49" charset="0"/>
              </a:rPr>
              <a:t>aggagt</a:t>
            </a:r>
            <a:r>
              <a:rPr lang="en-US" dirty="0" err="1">
                <a:latin typeface="Courier" pitchFamily="2" charset="0"/>
                <a:cs typeface="Courier New" panose="02070309020205020404" pitchFamily="49" charset="0"/>
              </a:rPr>
              <a:t>aca</a:t>
            </a:r>
            <a:r>
              <a:rPr lang="en-US" dirty="0">
                <a:latin typeface="Courier" pitchFamily="2" charset="0"/>
                <a:cs typeface="Courier New" panose="02070309020205020404" pitchFamily="49" charset="0"/>
              </a:rPr>
              <a:t> ATG </a:t>
            </a:r>
            <a:r>
              <a:rPr lang="en-US" dirty="0" err="1">
                <a:latin typeface="Courier" pitchFamily="2" charset="0"/>
                <a:cs typeface="Courier New" panose="02070309020205020404" pitchFamily="49" charset="0"/>
              </a:rPr>
              <a:t>atgaaaaaaataattaag</a:t>
            </a:r>
            <a:endParaRPr lang="en-US" dirty="0">
              <a:latin typeface="Courier" pitchFamily="2" charset="0"/>
              <a:cs typeface="Courier New" panose="02070309020205020404" pitchFamily="49" charset="0"/>
            </a:endParaRPr>
          </a:p>
          <a:p>
            <a:r>
              <a:rPr lang="en-US" dirty="0">
                <a:latin typeface="Courier" pitchFamily="2" charset="0"/>
                <a:cs typeface="Courier New" panose="02070309020205020404" pitchFamily="49" charset="0"/>
              </a:rPr>
              <a:t>Truncated 5’:			    </a:t>
            </a:r>
            <a:r>
              <a:rPr lang="en-US" dirty="0" err="1">
                <a:latin typeface="Courier" pitchFamily="2" charset="0"/>
                <a:cs typeface="Courier New" panose="02070309020205020404" pitchFamily="49" charset="0"/>
              </a:rPr>
              <a:t>gatatttaaaaat</a:t>
            </a:r>
            <a:r>
              <a:rPr lang="en-US" u="sng" dirty="0" err="1">
                <a:latin typeface="Courier" pitchFamily="2" charset="0"/>
                <a:cs typeface="Courier New" panose="02070309020205020404" pitchFamily="49" charset="0"/>
              </a:rPr>
              <a:t>aggagt</a:t>
            </a:r>
            <a:r>
              <a:rPr lang="en-US" dirty="0" err="1">
                <a:latin typeface="Courier" pitchFamily="2" charset="0"/>
                <a:cs typeface="Courier New" panose="02070309020205020404" pitchFamily="49" charset="0"/>
              </a:rPr>
              <a:t>atctat</a:t>
            </a:r>
            <a:r>
              <a:rPr lang="en-US" dirty="0">
                <a:latin typeface="Courier" pitchFamily="2" charset="0"/>
                <a:cs typeface="Courier New" panose="02070309020205020404" pitchFamily="49" charset="0"/>
              </a:rPr>
              <a:t> ATG </a:t>
            </a:r>
            <a:r>
              <a:rPr lang="en-US" dirty="0" err="1">
                <a:latin typeface="Courier" pitchFamily="2" charset="0"/>
                <a:cs typeface="Courier New" panose="02070309020205020404" pitchFamily="49" charset="0"/>
              </a:rPr>
              <a:t>atgaaaaaaataattaag</a:t>
            </a:r>
            <a:endParaRPr lang="en-US" dirty="0">
              <a:latin typeface="Courier" pitchFamily="2" charset="0"/>
              <a:cs typeface="Courier New" panose="02070309020205020404" pitchFamily="49" charset="0"/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A7292BB7-6400-5D45-9591-86BF994423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4542111"/>
              </p:ext>
            </p:extLst>
          </p:nvPr>
        </p:nvGraphicFramePr>
        <p:xfrm>
          <a:off x="455448" y="3218793"/>
          <a:ext cx="6096000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1624860622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414349557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5216800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+mn-lt"/>
                        </a:rPr>
                        <a:t>UTR description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+mn-lt"/>
                        </a:rPr>
                        <a:t>Ratio of WT/d2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+mn-lt"/>
                        </a:rPr>
                        <a:t>Date Assay(s) Performed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9595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+mn-lt"/>
                        </a:rPr>
                        <a:t>WT tul4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1, 1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+mn-lt"/>
                        </a:rPr>
                        <a:t>8/10/21, 8/3/21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35059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+mn-lt"/>
                        </a:rPr>
                        <a:t>Small space tul4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0.9353948, 1.005339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+mn-lt"/>
                        </a:rPr>
                        <a:t>8/10/21, 8/3/21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79553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+mn-lt"/>
                        </a:rPr>
                        <a:t>Truncated 5’ tul4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1.4731952, 1.5333704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+mn-lt"/>
                        </a:rPr>
                        <a:t>8/10/21, 8/3/21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41672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69984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980B8A4-09D1-4795-989B-6369A61DDB67}"/>
              </a:ext>
            </a:extLst>
          </p:cNvPr>
          <p:cNvSpPr txBox="1"/>
          <p:nvPr/>
        </p:nvSpPr>
        <p:spPr>
          <a:xfrm>
            <a:off x="1734674" y="1367943"/>
            <a:ext cx="812800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ourier" pitchFamily="2" charset="0"/>
              </a:rPr>
              <a:t>11 back from start</a:t>
            </a:r>
          </a:p>
          <a:p>
            <a:r>
              <a:rPr lang="en-US" dirty="0">
                <a:latin typeface="Courier" pitchFamily="2" charset="0"/>
              </a:rPr>
              <a:t>Ideal SD	    		</a:t>
            </a:r>
            <a:r>
              <a:rPr lang="en-US" dirty="0" err="1">
                <a:latin typeface="Courier" pitchFamily="2" charset="0"/>
              </a:rPr>
              <a:t>nnnnnnnnnnn</a:t>
            </a:r>
            <a:r>
              <a:rPr lang="en-US" u="sng" dirty="0" err="1">
                <a:latin typeface="Courier" pitchFamily="2" charset="0"/>
              </a:rPr>
              <a:t>AA</a:t>
            </a:r>
            <a:r>
              <a:rPr lang="en-US" u="sng" dirty="0" err="1">
                <a:highlight>
                  <a:srgbClr val="FFFF00"/>
                </a:highlight>
                <a:latin typeface="Courier" pitchFamily="2" charset="0"/>
              </a:rPr>
              <a:t>G</a:t>
            </a:r>
            <a:r>
              <a:rPr lang="en-US" u="sng" dirty="0" err="1">
                <a:latin typeface="Courier" pitchFamily="2" charset="0"/>
              </a:rPr>
              <a:t>GAGG</a:t>
            </a:r>
            <a:r>
              <a:rPr lang="en-US" dirty="0" err="1">
                <a:latin typeface="Courier" pitchFamily="2" charset="0"/>
              </a:rPr>
              <a:t>nnnnnn</a:t>
            </a:r>
            <a:r>
              <a:rPr lang="en-US" dirty="0">
                <a:latin typeface="Courier" pitchFamily="2" charset="0"/>
              </a:rPr>
              <a:t> ATG</a:t>
            </a:r>
            <a:endParaRPr lang="en-US" dirty="0">
              <a:latin typeface="Courier" pitchFamily="2" charset="0"/>
              <a:cs typeface="Courier New" panose="02070309020205020404" pitchFamily="49" charset="0"/>
            </a:endParaRPr>
          </a:p>
          <a:p>
            <a:r>
              <a:rPr lang="en-US" dirty="0">
                <a:latin typeface="Courier" pitchFamily="2" charset="0"/>
                <a:cs typeface="Courier New" panose="02070309020205020404" pitchFamily="49" charset="0"/>
              </a:rPr>
              <a:t>Truncated tul4: 	      </a:t>
            </a:r>
            <a:r>
              <a:rPr lang="en-US" dirty="0" err="1">
                <a:latin typeface="Courier" pitchFamily="2" charset="0"/>
                <a:cs typeface="Courier New" panose="02070309020205020404" pitchFamily="49" charset="0"/>
              </a:rPr>
              <a:t>gatatttaaaaat</a:t>
            </a:r>
            <a:r>
              <a:rPr lang="en-US" u="sng" dirty="0" err="1">
                <a:latin typeface="Courier" pitchFamily="2" charset="0"/>
                <a:cs typeface="Courier New" panose="02070309020205020404" pitchFamily="49" charset="0"/>
              </a:rPr>
              <a:t>a</a:t>
            </a:r>
            <a:r>
              <a:rPr lang="en-US" u="sng" dirty="0" err="1">
                <a:highlight>
                  <a:srgbClr val="FFFF00"/>
                </a:highlight>
                <a:latin typeface="Courier" pitchFamily="2" charset="0"/>
                <a:cs typeface="Courier New" panose="02070309020205020404" pitchFamily="49" charset="0"/>
              </a:rPr>
              <a:t>g</a:t>
            </a:r>
            <a:r>
              <a:rPr lang="en-US" u="sng" dirty="0" err="1">
                <a:latin typeface="Courier" pitchFamily="2" charset="0"/>
                <a:cs typeface="Courier New" panose="02070309020205020404" pitchFamily="49" charset="0"/>
              </a:rPr>
              <a:t>gagt</a:t>
            </a:r>
            <a:r>
              <a:rPr lang="en-US" dirty="0" err="1">
                <a:latin typeface="Courier" pitchFamily="2" charset="0"/>
                <a:cs typeface="Courier New" panose="02070309020205020404" pitchFamily="49" charset="0"/>
              </a:rPr>
              <a:t>atctat</a:t>
            </a:r>
            <a:r>
              <a:rPr lang="en-US" dirty="0">
                <a:latin typeface="Courier" pitchFamily="2" charset="0"/>
                <a:cs typeface="Courier New" panose="02070309020205020404" pitchFamily="49" charset="0"/>
              </a:rPr>
              <a:t> ATG</a:t>
            </a:r>
          </a:p>
          <a:p>
            <a:r>
              <a:rPr lang="en-US" dirty="0">
                <a:latin typeface="Courier" pitchFamily="2" charset="0"/>
              </a:rPr>
              <a:t>WT pdpA:	    		</a:t>
            </a:r>
            <a:r>
              <a:rPr lang="en-US" dirty="0" err="1">
                <a:latin typeface="Courier" pitchFamily="2" charset="0"/>
              </a:rPr>
              <a:t>agttatgttctaa</a:t>
            </a:r>
            <a:r>
              <a:rPr lang="en-US" dirty="0" err="1">
                <a:highlight>
                  <a:srgbClr val="FFFF00"/>
                </a:highlight>
                <a:latin typeface="Courier" pitchFamily="2" charset="0"/>
              </a:rPr>
              <a:t>t</a:t>
            </a:r>
            <a:r>
              <a:rPr lang="en-US" dirty="0" err="1">
                <a:latin typeface="Courier" pitchFamily="2" charset="0"/>
              </a:rPr>
              <a:t>t</a:t>
            </a:r>
            <a:r>
              <a:rPr lang="en-US" u="sng" dirty="0" err="1">
                <a:latin typeface="Courier" pitchFamily="2" charset="0"/>
              </a:rPr>
              <a:t>aagtag</a:t>
            </a:r>
            <a:r>
              <a:rPr lang="en-US" dirty="0" err="1">
                <a:latin typeface="Courier" pitchFamily="2" charset="0"/>
              </a:rPr>
              <a:t>aca</a:t>
            </a:r>
            <a:r>
              <a:rPr lang="en-US" dirty="0">
                <a:latin typeface="Courier" pitchFamily="2" charset="0"/>
              </a:rPr>
              <a:t> ATG</a:t>
            </a:r>
          </a:p>
          <a:p>
            <a:r>
              <a:rPr lang="en-US" dirty="0">
                <a:latin typeface="Courier" pitchFamily="2" charset="0"/>
                <a:cs typeface="Courier New" panose="02070309020205020404" pitchFamily="49" charset="0"/>
              </a:rPr>
              <a:t>Small spacetul4   </a:t>
            </a:r>
            <a:r>
              <a:rPr lang="en-US" dirty="0" err="1">
                <a:latin typeface="Courier" pitchFamily="2" charset="0"/>
                <a:cs typeface="Courier New" panose="02070309020205020404" pitchFamily="49" charset="0"/>
              </a:rPr>
              <a:t>gagtatatgtgaatatttaaaa</a:t>
            </a:r>
            <a:r>
              <a:rPr lang="en-US" dirty="0" err="1">
                <a:highlight>
                  <a:srgbClr val="FFFF00"/>
                </a:highlight>
                <a:latin typeface="Courier" pitchFamily="2" charset="0"/>
                <a:cs typeface="Courier New" panose="02070309020205020404" pitchFamily="49" charset="0"/>
              </a:rPr>
              <a:t>a</a:t>
            </a:r>
            <a:r>
              <a:rPr lang="en-US" dirty="0" err="1">
                <a:latin typeface="Courier" pitchFamily="2" charset="0"/>
                <a:cs typeface="Courier New" panose="02070309020205020404" pitchFamily="49" charset="0"/>
              </a:rPr>
              <a:t>t</a:t>
            </a:r>
            <a:r>
              <a:rPr lang="en-US" u="sng" dirty="0" err="1">
                <a:latin typeface="Courier" pitchFamily="2" charset="0"/>
                <a:cs typeface="Courier New" panose="02070309020205020404" pitchFamily="49" charset="0"/>
              </a:rPr>
              <a:t>aggagt</a:t>
            </a:r>
            <a:r>
              <a:rPr lang="en-US" dirty="0" err="1">
                <a:latin typeface="Courier" pitchFamily="2" charset="0"/>
                <a:cs typeface="Courier New" panose="02070309020205020404" pitchFamily="49" charset="0"/>
              </a:rPr>
              <a:t>aca</a:t>
            </a:r>
            <a:r>
              <a:rPr lang="en-US" dirty="0">
                <a:latin typeface="Courier" pitchFamily="2" charset="0"/>
                <a:cs typeface="Courier New" panose="02070309020205020404" pitchFamily="49" charset="0"/>
              </a:rPr>
              <a:t> ATG </a:t>
            </a:r>
          </a:p>
          <a:p>
            <a:endParaRPr lang="en-US" dirty="0">
              <a:latin typeface="Courier" pitchFamily="2" charset="0"/>
              <a:cs typeface="Courier New" panose="02070309020205020404" pitchFamily="49" charset="0"/>
            </a:endParaRPr>
          </a:p>
          <a:p>
            <a:r>
              <a:rPr lang="en-US" dirty="0">
                <a:latin typeface="Courier" pitchFamily="2" charset="0"/>
                <a:cs typeface="Courier New" panose="02070309020205020404" pitchFamily="49" charset="0"/>
              </a:rPr>
              <a:t> 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7CBBAB-1D67-4171-B9D8-D5E304229001}"/>
              </a:ext>
            </a:extLst>
          </p:cNvPr>
          <p:cNvSpPr txBox="1"/>
          <p:nvPr/>
        </p:nvSpPr>
        <p:spPr>
          <a:xfrm>
            <a:off x="373584" y="2871608"/>
            <a:ext cx="812800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ourier" pitchFamily="2" charset="0"/>
              </a:rPr>
              <a:t>19 back from start (binds to the A of AUG?)</a:t>
            </a:r>
          </a:p>
          <a:p>
            <a:r>
              <a:rPr lang="en-US" dirty="0">
                <a:latin typeface="Courier" pitchFamily="2" charset="0"/>
                <a:cs typeface="Courier New" panose="02070309020205020404" pitchFamily="49" charset="0"/>
              </a:rPr>
              <a:t>Truncated tul4: 	      </a:t>
            </a:r>
            <a:r>
              <a:rPr lang="en-US" dirty="0" err="1">
                <a:latin typeface="Courier" pitchFamily="2" charset="0"/>
                <a:cs typeface="Courier New" panose="02070309020205020404" pitchFamily="49" charset="0"/>
              </a:rPr>
              <a:t>gatatt</a:t>
            </a:r>
            <a:r>
              <a:rPr lang="en-US" dirty="0" err="1">
                <a:highlight>
                  <a:srgbClr val="FFFF00"/>
                </a:highlight>
                <a:latin typeface="Courier" pitchFamily="2" charset="0"/>
                <a:cs typeface="Courier New" panose="02070309020205020404" pitchFamily="49" charset="0"/>
              </a:rPr>
              <a:t>t</a:t>
            </a:r>
            <a:r>
              <a:rPr lang="en-US" dirty="0" err="1">
                <a:latin typeface="Courier" pitchFamily="2" charset="0"/>
                <a:cs typeface="Courier New" panose="02070309020205020404" pitchFamily="49" charset="0"/>
              </a:rPr>
              <a:t>aaaaat</a:t>
            </a:r>
            <a:r>
              <a:rPr lang="en-US" u="sng" dirty="0" err="1">
                <a:latin typeface="Courier" pitchFamily="2" charset="0"/>
                <a:cs typeface="Courier New" panose="02070309020205020404" pitchFamily="49" charset="0"/>
              </a:rPr>
              <a:t>aggagt</a:t>
            </a:r>
            <a:r>
              <a:rPr lang="en-US" dirty="0" err="1">
                <a:latin typeface="Courier" pitchFamily="2" charset="0"/>
                <a:cs typeface="Courier New" panose="02070309020205020404" pitchFamily="49" charset="0"/>
              </a:rPr>
              <a:t>atctat</a:t>
            </a:r>
            <a:r>
              <a:rPr lang="en-US" dirty="0">
                <a:latin typeface="Courier" pitchFamily="2" charset="0"/>
                <a:cs typeface="Courier New" panose="02070309020205020404" pitchFamily="49" charset="0"/>
              </a:rPr>
              <a:t> ATG</a:t>
            </a:r>
          </a:p>
          <a:p>
            <a:r>
              <a:rPr lang="en-US" dirty="0">
                <a:latin typeface="Courier" pitchFamily="2" charset="0"/>
              </a:rPr>
              <a:t>WT pdpA:	    		</a:t>
            </a:r>
            <a:r>
              <a:rPr lang="en-US" dirty="0" err="1">
                <a:latin typeface="Courier" pitchFamily="2" charset="0"/>
              </a:rPr>
              <a:t>agtta</a:t>
            </a:r>
            <a:r>
              <a:rPr lang="en-US" dirty="0" err="1">
                <a:highlight>
                  <a:srgbClr val="FFFF00"/>
                </a:highlight>
                <a:latin typeface="Courier" pitchFamily="2" charset="0"/>
              </a:rPr>
              <a:t>t</a:t>
            </a:r>
            <a:r>
              <a:rPr lang="en-US" dirty="0" err="1">
                <a:latin typeface="Courier" pitchFamily="2" charset="0"/>
              </a:rPr>
              <a:t>gttctaatt</a:t>
            </a:r>
            <a:r>
              <a:rPr lang="en-US" u="sng" dirty="0" err="1">
                <a:latin typeface="Courier" pitchFamily="2" charset="0"/>
              </a:rPr>
              <a:t>aagtag</a:t>
            </a:r>
            <a:r>
              <a:rPr lang="en-US" dirty="0" err="1">
                <a:latin typeface="Courier" pitchFamily="2" charset="0"/>
              </a:rPr>
              <a:t>aca</a:t>
            </a:r>
            <a:r>
              <a:rPr lang="en-US" dirty="0">
                <a:latin typeface="Courier" pitchFamily="2" charset="0"/>
              </a:rPr>
              <a:t> ATG</a:t>
            </a:r>
          </a:p>
          <a:p>
            <a:r>
              <a:rPr lang="en-US" dirty="0">
                <a:latin typeface="Courier" pitchFamily="2" charset="0"/>
                <a:cs typeface="Courier New" panose="02070309020205020404" pitchFamily="49" charset="0"/>
              </a:rPr>
              <a:t>Small spacetul4   </a:t>
            </a:r>
            <a:r>
              <a:rPr lang="en-US" dirty="0" err="1">
                <a:latin typeface="Courier" pitchFamily="2" charset="0"/>
                <a:cs typeface="Courier New" panose="02070309020205020404" pitchFamily="49" charset="0"/>
              </a:rPr>
              <a:t>gagtatatgtgaat</a:t>
            </a:r>
            <a:r>
              <a:rPr lang="en-US" dirty="0" err="1">
                <a:highlight>
                  <a:srgbClr val="FFFF00"/>
                </a:highlight>
                <a:latin typeface="Courier" pitchFamily="2" charset="0"/>
                <a:cs typeface="Courier New" panose="02070309020205020404" pitchFamily="49" charset="0"/>
              </a:rPr>
              <a:t>a</a:t>
            </a:r>
            <a:r>
              <a:rPr lang="en-US" dirty="0" err="1">
                <a:latin typeface="Courier" pitchFamily="2" charset="0"/>
                <a:cs typeface="Courier New" panose="02070309020205020404" pitchFamily="49" charset="0"/>
              </a:rPr>
              <a:t>tttaaaaat</a:t>
            </a:r>
            <a:r>
              <a:rPr lang="en-US" u="sng" dirty="0" err="1">
                <a:latin typeface="Courier" pitchFamily="2" charset="0"/>
                <a:cs typeface="Courier New" panose="02070309020205020404" pitchFamily="49" charset="0"/>
              </a:rPr>
              <a:t>aggagt</a:t>
            </a:r>
            <a:r>
              <a:rPr lang="en-US" dirty="0" err="1">
                <a:latin typeface="Courier" pitchFamily="2" charset="0"/>
                <a:cs typeface="Courier New" panose="02070309020205020404" pitchFamily="49" charset="0"/>
              </a:rPr>
              <a:t>aca</a:t>
            </a:r>
            <a:r>
              <a:rPr lang="en-US" dirty="0">
                <a:latin typeface="Courier" pitchFamily="2" charset="0"/>
                <a:cs typeface="Courier New" panose="02070309020205020404" pitchFamily="49" charset="0"/>
              </a:rPr>
              <a:t> ATG</a:t>
            </a:r>
          </a:p>
          <a:p>
            <a:r>
              <a:rPr lang="en-US" dirty="0">
                <a:latin typeface="Courier" pitchFamily="2" charset="0"/>
              </a:rPr>
              <a:t>                           </a:t>
            </a:r>
            <a:endParaRPr lang="en-US" dirty="0">
              <a:latin typeface="Courier" pitchFamily="2" charset="0"/>
              <a:cs typeface="Courier New" panose="02070309020205020404" pitchFamily="49" charset="0"/>
            </a:endParaRPr>
          </a:p>
          <a:p>
            <a:endParaRPr lang="en-US" dirty="0">
              <a:latin typeface="Courier" pitchFamily="2" charset="0"/>
              <a:cs typeface="Courier New" panose="02070309020205020404" pitchFamily="49" charset="0"/>
            </a:endParaRPr>
          </a:p>
          <a:p>
            <a:r>
              <a:rPr lang="en-US" dirty="0">
                <a:latin typeface="Courier" pitchFamily="2" charset="0"/>
                <a:cs typeface="Courier New" panose="02070309020205020404" pitchFamily="49" charset="0"/>
              </a:rPr>
              <a:t> 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5851209-01E0-44EB-98A3-78DA789CFC2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2827480" y="4547247"/>
            <a:ext cx="1937946" cy="1892347"/>
          </a:xfrm>
          <a:prstGeom prst="rect">
            <a:avLst/>
          </a:prstGeom>
          <a:noFill/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318D4A3-8491-463B-BB2D-79C038294A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382" y="4695890"/>
            <a:ext cx="2372266" cy="129662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CC17CA8-D173-4403-B114-07AAB393C8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3050" y="4695890"/>
            <a:ext cx="2266694" cy="1618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3775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2156</TotalTime>
  <Words>327</Words>
  <Application>Microsoft Office PowerPoint</Application>
  <PresentationFormat>Widescreen</PresentationFormat>
  <Paragraphs>72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Courier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Kathryn Ramsey</dc:creator>
  <cp:lastModifiedBy>Hannah</cp:lastModifiedBy>
  <cp:revision>29</cp:revision>
  <dcterms:created xsi:type="dcterms:W3CDTF">2021-08-04T00:11:20Z</dcterms:created>
  <dcterms:modified xsi:type="dcterms:W3CDTF">2022-03-24T18:46:02Z</dcterms:modified>
</cp:coreProperties>
</file>