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87" r:id="rId6"/>
    <p:sldId id="285" r:id="rId7"/>
    <p:sldId id="290" r:id="rId8"/>
    <p:sldId id="291" r:id="rId9"/>
    <p:sldId id="297" r:id="rId10"/>
    <p:sldId id="289" r:id="rId11"/>
    <p:sldId id="292" r:id="rId12"/>
    <p:sldId id="293" r:id="rId13"/>
    <p:sldId id="295" r:id="rId14"/>
    <p:sldId id="296"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D92"/>
    <a:srgbClr val="BEB9AA"/>
    <a:srgbClr val="D8D2CD"/>
    <a:srgbClr val="A5A5A5"/>
    <a:srgbClr val="C0C9C2"/>
    <a:srgbClr val="F2F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9" autoAdjust="0"/>
    <p:restoredTop sz="54218" autoAdjust="0"/>
  </p:normalViewPr>
  <p:slideViewPr>
    <p:cSldViewPr snapToGrid="0">
      <p:cViewPr varScale="1">
        <p:scale>
          <a:sx n="39" d="100"/>
          <a:sy n="39" d="100"/>
        </p:scale>
        <p:origin x="1740" y="36"/>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userId="87be738432606cac" providerId="LiveId" clId="{41F71162-CB3E-4218-8C9B-22AB1130CF1B}"/>
    <pc:docChg chg="undo custSel addSld delSld modSld sldOrd">
      <pc:chgData name="Hannah" userId="87be738432606cac" providerId="LiveId" clId="{41F71162-CB3E-4218-8C9B-22AB1130CF1B}" dt="2021-07-01T20:02:26.394" v="2614" actId="20577"/>
      <pc:docMkLst>
        <pc:docMk/>
      </pc:docMkLst>
      <pc:sldChg chg="addSp delSp modSp mod">
        <pc:chgData name="Hannah" userId="87be738432606cac" providerId="LiveId" clId="{41F71162-CB3E-4218-8C9B-22AB1130CF1B}" dt="2021-07-01T17:30:40.712" v="74" actId="6549"/>
        <pc:sldMkLst>
          <pc:docMk/>
          <pc:sldMk cId="2259308896" sldId="256"/>
        </pc:sldMkLst>
        <pc:spChg chg="add del mod">
          <ac:chgData name="Hannah" userId="87be738432606cac" providerId="LiveId" clId="{41F71162-CB3E-4218-8C9B-22AB1130CF1B}" dt="2021-07-01T17:29:54.112" v="30" actId="931"/>
          <ac:spMkLst>
            <pc:docMk/>
            <pc:sldMk cId="2259308896" sldId="256"/>
            <ac:spMk id="2" creationId="{70EBF5CE-E549-4E30-8CA2-4836DF3957D9}"/>
          </ac:spMkLst>
        </pc:spChg>
        <pc:spChg chg="mod">
          <ac:chgData name="Hannah" userId="87be738432606cac" providerId="LiveId" clId="{41F71162-CB3E-4218-8C9B-22AB1130CF1B}" dt="2021-07-01T17:30:20.528" v="39" actId="14100"/>
          <ac:spMkLst>
            <pc:docMk/>
            <pc:sldMk cId="2259308896" sldId="256"/>
            <ac:spMk id="4" creationId="{88467C95-DF23-40B9-B265-2E6F3DE29030}"/>
          </ac:spMkLst>
        </pc:spChg>
        <pc:spChg chg="add del mod">
          <ac:chgData name="Hannah" userId="87be738432606cac" providerId="LiveId" clId="{41F71162-CB3E-4218-8C9B-22AB1130CF1B}" dt="2021-07-01T17:30:14.474" v="36" actId="478"/>
          <ac:spMkLst>
            <pc:docMk/>
            <pc:sldMk cId="2259308896" sldId="256"/>
            <ac:spMk id="7" creationId="{AAC327A5-0CD0-43F9-A154-B98D8FF44AC1}"/>
          </ac:spMkLst>
        </pc:spChg>
        <pc:spChg chg="mod">
          <ac:chgData name="Hannah" userId="87be738432606cac" providerId="LiveId" clId="{41F71162-CB3E-4218-8C9B-22AB1130CF1B}" dt="2021-07-01T17:30:40.712" v="74" actId="6549"/>
          <ac:spMkLst>
            <pc:docMk/>
            <pc:sldMk cId="2259308896" sldId="256"/>
            <ac:spMk id="18" creationId="{27A48A35-E5E4-4A5F-9F91-BAEA4F5DF21D}"/>
          </ac:spMkLst>
        </pc:spChg>
        <pc:picChg chg="add del mod modCrop">
          <ac:chgData name="Hannah" userId="87be738432606cac" providerId="LiveId" clId="{41F71162-CB3E-4218-8C9B-22AB1130CF1B}" dt="2021-07-01T17:30:12.218" v="35" actId="478"/>
          <ac:picMkLst>
            <pc:docMk/>
            <pc:sldMk cId="2259308896" sldId="256"/>
            <ac:picMk id="5" creationId="{B3EA95C4-68AE-4016-8343-C23C814F343F}"/>
          </ac:picMkLst>
        </pc:picChg>
        <pc:picChg chg="del">
          <ac:chgData name="Hannah" userId="87be738432606cac" providerId="LiveId" clId="{41F71162-CB3E-4218-8C9B-22AB1130CF1B}" dt="2021-07-01T17:29:26.837" v="29" actId="478"/>
          <ac:picMkLst>
            <pc:docMk/>
            <pc:sldMk cId="2259308896" sldId="256"/>
            <ac:picMk id="10" creationId="{989DB536-6819-4D2C-B0DB-D6649F94F6C1}"/>
          </ac:picMkLst>
        </pc:picChg>
        <pc:picChg chg="add del">
          <ac:chgData name="Hannah" userId="87be738432606cac" providerId="LiveId" clId="{41F71162-CB3E-4218-8C9B-22AB1130CF1B}" dt="2021-07-01T17:29:26.837" v="29" actId="478"/>
          <ac:picMkLst>
            <pc:docMk/>
            <pc:sldMk cId="2259308896" sldId="256"/>
            <ac:picMk id="1026" creationId="{D2BA6195-462E-4F70-843A-5B19C6B445C8}"/>
          </ac:picMkLst>
        </pc:picChg>
      </pc:sldChg>
      <pc:sldChg chg="del">
        <pc:chgData name="Hannah" userId="87be738432606cac" providerId="LiveId" clId="{41F71162-CB3E-4218-8C9B-22AB1130CF1B}" dt="2021-07-01T19:06:24.217" v="1265" actId="47"/>
        <pc:sldMkLst>
          <pc:docMk/>
          <pc:sldMk cId="4212917468" sldId="260"/>
        </pc:sldMkLst>
      </pc:sldChg>
      <pc:sldChg chg="del">
        <pc:chgData name="Hannah" userId="87be738432606cac" providerId="LiveId" clId="{41F71162-CB3E-4218-8C9B-22AB1130CF1B}" dt="2021-07-01T19:06:24.217" v="1265" actId="47"/>
        <pc:sldMkLst>
          <pc:docMk/>
          <pc:sldMk cId="1527386939" sldId="261"/>
        </pc:sldMkLst>
      </pc:sldChg>
      <pc:sldChg chg="del">
        <pc:chgData name="Hannah" userId="87be738432606cac" providerId="LiveId" clId="{41F71162-CB3E-4218-8C9B-22AB1130CF1B}" dt="2021-07-01T19:06:24.217" v="1265" actId="47"/>
        <pc:sldMkLst>
          <pc:docMk/>
          <pc:sldMk cId="700209266" sldId="264"/>
        </pc:sldMkLst>
      </pc:sldChg>
      <pc:sldChg chg="del">
        <pc:chgData name="Hannah" userId="87be738432606cac" providerId="LiveId" clId="{41F71162-CB3E-4218-8C9B-22AB1130CF1B}" dt="2021-07-01T19:06:24.217" v="1265" actId="47"/>
        <pc:sldMkLst>
          <pc:docMk/>
          <pc:sldMk cId="2563119616" sldId="265"/>
        </pc:sldMkLst>
      </pc:sldChg>
      <pc:sldChg chg="del">
        <pc:chgData name="Hannah" userId="87be738432606cac" providerId="LiveId" clId="{41F71162-CB3E-4218-8C9B-22AB1130CF1B}" dt="2021-07-01T19:06:24.217" v="1265" actId="47"/>
        <pc:sldMkLst>
          <pc:docMk/>
          <pc:sldMk cId="445070695" sldId="267"/>
        </pc:sldMkLst>
      </pc:sldChg>
      <pc:sldChg chg="addSp delSp del">
        <pc:chgData name="Hannah" userId="87be738432606cac" providerId="LiveId" clId="{41F71162-CB3E-4218-8C9B-22AB1130CF1B}" dt="2021-07-01T19:06:24.217" v="1265" actId="47"/>
        <pc:sldMkLst>
          <pc:docMk/>
          <pc:sldMk cId="2371293676" sldId="278"/>
        </pc:sldMkLst>
        <pc:picChg chg="add del">
          <ac:chgData name="Hannah" userId="87be738432606cac" providerId="LiveId" clId="{41F71162-CB3E-4218-8C9B-22AB1130CF1B}" dt="2021-07-01T17:33:41.439" v="150" actId="478"/>
          <ac:picMkLst>
            <pc:docMk/>
            <pc:sldMk cId="2371293676" sldId="278"/>
            <ac:picMk id="2050" creationId="{312F3E3B-D737-4488-8756-7EFA085F4E1E}"/>
          </ac:picMkLst>
        </pc:picChg>
      </pc:sldChg>
      <pc:sldChg chg="del">
        <pc:chgData name="Hannah" userId="87be738432606cac" providerId="LiveId" clId="{41F71162-CB3E-4218-8C9B-22AB1130CF1B}" dt="2021-07-01T19:06:24.217" v="1265" actId="47"/>
        <pc:sldMkLst>
          <pc:docMk/>
          <pc:sldMk cId="675137161" sldId="281"/>
        </pc:sldMkLst>
      </pc:sldChg>
      <pc:sldChg chg="del">
        <pc:chgData name="Hannah" userId="87be738432606cac" providerId="LiveId" clId="{41F71162-CB3E-4218-8C9B-22AB1130CF1B}" dt="2021-07-01T19:06:24.217" v="1265" actId="47"/>
        <pc:sldMkLst>
          <pc:docMk/>
          <pc:sldMk cId="344939837" sldId="283"/>
        </pc:sldMkLst>
      </pc:sldChg>
      <pc:sldChg chg="del">
        <pc:chgData name="Hannah" userId="87be738432606cac" providerId="LiveId" clId="{41F71162-CB3E-4218-8C9B-22AB1130CF1B}" dt="2021-07-01T19:06:24.217" v="1265" actId="47"/>
        <pc:sldMkLst>
          <pc:docMk/>
          <pc:sldMk cId="3483999599" sldId="284"/>
        </pc:sldMkLst>
      </pc:sldChg>
      <pc:sldChg chg="addSp modSp mod ord setBg">
        <pc:chgData name="Hannah" userId="87be738432606cac" providerId="LiveId" clId="{41F71162-CB3E-4218-8C9B-22AB1130CF1B}" dt="2021-07-01T17:39:34.673" v="335" actId="20577"/>
        <pc:sldMkLst>
          <pc:docMk/>
          <pc:sldMk cId="2865516803" sldId="285"/>
        </pc:sldMkLst>
        <pc:spChg chg="mod">
          <ac:chgData name="Hannah" userId="87be738432606cac" providerId="LiveId" clId="{41F71162-CB3E-4218-8C9B-22AB1130CF1B}" dt="2021-07-01T17:39:34.673" v="335" actId="20577"/>
          <ac:spMkLst>
            <pc:docMk/>
            <pc:sldMk cId="2865516803" sldId="285"/>
            <ac:spMk id="2" creationId="{C11A7FF5-E7DB-4462-BC64-12126BDC0DFB}"/>
          </ac:spMkLst>
        </pc:spChg>
        <pc:spChg chg="mod">
          <ac:chgData name="Hannah" userId="87be738432606cac" providerId="LiveId" clId="{41F71162-CB3E-4218-8C9B-22AB1130CF1B}" dt="2021-07-01T17:38:08.473" v="324" actId="1076"/>
          <ac:spMkLst>
            <pc:docMk/>
            <pc:sldMk cId="2865516803" sldId="285"/>
            <ac:spMk id="14" creationId="{BEC46ADB-55E5-43DA-8E91-C49412A33045}"/>
          </ac:spMkLst>
        </pc:spChg>
        <pc:picChg chg="add mod">
          <ac:chgData name="Hannah" userId="87be738432606cac" providerId="LiveId" clId="{41F71162-CB3E-4218-8C9B-22AB1130CF1B}" dt="2021-07-01T17:37:51.425" v="321" actId="1076"/>
          <ac:picMkLst>
            <pc:docMk/>
            <pc:sldMk cId="2865516803" sldId="285"/>
            <ac:picMk id="3074" creationId="{D307BFCD-82C2-48D6-84E9-A7C3E956057E}"/>
          </ac:picMkLst>
        </pc:picChg>
      </pc:sldChg>
      <pc:sldChg chg="del">
        <pc:chgData name="Hannah" userId="87be738432606cac" providerId="LiveId" clId="{41F71162-CB3E-4218-8C9B-22AB1130CF1B}" dt="2021-07-01T19:06:28.485" v="1266" actId="47"/>
        <pc:sldMkLst>
          <pc:docMk/>
          <pc:sldMk cId="4237778926" sldId="286"/>
        </pc:sldMkLst>
      </pc:sldChg>
      <pc:sldChg chg="modSp mod ord setBg">
        <pc:chgData name="Hannah" userId="87be738432606cac" providerId="LiveId" clId="{41F71162-CB3E-4218-8C9B-22AB1130CF1B}" dt="2021-07-01T17:33:34.931" v="148" actId="207"/>
        <pc:sldMkLst>
          <pc:docMk/>
          <pc:sldMk cId="1912012592" sldId="287"/>
        </pc:sldMkLst>
        <pc:spChg chg="mod">
          <ac:chgData name="Hannah" userId="87be738432606cac" providerId="LiveId" clId="{41F71162-CB3E-4218-8C9B-22AB1130CF1B}" dt="2021-07-01T17:32:29.362" v="143" actId="114"/>
          <ac:spMkLst>
            <pc:docMk/>
            <pc:sldMk cId="1912012592" sldId="287"/>
            <ac:spMk id="3" creationId="{F9055465-EA9F-436E-A0C3-64912E06BF2C}"/>
          </ac:spMkLst>
        </pc:spChg>
        <pc:spChg chg="mod">
          <ac:chgData name="Hannah" userId="87be738432606cac" providerId="LiveId" clId="{41F71162-CB3E-4218-8C9B-22AB1130CF1B}" dt="2021-07-01T17:33:34.931" v="148" actId="207"/>
          <ac:spMkLst>
            <pc:docMk/>
            <pc:sldMk cId="1912012592" sldId="287"/>
            <ac:spMk id="9" creationId="{BB74BB8A-7BAA-4A6E-9CC4-CB382C68DEEC}"/>
          </ac:spMkLst>
        </pc:spChg>
      </pc:sldChg>
      <pc:sldChg chg="del">
        <pc:chgData name="Hannah" userId="87be738432606cac" providerId="LiveId" clId="{41F71162-CB3E-4218-8C9B-22AB1130CF1B}" dt="2021-07-01T19:06:24.217" v="1265" actId="47"/>
        <pc:sldMkLst>
          <pc:docMk/>
          <pc:sldMk cId="4083546591" sldId="288"/>
        </pc:sldMkLst>
      </pc:sldChg>
      <pc:sldChg chg="modSp add mod setBg">
        <pc:chgData name="Hannah" userId="87be738432606cac" providerId="LiveId" clId="{41F71162-CB3E-4218-8C9B-22AB1130CF1B}" dt="2021-07-01T17:34:29.232" v="212"/>
        <pc:sldMkLst>
          <pc:docMk/>
          <pc:sldMk cId="3919737034" sldId="289"/>
        </pc:sldMkLst>
        <pc:spChg chg="mod">
          <ac:chgData name="Hannah" userId="87be738432606cac" providerId="LiveId" clId="{41F71162-CB3E-4218-8C9B-22AB1130CF1B}" dt="2021-07-01T17:34:09.972" v="210" actId="20577"/>
          <ac:spMkLst>
            <pc:docMk/>
            <pc:sldMk cId="3919737034" sldId="289"/>
            <ac:spMk id="3" creationId="{F9055465-EA9F-436E-A0C3-64912E06BF2C}"/>
          </ac:spMkLst>
        </pc:spChg>
        <pc:spChg chg="mod">
          <ac:chgData name="Hannah" userId="87be738432606cac" providerId="LiveId" clId="{41F71162-CB3E-4218-8C9B-22AB1130CF1B}" dt="2021-07-01T17:33:49.443" v="153" actId="20577"/>
          <ac:spMkLst>
            <pc:docMk/>
            <pc:sldMk cId="3919737034" sldId="289"/>
            <ac:spMk id="9" creationId="{BB74BB8A-7BAA-4A6E-9CC4-CB382C68DEEC}"/>
          </ac:spMkLst>
        </pc:spChg>
      </pc:sldChg>
      <pc:sldChg chg="addSp delSp modSp add mod">
        <pc:chgData name="Hannah" userId="87be738432606cac" providerId="LiveId" clId="{41F71162-CB3E-4218-8C9B-22AB1130CF1B}" dt="2021-07-01T19:24:16.578" v="1499" actId="1076"/>
        <pc:sldMkLst>
          <pc:docMk/>
          <pc:sldMk cId="2312919034" sldId="290"/>
        </pc:sldMkLst>
        <pc:spChg chg="mod">
          <ac:chgData name="Hannah" userId="87be738432606cac" providerId="LiveId" clId="{41F71162-CB3E-4218-8C9B-22AB1130CF1B}" dt="2021-07-01T19:24:16.578" v="1499" actId="1076"/>
          <ac:spMkLst>
            <pc:docMk/>
            <pc:sldMk cId="2312919034" sldId="290"/>
            <ac:spMk id="2" creationId="{C11A7FF5-E7DB-4462-BC64-12126BDC0DFB}"/>
          </ac:spMkLst>
        </pc:spChg>
        <pc:spChg chg="add mod">
          <ac:chgData name="Hannah" userId="87be738432606cac" providerId="LiveId" clId="{41F71162-CB3E-4218-8C9B-22AB1130CF1B}" dt="2021-07-01T19:24:03.030" v="1496" actId="1076"/>
          <ac:spMkLst>
            <pc:docMk/>
            <pc:sldMk cId="2312919034" sldId="290"/>
            <ac:spMk id="10" creationId="{6F6FDFBE-1C70-4B6E-9414-823D17CF6A5E}"/>
          </ac:spMkLst>
        </pc:spChg>
        <pc:spChg chg="mod">
          <ac:chgData name="Hannah" userId="87be738432606cac" providerId="LiveId" clId="{41F71162-CB3E-4218-8C9B-22AB1130CF1B}" dt="2021-07-01T18:29:20.531" v="367" actId="14100"/>
          <ac:spMkLst>
            <pc:docMk/>
            <pc:sldMk cId="2312919034" sldId="290"/>
            <ac:spMk id="14" creationId="{BEC46ADB-55E5-43DA-8E91-C49412A33045}"/>
          </ac:spMkLst>
        </pc:spChg>
        <pc:picChg chg="add mod">
          <ac:chgData name="Hannah" userId="87be738432606cac" providerId="LiveId" clId="{41F71162-CB3E-4218-8C9B-22AB1130CF1B}" dt="2021-07-01T19:23:57.743" v="1495" actId="14100"/>
          <ac:picMkLst>
            <pc:docMk/>
            <pc:sldMk cId="2312919034" sldId="290"/>
            <ac:picMk id="4" creationId="{C8971F95-F9C2-415E-9A08-2CF4B6275025}"/>
          </ac:picMkLst>
        </pc:picChg>
        <pc:picChg chg="del">
          <ac:chgData name="Hannah" userId="87be738432606cac" providerId="LiveId" clId="{41F71162-CB3E-4218-8C9B-22AB1130CF1B}" dt="2021-07-01T18:29:21.522" v="368" actId="478"/>
          <ac:picMkLst>
            <pc:docMk/>
            <pc:sldMk cId="2312919034" sldId="290"/>
            <ac:picMk id="3074" creationId="{D307BFCD-82C2-48D6-84E9-A7C3E956057E}"/>
          </ac:picMkLst>
        </pc:picChg>
      </pc:sldChg>
      <pc:sldChg chg="delSp modSp add mod">
        <pc:chgData name="Hannah" userId="87be738432606cac" providerId="LiveId" clId="{41F71162-CB3E-4218-8C9B-22AB1130CF1B}" dt="2021-07-01T19:25:42.996" v="1556" actId="113"/>
        <pc:sldMkLst>
          <pc:docMk/>
          <pc:sldMk cId="174319264" sldId="291"/>
        </pc:sldMkLst>
        <pc:spChg chg="mod">
          <ac:chgData name="Hannah" userId="87be738432606cac" providerId="LiveId" clId="{41F71162-CB3E-4218-8C9B-22AB1130CF1B}" dt="2021-07-01T19:25:42.996" v="1556" actId="113"/>
          <ac:spMkLst>
            <pc:docMk/>
            <pc:sldMk cId="174319264" sldId="291"/>
            <ac:spMk id="2" creationId="{C11A7FF5-E7DB-4462-BC64-12126BDC0DFB}"/>
          </ac:spMkLst>
        </pc:spChg>
        <pc:spChg chg="del">
          <ac:chgData name="Hannah" userId="87be738432606cac" providerId="LiveId" clId="{41F71162-CB3E-4218-8C9B-22AB1130CF1B}" dt="2021-07-01T18:47:29.032" v="612" actId="478"/>
          <ac:spMkLst>
            <pc:docMk/>
            <pc:sldMk cId="174319264" sldId="291"/>
            <ac:spMk id="10" creationId="{6F6FDFBE-1C70-4B6E-9414-823D17CF6A5E}"/>
          </ac:spMkLst>
        </pc:spChg>
        <pc:spChg chg="mod">
          <ac:chgData name="Hannah" userId="87be738432606cac" providerId="LiveId" clId="{41F71162-CB3E-4218-8C9B-22AB1130CF1B}" dt="2021-07-01T18:47:22.785" v="610" actId="20577"/>
          <ac:spMkLst>
            <pc:docMk/>
            <pc:sldMk cId="174319264" sldId="291"/>
            <ac:spMk id="14" creationId="{BEC46ADB-55E5-43DA-8E91-C49412A33045}"/>
          </ac:spMkLst>
        </pc:spChg>
        <pc:picChg chg="del">
          <ac:chgData name="Hannah" userId="87be738432606cac" providerId="LiveId" clId="{41F71162-CB3E-4218-8C9B-22AB1130CF1B}" dt="2021-07-01T18:47:26.527" v="611" actId="478"/>
          <ac:picMkLst>
            <pc:docMk/>
            <pc:sldMk cId="174319264" sldId="291"/>
            <ac:picMk id="4" creationId="{C8971F95-F9C2-415E-9A08-2CF4B6275025}"/>
          </ac:picMkLst>
        </pc:picChg>
      </pc:sldChg>
      <pc:sldChg chg="addSp delSp modSp add mod setBg">
        <pc:chgData name="Hannah" userId="87be738432606cac" providerId="LiveId" clId="{41F71162-CB3E-4218-8C9B-22AB1130CF1B}" dt="2021-07-01T19:23:49.463" v="1494" actId="14100"/>
        <pc:sldMkLst>
          <pc:docMk/>
          <pc:sldMk cId="2124682179" sldId="292"/>
        </pc:sldMkLst>
        <pc:spChg chg="mod">
          <ac:chgData name="Hannah" userId="87be738432606cac" providerId="LiveId" clId="{41F71162-CB3E-4218-8C9B-22AB1130CF1B}" dt="2021-07-01T19:23:49.463" v="1494" actId="14100"/>
          <ac:spMkLst>
            <pc:docMk/>
            <pc:sldMk cId="2124682179" sldId="292"/>
            <ac:spMk id="2" creationId="{C11A7FF5-E7DB-4462-BC64-12126BDC0DFB}"/>
          </ac:spMkLst>
        </pc:spChg>
        <pc:spChg chg="mod">
          <ac:chgData name="Hannah" userId="87be738432606cac" providerId="LiveId" clId="{41F71162-CB3E-4218-8C9B-22AB1130CF1B}" dt="2021-07-01T19:06:52.069" v="1300" actId="27636"/>
          <ac:spMkLst>
            <pc:docMk/>
            <pc:sldMk cId="2124682179" sldId="292"/>
            <ac:spMk id="14" creationId="{BEC46ADB-55E5-43DA-8E91-C49412A33045}"/>
          </ac:spMkLst>
        </pc:spChg>
        <pc:picChg chg="add mod">
          <ac:chgData name="Hannah" userId="87be738432606cac" providerId="LiveId" clId="{41F71162-CB3E-4218-8C9B-22AB1130CF1B}" dt="2021-07-01T19:16:06.360" v="1303" actId="1076"/>
          <ac:picMkLst>
            <pc:docMk/>
            <pc:sldMk cId="2124682179" sldId="292"/>
            <ac:picMk id="4" creationId="{02172539-A85D-4E39-B2B5-790115BF1792}"/>
          </ac:picMkLst>
        </pc:picChg>
        <pc:picChg chg="del">
          <ac:chgData name="Hannah" userId="87be738432606cac" providerId="LiveId" clId="{41F71162-CB3E-4218-8C9B-22AB1130CF1B}" dt="2021-07-01T19:06:49.032" v="1298" actId="478"/>
          <ac:picMkLst>
            <pc:docMk/>
            <pc:sldMk cId="2124682179" sldId="292"/>
            <ac:picMk id="3074" creationId="{D307BFCD-82C2-48D6-84E9-A7C3E956057E}"/>
          </ac:picMkLst>
        </pc:picChg>
      </pc:sldChg>
      <pc:sldChg chg="addSp delSp modSp add mod">
        <pc:chgData name="Hannah" userId="87be738432606cac" providerId="LiveId" clId="{41F71162-CB3E-4218-8C9B-22AB1130CF1B}" dt="2021-07-01T19:49:49.848" v="2075" actId="20577"/>
        <pc:sldMkLst>
          <pc:docMk/>
          <pc:sldMk cId="3242986262" sldId="293"/>
        </pc:sldMkLst>
        <pc:spChg chg="mod">
          <ac:chgData name="Hannah" userId="87be738432606cac" providerId="LiveId" clId="{41F71162-CB3E-4218-8C9B-22AB1130CF1B}" dt="2021-07-01T19:49:49.848" v="2075" actId="20577"/>
          <ac:spMkLst>
            <pc:docMk/>
            <pc:sldMk cId="3242986262" sldId="293"/>
            <ac:spMk id="2" creationId="{C11A7FF5-E7DB-4462-BC64-12126BDC0DFB}"/>
          </ac:spMkLst>
        </pc:spChg>
        <pc:spChg chg="add mod">
          <ac:chgData name="Hannah" userId="87be738432606cac" providerId="LiveId" clId="{41F71162-CB3E-4218-8C9B-22AB1130CF1B}" dt="2021-07-01T19:47:16.157" v="1812" actId="27636"/>
          <ac:spMkLst>
            <pc:docMk/>
            <pc:sldMk cId="3242986262" sldId="293"/>
            <ac:spMk id="10" creationId="{14CED525-6836-4FAD-8471-EF9272DD0A81}"/>
          </ac:spMkLst>
        </pc:spChg>
        <pc:spChg chg="mod">
          <ac:chgData name="Hannah" userId="87be738432606cac" providerId="LiveId" clId="{41F71162-CB3E-4218-8C9B-22AB1130CF1B}" dt="2021-07-01T19:24:41.695" v="1537" actId="14100"/>
          <ac:spMkLst>
            <pc:docMk/>
            <pc:sldMk cId="3242986262" sldId="293"/>
            <ac:spMk id="14" creationId="{BEC46ADB-55E5-43DA-8E91-C49412A33045}"/>
          </ac:spMkLst>
        </pc:spChg>
        <pc:picChg chg="del">
          <ac:chgData name="Hannah" userId="87be738432606cac" providerId="LiveId" clId="{41F71162-CB3E-4218-8C9B-22AB1130CF1B}" dt="2021-07-01T19:24:43.725" v="1538" actId="478"/>
          <ac:picMkLst>
            <pc:docMk/>
            <pc:sldMk cId="3242986262" sldId="293"/>
            <ac:picMk id="4" creationId="{02172539-A85D-4E39-B2B5-790115BF1792}"/>
          </ac:picMkLst>
        </pc:picChg>
        <pc:picChg chg="add mod modCrop">
          <ac:chgData name="Hannah" userId="87be738432606cac" providerId="LiveId" clId="{41F71162-CB3E-4218-8C9B-22AB1130CF1B}" dt="2021-07-01T19:45:47.725" v="1778" actId="1076"/>
          <ac:picMkLst>
            <pc:docMk/>
            <pc:sldMk cId="3242986262" sldId="293"/>
            <ac:picMk id="5" creationId="{BD512916-BB03-4B2C-8A68-BE6A22CB74CA}"/>
          </ac:picMkLst>
        </pc:picChg>
      </pc:sldChg>
      <pc:sldChg chg="modSp add mod">
        <pc:chgData name="Hannah" userId="87be738432606cac" providerId="LiveId" clId="{41F71162-CB3E-4218-8C9B-22AB1130CF1B}" dt="2021-07-01T19:38:26.266" v="1770" actId="114"/>
        <pc:sldMkLst>
          <pc:docMk/>
          <pc:sldMk cId="3822490184" sldId="294"/>
        </pc:sldMkLst>
        <pc:spChg chg="mod">
          <ac:chgData name="Hannah" userId="87be738432606cac" providerId="LiveId" clId="{41F71162-CB3E-4218-8C9B-22AB1130CF1B}" dt="2021-07-01T19:38:26.266" v="1770" actId="114"/>
          <ac:spMkLst>
            <pc:docMk/>
            <pc:sldMk cId="3822490184" sldId="294"/>
            <ac:spMk id="2" creationId="{C11A7FF5-E7DB-4462-BC64-12126BDC0DFB}"/>
          </ac:spMkLst>
        </pc:spChg>
        <pc:spChg chg="mod">
          <ac:chgData name="Hannah" userId="87be738432606cac" providerId="LiveId" clId="{41F71162-CB3E-4218-8C9B-22AB1130CF1B}" dt="2021-07-01T19:25:17.168" v="1551" actId="20577"/>
          <ac:spMkLst>
            <pc:docMk/>
            <pc:sldMk cId="3822490184" sldId="294"/>
            <ac:spMk id="14" creationId="{BEC46ADB-55E5-43DA-8E91-C49412A33045}"/>
          </ac:spMkLst>
        </pc:spChg>
      </pc:sldChg>
      <pc:sldChg chg="modSp add mod setBg">
        <pc:chgData name="Hannah" userId="87be738432606cac" providerId="LiveId" clId="{41F71162-CB3E-4218-8C9B-22AB1130CF1B}" dt="2021-07-01T20:02:26.394" v="2614" actId="20577"/>
        <pc:sldMkLst>
          <pc:docMk/>
          <pc:sldMk cId="1395152048" sldId="295"/>
        </pc:sldMkLst>
        <pc:spChg chg="mod">
          <ac:chgData name="Hannah" userId="87be738432606cac" providerId="LiveId" clId="{41F71162-CB3E-4218-8C9B-22AB1130CF1B}" dt="2021-07-01T20:02:26.394" v="2614" actId="20577"/>
          <ac:spMkLst>
            <pc:docMk/>
            <pc:sldMk cId="1395152048" sldId="295"/>
            <ac:spMk id="2" creationId="{C11A7FF5-E7DB-4462-BC64-12126BDC0DFB}"/>
          </ac:spMkLst>
        </pc:spChg>
      </pc:sldChg>
      <pc:sldChg chg="modSp add mod setBg">
        <pc:chgData name="Hannah" userId="87be738432606cac" providerId="LiveId" clId="{41F71162-CB3E-4218-8C9B-22AB1130CF1B}" dt="2021-07-01T19:54:42.303" v="2499" actId="14100"/>
        <pc:sldMkLst>
          <pc:docMk/>
          <pc:sldMk cId="3373447119" sldId="296"/>
        </pc:sldMkLst>
        <pc:spChg chg="mod">
          <ac:chgData name="Hannah" userId="87be738432606cac" providerId="LiveId" clId="{41F71162-CB3E-4218-8C9B-22AB1130CF1B}" dt="2021-07-01T19:54:42.303" v="2499" actId="14100"/>
          <ac:spMkLst>
            <pc:docMk/>
            <pc:sldMk cId="3373447119" sldId="296"/>
            <ac:spMk id="2" creationId="{C11A7FF5-E7DB-4462-BC64-12126BDC0D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8/5/2021</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thank you for coming – I’ll present two topics and then you can ask me some questions, discuss amongst yourselves, and then choose one for me.</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goal would be to identify genes or sequences that are regulated by BPSL1750.</a:t>
            </a:r>
          </a:p>
          <a:p>
            <a:endParaRPr lang="en-US" dirty="0"/>
          </a:p>
          <a:p>
            <a:r>
              <a:rPr lang="en-US" dirty="0"/>
              <a:t>Since BPSL1750 is likely essential, it won’t really be possible to delete it and look at what RNA levels change, so instead I propose doing </a:t>
            </a:r>
            <a:r>
              <a:rPr lang="en-US" dirty="0" err="1"/>
              <a:t>ChIP</a:t>
            </a:r>
            <a:r>
              <a:rPr lang="en-US" dirty="0"/>
              <a:t>-seq to see where on the genome this protein is binding. </a:t>
            </a:r>
          </a:p>
          <a:p>
            <a:endParaRPr lang="en-US" dirty="0"/>
          </a:p>
          <a:p>
            <a:r>
              <a:rPr lang="en-US" dirty="0"/>
              <a:t>Once we have a bunch of sequences, we can use a motif finder to identify consensus sequences or other genome browsing software to identify common genomic </a:t>
            </a:r>
            <a:r>
              <a:rPr lang="en-US"/>
              <a:t>features (</a:t>
            </a:r>
            <a:r>
              <a:rPr lang="en-US" dirty="0"/>
              <a:t>i.e. different GC contents, locations of other known DNA binders, etc.)</a:t>
            </a:r>
          </a:p>
          <a:p>
            <a:endParaRPr lang="en-US" dirty="0"/>
          </a:p>
          <a:p>
            <a:r>
              <a:rPr lang="en-US" dirty="0"/>
              <a:t>Then we can verify any interesting genes or sequences identified using an electrophoretic mobility shift assay with purified BPSL1750 to confirm the protein is binding to that DNA.</a:t>
            </a:r>
          </a:p>
        </p:txBody>
      </p:sp>
      <p:sp>
        <p:nvSpPr>
          <p:cNvPr id="4" name="Slide Number Placeholder 3"/>
          <p:cNvSpPr>
            <a:spLocks noGrp="1"/>
          </p:cNvSpPr>
          <p:nvPr>
            <p:ph type="sldNum" sz="quarter" idx="5"/>
          </p:nvPr>
        </p:nvSpPr>
        <p:spPr/>
        <p:txBody>
          <a:bodyPr/>
          <a:lstStyle/>
          <a:p>
            <a:fld id="{5A9B2C62-FE30-453D-946B-754E9E42C845}" type="slidenum">
              <a:rPr lang="en-US" smtClean="0"/>
              <a:t>10</a:t>
            </a:fld>
            <a:endParaRPr lang="en-US"/>
          </a:p>
        </p:txBody>
      </p:sp>
    </p:spTree>
    <p:extLst>
      <p:ext uri="{BB962C8B-B14F-4D97-AF65-F5344CB8AC3E}">
        <p14:creationId xmlns:p14="http://schemas.microsoft.com/office/powerpoint/2010/main" val="2276047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second aim would be to test the hypothesis that BPSL1750 is responding to the redox state of the cell. There’s two ways I think we could do this. First, we could try mutating the cysteines to </a:t>
            </a:r>
            <a:r>
              <a:rPr lang="en-US" dirty="0" err="1"/>
              <a:t>serines</a:t>
            </a:r>
            <a:r>
              <a:rPr lang="en-US" dirty="0"/>
              <a:t>, or if that doesn’t work </a:t>
            </a:r>
            <a:r>
              <a:rPr lang="en-US" dirty="0" err="1"/>
              <a:t>alanines</a:t>
            </a:r>
            <a:r>
              <a:rPr lang="en-US" dirty="0"/>
              <a:t> which has more similar hydrophobicity to cysteine.</a:t>
            </a:r>
          </a:p>
          <a:p>
            <a:endParaRPr lang="en-US" dirty="0"/>
          </a:p>
          <a:p>
            <a:r>
              <a:rPr lang="en-US" dirty="0"/>
              <a:t>The other thing I could try is creating oxidative stress either by exposing the cells to hydrogen peroxide or hypoxic conditions.</a:t>
            </a:r>
          </a:p>
          <a:p>
            <a:endParaRPr lang="en-US" dirty="0"/>
          </a:p>
          <a:p>
            <a:r>
              <a:rPr lang="en-US" dirty="0"/>
              <a:t>Once we’ve made these mutations or generated oxidative stress, I would plan to isolate RNA. I would start with a targeted approach where we do qPCR to assess differences in specific genes we identified using </a:t>
            </a:r>
            <a:r>
              <a:rPr lang="en-US" dirty="0" err="1"/>
              <a:t>ChIP</a:t>
            </a:r>
            <a:r>
              <a:rPr lang="en-US" dirty="0"/>
              <a:t>-seq, with the expectation that the loss of cysteines or oxidative stress would alter transcription of certain genes. </a:t>
            </a:r>
          </a:p>
          <a:p>
            <a:endParaRPr lang="en-US" dirty="0"/>
          </a:p>
          <a:p>
            <a:r>
              <a:rPr lang="en-US" dirty="0"/>
              <a:t>If we confirm there are differences, we can more broadly do RNA-seq to assess changes in transcription across the genome.</a:t>
            </a:r>
          </a:p>
        </p:txBody>
      </p:sp>
      <p:sp>
        <p:nvSpPr>
          <p:cNvPr id="4" name="Slide Number Placeholder 3"/>
          <p:cNvSpPr>
            <a:spLocks noGrp="1"/>
          </p:cNvSpPr>
          <p:nvPr>
            <p:ph type="sldNum" sz="quarter" idx="5"/>
          </p:nvPr>
        </p:nvSpPr>
        <p:spPr/>
        <p:txBody>
          <a:bodyPr/>
          <a:lstStyle/>
          <a:p>
            <a:fld id="{5A9B2C62-FE30-453D-946B-754E9E42C845}" type="slidenum">
              <a:rPr lang="en-US" smtClean="0"/>
              <a:t>11</a:t>
            </a:fld>
            <a:endParaRPr lang="en-US"/>
          </a:p>
        </p:txBody>
      </p:sp>
    </p:spTree>
    <p:extLst>
      <p:ext uri="{BB962C8B-B14F-4D97-AF65-F5344CB8AC3E}">
        <p14:creationId xmlns:p14="http://schemas.microsoft.com/office/powerpoint/2010/main" val="251197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12</a:t>
            </a:fld>
            <a:endParaRPr lang="en-US"/>
          </a:p>
        </p:txBody>
      </p:sp>
    </p:spTree>
    <p:extLst>
      <p:ext uri="{BB962C8B-B14F-4D97-AF65-F5344CB8AC3E}">
        <p14:creationId xmlns:p14="http://schemas.microsoft.com/office/powerpoint/2010/main" val="410714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9B2C62-FE30-453D-946B-754E9E42C845}" type="slidenum">
              <a:rPr lang="en-US" smtClean="0"/>
              <a:t>2</a:t>
            </a:fld>
            <a:endParaRPr lang="en-US"/>
          </a:p>
        </p:txBody>
      </p:sp>
    </p:spTree>
    <p:extLst>
      <p:ext uri="{BB962C8B-B14F-4D97-AF65-F5344CB8AC3E}">
        <p14:creationId xmlns:p14="http://schemas.microsoft.com/office/powerpoint/2010/main" val="196971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Borrelia burgdorferi is the causative agent of Lyme disease, something I’m sure we are all very familiar with living in the northeast. The CDC reports from 30,000 to 500,000 cases of Lyme disease in the United States every year. There are actually three species of borrelia that cause human infection, but they are often grouped together and referred to as borrelia </a:t>
            </a:r>
            <a:r>
              <a:rPr lang="en-US" dirty="0" err="1"/>
              <a:t>burdorferi</a:t>
            </a:r>
            <a:r>
              <a:rPr lang="en-US" dirty="0"/>
              <a:t> </a:t>
            </a:r>
            <a:r>
              <a:rPr lang="en-US" dirty="0" err="1"/>
              <a:t>sensu</a:t>
            </a:r>
            <a:r>
              <a:rPr lang="en-US" dirty="0"/>
              <a:t> </a:t>
            </a:r>
            <a:r>
              <a:rPr lang="en-US" dirty="0" err="1"/>
              <a:t>lato</a:t>
            </a:r>
            <a:r>
              <a:rPr lang="en-US" dirty="0"/>
              <a:t> meaning in a broad sense.</a:t>
            </a:r>
          </a:p>
          <a:p>
            <a:endParaRPr lang="en-US" dirty="0"/>
          </a:p>
          <a:p>
            <a:r>
              <a:rPr lang="en-US" dirty="0"/>
              <a:t>The bacteria is a Gram negative spirochete and is an obligate parasite, so it cannot live outside of a vector or host. As you can see on this very general overview of the life cycle, B burgdorferi cycles through living in ticks, </a:t>
            </a:r>
            <a:r>
              <a:rPr lang="en-US" dirty="0" err="1"/>
              <a:t>ixodes</a:t>
            </a:r>
            <a:r>
              <a:rPr lang="en-US" dirty="0"/>
              <a:t> scapularis, and vertebrate hosts, so it must be able to adapt to these very distinct environments.</a:t>
            </a:r>
          </a:p>
          <a:p>
            <a:endParaRPr lang="en-US" dirty="0"/>
          </a:p>
          <a:p>
            <a:r>
              <a:rPr lang="en-US" dirty="0" err="1"/>
              <a:t>Genomically</a:t>
            </a:r>
            <a:r>
              <a:rPr lang="en-US" dirty="0"/>
              <a:t> borrelia is very complex – it has one large linear chromosome, about 950 </a:t>
            </a:r>
            <a:r>
              <a:rPr lang="en-US" dirty="0" err="1"/>
              <a:t>kbs</a:t>
            </a:r>
            <a:r>
              <a:rPr lang="en-US" dirty="0"/>
              <a:t>, as well as a large number of linear and circular plasmids which varies by clinical strains but at least 20 plasmids.</a:t>
            </a:r>
          </a:p>
          <a:p>
            <a:endParaRPr lang="en-US" dirty="0"/>
          </a:p>
          <a:p>
            <a:r>
              <a:rPr lang="en-US" dirty="0"/>
              <a:t>In order to navigate this enzootic cycle, borrelia must be motile, and utilize chemotaxis which is the ability to move towards or away from a signal, such as a signal telling the spirochete to move out of the ticks gut and into a host.</a:t>
            </a:r>
          </a:p>
        </p:txBody>
      </p:sp>
      <p:sp>
        <p:nvSpPr>
          <p:cNvPr id="4" name="Slide Number Placeholder 3"/>
          <p:cNvSpPr>
            <a:spLocks noGrp="1"/>
          </p:cNvSpPr>
          <p:nvPr>
            <p:ph type="sldNum" sz="quarter" idx="5"/>
          </p:nvPr>
        </p:nvSpPr>
        <p:spPr/>
        <p:txBody>
          <a:bodyPr/>
          <a:lstStyle/>
          <a:p>
            <a:fld id="{5A9B2C62-FE30-453D-946B-754E9E42C845}" type="slidenum">
              <a:rPr lang="en-US" smtClean="0"/>
              <a:t>3</a:t>
            </a:fld>
            <a:endParaRPr lang="en-US"/>
          </a:p>
        </p:txBody>
      </p:sp>
    </p:spTree>
    <p:extLst>
      <p:ext uri="{BB962C8B-B14F-4D97-AF65-F5344CB8AC3E}">
        <p14:creationId xmlns:p14="http://schemas.microsoft.com/office/powerpoint/2010/main" val="2513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chemotaxis pathway for E. coli is summarized here. It’s basically a </a:t>
            </a:r>
            <a:r>
              <a:rPr lang="en-US" dirty="0" err="1"/>
              <a:t>signalling</a:t>
            </a:r>
            <a:r>
              <a:rPr lang="en-US" dirty="0"/>
              <a:t> pathway where some sort of attractant is sensed by receptors on the bacterial membrane, the signal is passed by methylation or phosphorylation until the polar flagella gets the signal to move. The gene I am interested in </a:t>
            </a:r>
            <a:r>
              <a:rPr lang="en-US" dirty="0" err="1"/>
              <a:t>CheR</a:t>
            </a:r>
            <a:r>
              <a:rPr lang="en-US" dirty="0"/>
              <a:t> which is a methyltransferase in the early stages of the pathway. </a:t>
            </a:r>
          </a:p>
          <a:p>
            <a:r>
              <a:rPr lang="en-US" dirty="0"/>
              <a:t>In Borrelia the whole pathway is a little more complex than you see here because there are actually 2-3 homologs of most of these Che genes, including two </a:t>
            </a:r>
            <a:r>
              <a:rPr lang="en-US" dirty="0" err="1"/>
              <a:t>CheRs</a:t>
            </a:r>
            <a:r>
              <a:rPr lang="en-US" dirty="0"/>
              <a:t> - CheR1 and CheR2, but nobody has really identified how these two homologs differ functionally, or even verified if they are indeed involved in this pathway in Borrelia. So what do we know about the </a:t>
            </a:r>
            <a:r>
              <a:rPr lang="en-US" dirty="0" err="1"/>
              <a:t>CheRs</a:t>
            </a:r>
            <a:r>
              <a:rPr lang="en-US" dirty="0"/>
              <a:t>?</a:t>
            </a:r>
          </a:p>
          <a:p>
            <a:endParaRPr lang="en-US" dirty="0"/>
          </a:p>
          <a:p>
            <a:r>
              <a:rPr lang="en-US" dirty="0"/>
              <a:t>One interesting finding is that the </a:t>
            </a:r>
            <a:r>
              <a:rPr lang="en-US" dirty="0" err="1"/>
              <a:t>CheR</a:t>
            </a:r>
            <a:r>
              <a:rPr lang="en-US" dirty="0"/>
              <a:t> genes, along with other chemotaxis homologs, are differentially expressed at the transcript level based on whether the bacteria is extracted from tick larvae, tick nymphs, or mice, which indicates that these two genes likely do have different functions which may be related to the life cycle.</a:t>
            </a:r>
          </a:p>
          <a:p>
            <a:endParaRPr lang="en-US" dirty="0"/>
          </a:p>
          <a:p>
            <a:r>
              <a:rPr lang="en-US" dirty="0"/>
              <a:t>There was also a transposon mutant study that found CheR2, when interrupted, led to a slow growth defect. </a:t>
            </a:r>
          </a:p>
          <a:p>
            <a:endParaRPr lang="en-US" dirty="0"/>
          </a:p>
          <a:p>
            <a:r>
              <a:rPr lang="en-US" dirty="0"/>
              <a:t>And finally, in pseudomonas </a:t>
            </a:r>
            <a:r>
              <a:rPr lang="en-US" dirty="0" err="1"/>
              <a:t>aureginosa</a:t>
            </a:r>
            <a:r>
              <a:rPr lang="en-US" dirty="0"/>
              <a:t>, which has three </a:t>
            </a:r>
            <a:r>
              <a:rPr lang="en-US" dirty="0" err="1"/>
              <a:t>cheR</a:t>
            </a:r>
            <a:r>
              <a:rPr lang="en-US" dirty="0"/>
              <a:t> genes, one is implicated in the chemotaxis pathway and one is implicated in biofilm formation, so there is evidence that these different homologs can modulate very distinct processes.</a:t>
            </a:r>
          </a:p>
        </p:txBody>
      </p:sp>
      <p:sp>
        <p:nvSpPr>
          <p:cNvPr id="4" name="Slide Number Placeholder 3"/>
          <p:cNvSpPr>
            <a:spLocks noGrp="1"/>
          </p:cNvSpPr>
          <p:nvPr>
            <p:ph type="sldNum" sz="quarter" idx="5"/>
          </p:nvPr>
        </p:nvSpPr>
        <p:spPr/>
        <p:txBody>
          <a:bodyPr/>
          <a:lstStyle/>
          <a:p>
            <a:fld id="{5A9B2C62-FE30-453D-946B-754E9E42C845}" type="slidenum">
              <a:rPr lang="en-US" smtClean="0"/>
              <a:t>4</a:t>
            </a:fld>
            <a:endParaRPr lang="en-US"/>
          </a:p>
        </p:txBody>
      </p:sp>
    </p:spTree>
    <p:extLst>
      <p:ext uri="{BB962C8B-B14F-4D97-AF65-F5344CB8AC3E}">
        <p14:creationId xmlns:p14="http://schemas.microsoft.com/office/powerpoint/2010/main" val="346039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my first aim, which is really getting at what pathway each of these homologs are involved in, looking at both chemotaxis and biofilm formation as potential first pathways given the literature.</a:t>
            </a:r>
          </a:p>
          <a:p>
            <a:endParaRPr lang="en-US" dirty="0"/>
          </a:p>
          <a:p>
            <a:r>
              <a:rPr lang="en-US" dirty="0"/>
              <a:t>To test this, I would first generate knockouts which should be possible at least for CheR2 since a transposon mutant has been made, using allelic exchange, and then complement those knockouts.</a:t>
            </a:r>
          </a:p>
          <a:p>
            <a:endParaRPr lang="en-US" dirty="0"/>
          </a:p>
          <a:p>
            <a:r>
              <a:rPr lang="en-US" dirty="0"/>
              <a:t>We can assess motility in general as a disrupted chemotaxis pathway will likely affect motility, and this is a very simple assay with soft agar plates where you put the bacteria, both knockouts and wild-type in the center of the plate, incubate, and see how far out they are able to grow.</a:t>
            </a:r>
          </a:p>
          <a:p>
            <a:endParaRPr lang="en-US" dirty="0"/>
          </a:p>
          <a:p>
            <a:r>
              <a:rPr lang="en-US" dirty="0"/>
              <a:t>We can also look more specifically at chemotaxis by determining whether these knockouts have different responses to specific </a:t>
            </a:r>
            <a:r>
              <a:rPr lang="en-US" dirty="0" err="1"/>
              <a:t>chemoattractants</a:t>
            </a:r>
            <a:r>
              <a:rPr lang="en-US" dirty="0"/>
              <a:t>, like glucosamine, glutamate, glucose, by basically inserting these capillary tubes containing the attractants into a cell suspension, incubating, and then using flow cytometry to enumerate the bacteria that swam into the capillary tube. (note to Hannah – this is better than just plating because you can have lower cell densities and still get an accurate estimate, and you don’t need to wait for long generation times).</a:t>
            </a:r>
          </a:p>
          <a:p>
            <a:endParaRPr lang="en-US" dirty="0"/>
          </a:p>
          <a:p>
            <a:r>
              <a:rPr lang="en-US" dirty="0"/>
              <a:t>And then finally, given the pseudomonas findings, we can assess whether biofilm is affected in the knockouts, and yes, there have been studies that Borrelia can form biofilms. This would be a simple assay using crystal violet staining in tissue culture plates, then scaping it up and checking the OD.</a:t>
            </a:r>
          </a:p>
        </p:txBody>
      </p:sp>
      <p:sp>
        <p:nvSpPr>
          <p:cNvPr id="4" name="Slide Number Placeholder 3"/>
          <p:cNvSpPr>
            <a:spLocks noGrp="1"/>
          </p:cNvSpPr>
          <p:nvPr>
            <p:ph type="sldNum" sz="quarter" idx="5"/>
          </p:nvPr>
        </p:nvSpPr>
        <p:spPr/>
        <p:txBody>
          <a:bodyPr/>
          <a:lstStyle/>
          <a:p>
            <a:fld id="{5A9B2C62-FE30-453D-946B-754E9E42C845}" type="slidenum">
              <a:rPr lang="en-US" smtClean="0"/>
              <a:t>5</a:t>
            </a:fld>
            <a:endParaRPr lang="en-US"/>
          </a:p>
        </p:txBody>
      </p:sp>
    </p:spTree>
    <p:extLst>
      <p:ext uri="{BB962C8B-B14F-4D97-AF65-F5344CB8AC3E}">
        <p14:creationId xmlns:p14="http://schemas.microsoft.com/office/powerpoint/2010/main" val="327817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second aim would look at how these genes are regulated, since that study found they are differentially transcribed in larvae, nymph, and vertebrate hosts. </a:t>
            </a:r>
          </a:p>
          <a:p>
            <a:endParaRPr lang="en-US" dirty="0"/>
          </a:p>
          <a:p>
            <a:r>
              <a:rPr lang="en-US" dirty="0"/>
              <a:t>I propose doing a transposon mutagenesis study where I can fuse lacZ to each of the </a:t>
            </a:r>
            <a:r>
              <a:rPr lang="en-US" dirty="0" err="1"/>
              <a:t>CheR</a:t>
            </a:r>
            <a:r>
              <a:rPr lang="en-US" dirty="0"/>
              <a:t> genes to generate reporter strains that will show up blue on X-gal plates, and then incorporate a mariner transposon, specifically </a:t>
            </a:r>
            <a:r>
              <a:rPr lang="en-US" dirty="0" err="1"/>
              <a:t>HimarI</a:t>
            </a:r>
            <a:r>
              <a:rPr lang="en-US" dirty="0"/>
              <a:t> and identify colonies that lose the blue appearance. I can then isolate DNA from the transposon mutants that seem interesting, digest with </a:t>
            </a:r>
            <a:r>
              <a:rPr lang="en-US" dirty="0" err="1"/>
              <a:t>HindIII</a:t>
            </a:r>
            <a:r>
              <a:rPr lang="en-US" dirty="0"/>
              <a:t> and self-ligate so it could be rescued in E. coli, then miniprepped and sequenced as a plasmid.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identify some proteins, we can confirm the observation by knocking out the gene and assessing expression of CheR1 and CheR2 fusions with plating on X-gal and B-galactosidase assays.</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6</a:t>
            </a:fld>
            <a:endParaRPr lang="en-US"/>
          </a:p>
        </p:txBody>
      </p:sp>
    </p:spTree>
    <p:extLst>
      <p:ext uri="{BB962C8B-B14F-4D97-AF65-F5344CB8AC3E}">
        <p14:creationId xmlns:p14="http://schemas.microsoft.com/office/powerpoint/2010/main" val="135518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7</a:t>
            </a:fld>
            <a:endParaRPr lang="en-US"/>
          </a:p>
        </p:txBody>
      </p:sp>
    </p:spTree>
    <p:extLst>
      <p:ext uri="{BB962C8B-B14F-4D97-AF65-F5344CB8AC3E}">
        <p14:creationId xmlns:p14="http://schemas.microsoft.com/office/powerpoint/2010/main" val="392796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Burkholderia</a:t>
            </a:r>
            <a:r>
              <a:rPr lang="en-US" dirty="0"/>
              <a:t> </a:t>
            </a:r>
            <a:r>
              <a:rPr lang="en-US" dirty="0" err="1"/>
              <a:t>pseudomallei</a:t>
            </a:r>
            <a:r>
              <a:rPr lang="en-US" dirty="0"/>
              <a:t> is the causative agent of melioidosis, a global disease that especially impacts southeast </a:t>
            </a:r>
            <a:r>
              <a:rPr lang="en-US" dirty="0" err="1"/>
              <a:t>asia</a:t>
            </a:r>
            <a:r>
              <a:rPr lang="en-US" dirty="0"/>
              <a:t> and Australia, with high mortality rates ranging from 20-50% depending on the region.</a:t>
            </a:r>
          </a:p>
          <a:p>
            <a:endParaRPr lang="en-US" dirty="0"/>
          </a:p>
          <a:p>
            <a:r>
              <a:rPr lang="en-US" dirty="0" err="1"/>
              <a:t>Burkholderia</a:t>
            </a:r>
            <a:r>
              <a:rPr lang="en-US" dirty="0"/>
              <a:t> is a gram negative, motile, and while previously believed to be aerobic, has been shown that it can survive in hypoxic conditions, though it is non-replicating. This is important clinically, because </a:t>
            </a:r>
            <a:r>
              <a:rPr lang="en-US" dirty="0" err="1"/>
              <a:t>meliodosis</a:t>
            </a:r>
            <a:r>
              <a:rPr lang="en-US" dirty="0"/>
              <a:t> results in </a:t>
            </a:r>
            <a:r>
              <a:rPr lang="en-US" dirty="0" err="1"/>
              <a:t>abseccess</a:t>
            </a:r>
            <a:r>
              <a:rPr lang="en-US" dirty="0"/>
              <a:t> with little or no oxygen present.</a:t>
            </a:r>
          </a:p>
          <a:p>
            <a:endParaRPr lang="en-US" dirty="0"/>
          </a:p>
          <a:p>
            <a:r>
              <a:rPr lang="en-US" dirty="0"/>
              <a:t>Like borrelia, </a:t>
            </a:r>
            <a:r>
              <a:rPr lang="en-US" dirty="0" err="1"/>
              <a:t>burkholderia</a:t>
            </a:r>
            <a:r>
              <a:rPr lang="en-US" dirty="0"/>
              <a:t> has to adapt to diverse environments, including deep in soil (also with little oxygen), surface water, as well as living in hosts ranging from amoeba, to plants, fungi, and animals.</a:t>
            </a:r>
          </a:p>
          <a:p>
            <a:endParaRPr lang="en-US" dirty="0"/>
          </a:p>
          <a:p>
            <a:r>
              <a:rPr lang="en-US" dirty="0"/>
              <a:t>It has two chromosomes, one about 4Mbps and one about 3, and among the almost 6000 genes, there is a Type 3, Type 5, and Type 6 secretion system.</a:t>
            </a:r>
          </a:p>
          <a:p>
            <a:endParaRPr lang="en-US" dirty="0"/>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8</a:t>
            </a:fld>
            <a:endParaRPr lang="en-US"/>
          </a:p>
        </p:txBody>
      </p:sp>
    </p:spTree>
    <p:extLst>
      <p:ext uri="{BB962C8B-B14F-4D97-AF65-F5344CB8AC3E}">
        <p14:creationId xmlns:p14="http://schemas.microsoft.com/office/powerpoint/2010/main" val="18551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changing paths a little bit, I want to introduce you to a family of transcription factors called </a:t>
            </a:r>
            <a:r>
              <a:rPr lang="en-US" dirty="0" err="1"/>
              <a:t>marR</a:t>
            </a:r>
            <a:r>
              <a:rPr lang="en-US" dirty="0"/>
              <a:t>, which stands for multiple antibiotic resistance regulator. These were first identified in E. coli but are found in diverse clades of bacteria and </a:t>
            </a:r>
            <a:r>
              <a:rPr lang="en-US" dirty="0" err="1"/>
              <a:t>arachaea</a:t>
            </a:r>
            <a:r>
              <a:rPr lang="en-US" dirty="0"/>
              <a:t>. They regulate, as the name implies, resistance to antibiotics of many types as well as oxidative stress agents.</a:t>
            </a:r>
          </a:p>
          <a:p>
            <a:endParaRPr lang="en-US" dirty="0"/>
          </a:p>
          <a:p>
            <a:r>
              <a:rPr lang="en-US" dirty="0" err="1"/>
              <a:t>MarR</a:t>
            </a:r>
            <a:r>
              <a:rPr lang="en-US" dirty="0"/>
              <a:t> genes generally repress gene expression by binding directly to DNA, and they respond either to a ligand or oxidation of cysteine residues, which lead to loss of DNA binding and the gene is expressed. Here you can see an example of a </a:t>
            </a:r>
            <a:r>
              <a:rPr lang="en-US" dirty="0" err="1"/>
              <a:t>marR</a:t>
            </a:r>
            <a:r>
              <a:rPr lang="en-US" dirty="0"/>
              <a:t> protein in </a:t>
            </a:r>
            <a:r>
              <a:rPr lang="en-US" dirty="0" err="1"/>
              <a:t>Xanthamonas</a:t>
            </a:r>
            <a:r>
              <a:rPr lang="en-US" dirty="0"/>
              <a:t> campestris, and highlighted in orange are the cysteine residues.</a:t>
            </a:r>
          </a:p>
          <a:p>
            <a:endParaRPr lang="en-US" dirty="0"/>
          </a:p>
          <a:p>
            <a:r>
              <a:rPr lang="en-US" dirty="0"/>
              <a:t>There are </a:t>
            </a:r>
            <a:r>
              <a:rPr lang="en-US" dirty="0" err="1"/>
              <a:t>marR</a:t>
            </a:r>
            <a:r>
              <a:rPr lang="en-US" dirty="0"/>
              <a:t> genes described across </a:t>
            </a:r>
            <a:r>
              <a:rPr lang="en-US" dirty="0" err="1"/>
              <a:t>burkholderia</a:t>
            </a:r>
            <a:r>
              <a:rPr lang="en-US" dirty="0"/>
              <a:t> species, some that are conserved entirely and some that are unique. One of these transcription factors which hasn’t been studied yet is BPSL1750 which is found in </a:t>
            </a:r>
            <a:r>
              <a:rPr lang="en-US" dirty="0" err="1"/>
              <a:t>burkholderia</a:t>
            </a:r>
            <a:r>
              <a:rPr lang="en-US" dirty="0"/>
              <a:t> </a:t>
            </a:r>
            <a:r>
              <a:rPr lang="en-US" dirty="0" err="1"/>
              <a:t>pseudomallei</a:t>
            </a:r>
            <a:r>
              <a:rPr lang="en-US" dirty="0"/>
              <a:t> and mallei, which is also highly infections. However, it has not been described in the closely related </a:t>
            </a:r>
            <a:r>
              <a:rPr lang="en-US" dirty="0" err="1"/>
              <a:t>thailandensis</a:t>
            </a:r>
            <a:r>
              <a:rPr lang="en-US" dirty="0"/>
              <a:t>, which shows low virulence, indicating it may play an important role in regulating virulence genes. </a:t>
            </a:r>
          </a:p>
          <a:p>
            <a:r>
              <a:rPr lang="en-US" dirty="0"/>
              <a:t>It was found likely to be essential in a transposon screen. </a:t>
            </a:r>
          </a:p>
          <a:p>
            <a:r>
              <a:rPr lang="en-US" dirty="0"/>
              <a:t>It also has two cysteine residues which indicates it may be responding to oxidative state of the cells, so it may play a role in gene regulation when oxygen is low.</a:t>
            </a:r>
          </a:p>
        </p:txBody>
      </p:sp>
      <p:sp>
        <p:nvSpPr>
          <p:cNvPr id="4" name="Slide Number Placeholder 3"/>
          <p:cNvSpPr>
            <a:spLocks noGrp="1"/>
          </p:cNvSpPr>
          <p:nvPr>
            <p:ph type="sldNum" sz="quarter" idx="5"/>
          </p:nvPr>
        </p:nvSpPr>
        <p:spPr/>
        <p:txBody>
          <a:bodyPr/>
          <a:lstStyle/>
          <a:p>
            <a:fld id="{5A9B2C62-FE30-453D-946B-754E9E42C845}" type="slidenum">
              <a:rPr lang="en-US" smtClean="0"/>
              <a:t>9</a:t>
            </a:fld>
            <a:endParaRPr lang="en-US"/>
          </a:p>
        </p:txBody>
      </p:sp>
    </p:spTree>
    <p:extLst>
      <p:ext uri="{BB962C8B-B14F-4D97-AF65-F5344CB8AC3E}">
        <p14:creationId xmlns:p14="http://schemas.microsoft.com/office/powerpoint/2010/main" val="356389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8/5/2021</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8/5/2021</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8/5/2021</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8/5/2021</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8/5/2021</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8/5/2021</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8/5/2021</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8/5/2021</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8/5/2021</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8/5/2021</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8/5/2021</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914512" y="876299"/>
            <a:ext cx="7585053" cy="2242441"/>
          </a:xfrm>
        </p:spPr>
        <p:txBody>
          <a:bodyPr>
            <a:normAutofit/>
          </a:bodyPr>
          <a:lstStyle/>
          <a:p>
            <a:r>
              <a:rPr lang="en-US" dirty="0"/>
              <a:t>Comprehensive Exam Topics</a:t>
            </a: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p:txBody>
          <a:bodyPr/>
          <a:lstStyle/>
          <a:p>
            <a:r>
              <a:rPr lang="en-US" dirty="0"/>
              <a:t>Hannah Trautmann</a:t>
            </a:r>
          </a:p>
          <a:p>
            <a:r>
              <a:rPr lang="en-US" dirty="0"/>
              <a:t>August 6, 2021</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5"/>
            <a:ext cx="8620704" cy="929795"/>
          </a:xfrm>
        </p:spPr>
        <p:txBody>
          <a:bodyPr>
            <a:normAutofit/>
          </a:bodyPr>
          <a:lstStyle/>
          <a:p>
            <a:r>
              <a:rPr lang="en-US" sz="5400" dirty="0"/>
              <a:t>Aim #1</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589280" y="1463040"/>
            <a:ext cx="11602720" cy="5023942"/>
          </a:xfrm>
        </p:spPr>
        <p:txBody>
          <a:bodyPr>
            <a:normAutofit fontScale="92500" lnSpcReduction="10000"/>
          </a:bodyPr>
          <a:lstStyle/>
          <a:p>
            <a:r>
              <a:rPr lang="en-US" sz="3900" dirty="0">
                <a:effectLst/>
                <a:latin typeface="+mj-lt"/>
                <a:ea typeface="Calibri" panose="020F0502020204030204" pitchFamily="34" charset="0"/>
                <a:cs typeface="Times New Roman" panose="02020603050405020304" pitchFamily="18" charset="0"/>
              </a:rPr>
              <a:t>What genes or sequences are regulated by BPSL1750? </a:t>
            </a:r>
          </a:p>
          <a:p>
            <a:r>
              <a:rPr lang="en-US" sz="3200" dirty="0"/>
              <a:t>Methods:</a:t>
            </a:r>
          </a:p>
          <a:p>
            <a:pPr marL="1143000" lvl="1" indent="-457200"/>
            <a:r>
              <a:rPr lang="en-US" sz="2800" dirty="0" err="1">
                <a:solidFill>
                  <a:schemeClr val="accent2">
                    <a:lumMod val="50000"/>
                  </a:schemeClr>
                </a:solidFill>
              </a:rPr>
              <a:t>ChIP</a:t>
            </a:r>
            <a:r>
              <a:rPr lang="en-US" sz="2800" dirty="0">
                <a:solidFill>
                  <a:schemeClr val="accent2">
                    <a:lumMod val="50000"/>
                  </a:schemeClr>
                </a:solidFill>
              </a:rPr>
              <a:t>-Seq (Kong et al. 2015)</a:t>
            </a:r>
          </a:p>
          <a:p>
            <a:pPr marL="1143000" lvl="1" indent="-457200"/>
            <a:r>
              <a:rPr lang="en-US" sz="2800" dirty="0">
                <a:solidFill>
                  <a:schemeClr val="accent2">
                    <a:lumMod val="50000"/>
                  </a:schemeClr>
                </a:solidFill>
              </a:rPr>
              <a:t>Motif finder to identify consensus sequences or genomic features (</a:t>
            </a:r>
            <a:r>
              <a:rPr lang="en-US" sz="2800" dirty="0" err="1">
                <a:solidFill>
                  <a:schemeClr val="accent2">
                    <a:lumMod val="50000"/>
                  </a:schemeClr>
                </a:solidFill>
              </a:rPr>
              <a:t>Leleu</a:t>
            </a:r>
            <a:r>
              <a:rPr lang="en-US" sz="2800" dirty="0">
                <a:solidFill>
                  <a:schemeClr val="accent2">
                    <a:lumMod val="50000"/>
                  </a:schemeClr>
                </a:solidFill>
              </a:rPr>
              <a:t> et al. 2010)</a:t>
            </a:r>
          </a:p>
          <a:p>
            <a:pPr marL="1143000" lvl="1" indent="-457200"/>
            <a:r>
              <a:rPr lang="en-US" sz="2800" dirty="0">
                <a:solidFill>
                  <a:schemeClr val="accent2">
                    <a:lumMod val="50000"/>
                  </a:schemeClr>
                </a:solidFill>
              </a:rPr>
              <a:t>EMSA assay to confirm (Hellman &amp; Fried 2007)</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3951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5"/>
            <a:ext cx="8620704" cy="929795"/>
          </a:xfrm>
        </p:spPr>
        <p:txBody>
          <a:bodyPr>
            <a:normAutofit/>
          </a:bodyPr>
          <a:lstStyle/>
          <a:p>
            <a:r>
              <a:rPr lang="en-US" sz="5400" dirty="0"/>
              <a:t>Aim #2</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314960" y="1463040"/>
            <a:ext cx="11877040" cy="5252720"/>
          </a:xfrm>
        </p:spPr>
        <p:txBody>
          <a:bodyPr>
            <a:normAutofit fontScale="85000" lnSpcReduction="10000"/>
          </a:bodyPr>
          <a:lstStyle/>
          <a:p>
            <a:r>
              <a:rPr lang="en-US" sz="3600" dirty="0">
                <a:latin typeface="+mj-lt"/>
                <a:ea typeface="Calibri" panose="020F0502020204030204" pitchFamily="34" charset="0"/>
                <a:cs typeface="Times New Roman" panose="02020603050405020304" pitchFamily="18" charset="0"/>
              </a:rPr>
              <a:t>I</a:t>
            </a:r>
            <a:r>
              <a:rPr lang="en-US" sz="3600" dirty="0">
                <a:effectLst/>
                <a:latin typeface="+mj-lt"/>
                <a:ea typeface="Calibri" panose="020F0502020204030204" pitchFamily="34" charset="0"/>
                <a:cs typeface="Times New Roman" panose="02020603050405020304" pitchFamily="18" charset="0"/>
              </a:rPr>
              <a:t>s BPSL1750 responding to redox state?</a:t>
            </a:r>
          </a:p>
          <a:p>
            <a:r>
              <a:rPr lang="en-US" sz="3200" dirty="0"/>
              <a:t>Methods:</a:t>
            </a:r>
          </a:p>
          <a:p>
            <a:pPr marL="1143000" lvl="1" indent="-457200"/>
            <a:r>
              <a:rPr lang="en-US" sz="2800" dirty="0">
                <a:solidFill>
                  <a:schemeClr val="accent2">
                    <a:lumMod val="50000"/>
                  </a:schemeClr>
                </a:solidFill>
              </a:rPr>
              <a:t>Mutate cysteines to serine or alanine </a:t>
            </a:r>
            <a:r>
              <a:rPr lang="en-US" sz="2100" dirty="0">
                <a:solidFill>
                  <a:schemeClr val="accent2">
                    <a:lumMod val="50000"/>
                  </a:schemeClr>
                </a:solidFill>
              </a:rPr>
              <a:t>(</a:t>
            </a:r>
            <a:r>
              <a:rPr lang="en-US" sz="2100" dirty="0" err="1">
                <a:solidFill>
                  <a:schemeClr val="accent2">
                    <a:lumMod val="50000"/>
                  </a:schemeClr>
                </a:solidFill>
              </a:rPr>
              <a:t>Lumjiaktase</a:t>
            </a:r>
            <a:r>
              <a:rPr lang="en-US" sz="2100" dirty="0">
                <a:solidFill>
                  <a:schemeClr val="accent2">
                    <a:lumMod val="50000"/>
                  </a:schemeClr>
                </a:solidFill>
              </a:rPr>
              <a:t> et al. 2006)</a:t>
            </a:r>
          </a:p>
          <a:p>
            <a:pPr marL="1143000" lvl="1" indent="-457200"/>
            <a:r>
              <a:rPr lang="en-US" sz="2800" dirty="0">
                <a:solidFill>
                  <a:schemeClr val="accent2">
                    <a:lumMod val="50000"/>
                  </a:schemeClr>
                </a:solidFill>
              </a:rPr>
              <a:t>Expose to oxidative stress conditions – hydrogen peroxide or hypoxia </a:t>
            </a:r>
            <a:r>
              <a:rPr lang="en-US" sz="2100" dirty="0">
                <a:solidFill>
                  <a:schemeClr val="accent2">
                    <a:lumMod val="50000"/>
                  </a:schemeClr>
                </a:solidFill>
              </a:rPr>
              <a:t>(van der </a:t>
            </a:r>
            <a:r>
              <a:rPr lang="en-US" sz="2100" dirty="0" err="1">
                <a:solidFill>
                  <a:schemeClr val="accent2">
                    <a:lumMod val="50000"/>
                  </a:schemeClr>
                </a:solidFill>
              </a:rPr>
              <a:t>Reeset</a:t>
            </a:r>
            <a:r>
              <a:rPr lang="en-US" sz="2100" dirty="0">
                <a:solidFill>
                  <a:schemeClr val="accent2">
                    <a:lumMod val="50000"/>
                  </a:schemeClr>
                </a:solidFill>
              </a:rPr>
              <a:t> et al. 2018; </a:t>
            </a:r>
            <a:r>
              <a:rPr lang="en-US" sz="2100" dirty="0" err="1">
                <a:solidFill>
                  <a:schemeClr val="accent2">
                    <a:lumMod val="50000"/>
                  </a:schemeClr>
                </a:solidFill>
              </a:rPr>
              <a:t>Peeters</a:t>
            </a:r>
            <a:r>
              <a:rPr lang="en-US" sz="2100" dirty="0">
                <a:solidFill>
                  <a:schemeClr val="accent2">
                    <a:lumMod val="50000"/>
                  </a:schemeClr>
                </a:solidFill>
              </a:rPr>
              <a:t> et al. 2010; Hamad et al. 2011)</a:t>
            </a:r>
          </a:p>
          <a:p>
            <a:pPr marL="1143000" lvl="1" indent="-457200"/>
            <a:r>
              <a:rPr lang="en-US" sz="2800" dirty="0">
                <a:solidFill>
                  <a:schemeClr val="accent2">
                    <a:lumMod val="50000"/>
                  </a:schemeClr>
                </a:solidFill>
              </a:rPr>
              <a:t>Targeted: qPCR on cDNA to assess specific genes identified in Aim 1 </a:t>
            </a:r>
            <a:r>
              <a:rPr lang="en-US" sz="2000" dirty="0">
                <a:solidFill>
                  <a:schemeClr val="accent2">
                    <a:lumMod val="50000"/>
                  </a:schemeClr>
                </a:solidFill>
              </a:rPr>
              <a:t>(</a:t>
            </a:r>
            <a:r>
              <a:rPr lang="en-US" sz="2000" dirty="0" err="1">
                <a:solidFill>
                  <a:schemeClr val="accent2">
                    <a:lumMod val="50000"/>
                  </a:schemeClr>
                </a:solidFill>
              </a:rPr>
              <a:t>Jitprasutwit</a:t>
            </a:r>
            <a:r>
              <a:rPr lang="en-US" sz="2000" dirty="0">
                <a:solidFill>
                  <a:schemeClr val="accent2">
                    <a:lumMod val="50000"/>
                  </a:schemeClr>
                </a:solidFill>
              </a:rPr>
              <a:t> et al. 2014)</a:t>
            </a:r>
            <a:endParaRPr lang="en-US" sz="2100" dirty="0">
              <a:solidFill>
                <a:schemeClr val="accent2">
                  <a:lumMod val="50000"/>
                </a:schemeClr>
              </a:solidFill>
            </a:endParaRPr>
          </a:p>
          <a:p>
            <a:pPr marL="1143000" lvl="1" indent="-457200"/>
            <a:r>
              <a:rPr lang="en-US" sz="2800" dirty="0">
                <a:solidFill>
                  <a:schemeClr val="accent2">
                    <a:lumMod val="50000"/>
                  </a:schemeClr>
                </a:solidFill>
              </a:rPr>
              <a:t>Broad: RNA-seq to assess changes compared to wild-type or standard growth </a:t>
            </a:r>
            <a:r>
              <a:rPr lang="en-US" sz="2100" dirty="0">
                <a:solidFill>
                  <a:schemeClr val="accent2">
                    <a:lumMod val="50000"/>
                  </a:schemeClr>
                </a:solidFill>
              </a:rPr>
              <a:t>(Ulrich et al. 2013)</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33734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2303473" y="876299"/>
            <a:ext cx="7585053" cy="2242441"/>
          </a:xfrm>
        </p:spPr>
        <p:txBody>
          <a:bodyPr>
            <a:normAutofit/>
          </a:bodyPr>
          <a:lstStyle/>
          <a:p>
            <a:r>
              <a:rPr lang="en-US" dirty="0"/>
              <a:t>Questions and Decision Time</a:t>
            </a:r>
          </a:p>
        </p:txBody>
      </p:sp>
    </p:spTree>
    <p:extLst>
      <p:ext uri="{BB962C8B-B14F-4D97-AF65-F5344CB8AC3E}">
        <p14:creationId xmlns:p14="http://schemas.microsoft.com/office/powerpoint/2010/main" val="231741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74766" y="789399"/>
            <a:ext cx="4371703" cy="1111250"/>
          </a:xfrm>
        </p:spPr>
        <p:txBody>
          <a:bodyPr/>
          <a:lstStyle/>
          <a:p>
            <a:r>
              <a:rPr lang="en-US" dirty="0">
                <a:solidFill>
                  <a:srgbClr val="A5A5A5"/>
                </a:solidFill>
              </a:rPr>
              <a:t>Topic 1</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1619794" y="2714986"/>
            <a:ext cx="10145485" cy="655320"/>
          </a:xfrm>
        </p:spPr>
        <p:txBody>
          <a:bodyPr>
            <a:normAutofit fontScale="90000"/>
          </a:bodyPr>
          <a:lstStyle/>
          <a:p>
            <a:r>
              <a:rPr lang="en-US" dirty="0" err="1"/>
              <a:t>CheR</a:t>
            </a:r>
            <a:r>
              <a:rPr lang="en-US" dirty="0"/>
              <a:t> Genes in </a:t>
            </a:r>
            <a:r>
              <a:rPr lang="en-US" i="1" dirty="0"/>
              <a:t>Borrelia burgdorferi</a:t>
            </a:r>
          </a:p>
        </p:txBody>
      </p:sp>
    </p:spTree>
    <p:extLst>
      <p:ext uri="{BB962C8B-B14F-4D97-AF65-F5344CB8AC3E}">
        <p14:creationId xmlns:p14="http://schemas.microsoft.com/office/powerpoint/2010/main" val="191201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5" y="689455"/>
            <a:ext cx="9311403" cy="2242441"/>
          </a:xfrm>
        </p:spPr>
        <p:txBody>
          <a:bodyPr>
            <a:normAutofit/>
          </a:bodyPr>
          <a:lstStyle/>
          <a:p>
            <a:r>
              <a:rPr lang="en-US" sz="5400" i="1" dirty="0"/>
              <a:t>Borrelia burgdorferi</a:t>
            </a:r>
            <a:endParaRPr lang="en-US" sz="5400"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7049770" y="1520396"/>
            <a:ext cx="5008880" cy="4168295"/>
          </a:xfrm>
        </p:spPr>
        <p:txBody>
          <a:bodyPr>
            <a:noAutofit/>
          </a:bodyPr>
          <a:lstStyle/>
          <a:p>
            <a:pPr marL="342900" indent="-342900">
              <a:buFont typeface="Arial" panose="020B0604020202020204" pitchFamily="34" charset="0"/>
              <a:buChar char="•"/>
            </a:pPr>
            <a:r>
              <a:rPr lang="en-US" sz="2400" dirty="0"/>
              <a:t>Causative agent of Lyme disease</a:t>
            </a:r>
          </a:p>
          <a:p>
            <a:pPr marL="342900" indent="-342900">
              <a:buFont typeface="Arial" panose="020B0604020202020204" pitchFamily="34" charset="0"/>
              <a:buChar char="•"/>
            </a:pPr>
            <a:r>
              <a:rPr lang="en-US" sz="2400" dirty="0"/>
              <a:t>Spirochete, obligate parasite</a:t>
            </a:r>
          </a:p>
          <a:p>
            <a:pPr marL="342900" indent="-342900">
              <a:buFont typeface="Arial" panose="020B0604020202020204" pitchFamily="34" charset="0"/>
              <a:buChar char="•"/>
            </a:pPr>
            <a:r>
              <a:rPr lang="en-US" sz="2400" dirty="0"/>
              <a:t>Adapts to distinct environments</a:t>
            </a:r>
          </a:p>
          <a:p>
            <a:pPr marL="342900" indent="-342900">
              <a:buFont typeface="Arial" panose="020B0604020202020204" pitchFamily="34" charset="0"/>
              <a:buChar char="•"/>
            </a:pPr>
            <a:r>
              <a:rPr lang="en-US" sz="2400" dirty="0"/>
              <a:t>Complex genome</a:t>
            </a:r>
          </a:p>
          <a:p>
            <a:pPr marL="342900" indent="-342900">
              <a:buFont typeface="Arial" panose="020B0604020202020204" pitchFamily="34" charset="0"/>
              <a:buChar char="•"/>
            </a:pPr>
            <a:r>
              <a:rPr lang="en-US" sz="2400" dirty="0"/>
              <a:t>Chemotaxis and motility are essential</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3</a:t>
            </a:fld>
            <a:endParaRPr lang="en-US" dirty="0"/>
          </a:p>
        </p:txBody>
      </p:sp>
      <p:pic>
        <p:nvPicPr>
          <p:cNvPr id="3074" name="Picture 2" descr="Figure 1">
            <a:extLst>
              <a:ext uri="{FF2B5EF4-FFF2-40B4-BE49-F238E27FC236}">
                <a16:creationId xmlns:a16="http://schemas.microsoft.com/office/drawing/2014/main" id="{D307BFCD-82C2-48D6-84E9-A7C3E9560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 y="1619250"/>
            <a:ext cx="5912568" cy="4645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E273F771-5A2B-1241-A1E2-24FC1302CF89}"/>
              </a:ext>
            </a:extLst>
          </p:cNvPr>
          <p:cNvSpPr txBox="1">
            <a:spLocks/>
          </p:cNvSpPr>
          <p:nvPr/>
        </p:nvSpPr>
        <p:spPr>
          <a:xfrm>
            <a:off x="4276449" y="6168545"/>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Brisson et al. 2012</a:t>
            </a:r>
          </a:p>
        </p:txBody>
      </p:sp>
    </p:spTree>
    <p:extLst>
      <p:ext uri="{BB962C8B-B14F-4D97-AF65-F5344CB8AC3E}">
        <p14:creationId xmlns:p14="http://schemas.microsoft.com/office/powerpoint/2010/main" val="28655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5"/>
            <a:ext cx="8620704" cy="929795"/>
          </a:xfrm>
        </p:spPr>
        <p:txBody>
          <a:bodyPr>
            <a:normAutofit/>
          </a:bodyPr>
          <a:lstStyle/>
          <a:p>
            <a:r>
              <a:rPr lang="en-US" sz="5400" dirty="0"/>
              <a:t>Chemotaxis Pathway</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7098185" y="1463195"/>
            <a:ext cx="5088669" cy="4441190"/>
          </a:xfrm>
        </p:spPr>
        <p:txBody>
          <a:bodyPr>
            <a:noAutofit/>
          </a:bodyPr>
          <a:lstStyle/>
          <a:p>
            <a:pPr marL="342900" indent="-342900">
              <a:buFont typeface="Arial" panose="020B0604020202020204" pitchFamily="34" charset="0"/>
              <a:buChar char="•"/>
            </a:pPr>
            <a:r>
              <a:rPr lang="en-US" sz="2400" dirty="0" err="1"/>
              <a:t>CheR</a:t>
            </a:r>
            <a:r>
              <a:rPr lang="en-US" sz="2400" dirty="0"/>
              <a:t>- methyltransferase</a:t>
            </a:r>
          </a:p>
          <a:p>
            <a:pPr marL="342900" indent="-342900">
              <a:buFont typeface="Arial" panose="020B0604020202020204" pitchFamily="34" charset="0"/>
              <a:buChar char="•"/>
            </a:pPr>
            <a:r>
              <a:rPr lang="en-US" sz="2400" dirty="0"/>
              <a:t>Multiple homologs, including CheR1/CheR2</a:t>
            </a:r>
          </a:p>
          <a:p>
            <a:pPr marL="342900" indent="-342900">
              <a:buFont typeface="Arial" panose="020B0604020202020204" pitchFamily="34" charset="0"/>
              <a:buChar char="•"/>
            </a:pPr>
            <a:r>
              <a:rPr lang="en-US" sz="2400" dirty="0"/>
              <a:t>Differential gene expression</a:t>
            </a:r>
          </a:p>
          <a:p>
            <a:pPr marL="342900" indent="-342900">
              <a:buFont typeface="Arial" panose="020B0604020202020204" pitchFamily="34" charset="0"/>
              <a:buChar char="•"/>
            </a:pPr>
            <a:r>
              <a:rPr lang="en-US" sz="2400" dirty="0"/>
              <a:t>Transposon mutant phenotype for CheR2</a:t>
            </a:r>
          </a:p>
          <a:p>
            <a:pPr marL="342900" indent="-342900">
              <a:buFont typeface="Arial" panose="020B0604020202020204" pitchFamily="34" charset="0"/>
              <a:buChar char="•"/>
            </a:pPr>
            <a:r>
              <a:rPr lang="en-US" sz="2400" dirty="0"/>
              <a:t>Biofilm formation in other species</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4</a:t>
            </a:fld>
            <a:endParaRPr lang="en-US" dirty="0"/>
          </a:p>
        </p:txBody>
      </p:sp>
      <p:pic>
        <p:nvPicPr>
          <p:cNvPr id="4" name="Picture 3">
            <a:extLst>
              <a:ext uri="{FF2B5EF4-FFF2-40B4-BE49-F238E27FC236}">
                <a16:creationId xmlns:a16="http://schemas.microsoft.com/office/drawing/2014/main" id="{C8971F95-F9C2-415E-9A08-2CF4B6275025}"/>
              </a:ext>
            </a:extLst>
          </p:cNvPr>
          <p:cNvPicPr>
            <a:picLocks noChangeAspect="1"/>
          </p:cNvPicPr>
          <p:nvPr/>
        </p:nvPicPr>
        <p:blipFill>
          <a:blip r:embed="rId3"/>
          <a:stretch>
            <a:fillRect/>
          </a:stretch>
        </p:blipFill>
        <p:spPr>
          <a:xfrm>
            <a:off x="133350" y="2279635"/>
            <a:ext cx="6866410" cy="2607325"/>
          </a:xfrm>
          <a:prstGeom prst="rect">
            <a:avLst/>
          </a:prstGeom>
        </p:spPr>
      </p:pic>
      <p:sp>
        <p:nvSpPr>
          <p:cNvPr id="10" name="Text Placeholder 1">
            <a:extLst>
              <a:ext uri="{FF2B5EF4-FFF2-40B4-BE49-F238E27FC236}">
                <a16:creationId xmlns:a16="http://schemas.microsoft.com/office/drawing/2014/main" id="{6F6FDFBE-1C70-4B6E-9414-823D17CF6A5E}"/>
              </a:ext>
            </a:extLst>
          </p:cNvPr>
          <p:cNvSpPr txBox="1">
            <a:spLocks/>
          </p:cNvSpPr>
          <p:nvPr/>
        </p:nvSpPr>
        <p:spPr>
          <a:xfrm>
            <a:off x="231775" y="4740186"/>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Porter et al. 2011</a:t>
            </a:r>
          </a:p>
        </p:txBody>
      </p:sp>
    </p:spTree>
    <p:extLst>
      <p:ext uri="{BB962C8B-B14F-4D97-AF65-F5344CB8AC3E}">
        <p14:creationId xmlns:p14="http://schemas.microsoft.com/office/powerpoint/2010/main" val="23129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5"/>
            <a:ext cx="8620704" cy="929795"/>
          </a:xfrm>
        </p:spPr>
        <p:txBody>
          <a:bodyPr>
            <a:normAutofit/>
          </a:bodyPr>
          <a:lstStyle/>
          <a:p>
            <a:r>
              <a:rPr lang="en-US" sz="5400" dirty="0"/>
              <a:t>Aim #1</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589280" y="1463040"/>
            <a:ext cx="11602720" cy="1589079"/>
          </a:xfrm>
        </p:spPr>
        <p:txBody>
          <a:bodyPr>
            <a:normAutofit fontScale="85000" lnSpcReduction="20000"/>
          </a:bodyPr>
          <a:lstStyle/>
          <a:p>
            <a:r>
              <a:rPr lang="en-US" sz="4600" b="1" dirty="0"/>
              <a:t>Are CheR1 and CheR2 implicated in chemotaxis and/or biofilm formation?</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3" name="TextBox 2">
            <a:extLst>
              <a:ext uri="{FF2B5EF4-FFF2-40B4-BE49-F238E27FC236}">
                <a16:creationId xmlns:a16="http://schemas.microsoft.com/office/drawing/2014/main" id="{A77B16EF-F66A-4E30-8FDA-6C4DF03E4804}"/>
              </a:ext>
            </a:extLst>
          </p:cNvPr>
          <p:cNvSpPr txBox="1"/>
          <p:nvPr/>
        </p:nvSpPr>
        <p:spPr>
          <a:xfrm>
            <a:off x="589280" y="3222446"/>
            <a:ext cx="11602720" cy="3447098"/>
          </a:xfrm>
          <a:prstGeom prst="rect">
            <a:avLst/>
          </a:prstGeom>
          <a:noFill/>
        </p:spPr>
        <p:txBody>
          <a:bodyPr wrap="square" rtlCol="0">
            <a:spAutoFit/>
          </a:bodyPr>
          <a:lstStyle/>
          <a:p>
            <a:r>
              <a:rPr lang="en-US" sz="3200" dirty="0">
                <a:solidFill>
                  <a:schemeClr val="accent2">
                    <a:lumMod val="50000"/>
                  </a:schemeClr>
                </a:solidFill>
              </a:rPr>
              <a:t>Methods:</a:t>
            </a:r>
          </a:p>
          <a:p>
            <a:pPr marL="1143000" lvl="1" indent="-457200">
              <a:buFont typeface="Arial" panose="020B0604020202020204" pitchFamily="34" charset="0"/>
              <a:buChar char="•"/>
            </a:pPr>
            <a:r>
              <a:rPr lang="en-US" sz="2800" dirty="0">
                <a:solidFill>
                  <a:schemeClr val="accent2">
                    <a:lumMod val="50000"/>
                  </a:schemeClr>
                </a:solidFill>
              </a:rPr>
              <a:t>Create knockouts and complements (</a:t>
            </a:r>
            <a:r>
              <a:rPr lang="en-US" sz="2800" dirty="0" err="1">
                <a:solidFill>
                  <a:schemeClr val="accent2">
                    <a:lumMod val="50000"/>
                  </a:schemeClr>
                </a:solidFill>
              </a:rPr>
              <a:t>Motaleb</a:t>
            </a:r>
            <a:r>
              <a:rPr lang="en-US" sz="2800" dirty="0">
                <a:solidFill>
                  <a:schemeClr val="accent2">
                    <a:lumMod val="50000"/>
                  </a:schemeClr>
                </a:solidFill>
              </a:rPr>
              <a:t> et al. 2007)</a:t>
            </a:r>
          </a:p>
          <a:p>
            <a:pPr marL="1143000" lvl="1" indent="-457200">
              <a:buFont typeface="Arial" panose="020B0604020202020204" pitchFamily="34" charset="0"/>
              <a:buChar char="•"/>
            </a:pPr>
            <a:r>
              <a:rPr lang="en-US" sz="2800" dirty="0">
                <a:solidFill>
                  <a:schemeClr val="accent2">
                    <a:lumMod val="50000"/>
                  </a:schemeClr>
                </a:solidFill>
              </a:rPr>
              <a:t>Assess motility using soft agar plates (Moon et al. 2016)</a:t>
            </a:r>
          </a:p>
          <a:p>
            <a:pPr marL="1143000" lvl="1" indent="-457200">
              <a:buFont typeface="Arial" panose="020B0604020202020204" pitchFamily="34" charset="0"/>
              <a:buChar char="•"/>
            </a:pPr>
            <a:r>
              <a:rPr lang="en-US" sz="2800" dirty="0">
                <a:solidFill>
                  <a:schemeClr val="accent2">
                    <a:lumMod val="50000"/>
                  </a:schemeClr>
                </a:solidFill>
              </a:rPr>
              <a:t>Assess responses to </a:t>
            </a:r>
            <a:r>
              <a:rPr lang="en-US" sz="2800" dirty="0" err="1">
                <a:solidFill>
                  <a:schemeClr val="accent2">
                    <a:lumMod val="50000"/>
                  </a:schemeClr>
                </a:solidFill>
              </a:rPr>
              <a:t>chemoattractants</a:t>
            </a:r>
            <a:r>
              <a:rPr lang="en-US" sz="2800" dirty="0">
                <a:solidFill>
                  <a:schemeClr val="accent2">
                    <a:lumMod val="50000"/>
                  </a:schemeClr>
                </a:solidFill>
              </a:rPr>
              <a:t> using flow cytometry (Bakker et al. 2007)</a:t>
            </a:r>
          </a:p>
          <a:p>
            <a:pPr marL="1143000" lvl="1" indent="-457200">
              <a:buFont typeface="Arial" panose="020B0604020202020204" pitchFamily="34" charset="0"/>
              <a:buChar char="•"/>
            </a:pPr>
            <a:r>
              <a:rPr lang="en-US" sz="2800" dirty="0">
                <a:solidFill>
                  <a:schemeClr val="accent2">
                    <a:lumMod val="50000"/>
                  </a:schemeClr>
                </a:solidFill>
              </a:rPr>
              <a:t>Assess biofilm formation using crystal violet staining (</a:t>
            </a:r>
            <a:r>
              <a:rPr lang="en-US" sz="2800" dirty="0" err="1">
                <a:solidFill>
                  <a:schemeClr val="accent2">
                    <a:lumMod val="50000"/>
                  </a:schemeClr>
                </a:solidFill>
              </a:rPr>
              <a:t>Sapi</a:t>
            </a:r>
            <a:r>
              <a:rPr lang="en-US" sz="2800" dirty="0">
                <a:solidFill>
                  <a:schemeClr val="accent2">
                    <a:lumMod val="50000"/>
                  </a:schemeClr>
                </a:solidFill>
              </a:rPr>
              <a:t> et al. 2016)</a:t>
            </a:r>
          </a:p>
          <a:p>
            <a:endParaRPr lang="en-US" dirty="0"/>
          </a:p>
        </p:txBody>
      </p:sp>
    </p:spTree>
    <p:extLst>
      <p:ext uri="{BB962C8B-B14F-4D97-AF65-F5344CB8AC3E}">
        <p14:creationId xmlns:p14="http://schemas.microsoft.com/office/powerpoint/2010/main" val="1743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5"/>
            <a:ext cx="8620704" cy="929795"/>
          </a:xfrm>
        </p:spPr>
        <p:txBody>
          <a:bodyPr>
            <a:normAutofit/>
          </a:bodyPr>
          <a:lstStyle/>
          <a:p>
            <a:r>
              <a:rPr lang="en-US" sz="5400" dirty="0"/>
              <a:t>Aim #2</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589280" y="1463040"/>
            <a:ext cx="11602720" cy="1589079"/>
          </a:xfrm>
        </p:spPr>
        <p:txBody>
          <a:bodyPr>
            <a:normAutofit fontScale="77500" lnSpcReduction="20000"/>
          </a:bodyPr>
          <a:lstStyle/>
          <a:p>
            <a:r>
              <a:rPr lang="en-US" sz="4800" b="1" dirty="0">
                <a:effectLst/>
                <a:ea typeface="Calibri" panose="020F0502020204030204" pitchFamily="34" charset="0"/>
                <a:cs typeface="Times New Roman" panose="02020603050405020304" pitchFamily="18" charset="0"/>
              </a:rPr>
              <a:t>What protein(s) regulate expression of </a:t>
            </a:r>
            <a:r>
              <a:rPr lang="en-US" sz="4800" b="1" i="1" dirty="0">
                <a:effectLst/>
                <a:ea typeface="Calibri" panose="020F0502020204030204" pitchFamily="34" charset="0"/>
                <a:cs typeface="Times New Roman" panose="02020603050405020304" pitchFamily="18" charset="0"/>
              </a:rPr>
              <a:t>cheR1</a:t>
            </a:r>
            <a:r>
              <a:rPr lang="en-US" sz="4800" b="1" dirty="0">
                <a:effectLst/>
                <a:ea typeface="Calibri" panose="020F0502020204030204" pitchFamily="34" charset="0"/>
                <a:cs typeface="Times New Roman" panose="02020603050405020304" pitchFamily="18" charset="0"/>
              </a:rPr>
              <a:t> and </a:t>
            </a:r>
            <a:r>
              <a:rPr lang="en-US" sz="4800" b="1" i="1" dirty="0">
                <a:effectLst/>
                <a:ea typeface="Calibri" panose="020F0502020204030204" pitchFamily="34" charset="0"/>
                <a:cs typeface="Times New Roman" panose="02020603050405020304" pitchFamily="18" charset="0"/>
              </a:rPr>
              <a:t>cheR2</a:t>
            </a:r>
            <a:r>
              <a:rPr lang="en-US" sz="4800" b="1" dirty="0">
                <a:effectLst/>
                <a:ea typeface="Calibri" panose="020F0502020204030204" pitchFamily="34" charset="0"/>
                <a:cs typeface="Times New Roman" panose="02020603050405020304" pitchFamily="18" charset="0"/>
              </a:rPr>
              <a:t>?</a:t>
            </a:r>
            <a:endParaRPr lang="en-US" sz="3600" dirty="0">
              <a:solidFill>
                <a:schemeClr val="accent2">
                  <a:lumMod val="50000"/>
                </a:schemeClr>
              </a:solidFill>
            </a:endParaRP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6</a:t>
            </a:fld>
            <a:endParaRPr lang="en-US" dirty="0"/>
          </a:p>
        </p:txBody>
      </p:sp>
      <p:sp>
        <p:nvSpPr>
          <p:cNvPr id="3" name="TextBox 2">
            <a:extLst>
              <a:ext uri="{FF2B5EF4-FFF2-40B4-BE49-F238E27FC236}">
                <a16:creationId xmlns:a16="http://schemas.microsoft.com/office/drawing/2014/main" id="{A77B16EF-F66A-4E30-8FDA-6C4DF03E4804}"/>
              </a:ext>
            </a:extLst>
          </p:cNvPr>
          <p:cNvSpPr txBox="1"/>
          <p:nvPr/>
        </p:nvSpPr>
        <p:spPr>
          <a:xfrm>
            <a:off x="589280" y="3222446"/>
            <a:ext cx="11602720" cy="2831544"/>
          </a:xfrm>
          <a:prstGeom prst="rect">
            <a:avLst/>
          </a:prstGeom>
          <a:noFill/>
        </p:spPr>
        <p:txBody>
          <a:bodyPr wrap="square" rtlCol="0">
            <a:spAutoFit/>
          </a:bodyPr>
          <a:lstStyle/>
          <a:p>
            <a:r>
              <a:rPr lang="en-US" sz="3200" dirty="0">
                <a:solidFill>
                  <a:schemeClr val="accent2">
                    <a:lumMod val="50000"/>
                  </a:schemeClr>
                </a:solidFill>
              </a:rPr>
              <a:t>Methods:</a:t>
            </a:r>
          </a:p>
          <a:p>
            <a:pPr marL="1143000" lvl="1" indent="-457200">
              <a:buFont typeface="Arial" panose="020B0604020202020204" pitchFamily="34" charset="0"/>
              <a:buChar char="•"/>
            </a:pPr>
            <a:r>
              <a:rPr lang="en-US" sz="2800" dirty="0">
                <a:solidFill>
                  <a:schemeClr val="accent2">
                    <a:lumMod val="50000"/>
                  </a:schemeClr>
                </a:solidFill>
              </a:rPr>
              <a:t>Create </a:t>
            </a:r>
            <a:r>
              <a:rPr lang="en-US" sz="2800" i="1" dirty="0">
                <a:solidFill>
                  <a:schemeClr val="accent2">
                    <a:lumMod val="50000"/>
                  </a:schemeClr>
                </a:solidFill>
              </a:rPr>
              <a:t>lacZ </a:t>
            </a:r>
            <a:r>
              <a:rPr lang="en-US" sz="2800" dirty="0">
                <a:solidFill>
                  <a:schemeClr val="accent2">
                    <a:lumMod val="50000"/>
                  </a:schemeClr>
                </a:solidFill>
              </a:rPr>
              <a:t>fusion reporter strain </a:t>
            </a:r>
            <a:r>
              <a:rPr lang="en-US" sz="2200" dirty="0">
                <a:solidFill>
                  <a:schemeClr val="accent2">
                    <a:lumMod val="50000"/>
                  </a:schemeClr>
                </a:solidFill>
              </a:rPr>
              <a:t>(Hayes et al. 2010)</a:t>
            </a:r>
          </a:p>
          <a:p>
            <a:pPr marL="1143000" lvl="1" indent="-457200">
              <a:buFont typeface="Arial" panose="020B0604020202020204" pitchFamily="34" charset="0"/>
              <a:buChar char="•"/>
            </a:pPr>
            <a:r>
              <a:rPr lang="en-US" sz="2800" dirty="0">
                <a:solidFill>
                  <a:schemeClr val="accent2">
                    <a:lumMod val="50000"/>
                  </a:schemeClr>
                </a:solidFill>
              </a:rPr>
              <a:t>Transposon mutagenesis to identify candidate </a:t>
            </a:r>
            <a:r>
              <a:rPr lang="en-US" sz="2200" dirty="0">
                <a:solidFill>
                  <a:schemeClr val="accent2">
                    <a:lumMod val="50000"/>
                  </a:schemeClr>
                </a:solidFill>
              </a:rPr>
              <a:t>(Stewart et al. 2004)</a:t>
            </a:r>
          </a:p>
          <a:p>
            <a:pPr marL="1143000" lvl="1" indent="-457200">
              <a:buFont typeface="Arial" panose="020B0604020202020204" pitchFamily="34" charset="0"/>
              <a:buChar char="•"/>
            </a:pPr>
            <a:r>
              <a:rPr lang="en-US" sz="2800" dirty="0">
                <a:solidFill>
                  <a:schemeClr val="accent2">
                    <a:lumMod val="50000"/>
                  </a:schemeClr>
                </a:solidFill>
              </a:rPr>
              <a:t>Confirm with knockout of regulatory gene, if non-essential </a:t>
            </a:r>
            <a:r>
              <a:rPr lang="en-US" sz="2200" dirty="0">
                <a:solidFill>
                  <a:schemeClr val="accent2">
                    <a:lumMod val="50000"/>
                  </a:schemeClr>
                </a:solidFill>
              </a:rPr>
              <a:t>(</a:t>
            </a:r>
            <a:r>
              <a:rPr lang="en-US" sz="2200" dirty="0" err="1">
                <a:solidFill>
                  <a:schemeClr val="accent2">
                    <a:lumMod val="50000"/>
                  </a:schemeClr>
                </a:solidFill>
              </a:rPr>
              <a:t>Motaleb</a:t>
            </a:r>
            <a:r>
              <a:rPr lang="en-US" sz="2200" dirty="0">
                <a:solidFill>
                  <a:schemeClr val="accent2">
                    <a:lumMod val="50000"/>
                  </a:schemeClr>
                </a:solidFill>
              </a:rPr>
              <a:t> et al. 2007)</a:t>
            </a:r>
          </a:p>
          <a:p>
            <a:endParaRPr lang="en-US" dirty="0"/>
          </a:p>
        </p:txBody>
      </p:sp>
    </p:spTree>
    <p:extLst>
      <p:ext uri="{BB962C8B-B14F-4D97-AF65-F5344CB8AC3E}">
        <p14:creationId xmlns:p14="http://schemas.microsoft.com/office/powerpoint/2010/main" val="10607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74766" y="789399"/>
            <a:ext cx="4371703" cy="1111250"/>
          </a:xfrm>
        </p:spPr>
        <p:txBody>
          <a:bodyPr/>
          <a:lstStyle/>
          <a:p>
            <a:r>
              <a:rPr lang="en-US" dirty="0">
                <a:solidFill>
                  <a:srgbClr val="A5A5A5"/>
                </a:solidFill>
              </a:rPr>
              <a:t>Topic 2</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1619794" y="2714986"/>
            <a:ext cx="10145485" cy="655320"/>
          </a:xfrm>
        </p:spPr>
        <p:txBody>
          <a:bodyPr>
            <a:normAutofit fontScale="90000"/>
          </a:bodyPr>
          <a:lstStyle/>
          <a:p>
            <a:r>
              <a:rPr lang="en-US" dirty="0" err="1"/>
              <a:t>MarR</a:t>
            </a:r>
            <a:r>
              <a:rPr lang="en-US" dirty="0"/>
              <a:t> family protein in </a:t>
            </a:r>
            <a:r>
              <a:rPr lang="en-US" i="1" dirty="0" err="1"/>
              <a:t>Burkholderia</a:t>
            </a:r>
            <a:r>
              <a:rPr lang="en-US" i="1" dirty="0"/>
              <a:t> </a:t>
            </a:r>
            <a:r>
              <a:rPr lang="en-US" i="1" dirty="0" err="1"/>
              <a:t>pseudomallei</a:t>
            </a:r>
            <a:endParaRPr lang="en-US" i="1" dirty="0"/>
          </a:p>
        </p:txBody>
      </p:sp>
    </p:spTree>
    <p:extLst>
      <p:ext uri="{BB962C8B-B14F-4D97-AF65-F5344CB8AC3E}">
        <p14:creationId xmlns:p14="http://schemas.microsoft.com/office/powerpoint/2010/main" val="391973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6"/>
            <a:ext cx="9597334" cy="905664"/>
          </a:xfrm>
        </p:spPr>
        <p:txBody>
          <a:bodyPr>
            <a:normAutofit/>
          </a:bodyPr>
          <a:lstStyle/>
          <a:p>
            <a:r>
              <a:rPr lang="en-US" sz="5400" i="1" dirty="0" err="1"/>
              <a:t>Burkholderia</a:t>
            </a:r>
            <a:r>
              <a:rPr lang="en-US" sz="5400" i="1" dirty="0"/>
              <a:t> </a:t>
            </a:r>
            <a:r>
              <a:rPr lang="en-US" sz="5400" i="1" dirty="0" err="1"/>
              <a:t>pseudomallei</a:t>
            </a:r>
            <a:endParaRPr lang="en-US" sz="5400" dirty="0"/>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5638799" y="2341632"/>
            <a:ext cx="6038335" cy="3398837"/>
          </a:xfrm>
        </p:spPr>
        <p:txBody>
          <a:bodyPr>
            <a:noAutofit/>
          </a:bodyPr>
          <a:lstStyle/>
          <a:p>
            <a:pPr marL="342900" indent="-342900">
              <a:buFont typeface="Arial" panose="020B0604020202020204" pitchFamily="34" charset="0"/>
              <a:buChar char="•"/>
            </a:pPr>
            <a:r>
              <a:rPr lang="en-US" sz="2400" dirty="0"/>
              <a:t>Causes melioidosis; high mortality rates</a:t>
            </a:r>
          </a:p>
          <a:p>
            <a:pPr marL="342900" indent="-342900">
              <a:buFont typeface="Arial" panose="020B0604020202020204" pitchFamily="34" charset="0"/>
              <a:buChar char="•"/>
            </a:pPr>
            <a:r>
              <a:rPr lang="en-US" sz="2400" dirty="0"/>
              <a:t>Gram-negative, motile, aerobic</a:t>
            </a:r>
          </a:p>
          <a:p>
            <a:pPr marL="342900" indent="-342900">
              <a:buFont typeface="Arial" panose="020B0604020202020204" pitchFamily="34" charset="0"/>
              <a:buChar char="•"/>
            </a:pPr>
            <a:r>
              <a:rPr lang="en-US" sz="2400" dirty="0"/>
              <a:t>Adapts to diverse environments</a:t>
            </a:r>
          </a:p>
          <a:p>
            <a:pPr marL="342900" indent="-342900">
              <a:buFont typeface="Arial" panose="020B0604020202020204" pitchFamily="34" charset="0"/>
              <a:buChar char="•"/>
            </a:pPr>
            <a:r>
              <a:rPr lang="en-US" sz="2400" dirty="0"/>
              <a:t>2 chromosomes, about 7Mb</a:t>
            </a:r>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8</a:t>
            </a:fld>
            <a:endParaRPr lang="en-US" dirty="0"/>
          </a:p>
        </p:txBody>
      </p:sp>
      <p:pic>
        <p:nvPicPr>
          <p:cNvPr id="4" name="Picture 3">
            <a:extLst>
              <a:ext uri="{FF2B5EF4-FFF2-40B4-BE49-F238E27FC236}">
                <a16:creationId xmlns:a16="http://schemas.microsoft.com/office/drawing/2014/main" id="{02172539-A85D-4E39-B2B5-790115BF1792}"/>
              </a:ext>
            </a:extLst>
          </p:cNvPr>
          <p:cNvPicPr>
            <a:picLocks noChangeAspect="1"/>
          </p:cNvPicPr>
          <p:nvPr/>
        </p:nvPicPr>
        <p:blipFill>
          <a:blip r:embed="rId3"/>
          <a:stretch>
            <a:fillRect/>
          </a:stretch>
        </p:blipFill>
        <p:spPr>
          <a:xfrm>
            <a:off x="413413" y="2049943"/>
            <a:ext cx="5080000" cy="3302000"/>
          </a:xfrm>
          <a:prstGeom prst="rect">
            <a:avLst/>
          </a:prstGeom>
        </p:spPr>
      </p:pic>
    </p:spTree>
    <p:extLst>
      <p:ext uri="{BB962C8B-B14F-4D97-AF65-F5344CB8AC3E}">
        <p14:creationId xmlns:p14="http://schemas.microsoft.com/office/powerpoint/2010/main" val="21246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D2CD"/>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694746" y="689456"/>
            <a:ext cx="10653974" cy="905664"/>
          </a:xfrm>
        </p:spPr>
        <p:txBody>
          <a:bodyPr>
            <a:normAutofit fontScale="90000"/>
          </a:bodyPr>
          <a:lstStyle/>
          <a:p>
            <a:r>
              <a:rPr lang="en-US" sz="5400" i="1" dirty="0" err="1"/>
              <a:t>MarR</a:t>
            </a:r>
            <a:r>
              <a:rPr lang="en-US" sz="5400" dirty="0"/>
              <a:t> family transcription factors</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5016601" y="2341632"/>
            <a:ext cx="6004459" cy="4816406"/>
          </a:xfrm>
        </p:spPr>
        <p:txBody>
          <a:bodyPr>
            <a:noAutofit/>
          </a:bodyPr>
          <a:lstStyle/>
          <a:p>
            <a:pPr marL="342900" indent="-342900">
              <a:buFont typeface="Arial" panose="020B0604020202020204" pitchFamily="34" charset="0"/>
              <a:buChar char="•"/>
            </a:pPr>
            <a:r>
              <a:rPr lang="en-US" sz="2400" dirty="0" err="1"/>
              <a:t>MarR</a:t>
            </a:r>
            <a:r>
              <a:rPr lang="en-US" sz="2400" dirty="0"/>
              <a:t> = multiple antibiotic resistance regulator</a:t>
            </a:r>
          </a:p>
          <a:p>
            <a:pPr marL="342900" indent="-342900">
              <a:buFont typeface="Arial" panose="020B0604020202020204" pitchFamily="34" charset="0"/>
              <a:buChar char="•"/>
            </a:pPr>
            <a:r>
              <a:rPr lang="en-US" sz="2400" dirty="0"/>
              <a:t>Ligand or oxidation responsive</a:t>
            </a:r>
          </a:p>
          <a:p>
            <a:pPr marL="342900" indent="-34290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BPSL1750 – </a:t>
            </a:r>
          </a:p>
          <a:p>
            <a:pPr marL="1028700" lvl="1" indent="-342900"/>
            <a:r>
              <a:rPr lang="en-US" sz="2000" dirty="0">
                <a:solidFill>
                  <a:schemeClr val="accent2">
                    <a:lumMod val="50000"/>
                  </a:schemeClr>
                </a:solidFill>
                <a:ea typeface="Calibri" panose="020F0502020204030204" pitchFamily="34" charset="0"/>
                <a:cs typeface="Times New Roman" panose="02020603050405020304" pitchFamily="18" charset="0"/>
              </a:rPr>
              <a:t>Conserved in infectious species</a:t>
            </a:r>
          </a:p>
          <a:p>
            <a:pPr marL="1028700" lvl="1" indent="-342900"/>
            <a:r>
              <a:rPr lang="en-US" sz="2000" dirty="0">
                <a:solidFill>
                  <a:schemeClr val="accent2">
                    <a:lumMod val="50000"/>
                  </a:schemeClr>
                </a:solidFill>
                <a:effectLst/>
                <a:ea typeface="Calibri" panose="020F0502020204030204" pitchFamily="34" charset="0"/>
                <a:cs typeface="Times New Roman" panose="02020603050405020304" pitchFamily="18" charset="0"/>
              </a:rPr>
              <a:t>May be essential</a:t>
            </a:r>
          </a:p>
          <a:p>
            <a:pPr marL="1028700" lvl="1" indent="-342900"/>
            <a:r>
              <a:rPr lang="en-US" sz="2000" dirty="0">
                <a:solidFill>
                  <a:schemeClr val="accent2">
                    <a:lumMod val="50000"/>
                  </a:schemeClr>
                </a:solidFill>
                <a:ea typeface="Calibri" panose="020F0502020204030204" pitchFamily="34" charset="0"/>
                <a:cs typeface="Times New Roman" panose="02020603050405020304" pitchFamily="18" charset="0"/>
              </a:rPr>
              <a:t>T</a:t>
            </a:r>
            <a:r>
              <a:rPr lang="en-US" sz="2000" dirty="0">
                <a:solidFill>
                  <a:schemeClr val="accent2">
                    <a:lumMod val="50000"/>
                  </a:schemeClr>
                </a:solidFill>
                <a:effectLst/>
                <a:ea typeface="Calibri" panose="020F0502020204030204" pitchFamily="34" charset="0"/>
                <a:cs typeface="Times New Roman" panose="02020603050405020304" pitchFamily="18" charset="0"/>
              </a:rPr>
              <a:t>wo cysteine residues</a:t>
            </a:r>
            <a:endParaRPr lang="en-US" sz="2000" dirty="0">
              <a:solidFill>
                <a:schemeClr val="accent2">
                  <a:lumMod val="50000"/>
                </a:schemeClr>
              </a:solidFill>
            </a:endParaRPr>
          </a:p>
          <a:p>
            <a:pPr marL="342900" indent="-342900">
              <a:buFont typeface="Arial" panose="020B0604020202020204" pitchFamily="34" charset="0"/>
              <a:buChar char="•"/>
            </a:pPr>
            <a:endParaRPr lang="en-US" sz="2400"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9</a:t>
            </a:fld>
            <a:endParaRPr lang="en-US" dirty="0"/>
          </a:p>
        </p:txBody>
      </p:sp>
      <p:pic>
        <p:nvPicPr>
          <p:cNvPr id="5" name="Picture 4">
            <a:extLst>
              <a:ext uri="{FF2B5EF4-FFF2-40B4-BE49-F238E27FC236}">
                <a16:creationId xmlns:a16="http://schemas.microsoft.com/office/drawing/2014/main" id="{BD512916-BB03-4B2C-8A68-BE6A22CB74CA}"/>
              </a:ext>
            </a:extLst>
          </p:cNvPr>
          <p:cNvPicPr>
            <a:picLocks noChangeAspect="1"/>
          </p:cNvPicPr>
          <p:nvPr/>
        </p:nvPicPr>
        <p:blipFill rotWithShape="1">
          <a:blip r:embed="rId3"/>
          <a:srcRect l="47110" t="32487" r="4076" b="36741"/>
          <a:stretch/>
        </p:blipFill>
        <p:spPr>
          <a:xfrm>
            <a:off x="694746" y="2194560"/>
            <a:ext cx="4204323" cy="3398837"/>
          </a:xfrm>
          <a:prstGeom prst="rect">
            <a:avLst/>
          </a:prstGeom>
        </p:spPr>
      </p:pic>
      <p:sp>
        <p:nvSpPr>
          <p:cNvPr id="10" name="Text Placeholder 1">
            <a:extLst>
              <a:ext uri="{FF2B5EF4-FFF2-40B4-BE49-F238E27FC236}">
                <a16:creationId xmlns:a16="http://schemas.microsoft.com/office/drawing/2014/main" id="{14CED525-6836-4FAD-8471-EF9272DD0A81}"/>
              </a:ext>
            </a:extLst>
          </p:cNvPr>
          <p:cNvSpPr txBox="1">
            <a:spLocks/>
          </p:cNvSpPr>
          <p:nvPr/>
        </p:nvSpPr>
        <p:spPr>
          <a:xfrm>
            <a:off x="577214" y="5593397"/>
            <a:ext cx="2927985" cy="631190"/>
          </a:xfrm>
          <a:prstGeom prst="rect">
            <a:avLst/>
          </a:prstGeom>
        </p:spPr>
        <p:txBody>
          <a:bodyPr vert="horz" lIns="91440" tIns="45720" rIns="91440" bIns="45720" rtlCol="0">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Grove 2013; PDB 2PFB</a:t>
            </a:r>
          </a:p>
        </p:txBody>
      </p:sp>
    </p:spTree>
    <p:extLst>
      <p:ext uri="{BB962C8B-B14F-4D97-AF65-F5344CB8AC3E}">
        <p14:creationId xmlns:p14="http://schemas.microsoft.com/office/powerpoint/2010/main" val="32429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D0976319-4513-485C-AD3A-E56C39927A38}">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Minimalist color presentation</Template>
  <TotalTime>494</TotalTime>
  <Words>2074</Words>
  <Application>Microsoft Office PowerPoint</Application>
  <PresentationFormat>Widescreen</PresentationFormat>
  <Paragraphs>140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Biome Light</vt:lpstr>
      <vt:lpstr>Calibri</vt:lpstr>
      <vt:lpstr>Office Theme</vt:lpstr>
      <vt:lpstr>Comprehensive Exam Topics</vt:lpstr>
      <vt:lpstr>CheR Genes in Borrelia burgdorferi</vt:lpstr>
      <vt:lpstr>Borrelia burgdorferi</vt:lpstr>
      <vt:lpstr>Chemotaxis Pathway</vt:lpstr>
      <vt:lpstr>Aim #1</vt:lpstr>
      <vt:lpstr>Aim #2</vt:lpstr>
      <vt:lpstr>MarR family protein in Burkholderia pseudomallei</vt:lpstr>
      <vt:lpstr>Burkholderia pseudomallei</vt:lpstr>
      <vt:lpstr>MarR family transcription factors</vt:lpstr>
      <vt:lpstr>Aim #1</vt:lpstr>
      <vt:lpstr>Aim #2</vt:lpstr>
      <vt:lpstr>Questions and Decision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Hannah</dc:creator>
  <cp:lastModifiedBy>Hannah</cp:lastModifiedBy>
  <cp:revision>38</cp:revision>
  <cp:lastPrinted>2021-08-05T15:58:42Z</cp:lastPrinted>
  <dcterms:created xsi:type="dcterms:W3CDTF">2021-07-01T17:27:27Z</dcterms:created>
  <dcterms:modified xsi:type="dcterms:W3CDTF">2021-08-05T20:19:15Z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