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3" r:id="rId3"/>
    <p:sldId id="258" r:id="rId4"/>
    <p:sldId id="257" r:id="rId5"/>
    <p:sldId id="259" r:id="rId6"/>
    <p:sldId id="266" r:id="rId7"/>
    <p:sldId id="265" r:id="rId8"/>
    <p:sldId id="269" r:id="rId9"/>
    <p:sldId id="268" r:id="rId10"/>
    <p:sldId id="267" r:id="rId11"/>
    <p:sldId id="262" r:id="rId12"/>
    <p:sldId id="270" r:id="rId13"/>
    <p:sldId id="271" r:id="rId14"/>
    <p:sldId id="272" r:id="rId15"/>
    <p:sldId id="273" r:id="rId16"/>
    <p:sldId id="274" r:id="rId17"/>
    <p:sldId id="275" r:id="rId18"/>
    <p:sldId id="276" r:id="rId19"/>
    <p:sldId id="277" r:id="rId20"/>
    <p:sldId id="278" r:id="rId21"/>
    <p:sldId id="279" r:id="rId22"/>
    <p:sldId id="280" r:id="rId23"/>
    <p:sldId id="282" r:id="rId24"/>
    <p:sldId id="281" r:id="rId25"/>
    <p:sldId id="284" r:id="rId26"/>
    <p:sldId id="264" r:id="rId27"/>
    <p:sldId id="285" r:id="rId28"/>
    <p:sldId id="260" r:id="rId29"/>
    <p:sldId id="261" r:id="rId30"/>
    <p:sldId id="263"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8E4"/>
    <a:srgbClr val="F6F8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926" autoAdjust="0"/>
  </p:normalViewPr>
  <p:slideViewPr>
    <p:cSldViewPr snapToGrid="0">
      <p:cViewPr varScale="1">
        <p:scale>
          <a:sx n="40" d="100"/>
          <a:sy n="40" d="100"/>
        </p:scale>
        <p:origin x="161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658A1-D37C-4722-968F-C3DBCB64C406}" type="datetimeFigureOut">
              <a:rPr lang="en-US" smtClean="0"/>
              <a:t>9/29/2021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9917EC-99DF-4712-BF3C-DDB6B31CEA9D}" type="slidenum">
              <a:rPr lang="en-US" smtClean="0"/>
              <a:t>‹#›</a:t>
            </a:fld>
            <a:endParaRPr lang="en-US"/>
          </a:p>
        </p:txBody>
      </p:sp>
    </p:spTree>
    <p:extLst>
      <p:ext uri="{BB962C8B-B14F-4D97-AF65-F5344CB8AC3E}">
        <p14:creationId xmlns:p14="http://schemas.microsoft.com/office/powerpoint/2010/main" val="353442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thanks for coming today. I will be presenting on the mock proposal I wrote into the CheR homologs in borrelia burgdorferi.</a:t>
            </a:r>
          </a:p>
        </p:txBody>
      </p:sp>
      <p:sp>
        <p:nvSpPr>
          <p:cNvPr id="4" name="Slide Number Placeholder 3"/>
          <p:cNvSpPr>
            <a:spLocks noGrp="1"/>
          </p:cNvSpPr>
          <p:nvPr>
            <p:ph type="sldNum" sz="quarter" idx="5"/>
          </p:nvPr>
        </p:nvSpPr>
        <p:spPr/>
        <p:txBody>
          <a:bodyPr/>
          <a:lstStyle/>
          <a:p>
            <a:fld id="{669917EC-99DF-4712-BF3C-DDB6B31CEA9D}" type="slidenum">
              <a:rPr lang="en-US" smtClean="0"/>
              <a:t>1</a:t>
            </a:fld>
            <a:endParaRPr lang="en-US"/>
          </a:p>
        </p:txBody>
      </p:sp>
    </p:spTree>
    <p:extLst>
      <p:ext uri="{BB962C8B-B14F-4D97-AF65-F5344CB8AC3E}">
        <p14:creationId xmlns:p14="http://schemas.microsoft.com/office/powerpoint/2010/main" val="1619572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E2E2E"/>
                </a:solidFill>
                <a:effectLst/>
                <a:latin typeface="Calibri" panose="020F0502020204030204" pitchFamily="34" charset="0"/>
                <a:ea typeface="Calibri" panose="020F0502020204030204" pitchFamily="34" charset="0"/>
                <a:cs typeface="Calibri" panose="020F0502020204030204" pitchFamily="34" charset="0"/>
              </a:rPr>
              <a:t>Alright, so what do we know about the two CheR proteins structure? They haven’t been solved yet but E. coli’s has so we know a fair amount about homologous proteins. Here I used Phyre2 which predicts a structure based on the amino acid sequence and I then overlaid them so we can look at how similar the two are, CheR1 is green and CheR2 is pink.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2E2E2E"/>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E2E2E"/>
                </a:solidFill>
                <a:effectLst/>
                <a:latin typeface="Calibri" panose="020F0502020204030204" pitchFamily="34" charset="0"/>
                <a:ea typeface="Calibri" panose="020F0502020204030204" pitchFamily="34" charset="0"/>
                <a:cs typeface="Calibri" panose="020F0502020204030204" pitchFamily="34" charset="0"/>
              </a:rPr>
              <a:t>There are two domains to CheR proteins – smaller N-terminal domain made up of alpha helices and a larger SAM domain (s-adenosylmethionine) with mostly alpha helices and a subdomain of B-sheet. The binding site of the substrate SAM involves mostly the larger C-terminal domain but the N-terminal domain does contribute. You can see that there are a lot of similarities in our two CheR proteins, but there are differences in the N-terminus, although these are just predicted structures so I wouldn’t put too much weight into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I also highlighted the two catalytic residues in red: an arginine and a tyrosine, and they are conserved across all CheR genes I looked at in E. coli, </a:t>
            </a:r>
            <a:r>
              <a:rPr lang="en-US" dirty="0" err="1"/>
              <a:t>rhodobacter</a:t>
            </a:r>
            <a:r>
              <a:rPr lang="en-US" dirty="0"/>
              <a:t>, pseudomonas, and Borrelia. </a:t>
            </a:r>
          </a:p>
        </p:txBody>
      </p:sp>
      <p:sp>
        <p:nvSpPr>
          <p:cNvPr id="4" name="Slide Number Placeholder 3"/>
          <p:cNvSpPr>
            <a:spLocks noGrp="1"/>
          </p:cNvSpPr>
          <p:nvPr>
            <p:ph type="sldNum" sz="quarter" idx="5"/>
          </p:nvPr>
        </p:nvSpPr>
        <p:spPr/>
        <p:txBody>
          <a:bodyPr/>
          <a:lstStyle/>
          <a:p>
            <a:fld id="{669917EC-99DF-4712-BF3C-DDB6B31CEA9D}" type="slidenum">
              <a:rPr lang="en-US" smtClean="0"/>
              <a:t>10</a:t>
            </a:fld>
            <a:endParaRPr lang="en-US"/>
          </a:p>
        </p:txBody>
      </p:sp>
    </p:spTree>
    <p:extLst>
      <p:ext uri="{BB962C8B-B14F-4D97-AF65-F5344CB8AC3E}">
        <p14:creationId xmlns:p14="http://schemas.microsoft.com/office/powerpoint/2010/main" val="2180928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did amino acid alignments of the CheR proteins in Borrelia along with a few species that have well-studied alternate chemosensory pathways to see if there were high similarities that could help us narrow down which pathway B. burgdorferi’s cheR genes are involved in.</a:t>
            </a:r>
          </a:p>
          <a:p>
            <a:endParaRPr lang="en-US" dirty="0"/>
          </a:p>
          <a:p>
            <a:r>
              <a:rPr lang="en-US" dirty="0"/>
              <a:t>What we found is that CheR1 and CheR2 to each other are only about 32% identical, and to all the other ones we know functions of, even less. So these alignments really didn’t do much to help us figure out which pathway they might be in.</a:t>
            </a:r>
          </a:p>
        </p:txBody>
      </p:sp>
      <p:sp>
        <p:nvSpPr>
          <p:cNvPr id="4" name="Slide Number Placeholder 3"/>
          <p:cNvSpPr>
            <a:spLocks noGrp="1"/>
          </p:cNvSpPr>
          <p:nvPr>
            <p:ph type="sldNum" sz="quarter" idx="5"/>
          </p:nvPr>
        </p:nvSpPr>
        <p:spPr/>
        <p:txBody>
          <a:bodyPr/>
          <a:lstStyle/>
          <a:p>
            <a:fld id="{669917EC-99DF-4712-BF3C-DDB6B31CEA9D}" type="slidenum">
              <a:rPr lang="en-US" smtClean="0"/>
              <a:t>11</a:t>
            </a:fld>
            <a:endParaRPr lang="en-US"/>
          </a:p>
        </p:txBody>
      </p:sp>
    </p:spTree>
    <p:extLst>
      <p:ext uri="{BB962C8B-B14F-4D97-AF65-F5344CB8AC3E}">
        <p14:creationId xmlns:p14="http://schemas.microsoft.com/office/powerpoint/2010/main" val="893984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leads me to the problem we are trying to analyze. As of now, we do not know which of the CheR homologs, if any, are involved in chemotaxis.</a:t>
            </a:r>
          </a:p>
          <a:p>
            <a:r>
              <a:rPr lang="en-US" dirty="0"/>
              <a:t> </a:t>
            </a:r>
          </a:p>
          <a:p>
            <a:r>
              <a:rPr lang="en-US" dirty="0"/>
              <a:t>We also know that in many other species with </a:t>
            </a:r>
            <a:r>
              <a:rPr lang="en-US" dirty="0" err="1"/>
              <a:t>che</a:t>
            </a:r>
            <a:r>
              <a:rPr lang="en-US" dirty="0"/>
              <a:t> homologs there are alternate chemosensory pathways, but none of these have been discovered in B. burgdorferi yet.</a:t>
            </a:r>
          </a:p>
          <a:p>
            <a:endParaRPr lang="en-US" dirty="0"/>
          </a:p>
          <a:p>
            <a:r>
              <a:rPr lang="en-US" dirty="0"/>
              <a:t>One of these pathways may be biofilm formation, as there are examples of this in pseudomonas as I mentioned. There is preliminary research in Borrelia indicating biofilm formation is related to antibiotic resistance and recurring </a:t>
            </a:r>
            <a:r>
              <a:rPr lang="en-US" dirty="0" err="1"/>
              <a:t>lyme</a:t>
            </a:r>
            <a:r>
              <a:rPr lang="en-US" dirty="0"/>
              <a:t> disease, but the research into regulation of biofilm formation is very limited.</a:t>
            </a:r>
          </a:p>
          <a:p>
            <a:endParaRPr lang="en-US" dirty="0"/>
          </a:p>
          <a:p>
            <a:r>
              <a:rPr lang="en-US" dirty="0"/>
              <a:t>Finally, it’s clear that the chemotaxis genes are </a:t>
            </a:r>
            <a:r>
              <a:rPr lang="en-US"/>
              <a:t>tightly regulated, </a:t>
            </a:r>
            <a:r>
              <a:rPr lang="en-US" dirty="0"/>
              <a:t>but our understanding of this is in its infancy.</a:t>
            </a:r>
          </a:p>
          <a:p>
            <a:endParaRPr lang="en-US" dirty="0"/>
          </a:p>
        </p:txBody>
      </p:sp>
      <p:sp>
        <p:nvSpPr>
          <p:cNvPr id="4" name="Slide Number Placeholder 3"/>
          <p:cNvSpPr>
            <a:spLocks noGrp="1"/>
          </p:cNvSpPr>
          <p:nvPr>
            <p:ph type="sldNum" sz="quarter" idx="5"/>
          </p:nvPr>
        </p:nvSpPr>
        <p:spPr/>
        <p:txBody>
          <a:bodyPr/>
          <a:lstStyle/>
          <a:p>
            <a:fld id="{669917EC-99DF-4712-BF3C-DDB6B31CEA9D}" type="slidenum">
              <a:rPr lang="en-US" smtClean="0"/>
              <a:t>12</a:t>
            </a:fld>
            <a:endParaRPr lang="en-US"/>
          </a:p>
        </p:txBody>
      </p:sp>
    </p:spTree>
    <p:extLst>
      <p:ext uri="{BB962C8B-B14F-4D97-AF65-F5344CB8AC3E}">
        <p14:creationId xmlns:p14="http://schemas.microsoft.com/office/powerpoint/2010/main" val="3062814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overall goal to address these stated problems is to elucidate the roles of the CheR proteins and determine how the genes are regulated.</a:t>
            </a:r>
          </a:p>
        </p:txBody>
      </p:sp>
      <p:sp>
        <p:nvSpPr>
          <p:cNvPr id="4" name="Slide Number Placeholder 3"/>
          <p:cNvSpPr>
            <a:spLocks noGrp="1"/>
          </p:cNvSpPr>
          <p:nvPr>
            <p:ph type="sldNum" sz="quarter" idx="5"/>
          </p:nvPr>
        </p:nvSpPr>
        <p:spPr/>
        <p:txBody>
          <a:bodyPr/>
          <a:lstStyle/>
          <a:p>
            <a:fld id="{669917EC-99DF-4712-BF3C-DDB6B31CEA9D}" type="slidenum">
              <a:rPr lang="en-US" smtClean="0"/>
              <a:t>13</a:t>
            </a:fld>
            <a:endParaRPr lang="en-US"/>
          </a:p>
        </p:txBody>
      </p:sp>
    </p:spTree>
    <p:extLst>
      <p:ext uri="{BB962C8B-B14F-4D97-AF65-F5344CB8AC3E}">
        <p14:creationId xmlns:p14="http://schemas.microsoft.com/office/powerpoint/2010/main" val="2350170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first aim is focused on the roles of the homologs – looking both at chemotaxis and biofilm formation as a jumping off point. My hypothesis is that XXX, and I’ll test this by creating knockouts and performing a variety of assays.</a:t>
            </a:r>
          </a:p>
        </p:txBody>
      </p:sp>
      <p:sp>
        <p:nvSpPr>
          <p:cNvPr id="4" name="Slide Number Placeholder 3"/>
          <p:cNvSpPr>
            <a:spLocks noGrp="1"/>
          </p:cNvSpPr>
          <p:nvPr>
            <p:ph type="sldNum" sz="quarter" idx="5"/>
          </p:nvPr>
        </p:nvSpPr>
        <p:spPr/>
        <p:txBody>
          <a:bodyPr/>
          <a:lstStyle/>
          <a:p>
            <a:fld id="{669917EC-99DF-4712-BF3C-DDB6B31CEA9D}" type="slidenum">
              <a:rPr lang="en-US" smtClean="0"/>
              <a:t>14</a:t>
            </a:fld>
            <a:endParaRPr lang="en-US"/>
          </a:p>
        </p:txBody>
      </p:sp>
    </p:spTree>
    <p:extLst>
      <p:ext uri="{BB962C8B-B14F-4D97-AF65-F5344CB8AC3E}">
        <p14:creationId xmlns:p14="http://schemas.microsoft.com/office/powerpoint/2010/main" val="3542091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first I’ll make single knockouts of each of the cheR genes by integrating </a:t>
            </a:r>
            <a:r>
              <a:rPr lang="en-US" dirty="0" err="1"/>
              <a:t>kanamnycin</a:t>
            </a:r>
            <a:r>
              <a:rPr lang="en-US" dirty="0"/>
              <a:t>-resistant cassettes into the middle of the genes and using homologous recombination. I’ll also make complements of these by putting a functional version of the gene at a neutral location in the genome, also by homologous recombination. This will give me four strains plus wild-type that I will use in all of the assays going forward.</a:t>
            </a:r>
          </a:p>
          <a:p>
            <a:endParaRPr lang="en-US" dirty="0"/>
          </a:p>
          <a:p>
            <a:r>
              <a:rPr lang="en-US" dirty="0"/>
              <a:t>The first assay is to assess whether motility is defective. It’s very simple – we make these soft agar plates and put cells from each strain under the surface of the agar with a pipette tip. We incubate them and see how large of a radius the cells have migrated after a few days. So we might expect one of the mutants, perhaps cheR2 knockout, to have a small radius compared to wild-type. We would then expect that any of the complements would restore the wild-type phenotype.</a:t>
            </a:r>
          </a:p>
        </p:txBody>
      </p:sp>
      <p:sp>
        <p:nvSpPr>
          <p:cNvPr id="4" name="Slide Number Placeholder 3"/>
          <p:cNvSpPr>
            <a:spLocks noGrp="1"/>
          </p:cNvSpPr>
          <p:nvPr>
            <p:ph type="sldNum" sz="quarter" idx="5"/>
          </p:nvPr>
        </p:nvSpPr>
        <p:spPr/>
        <p:txBody>
          <a:bodyPr/>
          <a:lstStyle/>
          <a:p>
            <a:fld id="{669917EC-99DF-4712-BF3C-DDB6B31CEA9D}" type="slidenum">
              <a:rPr lang="en-US" smtClean="0"/>
              <a:t>15</a:t>
            </a:fld>
            <a:endParaRPr lang="en-US"/>
          </a:p>
        </p:txBody>
      </p:sp>
    </p:spTree>
    <p:extLst>
      <p:ext uri="{BB962C8B-B14F-4D97-AF65-F5344CB8AC3E}">
        <p14:creationId xmlns:p14="http://schemas.microsoft.com/office/powerpoint/2010/main" val="1181001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also do a more specific chemotaxis assay which looks at motility in response to particular chemoattractants. So we have these two 96-well plates. The one on the left here has B. burgdorferi cells set to a specific concentration, the one on the right is empty. And then these capillary tubes are filled with chemoattractants, and they poke through a hole in the one on the right and into the cell suspension. Then if the cells are chemotactic, they’ll swim up the capillary tube towards the chemoattractant, and we’ll use ones that have been shown to be strong chemoattractants for wild-type B. burgdorferi which include glucosamine, N-acetylglucosamine, and chitosan dimer.</a:t>
            </a:r>
          </a:p>
          <a:p>
            <a:endParaRPr lang="en-US" dirty="0"/>
          </a:p>
          <a:p>
            <a:r>
              <a:rPr lang="en-US" dirty="0"/>
              <a:t>After incubating, we carefully remove the capillary tube, spin it down to release the liquid and any cells into a new tube, and then we can quantify the number of cells using flow cytometry. The reason we use flow cytometry is because B. burgdorferi is such a slow grower, it’s a faster way to quantify the cells without having to wait weeks for colonies to grow.</a:t>
            </a:r>
          </a:p>
          <a:p>
            <a:endParaRPr lang="en-US" dirty="0"/>
          </a:p>
          <a:p>
            <a:r>
              <a:rPr lang="en-US" dirty="0"/>
              <a:t>Basically you add a fluorescent dye that can permeate through the membrane and bind to nucleic acids and then the cells are dropped one by one through a little tube with a laser pointing at it. The laser excites the fluorescence and shoots of a signal.</a:t>
            </a:r>
          </a:p>
          <a:p>
            <a:endParaRPr lang="en-US" dirty="0"/>
          </a:p>
          <a:p>
            <a:r>
              <a:rPr lang="en-US" dirty="0"/>
              <a:t>We expect that one of the single mutants will have reduced chemotaxis compared to wild-type. We’ll probably still get some cells in the capillary tubes due to basal motility, but that will be normalized out by using a tube with no chemoattractant for each strain. Other B. burgdorferi chemotaxis studies have found </a:t>
            </a:r>
            <a:r>
              <a:rPr lang="en-US" dirty="0" err="1"/>
              <a:t>che</a:t>
            </a:r>
            <a:r>
              <a:rPr lang="en-US" dirty="0"/>
              <a:t> mutants that have normal motility but reduced chemotaxis, so that’s also a possibility.</a:t>
            </a:r>
          </a:p>
          <a:p>
            <a:endParaRPr lang="en-US" dirty="0"/>
          </a:p>
        </p:txBody>
      </p:sp>
      <p:sp>
        <p:nvSpPr>
          <p:cNvPr id="4" name="Slide Number Placeholder 3"/>
          <p:cNvSpPr>
            <a:spLocks noGrp="1"/>
          </p:cNvSpPr>
          <p:nvPr>
            <p:ph type="sldNum" sz="quarter" idx="5"/>
          </p:nvPr>
        </p:nvSpPr>
        <p:spPr/>
        <p:txBody>
          <a:bodyPr/>
          <a:lstStyle/>
          <a:p>
            <a:fld id="{669917EC-99DF-4712-BF3C-DDB6B31CEA9D}" type="slidenum">
              <a:rPr lang="en-US" smtClean="0"/>
              <a:t>16</a:t>
            </a:fld>
            <a:endParaRPr lang="en-US"/>
          </a:p>
        </p:txBody>
      </p:sp>
    </p:spTree>
    <p:extLst>
      <p:ext uri="{BB962C8B-B14F-4D97-AF65-F5344CB8AC3E}">
        <p14:creationId xmlns:p14="http://schemas.microsoft.com/office/powerpoint/2010/main" val="3836144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the last assay I propose for this first aim is a biofilm assay because I’m interested in the regulation of biofilm formation, and previous research has found biofilm may be regulated by a chemosensory pathway.</a:t>
            </a:r>
          </a:p>
          <a:p>
            <a:endParaRPr lang="en-US" dirty="0"/>
          </a:p>
          <a:p>
            <a:r>
              <a:rPr lang="en-US" dirty="0"/>
              <a:t>The assay is pretty simple – cells will be grown in these four-well chamber glass slides which promotes aggregate formation. Then we scrape up the cells into a tube, add crystal violet which should bind to the biofilm matrix, wash away extra crystal violet, and then measure the OD at 595 using a spec. The higher the OD, the greater the mass of biofilm aggregates.</a:t>
            </a:r>
          </a:p>
          <a:p>
            <a:endParaRPr lang="en-US" dirty="0"/>
          </a:p>
          <a:p>
            <a:r>
              <a:rPr lang="en-US" dirty="0"/>
              <a:t>We would expect that wild-type cells and all of the complements can form larger biofilm aggregates, and one of the mutants may form smaller aggregates.</a:t>
            </a:r>
          </a:p>
        </p:txBody>
      </p:sp>
      <p:sp>
        <p:nvSpPr>
          <p:cNvPr id="4" name="Slide Number Placeholder 3"/>
          <p:cNvSpPr>
            <a:spLocks noGrp="1"/>
          </p:cNvSpPr>
          <p:nvPr>
            <p:ph type="sldNum" sz="quarter" idx="5"/>
          </p:nvPr>
        </p:nvSpPr>
        <p:spPr/>
        <p:txBody>
          <a:bodyPr/>
          <a:lstStyle/>
          <a:p>
            <a:fld id="{669917EC-99DF-4712-BF3C-DDB6B31CEA9D}" type="slidenum">
              <a:rPr lang="en-US" smtClean="0"/>
              <a:t>17</a:t>
            </a:fld>
            <a:endParaRPr lang="en-US"/>
          </a:p>
        </p:txBody>
      </p:sp>
    </p:spTree>
    <p:extLst>
      <p:ext uri="{BB962C8B-B14F-4D97-AF65-F5344CB8AC3E}">
        <p14:creationId xmlns:p14="http://schemas.microsoft.com/office/powerpoint/2010/main" val="3851743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summarize our anticipated results, we expect that only one of the single knockouts will have impaired motility and/or chemotaxis, and the other knockout will have reduced biofilm masses. We also expect that any phenotypes we observed will be restored to wild-type levels in the complemented strains.</a:t>
            </a:r>
          </a:p>
          <a:p>
            <a:endParaRPr lang="en-US" dirty="0"/>
          </a:p>
          <a:p>
            <a:r>
              <a:rPr lang="en-US" dirty="0"/>
              <a:t>If these results turn out as we hypothesize, I have a few future experiments to try. First, we can test the specificity of whichever CheR homolog is involved in chemotaxis to the MCP receptor proteins using methyltransferase assays with radio-labelled methionine in an in vitro assay with purified CheR and purified MCP proteins. Because there are 6 MCP proteins, we will look at all six to see if our CheR of interest catalyzes the methylation of all, none, or anything in between.</a:t>
            </a:r>
          </a:p>
          <a:p>
            <a:endParaRPr lang="en-US" dirty="0"/>
          </a:p>
          <a:p>
            <a:r>
              <a:rPr lang="en-US" dirty="0"/>
              <a:t>If we find out that one of the single knockouts has a defect in biofilm formation, it would be really interesting to see how this relates to antibiotic sensitivity, because biofilms tend to have increased resistance. So we can do minimum inhibitory concentration assays where we assess how doxycycline affects the mutant and wild-type growth and biofilm formation.</a:t>
            </a:r>
          </a:p>
        </p:txBody>
      </p:sp>
      <p:sp>
        <p:nvSpPr>
          <p:cNvPr id="4" name="Slide Number Placeholder 3"/>
          <p:cNvSpPr>
            <a:spLocks noGrp="1"/>
          </p:cNvSpPr>
          <p:nvPr>
            <p:ph type="sldNum" sz="quarter" idx="5"/>
          </p:nvPr>
        </p:nvSpPr>
        <p:spPr/>
        <p:txBody>
          <a:bodyPr/>
          <a:lstStyle/>
          <a:p>
            <a:fld id="{669917EC-99DF-4712-BF3C-DDB6B31CEA9D}" type="slidenum">
              <a:rPr lang="en-US" smtClean="0"/>
              <a:t>18</a:t>
            </a:fld>
            <a:endParaRPr lang="en-US"/>
          </a:p>
        </p:txBody>
      </p:sp>
    </p:spTree>
    <p:extLst>
      <p:ext uri="{BB962C8B-B14F-4D97-AF65-F5344CB8AC3E}">
        <p14:creationId xmlns:p14="http://schemas.microsoft.com/office/powerpoint/2010/main" val="46803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concern that we may stumble upon is that no phenotypes arise in any of the assays with any of the single mutants. To address this, I suggest we also make a double mutant where both cheR genes are knocked out, and repeat all of the assays. If we see phenotypes in the double mutant, it likely means that the CheR proteins have overlapping roles so presence of either gene is enough for function, but when both are lost function is impaired.</a:t>
            </a:r>
          </a:p>
          <a:p>
            <a:endParaRPr lang="en-US" dirty="0"/>
          </a:p>
          <a:p>
            <a:r>
              <a:rPr lang="en-US" dirty="0"/>
              <a:t>If we still don’t see anything, we may want to see if the CheR genes are involved in other chemosensory pathways. You might remember that one alternate pathway is an energy taxis system seen in </a:t>
            </a:r>
            <a:r>
              <a:rPr lang="en-US" dirty="0" err="1"/>
              <a:t>rhodobacter</a:t>
            </a:r>
            <a:r>
              <a:rPr lang="en-US" dirty="0"/>
              <a:t>, wherein the whole pathway takes place in the cytoplasm, not by the membranes. I propose GFP-tagging the CheR homologs to see if they are near membranes, and if they aren’t, we can look more into the energy taxis system.</a:t>
            </a:r>
          </a:p>
          <a:p>
            <a:endParaRPr lang="en-US" dirty="0"/>
          </a:p>
          <a:p>
            <a:r>
              <a:rPr lang="en-US" dirty="0"/>
              <a:t>A third alternate chemosensory pathway was the myxococcus fruiting body development which resulted in widespread changes in transcription, so we could also complete RNA-seq on the knockouts and wild-type to see if transcription is affected, and if so, what types of genes change may lead us down another pathway.</a:t>
            </a:r>
          </a:p>
        </p:txBody>
      </p:sp>
      <p:sp>
        <p:nvSpPr>
          <p:cNvPr id="4" name="Slide Number Placeholder 3"/>
          <p:cNvSpPr>
            <a:spLocks noGrp="1"/>
          </p:cNvSpPr>
          <p:nvPr>
            <p:ph type="sldNum" sz="quarter" idx="5"/>
          </p:nvPr>
        </p:nvSpPr>
        <p:spPr/>
        <p:txBody>
          <a:bodyPr/>
          <a:lstStyle/>
          <a:p>
            <a:fld id="{669917EC-99DF-4712-BF3C-DDB6B31CEA9D}" type="slidenum">
              <a:rPr lang="en-US" smtClean="0"/>
              <a:t>19</a:t>
            </a:fld>
            <a:endParaRPr lang="en-US"/>
          </a:p>
        </p:txBody>
      </p:sp>
    </p:spTree>
    <p:extLst>
      <p:ext uri="{BB962C8B-B14F-4D97-AF65-F5344CB8AC3E}">
        <p14:creationId xmlns:p14="http://schemas.microsoft.com/office/powerpoint/2010/main" val="100679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with some background information about the disease caused by Borrelia, then introduce you to chemotaxis and alternate chemosensory pathways, and the specific proteins CheR1 and CheR2.</a:t>
            </a:r>
          </a:p>
          <a:p>
            <a:endParaRPr lang="en-US" dirty="0"/>
          </a:p>
          <a:p>
            <a:r>
              <a:rPr lang="en-US" dirty="0"/>
              <a:t>We’ll go through the problem and overall goal of the study before jumping into the specific aims.</a:t>
            </a:r>
          </a:p>
          <a:p>
            <a:endParaRPr lang="en-US" dirty="0"/>
          </a:p>
          <a:p>
            <a:r>
              <a:rPr lang="en-US" dirty="0"/>
              <a:t>For each aim I’ll tell you about the methods I propose, what we expect to see, and alternate approaches.</a:t>
            </a:r>
          </a:p>
        </p:txBody>
      </p:sp>
      <p:sp>
        <p:nvSpPr>
          <p:cNvPr id="4" name="Slide Number Placeholder 3"/>
          <p:cNvSpPr>
            <a:spLocks noGrp="1"/>
          </p:cNvSpPr>
          <p:nvPr>
            <p:ph type="sldNum" sz="quarter" idx="5"/>
          </p:nvPr>
        </p:nvSpPr>
        <p:spPr/>
        <p:txBody>
          <a:bodyPr/>
          <a:lstStyle/>
          <a:p>
            <a:fld id="{669917EC-99DF-4712-BF3C-DDB6B31CEA9D}" type="slidenum">
              <a:rPr lang="en-US" smtClean="0"/>
              <a:t>2</a:t>
            </a:fld>
            <a:endParaRPr lang="en-US"/>
          </a:p>
        </p:txBody>
      </p:sp>
    </p:spTree>
    <p:extLst>
      <p:ext uri="{BB962C8B-B14F-4D97-AF65-F5344CB8AC3E}">
        <p14:creationId xmlns:p14="http://schemas.microsoft.com/office/powerpoint/2010/main" val="184366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brings us to aim 2 which is to look at the regulation of the cheR genes. We hypothesize they are regulated distinctly based on the study I showed you where transcript abundance was higher in ticks for one and in mammals for the other. We will assess this by making lacZ fusion strains and transposon mutagenesis. </a:t>
            </a:r>
          </a:p>
        </p:txBody>
      </p:sp>
      <p:sp>
        <p:nvSpPr>
          <p:cNvPr id="4" name="Slide Number Placeholder 3"/>
          <p:cNvSpPr>
            <a:spLocks noGrp="1"/>
          </p:cNvSpPr>
          <p:nvPr>
            <p:ph type="sldNum" sz="quarter" idx="5"/>
          </p:nvPr>
        </p:nvSpPr>
        <p:spPr/>
        <p:txBody>
          <a:bodyPr/>
          <a:lstStyle/>
          <a:p>
            <a:fld id="{669917EC-99DF-4712-BF3C-DDB6B31CEA9D}" type="slidenum">
              <a:rPr lang="en-US" smtClean="0"/>
              <a:t>20</a:t>
            </a:fld>
            <a:endParaRPr lang="en-US"/>
          </a:p>
        </p:txBody>
      </p:sp>
    </p:spTree>
    <p:extLst>
      <p:ext uri="{BB962C8B-B14F-4D97-AF65-F5344CB8AC3E}">
        <p14:creationId xmlns:p14="http://schemas.microsoft.com/office/powerpoint/2010/main" val="1492694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would be to fuse the promoter and gene of each cheR to a codon-optimized lacZ, and inserting this at a neutral site in the genome of the single knockouts, ensuring there is only one copy of the gene for each strain and it’s this lacZ fusion copy.</a:t>
            </a:r>
          </a:p>
          <a:p>
            <a:endParaRPr lang="en-US" dirty="0"/>
          </a:p>
          <a:p>
            <a:r>
              <a:rPr lang="en-US" dirty="0"/>
              <a:t>We will then make sure that it’s producing lots of B-gal by plating with X-gal, where we expect the colonies to turn a vibrant blue. Once we have these blue constructs, we can see what genes are up or down-regulating the expression of cheR by looking for changes in the blue color in transposon mutants.</a:t>
            </a:r>
          </a:p>
        </p:txBody>
      </p:sp>
      <p:sp>
        <p:nvSpPr>
          <p:cNvPr id="4" name="Slide Number Placeholder 3"/>
          <p:cNvSpPr>
            <a:spLocks noGrp="1"/>
          </p:cNvSpPr>
          <p:nvPr>
            <p:ph type="sldNum" sz="quarter" idx="5"/>
          </p:nvPr>
        </p:nvSpPr>
        <p:spPr/>
        <p:txBody>
          <a:bodyPr/>
          <a:lstStyle/>
          <a:p>
            <a:fld id="{669917EC-99DF-4712-BF3C-DDB6B31CEA9D}" type="slidenum">
              <a:rPr lang="en-US" smtClean="0"/>
              <a:t>21</a:t>
            </a:fld>
            <a:endParaRPr lang="en-US"/>
          </a:p>
        </p:txBody>
      </p:sp>
    </p:spTree>
    <p:extLst>
      <p:ext uri="{BB962C8B-B14F-4D97-AF65-F5344CB8AC3E}">
        <p14:creationId xmlns:p14="http://schemas.microsoft.com/office/powerpoint/2010/main" val="3110865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start with this plasmid that has an e coli origin, a resistance cassette, inverted repeats and a mariner transposon called himar1 which inserts into TA sites. We can put this into B. burgdorferi and then plate it with X-gal. If we find any colonies that are really white, or much darker blue, these colonies may have a transposon that inserted into a regulatory gene. We’ll isolate DNA from those interesting colonies and cut the DNA with </a:t>
            </a:r>
            <a:r>
              <a:rPr lang="en-US" dirty="0" err="1"/>
              <a:t>HindIII</a:t>
            </a:r>
            <a:r>
              <a:rPr lang="en-US" dirty="0"/>
              <a:t>, an enzyme that cuts all over the genome but doesn’t have cut sites in the plasmid. We can then ligate and recover in E. coli. Because it has the colE1 origin, we should be able to recover plasmid which has pieces of the Borrelia genome surrounding the rest of the plasmid. We can sequence this DNA and identify which gene was interrupted by the transposon.</a:t>
            </a:r>
          </a:p>
          <a:p>
            <a:endParaRPr lang="en-US" dirty="0"/>
          </a:p>
          <a:p>
            <a:r>
              <a:rPr lang="en-US" dirty="0"/>
              <a:t> We’ll of course want to confirm any loss or increase in B-gal activity by doing B-galactosidase assays on any of the interesting colonies we find.</a:t>
            </a:r>
          </a:p>
        </p:txBody>
      </p:sp>
      <p:sp>
        <p:nvSpPr>
          <p:cNvPr id="4" name="Slide Number Placeholder 3"/>
          <p:cNvSpPr>
            <a:spLocks noGrp="1"/>
          </p:cNvSpPr>
          <p:nvPr>
            <p:ph type="sldNum" sz="quarter" idx="5"/>
          </p:nvPr>
        </p:nvSpPr>
        <p:spPr/>
        <p:txBody>
          <a:bodyPr/>
          <a:lstStyle/>
          <a:p>
            <a:fld id="{669917EC-99DF-4712-BF3C-DDB6B31CEA9D}" type="slidenum">
              <a:rPr lang="en-US" smtClean="0"/>
              <a:t>22</a:t>
            </a:fld>
            <a:endParaRPr lang="en-US"/>
          </a:p>
        </p:txBody>
      </p:sp>
    </p:spTree>
    <p:extLst>
      <p:ext uri="{BB962C8B-B14F-4D97-AF65-F5344CB8AC3E}">
        <p14:creationId xmlns:p14="http://schemas.microsoft.com/office/powerpoint/2010/main" val="3209881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earlier, a previous study identified cheR1 is induced by </a:t>
            </a:r>
            <a:r>
              <a:rPr lang="en-US" dirty="0" err="1"/>
              <a:t>RpoN</a:t>
            </a:r>
            <a:r>
              <a:rPr lang="en-US" dirty="0"/>
              <a:t>, </a:t>
            </a:r>
            <a:r>
              <a:rPr lang="en-US" dirty="0" err="1"/>
              <a:t>RpoS</a:t>
            </a:r>
            <a:r>
              <a:rPr lang="en-US" dirty="0"/>
              <a:t>, and </a:t>
            </a:r>
            <a:r>
              <a:rPr lang="en-US" sz="1800" dirty="0">
                <a:solidFill>
                  <a:srgbClr val="202122"/>
                </a:solidFill>
                <a:effectLst/>
                <a:latin typeface="Calibri" panose="020F0502020204030204" pitchFamily="34" charset="0"/>
                <a:ea typeface="Times New Roman" panose="02020603050405020304" pitchFamily="18" charset="0"/>
              </a:rPr>
              <a:t>rrp2 (a response regulator to acetate metabolism). We would expect transposon insertions into these genes would lead to decrease in lacZ production, so the colonies would show up white. This is a great control to confirm our assay is affective and our transposons inserted across the genome. We might find more than just these…if CheR1 is involved in biofilm formation, we might uncover regulators that are important in activating the biofilm forming pathway.</a:t>
            </a:r>
          </a:p>
          <a:p>
            <a:endParaRPr lang="en-US" sz="1800" dirty="0">
              <a:solidFill>
                <a:srgbClr val="202122"/>
              </a:solidFill>
              <a:effectLst/>
              <a:latin typeface="Calibri" panose="020F0502020204030204" pitchFamily="34" charset="0"/>
            </a:endParaRPr>
          </a:p>
          <a:p>
            <a:r>
              <a:rPr lang="en-US" sz="1800" dirty="0">
                <a:solidFill>
                  <a:srgbClr val="202122"/>
                </a:solidFill>
                <a:effectLst/>
                <a:latin typeface="Calibri" panose="020F0502020204030204" pitchFamily="34" charset="0"/>
              </a:rPr>
              <a:t>We expect that we will identify other gene products that regulate cheR2 – this could be a transcription factor, sigma factor, or even small RNAs that bind to the transcript of CheR2.</a:t>
            </a:r>
          </a:p>
          <a:p>
            <a:endParaRPr lang="en-US" sz="1800" dirty="0">
              <a:solidFill>
                <a:srgbClr val="202122"/>
              </a:solidFill>
              <a:effectLst/>
              <a:latin typeface="Calibri" panose="020F0502020204030204" pitchFamily="34" charset="0"/>
            </a:endParaRPr>
          </a:p>
          <a:p>
            <a:r>
              <a:rPr lang="en-US" sz="1800" dirty="0">
                <a:solidFill>
                  <a:srgbClr val="202122"/>
                </a:solidFill>
                <a:effectLst/>
                <a:latin typeface="Calibri" panose="020F0502020204030204" pitchFamily="34" charset="0"/>
              </a:rPr>
              <a:t>Once we find specific regulators, it would be great to do </a:t>
            </a:r>
            <a:r>
              <a:rPr lang="en-US" sz="1800" dirty="0" err="1">
                <a:solidFill>
                  <a:srgbClr val="202122"/>
                </a:solidFill>
                <a:effectLst/>
                <a:latin typeface="Calibri" panose="020F0502020204030204" pitchFamily="34" charset="0"/>
              </a:rPr>
              <a:t>qRT</a:t>
            </a:r>
            <a:r>
              <a:rPr lang="en-US" sz="1800" dirty="0">
                <a:solidFill>
                  <a:srgbClr val="202122"/>
                </a:solidFill>
                <a:effectLst/>
                <a:latin typeface="Calibri" panose="020F0502020204030204" pitchFamily="34" charset="0"/>
              </a:rPr>
              <a:t>-PCR on the remaining </a:t>
            </a:r>
            <a:r>
              <a:rPr lang="en-US" sz="1800" dirty="0" err="1">
                <a:solidFill>
                  <a:srgbClr val="202122"/>
                </a:solidFill>
                <a:effectLst/>
                <a:latin typeface="Calibri" panose="020F0502020204030204" pitchFamily="34" charset="0"/>
              </a:rPr>
              <a:t>che</a:t>
            </a:r>
            <a:r>
              <a:rPr lang="en-US" sz="1800" dirty="0">
                <a:solidFill>
                  <a:srgbClr val="202122"/>
                </a:solidFill>
                <a:effectLst/>
                <a:latin typeface="Calibri" panose="020F0502020204030204" pitchFamily="34" charset="0"/>
              </a:rPr>
              <a:t> genes in the transposon mutant to determine if they have altered transcription compared to the parental strain, which would identify a regulon.</a:t>
            </a:r>
          </a:p>
          <a:p>
            <a:endParaRPr lang="en-US" sz="1800" dirty="0">
              <a:solidFill>
                <a:srgbClr val="202122"/>
              </a:solidFill>
              <a:effectLst/>
              <a:latin typeface="Calibri" panose="020F0502020204030204" pitchFamily="34" charset="0"/>
            </a:endParaRPr>
          </a:p>
          <a:p>
            <a:r>
              <a:rPr lang="en-US" sz="1800" dirty="0">
                <a:solidFill>
                  <a:srgbClr val="202122"/>
                </a:solidFill>
                <a:effectLst/>
                <a:latin typeface="Calibri" panose="020F0502020204030204" pitchFamily="34" charset="0"/>
              </a:rPr>
              <a:t>If the regulator we identify has a known pathway associated, we could try to affect this pathway by altering the signal and seeing if the abundance of the cheR transcript is affected. This would be really cool if we could find an external signal that turns on transcription, because it would help us understand what in the tick or vertebrate host is being sensed by Borrelia to regulate chemotaxis and motility.</a:t>
            </a:r>
          </a:p>
        </p:txBody>
      </p:sp>
      <p:sp>
        <p:nvSpPr>
          <p:cNvPr id="4" name="Slide Number Placeholder 3"/>
          <p:cNvSpPr>
            <a:spLocks noGrp="1"/>
          </p:cNvSpPr>
          <p:nvPr>
            <p:ph type="sldNum" sz="quarter" idx="5"/>
          </p:nvPr>
        </p:nvSpPr>
        <p:spPr/>
        <p:txBody>
          <a:bodyPr/>
          <a:lstStyle/>
          <a:p>
            <a:fld id="{669917EC-99DF-4712-BF3C-DDB6B31CEA9D}" type="slidenum">
              <a:rPr lang="en-US" smtClean="0"/>
              <a:t>23</a:t>
            </a:fld>
            <a:endParaRPr lang="en-US"/>
          </a:p>
        </p:txBody>
      </p:sp>
    </p:spTree>
    <p:extLst>
      <p:ext uri="{BB962C8B-B14F-4D97-AF65-F5344CB8AC3E}">
        <p14:creationId xmlns:p14="http://schemas.microsoft.com/office/powerpoint/2010/main" val="3010156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likely setback will be that X-gal production is toxic and we just can’t make the X-gal fusions. One possibility would be to adjust the temperatures of growth – a study found that at there is significantly different transcription of cheR1 at 25C than at 37C, so that might lower the production to a tolerable amount. This could also actually be used to increase expression if we are finding really low levels of Beta gal activity.</a:t>
            </a:r>
          </a:p>
          <a:p>
            <a:endParaRPr lang="en-US" dirty="0"/>
          </a:p>
          <a:p>
            <a:r>
              <a:rPr lang="en-US" dirty="0"/>
              <a:t>If this doesn’t work, we could try to do a luciferase assay instead – we would make the same fusions but use a codon-optimized luciferase gene and then we would have to pick colonies and use a plate reader to see if luciferase production goes up or down.</a:t>
            </a:r>
          </a:p>
        </p:txBody>
      </p:sp>
      <p:sp>
        <p:nvSpPr>
          <p:cNvPr id="4" name="Slide Number Placeholder 3"/>
          <p:cNvSpPr>
            <a:spLocks noGrp="1"/>
          </p:cNvSpPr>
          <p:nvPr>
            <p:ph type="sldNum" sz="quarter" idx="5"/>
          </p:nvPr>
        </p:nvSpPr>
        <p:spPr/>
        <p:txBody>
          <a:bodyPr/>
          <a:lstStyle/>
          <a:p>
            <a:fld id="{669917EC-99DF-4712-BF3C-DDB6B31CEA9D}" type="slidenum">
              <a:rPr lang="en-US" smtClean="0"/>
              <a:t>24</a:t>
            </a:fld>
            <a:endParaRPr lang="en-US"/>
          </a:p>
        </p:txBody>
      </p:sp>
    </p:spTree>
    <p:extLst>
      <p:ext uri="{BB962C8B-B14F-4D97-AF65-F5344CB8AC3E}">
        <p14:creationId xmlns:p14="http://schemas.microsoft.com/office/powerpoint/2010/main" val="3276256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this research will uncover the roles of two CheR homologs in the causative agent of Lyme disease. We will first use knockouts to assess chemotaxis and biofilm formation, but have plans to look at alternate pathways like energy taxis if necessary. This research will improve our understanding of chemotaxis, an essential component of the bacteria’s transmission from vector to host. If we find biofilm is affected by CheR, this would open up a whole new area of research for understanding antibiotic resistance and recurring infections.</a:t>
            </a:r>
          </a:p>
          <a:p>
            <a:endParaRPr lang="en-US" dirty="0"/>
          </a:p>
          <a:p>
            <a:r>
              <a:rPr lang="en-US" dirty="0"/>
              <a:t>We also hope to identify regulators of these genes by using reporter strains and transposon mutagenesis. No genome-wide study of this sort has been done on any chemotaxis genes, to our knowledge, so it’s very possible we will find new regulators which will improve our understanding of how motility and chemotaxis is so tightly regulated in the life cycle of the bacteria, and might uncover new targets for antimicrobials.</a:t>
            </a:r>
          </a:p>
        </p:txBody>
      </p:sp>
      <p:sp>
        <p:nvSpPr>
          <p:cNvPr id="4" name="Slide Number Placeholder 3"/>
          <p:cNvSpPr>
            <a:spLocks noGrp="1"/>
          </p:cNvSpPr>
          <p:nvPr>
            <p:ph type="sldNum" sz="quarter" idx="5"/>
          </p:nvPr>
        </p:nvSpPr>
        <p:spPr/>
        <p:txBody>
          <a:bodyPr/>
          <a:lstStyle/>
          <a:p>
            <a:fld id="{669917EC-99DF-4712-BF3C-DDB6B31CEA9D}" type="slidenum">
              <a:rPr lang="en-US" smtClean="0"/>
              <a:t>25</a:t>
            </a:fld>
            <a:endParaRPr lang="en-US"/>
          </a:p>
        </p:txBody>
      </p:sp>
    </p:spTree>
    <p:extLst>
      <p:ext uri="{BB962C8B-B14F-4D97-AF65-F5344CB8AC3E}">
        <p14:creationId xmlns:p14="http://schemas.microsoft.com/office/powerpoint/2010/main" val="805593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a little image I put together of the chemotaxis model for B. burgdorferi based on what we already know or what we assume. This isn’t the perfect image because 1, this is clearly not a spirochete, and 2, the flagella and the chemoreceptors are at the two poles and actually quite close to each other, but this is the best I could do to make it somewhat easy to understand.</a:t>
            </a:r>
          </a:p>
          <a:p>
            <a:endParaRPr lang="en-US" dirty="0"/>
          </a:p>
          <a:p>
            <a:r>
              <a:rPr lang="en-US" dirty="0"/>
              <a:t>Basically, it’s the same as E. coli except we have 6 receptors, 3 </a:t>
            </a:r>
            <a:r>
              <a:rPr lang="en-US" dirty="0" err="1"/>
              <a:t>cheWs</a:t>
            </a:r>
            <a:r>
              <a:rPr lang="en-US" dirty="0"/>
              <a:t>, 2 </a:t>
            </a:r>
            <a:r>
              <a:rPr lang="en-US" dirty="0" err="1"/>
              <a:t>cheAs</a:t>
            </a:r>
            <a:r>
              <a:rPr lang="en-US" dirty="0"/>
              <a:t>, 2 </a:t>
            </a:r>
            <a:r>
              <a:rPr lang="en-US" dirty="0" err="1"/>
              <a:t>cheRs</a:t>
            </a:r>
            <a:r>
              <a:rPr lang="en-US" dirty="0"/>
              <a:t>, 3 </a:t>
            </a:r>
            <a:r>
              <a:rPr lang="en-US" dirty="0" err="1"/>
              <a:t>CheYs</a:t>
            </a:r>
            <a:r>
              <a:rPr lang="en-US" dirty="0"/>
              <a:t>, and 2 </a:t>
            </a:r>
            <a:r>
              <a:rPr lang="en-US" dirty="0" err="1"/>
              <a:t>cheBs</a:t>
            </a:r>
            <a:r>
              <a:rPr lang="en-US" dirty="0"/>
              <a:t>. So far, researchers have found that CheY3 is the main response regulator and cheA2 is the main histidine kinase. The dephosphorylation of Chey3 is done by </a:t>
            </a:r>
            <a:r>
              <a:rPr lang="en-US" dirty="0" err="1"/>
              <a:t>CheX</a:t>
            </a:r>
            <a:r>
              <a:rPr lang="en-US" dirty="0"/>
              <a:t> and aided by </a:t>
            </a:r>
            <a:r>
              <a:rPr lang="en-US" dirty="0" err="1"/>
              <a:t>CheD</a:t>
            </a:r>
            <a:r>
              <a:rPr lang="en-US" dirty="0"/>
              <a:t>. What we don’t know is which CheB, which CheW, and which CheR genes are involved in chemotaxis, and what exactly all the non-chemotactic homologs are doing. There is a study that found CheY2 is important for mouse infection, but they haven’t identified the mechanism yet.</a:t>
            </a:r>
          </a:p>
          <a:p>
            <a:endParaRPr lang="en-US" dirty="0"/>
          </a:p>
          <a:p>
            <a:r>
              <a:rPr lang="en-US" dirty="0"/>
              <a:t>Now I decided to focus in on CheR to try to elucidate which of these is involved in chemotaxis, and if it’s involved in any alternate chemosensory pathways like the ones I outlined on the last slide.</a:t>
            </a:r>
          </a:p>
        </p:txBody>
      </p:sp>
      <p:sp>
        <p:nvSpPr>
          <p:cNvPr id="4" name="Slide Number Placeholder 3"/>
          <p:cNvSpPr>
            <a:spLocks noGrp="1"/>
          </p:cNvSpPr>
          <p:nvPr>
            <p:ph type="sldNum" sz="quarter" idx="5"/>
          </p:nvPr>
        </p:nvSpPr>
        <p:spPr/>
        <p:txBody>
          <a:bodyPr/>
          <a:lstStyle/>
          <a:p>
            <a:fld id="{669917EC-99DF-4712-BF3C-DDB6B31CEA9D}" type="slidenum">
              <a:rPr lang="en-US" smtClean="0"/>
              <a:t>27</a:t>
            </a:fld>
            <a:endParaRPr lang="en-US"/>
          </a:p>
        </p:txBody>
      </p:sp>
    </p:spTree>
    <p:extLst>
      <p:ext uri="{BB962C8B-B14F-4D97-AF65-F5344CB8AC3E}">
        <p14:creationId xmlns:p14="http://schemas.microsoft.com/office/powerpoint/2010/main" val="1922346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917EC-99DF-4712-BF3C-DDB6B31CEA9D}" type="slidenum">
              <a:rPr lang="en-US" smtClean="0"/>
              <a:t>31</a:t>
            </a:fld>
            <a:endParaRPr lang="en-US"/>
          </a:p>
        </p:txBody>
      </p:sp>
    </p:spTree>
    <p:extLst>
      <p:ext uri="{BB962C8B-B14F-4D97-AF65-F5344CB8AC3E}">
        <p14:creationId xmlns:p14="http://schemas.microsoft.com/office/powerpoint/2010/main" val="206796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Lyme disease is a systemic disease caused by borrelia burgdorferi. Symptoms after infection generally include fatigue, headaches, and joint pain, what you see here in “early </a:t>
            </a:r>
            <a:r>
              <a:rPr lang="en-US" dirty="0" err="1"/>
              <a:t>lim</a:t>
            </a:r>
            <a:r>
              <a:rPr lang="en-US" dirty="0"/>
              <a:t>”, but the disease can become chronic and involve neurological and heart-related symptoms.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no vaccine, but treatment with antibiotics is generally effective. However, there can be difficulty in diagnosing Lyme because a lot of these symptoms leads overlap lots of other illnesses, so the appropriate treatment doesn’t always come in time. There are also cases of antibiotic resistance particularly in recurring or chronic infections, and this is likely related to the bacteria generating biofilms. </a:t>
            </a:r>
          </a:p>
          <a:p>
            <a:endParaRPr lang="en-US" dirty="0"/>
          </a:p>
          <a:p>
            <a:r>
              <a:rPr lang="en-US" dirty="0"/>
              <a:t>The problem of Lyme disease is getting worse as time goes on- cases are now estimated at close to 500,000 in the US. You can see on this map high risk counties, with the shading corresponding to time, with the gray areas showing that the risk has expanded in more recent years.</a:t>
            </a:r>
          </a:p>
        </p:txBody>
      </p:sp>
      <p:sp>
        <p:nvSpPr>
          <p:cNvPr id="4" name="Slide Number Placeholder 3"/>
          <p:cNvSpPr>
            <a:spLocks noGrp="1"/>
          </p:cNvSpPr>
          <p:nvPr>
            <p:ph type="sldNum" sz="quarter" idx="5"/>
          </p:nvPr>
        </p:nvSpPr>
        <p:spPr/>
        <p:txBody>
          <a:bodyPr/>
          <a:lstStyle/>
          <a:p>
            <a:fld id="{669917EC-99DF-4712-BF3C-DDB6B31CEA9D}" type="slidenum">
              <a:rPr lang="en-US" smtClean="0"/>
              <a:t>3</a:t>
            </a:fld>
            <a:endParaRPr lang="en-US"/>
          </a:p>
        </p:txBody>
      </p:sp>
    </p:spTree>
    <p:extLst>
      <p:ext uri="{BB962C8B-B14F-4D97-AF65-F5344CB8AC3E}">
        <p14:creationId xmlns:p14="http://schemas.microsoft.com/office/powerpoint/2010/main" val="4024328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50000"/>
              </a:lnSpc>
              <a:buFont typeface="Arial" panose="020B0604020202020204" pitchFamily="34" charset="0"/>
              <a:buNone/>
            </a:pPr>
            <a:r>
              <a:rPr lang="en-US" sz="1200" dirty="0">
                <a:solidFill>
                  <a:schemeClr val="tx1"/>
                </a:solidFill>
                <a:latin typeface="Trebuchet MS" panose="020B0603020202020204" pitchFamily="34" charset="0"/>
              </a:rPr>
              <a:t>So now I’ll tell you about the bacteria that causes this disease – Borrelia burgdorferi. It is a gram-negative spirochete which you can see here, and also in this cool plush toy I have. </a:t>
            </a:r>
          </a:p>
          <a:p>
            <a:pPr marL="0" indent="0" algn="l">
              <a:lnSpc>
                <a:spcPct val="150000"/>
              </a:lnSpc>
              <a:buFont typeface="Arial" panose="020B0604020202020204" pitchFamily="34" charset="0"/>
              <a:buNone/>
            </a:pPr>
            <a:endParaRPr lang="en-US" sz="1200" dirty="0">
              <a:solidFill>
                <a:schemeClr val="tx1"/>
              </a:solidFill>
              <a:latin typeface="Trebuchet MS" panose="020B0603020202020204" pitchFamily="34" charset="0"/>
            </a:endParaRPr>
          </a:p>
          <a:p>
            <a:pPr marL="0" indent="0" algn="l">
              <a:lnSpc>
                <a:spcPct val="150000"/>
              </a:lnSpc>
              <a:buFont typeface="Arial" panose="020B0604020202020204" pitchFamily="34" charset="0"/>
              <a:buNone/>
            </a:pPr>
            <a:r>
              <a:rPr lang="en-US" sz="1200" dirty="0">
                <a:solidFill>
                  <a:schemeClr val="tx1"/>
                </a:solidFill>
                <a:latin typeface="Trebuchet MS" panose="020B0603020202020204" pitchFamily="34" charset="0"/>
              </a:rPr>
              <a:t>It’s an obligate parasite and has to coordinate between this life cycle where it lives in ticks as the primary vectors, then infects vertebrate hosts, then goes back into ticks. Each stage of this requires regulated motility and chemotaxis, which is movement of the bacteria in response to chemical signals. When the tick latches onto a deer for instance, the bacteria will actively move from the mid-gut and into the deer, then it’ll move throughout the deer’s body infecting tissues all over. Eventually when another tick attaches, the bacteria will sense it and move from wherever they are in the deer to the bite site so they can cross back into the tick.</a:t>
            </a:r>
          </a:p>
          <a:p>
            <a:pPr marL="0" indent="0" algn="l">
              <a:lnSpc>
                <a:spcPct val="150000"/>
              </a:lnSpc>
              <a:buFont typeface="Arial" panose="020B0604020202020204" pitchFamily="34" charset="0"/>
              <a:buNone/>
            </a:pPr>
            <a:endParaRPr lang="en-US" sz="1200" dirty="0">
              <a:solidFill>
                <a:schemeClr val="tx1"/>
              </a:solidFill>
              <a:latin typeface="Trebuchet MS" panose="020B0603020202020204" pitchFamily="34" charset="0"/>
            </a:endParaRPr>
          </a:p>
          <a:p>
            <a:pPr marL="0" indent="0" algn="l">
              <a:lnSpc>
                <a:spcPct val="150000"/>
              </a:lnSpc>
              <a:buFont typeface="Arial" panose="020B0604020202020204" pitchFamily="34" charset="0"/>
              <a:buNone/>
            </a:pPr>
            <a:r>
              <a:rPr lang="en-US" sz="1200" dirty="0">
                <a:solidFill>
                  <a:schemeClr val="tx1"/>
                </a:solidFill>
                <a:latin typeface="Trebuchet MS" panose="020B0603020202020204" pitchFamily="34" charset="0"/>
              </a:rPr>
              <a:t>So now I’ll give you the short story about how this chemotaxis pathway works.</a:t>
            </a:r>
          </a:p>
        </p:txBody>
      </p:sp>
      <p:sp>
        <p:nvSpPr>
          <p:cNvPr id="4" name="Slide Number Placeholder 3"/>
          <p:cNvSpPr>
            <a:spLocks noGrp="1"/>
          </p:cNvSpPr>
          <p:nvPr>
            <p:ph type="sldNum" sz="quarter" idx="5"/>
          </p:nvPr>
        </p:nvSpPr>
        <p:spPr/>
        <p:txBody>
          <a:bodyPr/>
          <a:lstStyle/>
          <a:p>
            <a:fld id="{669917EC-99DF-4712-BF3C-DDB6B31CEA9D}" type="slidenum">
              <a:rPr lang="en-US" smtClean="0"/>
              <a:t>4</a:t>
            </a:fld>
            <a:endParaRPr lang="en-US"/>
          </a:p>
        </p:txBody>
      </p:sp>
    </p:spTree>
    <p:extLst>
      <p:ext uri="{BB962C8B-B14F-4D97-AF65-F5344CB8AC3E}">
        <p14:creationId xmlns:p14="http://schemas.microsoft.com/office/powerpoint/2010/main" val="3552325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 Coli has the most well-studied simple chemotaxis pathway, so we will use that as our model here. </a:t>
            </a:r>
            <a:r>
              <a:rPr lang="en-US" sz="1800" dirty="0">
                <a:effectLst/>
                <a:latin typeface="Times New Roman" panose="02020603050405020304" pitchFamily="18" charset="0"/>
              </a:rPr>
              <a:t>In brief, the loss of some chemical attractants makes the flagella change directions so the cell tumbles.</a:t>
            </a:r>
            <a:endParaRPr lang="en-US" dirty="0"/>
          </a:p>
          <a:p>
            <a:endParaRPr lang="en-US" dirty="0"/>
          </a:p>
          <a:p>
            <a:r>
              <a:rPr lang="en-US" dirty="0"/>
              <a:t>It almost boils down to a two-component system, but it’s not quite that simple. Loss of chemoattractant or repellent is sensed by the chemoreceptors which are also called MCP proteins. This leads to auto-phosphorylation of a histidine kinase CheA, which then donates a phosphate group, to  the response regulator CheY. </a:t>
            </a:r>
            <a:r>
              <a:rPr lang="en-US" dirty="0" err="1"/>
              <a:t>Phoshporylated</a:t>
            </a:r>
            <a:r>
              <a:rPr lang="en-US" dirty="0"/>
              <a:t> CheY then binds to the flagellar motor and causes it to switch direction. The phosphate group is removed from CheY with </a:t>
            </a:r>
            <a:r>
              <a:rPr lang="en-US" dirty="0" err="1"/>
              <a:t>CheZ</a:t>
            </a:r>
            <a:r>
              <a:rPr lang="en-US" dirty="0"/>
              <a:t>.</a:t>
            </a:r>
          </a:p>
          <a:p>
            <a:endParaRPr lang="en-US" dirty="0"/>
          </a:p>
          <a:p>
            <a:r>
              <a:rPr lang="en-US" dirty="0"/>
              <a:t>At the same time, there are modifications to the receptor proteins that make it more sensitive to very small changes in effector concentration. CheR adds a methyl group to promote auto-phosphorylation of CheA, and phosphorylated CheB, which accepts from CheA-P, will remove the methyl group to return the cell to it’s natural state.</a:t>
            </a:r>
          </a:p>
          <a:p>
            <a:endParaRPr lang="en-US" dirty="0"/>
          </a:p>
          <a:p>
            <a:r>
              <a:rPr lang="en-US" dirty="0"/>
              <a:t>Now as I said, this is the most well-studied simple pathway because in E. coli there is only one of each of these </a:t>
            </a:r>
            <a:r>
              <a:rPr lang="en-US" dirty="0" err="1"/>
              <a:t>che</a:t>
            </a:r>
            <a:r>
              <a:rPr lang="en-US" dirty="0"/>
              <a:t> genes, but in other species, there can be 2, 3, or even 16 different versions of some of these genes, and people have found that they don’t all participate in chemotaxis, but there are actually other chemosensory pathways that are very similar just have different end results.</a:t>
            </a:r>
          </a:p>
        </p:txBody>
      </p:sp>
      <p:sp>
        <p:nvSpPr>
          <p:cNvPr id="4" name="Slide Number Placeholder 3"/>
          <p:cNvSpPr>
            <a:spLocks noGrp="1"/>
          </p:cNvSpPr>
          <p:nvPr>
            <p:ph type="sldNum" sz="quarter" idx="5"/>
          </p:nvPr>
        </p:nvSpPr>
        <p:spPr/>
        <p:txBody>
          <a:bodyPr/>
          <a:lstStyle/>
          <a:p>
            <a:fld id="{669917EC-99DF-4712-BF3C-DDB6B31CEA9D}" type="slidenum">
              <a:rPr lang="en-US" smtClean="0"/>
              <a:t>5</a:t>
            </a:fld>
            <a:endParaRPr lang="en-US"/>
          </a:p>
        </p:txBody>
      </p:sp>
    </p:spTree>
    <p:extLst>
      <p:ext uri="{BB962C8B-B14F-4D97-AF65-F5344CB8AC3E}">
        <p14:creationId xmlns:p14="http://schemas.microsoft.com/office/powerpoint/2010/main" val="199530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these is in </a:t>
            </a:r>
            <a:r>
              <a:rPr lang="en-US" dirty="0" err="1"/>
              <a:t>rhodobacter</a:t>
            </a:r>
            <a:r>
              <a:rPr lang="en-US" dirty="0"/>
              <a:t>, where the cell actually has receptors in the cytoplasm rather than across the membrane, to sense the metabolic state of its own cell. The same pathway as in chemotaxis occurs, causing flagellar rotation to find more optimal conditions.</a:t>
            </a:r>
          </a:p>
          <a:p>
            <a:endParaRPr lang="en-US" dirty="0"/>
          </a:p>
          <a:p>
            <a:r>
              <a:rPr lang="en-US" dirty="0"/>
              <a:t>Another pathway that uses the </a:t>
            </a:r>
            <a:r>
              <a:rPr lang="en-US" dirty="0" err="1"/>
              <a:t>che</a:t>
            </a:r>
            <a:r>
              <a:rPr lang="en-US" dirty="0"/>
              <a:t> genes is in pseudomonas species, where researchers have found the response regulator, once phosphorylated, actually produces cyclic-di-GMP which leads to changes in transcription of biofilm-forming genes like exopolysaccharides.</a:t>
            </a:r>
          </a:p>
          <a:p>
            <a:endParaRPr lang="en-US" dirty="0"/>
          </a:p>
          <a:p>
            <a:r>
              <a:rPr lang="en-US" dirty="0"/>
              <a:t>A third example is myxococcus </a:t>
            </a:r>
            <a:r>
              <a:rPr lang="en-US" dirty="0" err="1"/>
              <a:t>xanthus</a:t>
            </a:r>
            <a:r>
              <a:rPr lang="en-US" dirty="0"/>
              <a:t> which similarly has transmembrane proteins, the same </a:t>
            </a:r>
            <a:r>
              <a:rPr lang="en-US" dirty="0" err="1"/>
              <a:t>che</a:t>
            </a:r>
            <a:r>
              <a:rPr lang="en-US" dirty="0"/>
              <a:t> pathway and ultimately changes in transcription of genes important for fruiting body development.</a:t>
            </a:r>
          </a:p>
          <a:p>
            <a:endParaRPr lang="en-US" dirty="0"/>
          </a:p>
          <a:p>
            <a:r>
              <a:rPr lang="en-US" dirty="0"/>
              <a:t>So there are examples of pathways very similar to the chemotaxis pathway that have different downstream effects, and our goal is to figure out what that might be in Borrelia.</a:t>
            </a:r>
          </a:p>
        </p:txBody>
      </p:sp>
      <p:sp>
        <p:nvSpPr>
          <p:cNvPr id="4" name="Slide Number Placeholder 3"/>
          <p:cNvSpPr>
            <a:spLocks noGrp="1"/>
          </p:cNvSpPr>
          <p:nvPr>
            <p:ph type="sldNum" sz="quarter" idx="5"/>
          </p:nvPr>
        </p:nvSpPr>
        <p:spPr/>
        <p:txBody>
          <a:bodyPr/>
          <a:lstStyle/>
          <a:p>
            <a:fld id="{669917EC-99DF-4712-BF3C-DDB6B31CEA9D}" type="slidenum">
              <a:rPr lang="en-US" smtClean="0"/>
              <a:t>6</a:t>
            </a:fld>
            <a:endParaRPr lang="en-US"/>
          </a:p>
        </p:txBody>
      </p:sp>
    </p:spTree>
    <p:extLst>
      <p:ext uri="{BB962C8B-B14F-4D97-AF65-F5344CB8AC3E}">
        <p14:creationId xmlns:p14="http://schemas.microsoft.com/office/powerpoint/2010/main" val="1746748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Borrelia has multiple homologs of many of the </a:t>
            </a:r>
            <a:r>
              <a:rPr lang="en-US" dirty="0" err="1"/>
              <a:t>che</a:t>
            </a:r>
            <a:r>
              <a:rPr lang="en-US" dirty="0"/>
              <a:t> genes, opening up the possibility that it has alternate chemosensory pathways. There are 3 </a:t>
            </a:r>
            <a:r>
              <a:rPr lang="en-US" dirty="0" err="1"/>
              <a:t>cheWs</a:t>
            </a:r>
            <a:r>
              <a:rPr lang="en-US" dirty="0"/>
              <a:t>, 2 </a:t>
            </a:r>
            <a:r>
              <a:rPr lang="en-US" dirty="0" err="1"/>
              <a:t>cheAs</a:t>
            </a:r>
            <a:r>
              <a:rPr lang="en-US" dirty="0"/>
              <a:t>, 2 </a:t>
            </a:r>
            <a:r>
              <a:rPr lang="en-US" dirty="0" err="1"/>
              <a:t>cheRs</a:t>
            </a:r>
            <a:r>
              <a:rPr lang="en-US" dirty="0"/>
              <a:t>, 3 </a:t>
            </a:r>
            <a:r>
              <a:rPr lang="en-US" dirty="0" err="1"/>
              <a:t>CheYs</a:t>
            </a:r>
            <a:r>
              <a:rPr lang="en-US" dirty="0"/>
              <a:t>, 2 </a:t>
            </a:r>
            <a:r>
              <a:rPr lang="en-US" dirty="0" err="1"/>
              <a:t>cheBs</a:t>
            </a:r>
            <a:r>
              <a:rPr lang="en-US" dirty="0"/>
              <a:t>, and 6 receptor proteins. </a:t>
            </a:r>
          </a:p>
          <a:p>
            <a:endParaRPr lang="en-US" dirty="0"/>
          </a:p>
          <a:p>
            <a:r>
              <a:rPr lang="en-US" dirty="0"/>
              <a:t>So far, researchers have found that CheY3 is the main response regulator and cheA2 is the main histidine kinase. What we don’t know is which CheB, which CheW, and which CheR genes are involved in chemotaxis, and what exactly all the non-chemotactic homologs are doing. There is a study that found CheY2 is important for mouse infection, but they haven’t identified the mechanism yet.</a:t>
            </a:r>
          </a:p>
          <a:p>
            <a:endParaRPr lang="en-US" dirty="0"/>
          </a:p>
          <a:p>
            <a:r>
              <a:rPr lang="en-US" dirty="0"/>
              <a:t>Now I decided to focus in on CheR for a few reasons…..</a:t>
            </a:r>
          </a:p>
        </p:txBody>
      </p:sp>
      <p:sp>
        <p:nvSpPr>
          <p:cNvPr id="4" name="Slide Number Placeholder 3"/>
          <p:cNvSpPr>
            <a:spLocks noGrp="1"/>
          </p:cNvSpPr>
          <p:nvPr>
            <p:ph type="sldNum" sz="quarter" idx="5"/>
          </p:nvPr>
        </p:nvSpPr>
        <p:spPr/>
        <p:txBody>
          <a:bodyPr/>
          <a:lstStyle/>
          <a:p>
            <a:fld id="{669917EC-99DF-4712-BF3C-DDB6B31CEA9D}" type="slidenum">
              <a:rPr lang="en-US" smtClean="0"/>
              <a:t>7</a:t>
            </a:fld>
            <a:endParaRPr lang="en-US"/>
          </a:p>
        </p:txBody>
      </p:sp>
    </p:spTree>
    <p:extLst>
      <p:ext uri="{BB962C8B-B14F-4D97-AF65-F5344CB8AC3E}">
        <p14:creationId xmlns:p14="http://schemas.microsoft.com/office/powerpoint/2010/main" val="1885386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there were two different transposon mutagenesis studies of Borrelia in which transposon mutants were recovered where the insertion was into cheR2. In one, they found slow-growth of the cheR2 mutant and in the other they found low infectivity in mice. The second study also mentioned a possible defect in motility of the CheR2 transposon mutant, but they didn’t have many details about what assays they used.</a:t>
            </a:r>
          </a:p>
          <a:p>
            <a:endParaRPr lang="en-US" dirty="0"/>
          </a:p>
          <a:p>
            <a:r>
              <a:rPr lang="en-US" dirty="0"/>
              <a:t>Not only is this intriguing because it indicates CheR2 has an important role that may be related to infection and/or motility, but it also tells us that it is possible to knockout cheR2.</a:t>
            </a:r>
          </a:p>
          <a:p>
            <a:endParaRPr lang="en-US" dirty="0"/>
          </a:p>
          <a:p>
            <a:r>
              <a:rPr lang="en-US" dirty="0"/>
              <a:t>In neither of these studies did they recover a cheR1 mutant.</a:t>
            </a:r>
          </a:p>
        </p:txBody>
      </p:sp>
      <p:sp>
        <p:nvSpPr>
          <p:cNvPr id="4" name="Slide Number Placeholder 3"/>
          <p:cNvSpPr>
            <a:spLocks noGrp="1"/>
          </p:cNvSpPr>
          <p:nvPr>
            <p:ph type="sldNum" sz="quarter" idx="5"/>
          </p:nvPr>
        </p:nvSpPr>
        <p:spPr/>
        <p:txBody>
          <a:bodyPr/>
          <a:lstStyle/>
          <a:p>
            <a:fld id="{669917EC-99DF-4712-BF3C-DDB6B31CEA9D}" type="slidenum">
              <a:rPr lang="en-US" smtClean="0"/>
              <a:t>8</a:t>
            </a:fld>
            <a:endParaRPr lang="en-US"/>
          </a:p>
        </p:txBody>
      </p:sp>
    </p:spTree>
    <p:extLst>
      <p:ext uri="{BB962C8B-B14F-4D97-AF65-F5344CB8AC3E}">
        <p14:creationId xmlns:p14="http://schemas.microsoft.com/office/powerpoint/2010/main" val="3246030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study that really intrigued me about cheR1 and cheR2 was by </a:t>
            </a:r>
            <a:r>
              <a:rPr lang="en-US" dirty="0" err="1"/>
              <a:t>Iyer</a:t>
            </a:r>
            <a:r>
              <a:rPr lang="en-US" dirty="0"/>
              <a:t> et al. that found the two transcripts are differentially expressed at different parts of the bacteria’s life cycle. They isolated RNA and used a microarray to measure transcript abundance. Here you can see they looked in tuck larvae, </a:t>
            </a:r>
            <a:r>
              <a:rPr lang="en-US" dirty="0" err="1"/>
              <a:t>lymphs</a:t>
            </a:r>
            <a:r>
              <a:rPr lang="en-US" dirty="0"/>
              <a:t>, and DMC is a dialysis membrane channel, which is their “model” mammalian host without actually having to use hosts.</a:t>
            </a:r>
          </a:p>
          <a:p>
            <a:endParaRPr lang="en-US" dirty="0"/>
          </a:p>
          <a:p>
            <a:r>
              <a:rPr lang="en-US" dirty="0"/>
              <a:t>-So if you look at CheR1, it seems to be more expressed in the tick nymphs, and cheR2 seems to be more expressed in mammalian model, which suggests that cheR expression is regulated and may be important for navigating the life cycle.</a:t>
            </a:r>
          </a:p>
          <a:p>
            <a:endParaRPr lang="en-US" dirty="0"/>
          </a:p>
          <a:p>
            <a:r>
              <a:rPr lang="en-US" dirty="0"/>
              <a:t>-Now of the other </a:t>
            </a:r>
            <a:r>
              <a:rPr lang="en-US" dirty="0" err="1"/>
              <a:t>che</a:t>
            </a:r>
            <a:r>
              <a:rPr lang="en-US" dirty="0"/>
              <a:t> genes that they looked at, we know cheA2 is involved in chemotaxis from previous studies, and that one looks very similar to cheR2, so we might guess that maybe cheR2 is the homolog involved in chemotaxis, but we really want to confirm this.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also want to point out that while this study didn’t identify how these transcripts are regulated, a different study had created mutants of </a:t>
            </a:r>
            <a:r>
              <a:rPr lang="en-US" dirty="0" err="1"/>
              <a:t>rpoN</a:t>
            </a:r>
            <a:r>
              <a:rPr lang="en-US" dirty="0"/>
              <a:t>, </a:t>
            </a:r>
            <a:r>
              <a:rPr lang="en-US" dirty="0" err="1"/>
              <a:t>rpoS</a:t>
            </a:r>
            <a:r>
              <a:rPr lang="en-US" dirty="0"/>
              <a:t>, and </a:t>
            </a:r>
            <a:r>
              <a:rPr lang="en-US" sz="1200" dirty="0">
                <a:solidFill>
                  <a:srgbClr val="202122"/>
                </a:solidFill>
                <a:effectLst/>
                <a:latin typeface="Calibri" panose="020F0502020204030204" pitchFamily="34" charset="0"/>
                <a:ea typeface="Times New Roman" panose="02020603050405020304" pitchFamily="18" charset="0"/>
              </a:rPr>
              <a:t>rrp2 (a response regulator to acetate metabolism)</a:t>
            </a:r>
            <a:r>
              <a:rPr lang="en-US" dirty="0"/>
              <a:t> to see which transcripts change compared to wild-type, and they found CheR1 and some of the other chemotaxis genes were different in the mutants. This is really the only study that looks at this, so we don’t know if other proteins are also regulating expression of cheR1, and what is controlling expression of cheR2.</a:t>
            </a:r>
          </a:p>
          <a:p>
            <a:endParaRPr lang="en-US" dirty="0"/>
          </a:p>
          <a:p>
            <a:endParaRPr lang="en-US" dirty="0"/>
          </a:p>
          <a:p>
            <a:r>
              <a:rPr lang="en-US" dirty="0"/>
              <a:t>-They did check with </a:t>
            </a:r>
            <a:r>
              <a:rPr lang="en-US" dirty="0" err="1"/>
              <a:t>qRT</a:t>
            </a:r>
            <a:r>
              <a:rPr lang="en-US" dirty="0"/>
              <a:t>-PCR that it was correlated with a number of the genes, but they didn’t do RNA-seq.</a:t>
            </a:r>
          </a:p>
          <a:p>
            <a:r>
              <a:rPr lang="en-US" dirty="0"/>
              <a:t>-labelled with </a:t>
            </a:r>
            <a:r>
              <a:rPr lang="en-US" dirty="0" err="1"/>
              <a:t>aminoallyl</a:t>
            </a:r>
            <a:r>
              <a:rPr lang="en-US" dirty="0"/>
              <a:t> UTP, and then put on a microarray with cy3 and cy5 dyes, so on the y-axis you have mean pixel intensity from the </a:t>
            </a:r>
          </a:p>
          <a:p>
            <a:endParaRPr lang="en-US" dirty="0"/>
          </a:p>
        </p:txBody>
      </p:sp>
      <p:sp>
        <p:nvSpPr>
          <p:cNvPr id="4" name="Slide Number Placeholder 3"/>
          <p:cNvSpPr>
            <a:spLocks noGrp="1"/>
          </p:cNvSpPr>
          <p:nvPr>
            <p:ph type="sldNum" sz="quarter" idx="5"/>
          </p:nvPr>
        </p:nvSpPr>
        <p:spPr/>
        <p:txBody>
          <a:bodyPr/>
          <a:lstStyle/>
          <a:p>
            <a:fld id="{669917EC-99DF-4712-BF3C-DDB6B31CEA9D}" type="slidenum">
              <a:rPr lang="en-US" smtClean="0"/>
              <a:t>9</a:t>
            </a:fld>
            <a:endParaRPr lang="en-US"/>
          </a:p>
        </p:txBody>
      </p:sp>
    </p:spTree>
    <p:extLst>
      <p:ext uri="{BB962C8B-B14F-4D97-AF65-F5344CB8AC3E}">
        <p14:creationId xmlns:p14="http://schemas.microsoft.com/office/powerpoint/2010/main" val="1571240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28841-673C-400C-90CC-683F870D2FC7}"/>
              </a:ext>
            </a:extLst>
          </p:cNvPr>
          <p:cNvSpPr>
            <a:spLocks noGrp="1"/>
          </p:cNvSpPr>
          <p:nvPr>
            <p:ph type="ctrTitle"/>
          </p:nvPr>
        </p:nvSpPr>
        <p:spPr>
          <a:xfrm>
            <a:off x="1524000" y="1122363"/>
            <a:ext cx="9144000" cy="2387600"/>
          </a:xfrm>
        </p:spPr>
        <p:txBody>
          <a:bodyPr anchor="b"/>
          <a:lstStyle>
            <a:lvl1pPr algn="ctr">
              <a:defRPr sz="6000">
                <a:latin typeface="Trebuchet MS" panose="020B0603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33067C1-28D5-4955-A3D1-C957216282D8}"/>
              </a:ext>
            </a:extLst>
          </p:cNvPr>
          <p:cNvSpPr>
            <a:spLocks noGrp="1"/>
          </p:cNvSpPr>
          <p:nvPr>
            <p:ph type="subTitle" idx="1"/>
          </p:nvPr>
        </p:nvSpPr>
        <p:spPr>
          <a:xfrm>
            <a:off x="1524000" y="3602038"/>
            <a:ext cx="9144000" cy="1655762"/>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524185-1EB5-4F01-95EA-7A0869621165}"/>
              </a:ext>
            </a:extLst>
          </p:cNvPr>
          <p:cNvSpPr>
            <a:spLocks noGrp="1"/>
          </p:cNvSpPr>
          <p:nvPr>
            <p:ph type="dt" sz="half" idx="10"/>
          </p:nvPr>
        </p:nvSpPr>
        <p:spPr/>
        <p:txBody>
          <a:bodyPr/>
          <a:lstStyle/>
          <a:p>
            <a:fld id="{BCD2EEE2-A10E-45AB-A406-18896F32F53E}" type="datetimeFigureOut">
              <a:rPr lang="en-US" smtClean="0"/>
              <a:t>9/29/2021</a:t>
            </a:fld>
            <a:endParaRPr lang="en-US"/>
          </a:p>
        </p:txBody>
      </p:sp>
      <p:sp>
        <p:nvSpPr>
          <p:cNvPr id="5" name="Footer Placeholder 4">
            <a:extLst>
              <a:ext uri="{FF2B5EF4-FFF2-40B4-BE49-F238E27FC236}">
                <a16:creationId xmlns:a16="http://schemas.microsoft.com/office/drawing/2014/main" id="{CBCAF7BE-473F-493B-8999-8347A789B8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6CA98-7314-4BC0-94AD-5AC0456BBDEE}"/>
              </a:ext>
            </a:extLst>
          </p:cNvPr>
          <p:cNvSpPr>
            <a:spLocks noGrp="1"/>
          </p:cNvSpPr>
          <p:nvPr>
            <p:ph type="sldNum" sz="quarter" idx="12"/>
          </p:nvPr>
        </p:nvSpPr>
        <p:spPr/>
        <p:txBody>
          <a:bodyPr/>
          <a:lstStyle/>
          <a:p>
            <a:fld id="{D55F42FF-3CEA-4B4C-B8BA-460EAB1D5158}" type="slidenum">
              <a:rPr lang="en-US" smtClean="0"/>
              <a:t>‹#›</a:t>
            </a:fld>
            <a:endParaRPr lang="en-US"/>
          </a:p>
        </p:txBody>
      </p:sp>
    </p:spTree>
    <p:extLst>
      <p:ext uri="{BB962C8B-B14F-4D97-AF65-F5344CB8AC3E}">
        <p14:creationId xmlns:p14="http://schemas.microsoft.com/office/powerpoint/2010/main" val="3274228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68752-3F74-4B4E-A9DC-8C5255BC3A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0020C9-8650-4077-B0F4-D59AC5679E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4E400-4F19-4010-8D4C-A1EB859D7677}"/>
              </a:ext>
            </a:extLst>
          </p:cNvPr>
          <p:cNvSpPr>
            <a:spLocks noGrp="1"/>
          </p:cNvSpPr>
          <p:nvPr>
            <p:ph type="dt" sz="half" idx="10"/>
          </p:nvPr>
        </p:nvSpPr>
        <p:spPr/>
        <p:txBody>
          <a:bodyPr/>
          <a:lstStyle/>
          <a:p>
            <a:fld id="{BCD2EEE2-A10E-45AB-A406-18896F32F53E}" type="datetimeFigureOut">
              <a:rPr lang="en-US" smtClean="0"/>
              <a:t>9/29/2021</a:t>
            </a:fld>
            <a:endParaRPr lang="en-US"/>
          </a:p>
        </p:txBody>
      </p:sp>
      <p:sp>
        <p:nvSpPr>
          <p:cNvPr id="5" name="Footer Placeholder 4">
            <a:extLst>
              <a:ext uri="{FF2B5EF4-FFF2-40B4-BE49-F238E27FC236}">
                <a16:creationId xmlns:a16="http://schemas.microsoft.com/office/drawing/2014/main" id="{4083E8E6-08A2-48AD-B305-20DDBDC34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643D2-13D3-4D05-A533-A985FCA1A32F}"/>
              </a:ext>
            </a:extLst>
          </p:cNvPr>
          <p:cNvSpPr>
            <a:spLocks noGrp="1"/>
          </p:cNvSpPr>
          <p:nvPr>
            <p:ph type="sldNum" sz="quarter" idx="12"/>
          </p:nvPr>
        </p:nvSpPr>
        <p:spPr/>
        <p:txBody>
          <a:bodyPr/>
          <a:lstStyle/>
          <a:p>
            <a:fld id="{D55F42FF-3CEA-4B4C-B8BA-460EAB1D5158}" type="slidenum">
              <a:rPr lang="en-US" smtClean="0"/>
              <a:t>‹#›</a:t>
            </a:fld>
            <a:endParaRPr lang="en-US"/>
          </a:p>
        </p:txBody>
      </p:sp>
    </p:spTree>
    <p:extLst>
      <p:ext uri="{BB962C8B-B14F-4D97-AF65-F5344CB8AC3E}">
        <p14:creationId xmlns:p14="http://schemas.microsoft.com/office/powerpoint/2010/main" val="2900100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CE6503-1275-4467-88CA-837ACF23F2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CBF74F-BCC9-40BA-B582-6AD03F393F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DB2F24-6910-4622-9032-30327C0ADBE9}"/>
              </a:ext>
            </a:extLst>
          </p:cNvPr>
          <p:cNvSpPr>
            <a:spLocks noGrp="1"/>
          </p:cNvSpPr>
          <p:nvPr>
            <p:ph type="dt" sz="half" idx="10"/>
          </p:nvPr>
        </p:nvSpPr>
        <p:spPr/>
        <p:txBody>
          <a:bodyPr/>
          <a:lstStyle/>
          <a:p>
            <a:fld id="{BCD2EEE2-A10E-45AB-A406-18896F32F53E}" type="datetimeFigureOut">
              <a:rPr lang="en-US" smtClean="0"/>
              <a:t>9/29/2021</a:t>
            </a:fld>
            <a:endParaRPr lang="en-US"/>
          </a:p>
        </p:txBody>
      </p:sp>
      <p:sp>
        <p:nvSpPr>
          <p:cNvPr id="5" name="Footer Placeholder 4">
            <a:extLst>
              <a:ext uri="{FF2B5EF4-FFF2-40B4-BE49-F238E27FC236}">
                <a16:creationId xmlns:a16="http://schemas.microsoft.com/office/drawing/2014/main" id="{46484310-A36A-4372-AB50-7468A4B123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3308E6-4589-4AF1-B0F3-4B3EEC90F870}"/>
              </a:ext>
            </a:extLst>
          </p:cNvPr>
          <p:cNvSpPr>
            <a:spLocks noGrp="1"/>
          </p:cNvSpPr>
          <p:nvPr>
            <p:ph type="sldNum" sz="quarter" idx="12"/>
          </p:nvPr>
        </p:nvSpPr>
        <p:spPr/>
        <p:txBody>
          <a:bodyPr/>
          <a:lstStyle/>
          <a:p>
            <a:fld id="{D55F42FF-3CEA-4B4C-B8BA-460EAB1D5158}" type="slidenum">
              <a:rPr lang="en-US" smtClean="0"/>
              <a:t>‹#›</a:t>
            </a:fld>
            <a:endParaRPr lang="en-US"/>
          </a:p>
        </p:txBody>
      </p:sp>
    </p:spTree>
    <p:extLst>
      <p:ext uri="{BB962C8B-B14F-4D97-AF65-F5344CB8AC3E}">
        <p14:creationId xmlns:p14="http://schemas.microsoft.com/office/powerpoint/2010/main" val="159804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AC4FD-24B9-48A8-A829-C7146417C8C1}"/>
              </a:ext>
            </a:extLst>
          </p:cNvPr>
          <p:cNvSpPr>
            <a:spLocks noGrp="1"/>
          </p:cNvSpPr>
          <p:nvPr>
            <p:ph type="title"/>
          </p:nvPr>
        </p:nvSpPr>
        <p:spPr/>
        <p:txBody>
          <a:bodyPr/>
          <a:lstStyle>
            <a:lvl1pPr>
              <a:defRPr>
                <a:latin typeface="Trebuchet MS" panose="020B0603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4D09422-E950-467C-8A0E-D070084CAD58}"/>
              </a:ext>
            </a:extLst>
          </p:cNvPr>
          <p:cNvSpPr>
            <a:spLocks noGrp="1"/>
          </p:cNvSpPr>
          <p:nvPr>
            <p:ph idx="1"/>
          </p:nvPr>
        </p:nvSpPr>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13982-F427-4807-8830-99A4CBFAE79D}"/>
              </a:ext>
            </a:extLst>
          </p:cNvPr>
          <p:cNvSpPr>
            <a:spLocks noGrp="1"/>
          </p:cNvSpPr>
          <p:nvPr>
            <p:ph type="dt" sz="half" idx="10"/>
          </p:nvPr>
        </p:nvSpPr>
        <p:spPr/>
        <p:txBody>
          <a:bodyPr/>
          <a:lstStyle/>
          <a:p>
            <a:fld id="{BCD2EEE2-A10E-45AB-A406-18896F32F53E}" type="datetimeFigureOut">
              <a:rPr lang="en-US" smtClean="0"/>
              <a:t>9/29/2021</a:t>
            </a:fld>
            <a:endParaRPr lang="en-US"/>
          </a:p>
        </p:txBody>
      </p:sp>
      <p:sp>
        <p:nvSpPr>
          <p:cNvPr id="5" name="Footer Placeholder 4">
            <a:extLst>
              <a:ext uri="{FF2B5EF4-FFF2-40B4-BE49-F238E27FC236}">
                <a16:creationId xmlns:a16="http://schemas.microsoft.com/office/drawing/2014/main" id="{E6FD998E-62B8-411E-A009-8E5F4C762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7DDA2-2F23-4361-8760-231AC5A7E443}"/>
              </a:ext>
            </a:extLst>
          </p:cNvPr>
          <p:cNvSpPr>
            <a:spLocks noGrp="1"/>
          </p:cNvSpPr>
          <p:nvPr>
            <p:ph type="sldNum" sz="quarter" idx="12"/>
          </p:nvPr>
        </p:nvSpPr>
        <p:spPr/>
        <p:txBody>
          <a:bodyPr/>
          <a:lstStyle/>
          <a:p>
            <a:fld id="{D55F42FF-3CEA-4B4C-B8BA-460EAB1D5158}" type="slidenum">
              <a:rPr lang="en-US" smtClean="0"/>
              <a:t>‹#›</a:t>
            </a:fld>
            <a:endParaRPr lang="en-US"/>
          </a:p>
        </p:txBody>
      </p:sp>
    </p:spTree>
    <p:extLst>
      <p:ext uri="{BB962C8B-B14F-4D97-AF65-F5344CB8AC3E}">
        <p14:creationId xmlns:p14="http://schemas.microsoft.com/office/powerpoint/2010/main" val="2811641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F4D1D-EDC7-4E51-A7DE-055FD08915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5720C7-E01E-43A2-BF72-E1EE94CEB6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233261-92EA-4CCE-BD1F-AA98A3DBB9DB}"/>
              </a:ext>
            </a:extLst>
          </p:cNvPr>
          <p:cNvSpPr>
            <a:spLocks noGrp="1"/>
          </p:cNvSpPr>
          <p:nvPr>
            <p:ph type="dt" sz="half" idx="10"/>
          </p:nvPr>
        </p:nvSpPr>
        <p:spPr/>
        <p:txBody>
          <a:bodyPr/>
          <a:lstStyle/>
          <a:p>
            <a:fld id="{BCD2EEE2-A10E-45AB-A406-18896F32F53E}" type="datetimeFigureOut">
              <a:rPr lang="en-US" smtClean="0"/>
              <a:t>9/29/2021</a:t>
            </a:fld>
            <a:endParaRPr lang="en-US"/>
          </a:p>
        </p:txBody>
      </p:sp>
      <p:sp>
        <p:nvSpPr>
          <p:cNvPr id="5" name="Footer Placeholder 4">
            <a:extLst>
              <a:ext uri="{FF2B5EF4-FFF2-40B4-BE49-F238E27FC236}">
                <a16:creationId xmlns:a16="http://schemas.microsoft.com/office/drawing/2014/main" id="{566841B5-3B04-474D-B951-7EF436309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1C2F4-3851-471C-9285-7F10E042553E}"/>
              </a:ext>
            </a:extLst>
          </p:cNvPr>
          <p:cNvSpPr>
            <a:spLocks noGrp="1"/>
          </p:cNvSpPr>
          <p:nvPr>
            <p:ph type="sldNum" sz="quarter" idx="12"/>
          </p:nvPr>
        </p:nvSpPr>
        <p:spPr/>
        <p:txBody>
          <a:bodyPr/>
          <a:lstStyle/>
          <a:p>
            <a:fld id="{D55F42FF-3CEA-4B4C-B8BA-460EAB1D5158}" type="slidenum">
              <a:rPr lang="en-US" smtClean="0"/>
              <a:t>‹#›</a:t>
            </a:fld>
            <a:endParaRPr lang="en-US"/>
          </a:p>
        </p:txBody>
      </p:sp>
    </p:spTree>
    <p:extLst>
      <p:ext uri="{BB962C8B-B14F-4D97-AF65-F5344CB8AC3E}">
        <p14:creationId xmlns:p14="http://schemas.microsoft.com/office/powerpoint/2010/main" val="340376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A5DD-989C-4EC1-8A5D-B7505E11F3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AFEE46-3B5F-4B2B-B109-BA486C9BAA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B532C2-05E2-4AA8-AA1D-BFC00BB0C1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C18819-42E9-44B2-AD53-D55A35E2ABDF}"/>
              </a:ext>
            </a:extLst>
          </p:cNvPr>
          <p:cNvSpPr>
            <a:spLocks noGrp="1"/>
          </p:cNvSpPr>
          <p:nvPr>
            <p:ph type="dt" sz="half" idx="10"/>
          </p:nvPr>
        </p:nvSpPr>
        <p:spPr/>
        <p:txBody>
          <a:bodyPr/>
          <a:lstStyle/>
          <a:p>
            <a:fld id="{BCD2EEE2-A10E-45AB-A406-18896F32F53E}" type="datetimeFigureOut">
              <a:rPr lang="en-US" smtClean="0"/>
              <a:t>9/29/2021</a:t>
            </a:fld>
            <a:endParaRPr lang="en-US"/>
          </a:p>
        </p:txBody>
      </p:sp>
      <p:sp>
        <p:nvSpPr>
          <p:cNvPr id="6" name="Footer Placeholder 5">
            <a:extLst>
              <a:ext uri="{FF2B5EF4-FFF2-40B4-BE49-F238E27FC236}">
                <a16:creationId xmlns:a16="http://schemas.microsoft.com/office/drawing/2014/main" id="{DB2C60B4-6B40-4164-81DC-F54BAAB89B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5B1BAC-B237-4E58-9BF4-114EC340AAA2}"/>
              </a:ext>
            </a:extLst>
          </p:cNvPr>
          <p:cNvSpPr>
            <a:spLocks noGrp="1"/>
          </p:cNvSpPr>
          <p:nvPr>
            <p:ph type="sldNum" sz="quarter" idx="12"/>
          </p:nvPr>
        </p:nvSpPr>
        <p:spPr/>
        <p:txBody>
          <a:bodyPr/>
          <a:lstStyle/>
          <a:p>
            <a:fld id="{D55F42FF-3CEA-4B4C-B8BA-460EAB1D5158}" type="slidenum">
              <a:rPr lang="en-US" smtClean="0"/>
              <a:t>‹#›</a:t>
            </a:fld>
            <a:endParaRPr lang="en-US"/>
          </a:p>
        </p:txBody>
      </p:sp>
    </p:spTree>
    <p:extLst>
      <p:ext uri="{BB962C8B-B14F-4D97-AF65-F5344CB8AC3E}">
        <p14:creationId xmlns:p14="http://schemas.microsoft.com/office/powerpoint/2010/main" val="248949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30A6A-33C3-487E-84C1-4B853DFA73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656F6B-44D8-4CA7-8284-180987EB8A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67D2FF-3BDB-4058-B170-A5573B4ED9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50E27A-19E4-4E53-A69A-10D3DF8A35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BD8E51-E63D-4519-9D83-9080DCD210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F2E2A1-781B-4E2E-A721-0F713E648D46}"/>
              </a:ext>
            </a:extLst>
          </p:cNvPr>
          <p:cNvSpPr>
            <a:spLocks noGrp="1"/>
          </p:cNvSpPr>
          <p:nvPr>
            <p:ph type="dt" sz="half" idx="10"/>
          </p:nvPr>
        </p:nvSpPr>
        <p:spPr/>
        <p:txBody>
          <a:bodyPr/>
          <a:lstStyle/>
          <a:p>
            <a:fld id="{BCD2EEE2-A10E-45AB-A406-18896F32F53E}" type="datetimeFigureOut">
              <a:rPr lang="en-US" smtClean="0"/>
              <a:t>9/29/2021</a:t>
            </a:fld>
            <a:endParaRPr lang="en-US"/>
          </a:p>
        </p:txBody>
      </p:sp>
      <p:sp>
        <p:nvSpPr>
          <p:cNvPr id="8" name="Footer Placeholder 7">
            <a:extLst>
              <a:ext uri="{FF2B5EF4-FFF2-40B4-BE49-F238E27FC236}">
                <a16:creationId xmlns:a16="http://schemas.microsoft.com/office/drawing/2014/main" id="{73882538-81FE-4006-9C26-B02D6B1573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94241C-B81B-4B6A-A47E-85C207A965E2}"/>
              </a:ext>
            </a:extLst>
          </p:cNvPr>
          <p:cNvSpPr>
            <a:spLocks noGrp="1"/>
          </p:cNvSpPr>
          <p:nvPr>
            <p:ph type="sldNum" sz="quarter" idx="12"/>
          </p:nvPr>
        </p:nvSpPr>
        <p:spPr/>
        <p:txBody>
          <a:bodyPr/>
          <a:lstStyle/>
          <a:p>
            <a:fld id="{D55F42FF-3CEA-4B4C-B8BA-460EAB1D5158}" type="slidenum">
              <a:rPr lang="en-US" smtClean="0"/>
              <a:t>‹#›</a:t>
            </a:fld>
            <a:endParaRPr lang="en-US"/>
          </a:p>
        </p:txBody>
      </p:sp>
    </p:spTree>
    <p:extLst>
      <p:ext uri="{BB962C8B-B14F-4D97-AF65-F5344CB8AC3E}">
        <p14:creationId xmlns:p14="http://schemas.microsoft.com/office/powerpoint/2010/main" val="473447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A6D54-EA16-4FCB-81C4-8EA92F495C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179631-553A-4665-BFCA-FCC01786FC45}"/>
              </a:ext>
            </a:extLst>
          </p:cNvPr>
          <p:cNvSpPr>
            <a:spLocks noGrp="1"/>
          </p:cNvSpPr>
          <p:nvPr>
            <p:ph type="dt" sz="half" idx="10"/>
          </p:nvPr>
        </p:nvSpPr>
        <p:spPr/>
        <p:txBody>
          <a:bodyPr/>
          <a:lstStyle/>
          <a:p>
            <a:fld id="{BCD2EEE2-A10E-45AB-A406-18896F32F53E}" type="datetimeFigureOut">
              <a:rPr lang="en-US" smtClean="0"/>
              <a:t>9/29/2021</a:t>
            </a:fld>
            <a:endParaRPr lang="en-US"/>
          </a:p>
        </p:txBody>
      </p:sp>
      <p:sp>
        <p:nvSpPr>
          <p:cNvPr id="4" name="Footer Placeholder 3">
            <a:extLst>
              <a:ext uri="{FF2B5EF4-FFF2-40B4-BE49-F238E27FC236}">
                <a16:creationId xmlns:a16="http://schemas.microsoft.com/office/drawing/2014/main" id="{4116B3FB-18B5-4257-B803-33BB136928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231EB9-9806-4E5B-ADB2-797EB85D97A1}"/>
              </a:ext>
            </a:extLst>
          </p:cNvPr>
          <p:cNvSpPr>
            <a:spLocks noGrp="1"/>
          </p:cNvSpPr>
          <p:nvPr>
            <p:ph type="sldNum" sz="quarter" idx="12"/>
          </p:nvPr>
        </p:nvSpPr>
        <p:spPr/>
        <p:txBody>
          <a:bodyPr/>
          <a:lstStyle/>
          <a:p>
            <a:fld id="{D55F42FF-3CEA-4B4C-B8BA-460EAB1D5158}" type="slidenum">
              <a:rPr lang="en-US" smtClean="0"/>
              <a:t>‹#›</a:t>
            </a:fld>
            <a:endParaRPr lang="en-US"/>
          </a:p>
        </p:txBody>
      </p:sp>
    </p:spTree>
    <p:extLst>
      <p:ext uri="{BB962C8B-B14F-4D97-AF65-F5344CB8AC3E}">
        <p14:creationId xmlns:p14="http://schemas.microsoft.com/office/powerpoint/2010/main" val="750596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83CC94-4EFF-4DFB-BC0B-A3C48C1B16BA}"/>
              </a:ext>
            </a:extLst>
          </p:cNvPr>
          <p:cNvSpPr>
            <a:spLocks noGrp="1"/>
          </p:cNvSpPr>
          <p:nvPr>
            <p:ph type="dt" sz="half" idx="10"/>
          </p:nvPr>
        </p:nvSpPr>
        <p:spPr/>
        <p:txBody>
          <a:bodyPr/>
          <a:lstStyle/>
          <a:p>
            <a:fld id="{BCD2EEE2-A10E-45AB-A406-18896F32F53E}" type="datetimeFigureOut">
              <a:rPr lang="en-US" smtClean="0"/>
              <a:t>9/29/2021</a:t>
            </a:fld>
            <a:endParaRPr lang="en-US"/>
          </a:p>
        </p:txBody>
      </p:sp>
      <p:sp>
        <p:nvSpPr>
          <p:cNvPr id="3" name="Footer Placeholder 2">
            <a:extLst>
              <a:ext uri="{FF2B5EF4-FFF2-40B4-BE49-F238E27FC236}">
                <a16:creationId xmlns:a16="http://schemas.microsoft.com/office/drawing/2014/main" id="{37A1927E-DF3B-40DB-A989-9773E7DCF6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D1D2A8-E891-4A82-BE68-97BAC27612D3}"/>
              </a:ext>
            </a:extLst>
          </p:cNvPr>
          <p:cNvSpPr>
            <a:spLocks noGrp="1"/>
          </p:cNvSpPr>
          <p:nvPr>
            <p:ph type="sldNum" sz="quarter" idx="12"/>
          </p:nvPr>
        </p:nvSpPr>
        <p:spPr/>
        <p:txBody>
          <a:bodyPr/>
          <a:lstStyle/>
          <a:p>
            <a:fld id="{D55F42FF-3CEA-4B4C-B8BA-460EAB1D5158}" type="slidenum">
              <a:rPr lang="en-US" smtClean="0"/>
              <a:t>‹#›</a:t>
            </a:fld>
            <a:endParaRPr lang="en-US"/>
          </a:p>
        </p:txBody>
      </p:sp>
    </p:spTree>
    <p:extLst>
      <p:ext uri="{BB962C8B-B14F-4D97-AF65-F5344CB8AC3E}">
        <p14:creationId xmlns:p14="http://schemas.microsoft.com/office/powerpoint/2010/main" val="2108960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B7C24-11B1-42BB-A929-ECFCD4B3B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E963D4-D305-4588-A267-9ABB2C8BC2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AA8785-5D2D-4E7A-9ADC-38D69F4E0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5700B6-554C-4B6C-A151-268303820DBD}"/>
              </a:ext>
            </a:extLst>
          </p:cNvPr>
          <p:cNvSpPr>
            <a:spLocks noGrp="1"/>
          </p:cNvSpPr>
          <p:nvPr>
            <p:ph type="dt" sz="half" idx="10"/>
          </p:nvPr>
        </p:nvSpPr>
        <p:spPr/>
        <p:txBody>
          <a:bodyPr/>
          <a:lstStyle/>
          <a:p>
            <a:fld id="{BCD2EEE2-A10E-45AB-A406-18896F32F53E}" type="datetimeFigureOut">
              <a:rPr lang="en-US" smtClean="0"/>
              <a:t>9/29/2021</a:t>
            </a:fld>
            <a:endParaRPr lang="en-US"/>
          </a:p>
        </p:txBody>
      </p:sp>
      <p:sp>
        <p:nvSpPr>
          <p:cNvPr id="6" name="Footer Placeholder 5">
            <a:extLst>
              <a:ext uri="{FF2B5EF4-FFF2-40B4-BE49-F238E27FC236}">
                <a16:creationId xmlns:a16="http://schemas.microsoft.com/office/drawing/2014/main" id="{57C6C48C-FE76-4787-9192-DD8C192A4A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8E123E-869D-4581-BE61-6E816084FB73}"/>
              </a:ext>
            </a:extLst>
          </p:cNvPr>
          <p:cNvSpPr>
            <a:spLocks noGrp="1"/>
          </p:cNvSpPr>
          <p:nvPr>
            <p:ph type="sldNum" sz="quarter" idx="12"/>
          </p:nvPr>
        </p:nvSpPr>
        <p:spPr/>
        <p:txBody>
          <a:bodyPr/>
          <a:lstStyle/>
          <a:p>
            <a:fld id="{D55F42FF-3CEA-4B4C-B8BA-460EAB1D5158}" type="slidenum">
              <a:rPr lang="en-US" smtClean="0"/>
              <a:t>‹#›</a:t>
            </a:fld>
            <a:endParaRPr lang="en-US"/>
          </a:p>
        </p:txBody>
      </p:sp>
    </p:spTree>
    <p:extLst>
      <p:ext uri="{BB962C8B-B14F-4D97-AF65-F5344CB8AC3E}">
        <p14:creationId xmlns:p14="http://schemas.microsoft.com/office/powerpoint/2010/main" val="227938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DD0F-0080-4917-931D-C361D78150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80EF08-F0A9-4528-8C59-E3CE0660F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B86208-13AB-4F38-B68F-A6F27F5CF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8417F6-C632-453C-81C9-C8DF6EB988CC}"/>
              </a:ext>
            </a:extLst>
          </p:cNvPr>
          <p:cNvSpPr>
            <a:spLocks noGrp="1"/>
          </p:cNvSpPr>
          <p:nvPr>
            <p:ph type="dt" sz="half" idx="10"/>
          </p:nvPr>
        </p:nvSpPr>
        <p:spPr/>
        <p:txBody>
          <a:bodyPr/>
          <a:lstStyle/>
          <a:p>
            <a:fld id="{BCD2EEE2-A10E-45AB-A406-18896F32F53E}" type="datetimeFigureOut">
              <a:rPr lang="en-US" smtClean="0"/>
              <a:t>9/29/2021</a:t>
            </a:fld>
            <a:endParaRPr lang="en-US"/>
          </a:p>
        </p:txBody>
      </p:sp>
      <p:sp>
        <p:nvSpPr>
          <p:cNvPr id="6" name="Footer Placeholder 5">
            <a:extLst>
              <a:ext uri="{FF2B5EF4-FFF2-40B4-BE49-F238E27FC236}">
                <a16:creationId xmlns:a16="http://schemas.microsoft.com/office/drawing/2014/main" id="{15A8B8C0-B76E-439F-8C01-809C36E57C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2C463-CB83-4ED0-BEC2-405F2854BD52}"/>
              </a:ext>
            </a:extLst>
          </p:cNvPr>
          <p:cNvSpPr>
            <a:spLocks noGrp="1"/>
          </p:cNvSpPr>
          <p:nvPr>
            <p:ph type="sldNum" sz="quarter" idx="12"/>
          </p:nvPr>
        </p:nvSpPr>
        <p:spPr/>
        <p:txBody>
          <a:bodyPr/>
          <a:lstStyle/>
          <a:p>
            <a:fld id="{D55F42FF-3CEA-4B4C-B8BA-460EAB1D5158}" type="slidenum">
              <a:rPr lang="en-US" smtClean="0"/>
              <a:t>‹#›</a:t>
            </a:fld>
            <a:endParaRPr lang="en-US"/>
          </a:p>
        </p:txBody>
      </p:sp>
    </p:spTree>
    <p:extLst>
      <p:ext uri="{BB962C8B-B14F-4D97-AF65-F5344CB8AC3E}">
        <p14:creationId xmlns:p14="http://schemas.microsoft.com/office/powerpoint/2010/main" val="4280512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E02B7C-703F-449F-820F-1D6231D546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C95034-ACF8-4DE3-93D4-BD0CC601D7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9DD22-21EF-480C-A2A5-FA9E5D631E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2EEE2-A10E-45AB-A406-18896F32F53E}" type="datetimeFigureOut">
              <a:rPr lang="en-US" smtClean="0"/>
              <a:t>9/29/2021</a:t>
            </a:fld>
            <a:endParaRPr lang="en-US"/>
          </a:p>
        </p:txBody>
      </p:sp>
      <p:sp>
        <p:nvSpPr>
          <p:cNvPr id="5" name="Footer Placeholder 4">
            <a:extLst>
              <a:ext uri="{FF2B5EF4-FFF2-40B4-BE49-F238E27FC236}">
                <a16:creationId xmlns:a16="http://schemas.microsoft.com/office/drawing/2014/main" id="{DA13F4D5-677C-4D1C-9824-674C789FE6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B4DC5E-9E5A-4F27-8835-F6782D6BE1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F42FF-3CEA-4B4C-B8BA-460EAB1D5158}" type="slidenum">
              <a:rPr lang="en-US" smtClean="0"/>
              <a:t>‹#›</a:t>
            </a:fld>
            <a:endParaRPr lang="en-US"/>
          </a:p>
        </p:txBody>
      </p:sp>
    </p:spTree>
    <p:extLst>
      <p:ext uri="{BB962C8B-B14F-4D97-AF65-F5344CB8AC3E}">
        <p14:creationId xmlns:p14="http://schemas.microsoft.com/office/powerpoint/2010/main" val="212068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2778A-2236-44DF-9530-F0A9E488744C}"/>
              </a:ext>
            </a:extLst>
          </p:cNvPr>
          <p:cNvSpPr>
            <a:spLocks noGrp="1"/>
          </p:cNvSpPr>
          <p:nvPr>
            <p:ph type="ctrTitle"/>
          </p:nvPr>
        </p:nvSpPr>
        <p:spPr/>
        <p:txBody>
          <a:bodyPr>
            <a:normAutofit/>
          </a:bodyPr>
          <a:lstStyle/>
          <a:p>
            <a:r>
              <a:rPr lang="en-US" sz="3200" b="1" dirty="0">
                <a:effectLst/>
                <a:latin typeface="Trebuchet MS" panose="020B0603020202020204" pitchFamily="34" charset="0"/>
                <a:ea typeface="Times New Roman" panose="02020603050405020304" pitchFamily="18" charset="0"/>
              </a:rPr>
              <a:t>Investigating the roles of the homologous methyltransferase proteins CheR1 and CheR2 in </a:t>
            </a:r>
            <a:r>
              <a:rPr lang="en-US" sz="3200" b="1" i="1" dirty="0">
                <a:effectLst/>
                <a:latin typeface="Trebuchet MS" panose="020B0603020202020204" pitchFamily="34" charset="0"/>
                <a:ea typeface="Times New Roman" panose="02020603050405020304" pitchFamily="18" charset="0"/>
              </a:rPr>
              <a:t>Borrelia burgdorferi</a:t>
            </a:r>
            <a:endParaRPr lang="en-US" sz="3200" dirty="0">
              <a:latin typeface="Trebuchet MS" panose="020B0603020202020204" pitchFamily="34" charset="0"/>
            </a:endParaRPr>
          </a:p>
        </p:txBody>
      </p:sp>
      <p:sp>
        <p:nvSpPr>
          <p:cNvPr id="3" name="Subtitle 2">
            <a:extLst>
              <a:ext uri="{FF2B5EF4-FFF2-40B4-BE49-F238E27FC236}">
                <a16:creationId xmlns:a16="http://schemas.microsoft.com/office/drawing/2014/main" id="{A340FD76-CF13-4051-9AC8-C717E92E1B36}"/>
              </a:ext>
            </a:extLst>
          </p:cNvPr>
          <p:cNvSpPr>
            <a:spLocks noGrp="1"/>
          </p:cNvSpPr>
          <p:nvPr>
            <p:ph type="subTitle" idx="1"/>
          </p:nvPr>
        </p:nvSpPr>
        <p:spPr/>
        <p:txBody>
          <a:bodyPr/>
          <a:lstStyle/>
          <a:p>
            <a:r>
              <a:rPr lang="en-US" dirty="0"/>
              <a:t>Hannah Trautmann</a:t>
            </a:r>
          </a:p>
          <a:p>
            <a:r>
              <a:rPr lang="en-US" dirty="0"/>
              <a:t>September 30, 2021</a:t>
            </a:r>
          </a:p>
          <a:p>
            <a:r>
              <a:rPr lang="en-US" dirty="0"/>
              <a:t>Comprehensive Oral Exam</a:t>
            </a:r>
          </a:p>
        </p:txBody>
      </p:sp>
    </p:spTree>
    <p:extLst>
      <p:ext uri="{BB962C8B-B14F-4D97-AF65-F5344CB8AC3E}">
        <p14:creationId xmlns:p14="http://schemas.microsoft.com/office/powerpoint/2010/main" val="50254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34BFA0-F274-48E4-9AFB-9E7E292FE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78" y="700488"/>
            <a:ext cx="11553022" cy="5776511"/>
          </a:xfrm>
          <a:prstGeom prst="rect">
            <a:avLst/>
          </a:prstGeom>
        </p:spPr>
      </p:pic>
      <p:sp>
        <p:nvSpPr>
          <p:cNvPr id="5" name="Arrow: Down 4">
            <a:extLst>
              <a:ext uri="{FF2B5EF4-FFF2-40B4-BE49-F238E27FC236}">
                <a16:creationId xmlns:a16="http://schemas.microsoft.com/office/drawing/2014/main" id="{9C9B96D3-597F-4ECA-BB72-69C3DDA7B31A}"/>
              </a:ext>
            </a:extLst>
          </p:cNvPr>
          <p:cNvSpPr/>
          <p:nvPr/>
        </p:nvSpPr>
        <p:spPr>
          <a:xfrm rot="13502809">
            <a:off x="5147919" y="4946469"/>
            <a:ext cx="409303" cy="1295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01A02506-BD7F-4B6A-8906-6F1EF4F1ACEF}"/>
              </a:ext>
            </a:extLst>
          </p:cNvPr>
          <p:cNvSpPr/>
          <p:nvPr/>
        </p:nvSpPr>
        <p:spPr>
          <a:xfrm rot="18476456">
            <a:off x="6527984" y="2232028"/>
            <a:ext cx="409303" cy="1295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8ABE9E-C9DE-4DF7-BE59-C5EBC7558AC3}"/>
              </a:ext>
            </a:extLst>
          </p:cNvPr>
          <p:cNvSpPr>
            <a:spLocks noGrp="1"/>
          </p:cNvSpPr>
          <p:nvPr>
            <p:ph type="title"/>
          </p:nvPr>
        </p:nvSpPr>
        <p:spPr>
          <a:xfrm>
            <a:off x="497655" y="195435"/>
            <a:ext cx="10515600" cy="1325563"/>
          </a:xfrm>
        </p:spPr>
        <p:txBody>
          <a:bodyPr/>
          <a:lstStyle/>
          <a:p>
            <a:r>
              <a:rPr lang="en-US" dirty="0"/>
              <a:t>CheR alignments</a:t>
            </a:r>
          </a:p>
        </p:txBody>
      </p:sp>
      <p:sp>
        <p:nvSpPr>
          <p:cNvPr id="7" name="TextBox 6">
            <a:extLst>
              <a:ext uri="{FF2B5EF4-FFF2-40B4-BE49-F238E27FC236}">
                <a16:creationId xmlns:a16="http://schemas.microsoft.com/office/drawing/2014/main" id="{DEAF19E2-3DA0-47E4-BBEE-807BF1697C61}"/>
              </a:ext>
            </a:extLst>
          </p:cNvPr>
          <p:cNvSpPr txBox="1"/>
          <p:nvPr/>
        </p:nvSpPr>
        <p:spPr>
          <a:xfrm>
            <a:off x="1178745" y="1336332"/>
            <a:ext cx="1443210" cy="369332"/>
          </a:xfrm>
          <a:prstGeom prst="rect">
            <a:avLst/>
          </a:prstGeom>
          <a:noFill/>
        </p:spPr>
        <p:txBody>
          <a:bodyPr wrap="square" rtlCol="0">
            <a:spAutoFit/>
          </a:bodyPr>
          <a:lstStyle/>
          <a:p>
            <a:r>
              <a:rPr lang="en-US" dirty="0"/>
              <a:t>N-terminus</a:t>
            </a:r>
          </a:p>
        </p:txBody>
      </p:sp>
      <p:sp>
        <p:nvSpPr>
          <p:cNvPr id="8" name="TextBox 7">
            <a:extLst>
              <a:ext uri="{FF2B5EF4-FFF2-40B4-BE49-F238E27FC236}">
                <a16:creationId xmlns:a16="http://schemas.microsoft.com/office/drawing/2014/main" id="{2A9603B3-175A-4463-9970-AC28A4C3ED03}"/>
              </a:ext>
            </a:extLst>
          </p:cNvPr>
          <p:cNvSpPr txBox="1"/>
          <p:nvPr/>
        </p:nvSpPr>
        <p:spPr>
          <a:xfrm>
            <a:off x="8120806" y="5827284"/>
            <a:ext cx="1443210" cy="369332"/>
          </a:xfrm>
          <a:prstGeom prst="rect">
            <a:avLst/>
          </a:prstGeom>
          <a:noFill/>
        </p:spPr>
        <p:txBody>
          <a:bodyPr wrap="square" rtlCol="0">
            <a:spAutoFit/>
          </a:bodyPr>
          <a:lstStyle/>
          <a:p>
            <a:r>
              <a:rPr lang="en-US" dirty="0"/>
              <a:t>C-terminus</a:t>
            </a:r>
          </a:p>
        </p:txBody>
      </p:sp>
      <p:sp>
        <p:nvSpPr>
          <p:cNvPr id="9" name="TextBox 8">
            <a:extLst>
              <a:ext uri="{FF2B5EF4-FFF2-40B4-BE49-F238E27FC236}">
                <a16:creationId xmlns:a16="http://schemas.microsoft.com/office/drawing/2014/main" id="{3E7B9B20-157E-491C-8405-3CE4C4E5B317}"/>
              </a:ext>
            </a:extLst>
          </p:cNvPr>
          <p:cNvSpPr txBox="1"/>
          <p:nvPr/>
        </p:nvSpPr>
        <p:spPr>
          <a:xfrm>
            <a:off x="8967537" y="700488"/>
            <a:ext cx="2187041" cy="830997"/>
          </a:xfrm>
          <a:prstGeom prst="rect">
            <a:avLst/>
          </a:prstGeom>
          <a:noFill/>
        </p:spPr>
        <p:txBody>
          <a:bodyPr wrap="square" rtlCol="0">
            <a:spAutoFit/>
          </a:bodyPr>
          <a:lstStyle/>
          <a:p>
            <a:r>
              <a:rPr lang="en-US" sz="2400" dirty="0"/>
              <a:t>CheR1 – green</a:t>
            </a:r>
          </a:p>
          <a:p>
            <a:r>
              <a:rPr lang="en-US" sz="2400" dirty="0"/>
              <a:t>CheR2 – pink</a:t>
            </a:r>
          </a:p>
        </p:txBody>
      </p:sp>
      <p:sp>
        <p:nvSpPr>
          <p:cNvPr id="10" name="TextBox 9">
            <a:extLst>
              <a:ext uri="{FF2B5EF4-FFF2-40B4-BE49-F238E27FC236}">
                <a16:creationId xmlns:a16="http://schemas.microsoft.com/office/drawing/2014/main" id="{1C735529-52F5-422D-8ECC-65E3288EB9DC}"/>
              </a:ext>
            </a:extLst>
          </p:cNvPr>
          <p:cNvSpPr txBox="1"/>
          <p:nvPr/>
        </p:nvSpPr>
        <p:spPr>
          <a:xfrm>
            <a:off x="232611" y="6246166"/>
            <a:ext cx="3870668" cy="461665"/>
          </a:xfrm>
          <a:prstGeom prst="rect">
            <a:avLst/>
          </a:prstGeom>
          <a:noFill/>
        </p:spPr>
        <p:txBody>
          <a:bodyPr wrap="square" rtlCol="0">
            <a:spAutoFit/>
          </a:bodyPr>
          <a:lstStyle/>
          <a:p>
            <a:r>
              <a:rPr lang="en-US" sz="2400" dirty="0"/>
              <a:t>SAM – s-adenosylmethionine</a:t>
            </a:r>
          </a:p>
        </p:txBody>
      </p:sp>
    </p:spTree>
    <p:extLst>
      <p:ext uri="{BB962C8B-B14F-4D97-AF65-F5344CB8AC3E}">
        <p14:creationId xmlns:p14="http://schemas.microsoft.com/office/powerpoint/2010/main" val="347106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89D5F-B2AF-4773-8E16-4B54A6401B07}"/>
              </a:ext>
            </a:extLst>
          </p:cNvPr>
          <p:cNvSpPr>
            <a:spLocks noGrp="1"/>
          </p:cNvSpPr>
          <p:nvPr>
            <p:ph type="title"/>
          </p:nvPr>
        </p:nvSpPr>
        <p:spPr/>
        <p:txBody>
          <a:bodyPr/>
          <a:lstStyle/>
          <a:p>
            <a:r>
              <a:rPr lang="en-US" dirty="0"/>
              <a:t>CheR alignments</a:t>
            </a:r>
          </a:p>
        </p:txBody>
      </p:sp>
      <p:pic>
        <p:nvPicPr>
          <p:cNvPr id="6" name="Content Placeholder 5">
            <a:extLst>
              <a:ext uri="{FF2B5EF4-FFF2-40B4-BE49-F238E27FC236}">
                <a16:creationId xmlns:a16="http://schemas.microsoft.com/office/drawing/2014/main" id="{CA4A05A8-4977-4CB0-AFDF-B24968FFF295}"/>
              </a:ext>
            </a:extLst>
          </p:cNvPr>
          <p:cNvPicPr>
            <a:picLocks noGrp="1"/>
          </p:cNvPicPr>
          <p:nvPr>
            <p:ph idx="1"/>
          </p:nvPr>
        </p:nvPicPr>
        <p:blipFill rotWithShape="1">
          <a:blip r:embed="rId3" cstate="print">
            <a:extLst>
              <a:ext uri="{28A0092B-C50C-407E-A947-70E740481C1C}">
                <a14:useLocalDpi xmlns:a14="http://schemas.microsoft.com/office/drawing/2010/main" val="0"/>
              </a:ext>
            </a:extLst>
          </a:blip>
          <a:srcRect t="4491"/>
          <a:stretch/>
        </p:blipFill>
        <p:spPr>
          <a:xfrm>
            <a:off x="838200" y="1338372"/>
            <a:ext cx="10515600" cy="3728538"/>
          </a:xfrm>
          <a:prstGeom prst="rect">
            <a:avLst/>
          </a:prstGeom>
        </p:spPr>
      </p:pic>
      <p:sp>
        <p:nvSpPr>
          <p:cNvPr id="3" name="Oval 2">
            <a:extLst>
              <a:ext uri="{FF2B5EF4-FFF2-40B4-BE49-F238E27FC236}">
                <a16:creationId xmlns:a16="http://schemas.microsoft.com/office/drawing/2014/main" id="{863064D4-366B-4AA4-B904-B4BC0F533619}"/>
              </a:ext>
            </a:extLst>
          </p:cNvPr>
          <p:cNvSpPr/>
          <p:nvPr/>
        </p:nvSpPr>
        <p:spPr>
          <a:xfrm>
            <a:off x="5021179" y="3882189"/>
            <a:ext cx="721895" cy="3208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4367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4CB9-5054-41D0-A3D6-2E709E19949C}"/>
              </a:ext>
            </a:extLst>
          </p:cNvPr>
          <p:cNvSpPr>
            <a:spLocks noGrp="1"/>
          </p:cNvSpPr>
          <p:nvPr>
            <p:ph type="title"/>
          </p:nvPr>
        </p:nvSpPr>
        <p:spPr/>
        <p:txBody>
          <a:bodyPr/>
          <a:lstStyle/>
          <a:p>
            <a:r>
              <a:rPr lang="en-US" dirty="0"/>
              <a:t>Statement of the problem</a:t>
            </a:r>
          </a:p>
        </p:txBody>
      </p:sp>
      <p:sp>
        <p:nvSpPr>
          <p:cNvPr id="3" name="Content Placeholder 2">
            <a:extLst>
              <a:ext uri="{FF2B5EF4-FFF2-40B4-BE49-F238E27FC236}">
                <a16:creationId xmlns:a16="http://schemas.microsoft.com/office/drawing/2014/main" id="{55519434-8018-48DF-A47D-9D89D1291530}"/>
              </a:ext>
            </a:extLst>
          </p:cNvPr>
          <p:cNvSpPr>
            <a:spLocks noGrp="1"/>
          </p:cNvSpPr>
          <p:nvPr>
            <p:ph idx="1"/>
          </p:nvPr>
        </p:nvSpPr>
        <p:spPr/>
        <p:txBody>
          <a:bodyPr/>
          <a:lstStyle/>
          <a:p>
            <a:r>
              <a:rPr lang="en-US" dirty="0"/>
              <a:t>Unknown which CheR homolog is involved in chemotaxis</a:t>
            </a:r>
          </a:p>
          <a:p>
            <a:r>
              <a:rPr lang="en-US" dirty="0"/>
              <a:t>No other known chemosensory pathways in </a:t>
            </a:r>
            <a:r>
              <a:rPr lang="en-US" i="1" dirty="0"/>
              <a:t>B. burgdorferi</a:t>
            </a:r>
          </a:p>
          <a:p>
            <a:r>
              <a:rPr lang="en-US" dirty="0"/>
              <a:t>Little research into biofilm formation</a:t>
            </a:r>
          </a:p>
          <a:p>
            <a:r>
              <a:rPr lang="en-US" dirty="0"/>
              <a:t>Limited understanding of chemotaxis gene regulation</a:t>
            </a:r>
          </a:p>
        </p:txBody>
      </p:sp>
    </p:spTree>
    <p:extLst>
      <p:ext uri="{BB962C8B-B14F-4D97-AF65-F5344CB8AC3E}">
        <p14:creationId xmlns:p14="http://schemas.microsoft.com/office/powerpoint/2010/main" val="147328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BE13E-B93E-49DA-88AC-AA443A068FAD}"/>
              </a:ext>
            </a:extLst>
          </p:cNvPr>
          <p:cNvSpPr>
            <a:spLocks noGrp="1"/>
          </p:cNvSpPr>
          <p:nvPr>
            <p:ph type="title"/>
          </p:nvPr>
        </p:nvSpPr>
        <p:spPr>
          <a:xfrm>
            <a:off x="750065" y="2249009"/>
            <a:ext cx="10515600" cy="1805198"/>
          </a:xfrm>
        </p:spPr>
        <p:txBody>
          <a:bodyPr>
            <a:noAutofit/>
          </a:bodyPr>
          <a:lstStyle/>
          <a:p>
            <a:r>
              <a:rPr lang="en-US" sz="3600" b="1" u="sng" dirty="0">
                <a:effectLst/>
                <a:ea typeface="Times New Roman" panose="02020603050405020304" pitchFamily="18" charset="0"/>
              </a:rPr>
              <a:t>Overall goal</a:t>
            </a:r>
            <a:r>
              <a:rPr lang="en-US" sz="3600" b="1" dirty="0">
                <a:effectLst/>
                <a:ea typeface="Times New Roman" panose="02020603050405020304" pitchFamily="18" charset="0"/>
              </a:rPr>
              <a:t> -</a:t>
            </a:r>
            <a:r>
              <a:rPr lang="en-US" sz="3600" dirty="0">
                <a:effectLst/>
                <a:ea typeface="Times New Roman" panose="02020603050405020304" pitchFamily="18" charset="0"/>
              </a:rPr>
              <a:t> to elucidate the roles of CheR1</a:t>
            </a:r>
            <a:r>
              <a:rPr lang="en-US" sz="3600" i="1" dirty="0">
                <a:effectLst/>
                <a:ea typeface="Times New Roman" panose="02020603050405020304" pitchFamily="18" charset="0"/>
              </a:rPr>
              <a:t> </a:t>
            </a:r>
            <a:r>
              <a:rPr lang="en-US" sz="3600" dirty="0">
                <a:effectLst/>
                <a:ea typeface="Times New Roman" panose="02020603050405020304" pitchFamily="18" charset="0"/>
              </a:rPr>
              <a:t>and CheR2 and to determine how the expression of each gene is regulated</a:t>
            </a:r>
            <a:endParaRPr lang="en-US" sz="3600" dirty="0"/>
          </a:p>
        </p:txBody>
      </p:sp>
    </p:spTree>
    <p:extLst>
      <p:ext uri="{BB962C8B-B14F-4D97-AF65-F5344CB8AC3E}">
        <p14:creationId xmlns:p14="http://schemas.microsoft.com/office/powerpoint/2010/main" val="2826067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06CE-345B-4A72-84A0-BB48460853AF}"/>
              </a:ext>
            </a:extLst>
          </p:cNvPr>
          <p:cNvSpPr>
            <a:spLocks noGrp="1"/>
          </p:cNvSpPr>
          <p:nvPr>
            <p:ph type="title"/>
          </p:nvPr>
        </p:nvSpPr>
        <p:spPr>
          <a:xfrm>
            <a:off x="750065" y="1026137"/>
            <a:ext cx="10515600" cy="1325563"/>
          </a:xfrm>
        </p:spPr>
        <p:txBody>
          <a:bodyPr>
            <a:normAutofit/>
          </a:bodyPr>
          <a:lstStyle/>
          <a:p>
            <a:r>
              <a:rPr lang="en-US" dirty="0"/>
              <a:t>Aim 1: </a:t>
            </a:r>
            <a:r>
              <a:rPr lang="en-US" dirty="0">
                <a:effectLst/>
                <a:ea typeface="Times New Roman" panose="02020603050405020304" pitchFamily="18" charset="0"/>
              </a:rPr>
              <a:t>Are CheR1 and CheR2 implicated in chemotaxis and/or biofilm formation?</a:t>
            </a:r>
            <a:endParaRPr lang="en-US" dirty="0"/>
          </a:p>
        </p:txBody>
      </p:sp>
      <p:sp>
        <p:nvSpPr>
          <p:cNvPr id="3" name="Content Placeholder 2">
            <a:extLst>
              <a:ext uri="{FF2B5EF4-FFF2-40B4-BE49-F238E27FC236}">
                <a16:creationId xmlns:a16="http://schemas.microsoft.com/office/drawing/2014/main" id="{01845019-35E1-40C4-83EB-69DADC1DD460}"/>
              </a:ext>
            </a:extLst>
          </p:cNvPr>
          <p:cNvSpPr>
            <a:spLocks noGrp="1"/>
          </p:cNvSpPr>
          <p:nvPr>
            <p:ph idx="1"/>
          </p:nvPr>
        </p:nvSpPr>
        <p:spPr>
          <a:xfrm>
            <a:off x="1378026" y="2817143"/>
            <a:ext cx="10515600" cy="4351338"/>
          </a:xfrm>
        </p:spPr>
        <p:txBody>
          <a:bodyPr/>
          <a:lstStyle/>
          <a:p>
            <a:pPr marL="0" indent="0">
              <a:buNone/>
            </a:pPr>
            <a:r>
              <a:rPr lang="en-US" u="sng" dirty="0"/>
              <a:t>Hypothesis: </a:t>
            </a:r>
            <a:r>
              <a:rPr lang="en-US" dirty="0">
                <a:effectLst/>
                <a:ea typeface="Times New Roman" panose="02020603050405020304" pitchFamily="18" charset="0"/>
              </a:rPr>
              <a:t>one </a:t>
            </a:r>
            <a:r>
              <a:rPr lang="en-US" i="1" dirty="0">
                <a:effectLst/>
                <a:ea typeface="Times New Roman" panose="02020603050405020304" pitchFamily="18" charset="0"/>
              </a:rPr>
              <a:t>cheR</a:t>
            </a:r>
            <a:r>
              <a:rPr lang="en-US" dirty="0">
                <a:effectLst/>
                <a:ea typeface="Times New Roman" panose="02020603050405020304" pitchFamily="18" charset="0"/>
              </a:rPr>
              <a:t> gene is involved in the chemotaxis pathway and the other is involved in biofilm formation.</a:t>
            </a:r>
          </a:p>
          <a:p>
            <a:pPr marL="0" indent="0">
              <a:buNone/>
            </a:pPr>
            <a:r>
              <a:rPr lang="en-US" u="sng" dirty="0">
                <a:effectLst/>
                <a:ea typeface="Times New Roman" panose="02020603050405020304" pitchFamily="18" charset="0"/>
              </a:rPr>
              <a:t>Method: </a:t>
            </a:r>
            <a:r>
              <a:rPr lang="en-US" dirty="0">
                <a:ea typeface="Times New Roman" panose="02020603050405020304" pitchFamily="18" charset="0"/>
              </a:rPr>
              <a:t>create knockouts and look for changes in motility, chemotaxis, and biofilm aggregation</a:t>
            </a:r>
            <a:endParaRPr lang="en-US" dirty="0">
              <a:effectLst/>
              <a:ea typeface="Times New Roman" panose="02020603050405020304" pitchFamily="18" charset="0"/>
            </a:endParaRPr>
          </a:p>
        </p:txBody>
      </p:sp>
    </p:spTree>
    <p:extLst>
      <p:ext uri="{BB962C8B-B14F-4D97-AF65-F5344CB8AC3E}">
        <p14:creationId xmlns:p14="http://schemas.microsoft.com/office/powerpoint/2010/main" val="2583584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28D15-3058-4F34-820A-AEBDD87AF36E}"/>
              </a:ext>
            </a:extLst>
          </p:cNvPr>
          <p:cNvSpPr>
            <a:spLocks noGrp="1"/>
          </p:cNvSpPr>
          <p:nvPr>
            <p:ph type="title"/>
          </p:nvPr>
        </p:nvSpPr>
        <p:spPr/>
        <p:txBody>
          <a:bodyPr/>
          <a:lstStyle/>
          <a:p>
            <a:r>
              <a:rPr lang="en-US" dirty="0"/>
              <a:t>Motility assay</a:t>
            </a:r>
          </a:p>
        </p:txBody>
      </p:sp>
      <p:pic>
        <p:nvPicPr>
          <p:cNvPr id="5" name="Content Placeholder 4">
            <a:extLst>
              <a:ext uri="{FF2B5EF4-FFF2-40B4-BE49-F238E27FC236}">
                <a16:creationId xmlns:a16="http://schemas.microsoft.com/office/drawing/2014/main" id="{5E04BB4B-0170-4D0F-9121-68BE03A316D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7008"/>
          <a:stretch/>
        </p:blipFill>
        <p:spPr>
          <a:xfrm>
            <a:off x="3645664" y="1316921"/>
            <a:ext cx="7536455" cy="4905773"/>
          </a:xfrm>
        </p:spPr>
      </p:pic>
      <p:pic>
        <p:nvPicPr>
          <p:cNvPr id="6" name="Content Placeholder 4">
            <a:extLst>
              <a:ext uri="{FF2B5EF4-FFF2-40B4-BE49-F238E27FC236}">
                <a16:creationId xmlns:a16="http://schemas.microsoft.com/office/drawing/2014/main" id="{78B4F201-FD80-4FEF-A7E5-98F837B14B58}"/>
              </a:ext>
            </a:extLst>
          </p:cNvPr>
          <p:cNvPicPr>
            <a:picLocks noChangeAspect="1"/>
          </p:cNvPicPr>
          <p:nvPr/>
        </p:nvPicPr>
        <p:blipFill rotWithShape="1">
          <a:blip r:embed="rId3">
            <a:extLst>
              <a:ext uri="{28A0092B-C50C-407E-A947-70E740481C1C}">
                <a14:useLocalDpi xmlns:a14="http://schemas.microsoft.com/office/drawing/2010/main" val="0"/>
              </a:ext>
            </a:extLst>
          </a:blip>
          <a:srcRect r="63296" b="7008"/>
          <a:stretch/>
        </p:blipFill>
        <p:spPr>
          <a:xfrm>
            <a:off x="3645665" y="1316921"/>
            <a:ext cx="2766152" cy="4905774"/>
          </a:xfrm>
          <a:prstGeom prst="rect">
            <a:avLst/>
          </a:prstGeom>
        </p:spPr>
      </p:pic>
      <p:sp>
        <p:nvSpPr>
          <p:cNvPr id="9" name="TextBox 8">
            <a:extLst>
              <a:ext uri="{FF2B5EF4-FFF2-40B4-BE49-F238E27FC236}">
                <a16:creationId xmlns:a16="http://schemas.microsoft.com/office/drawing/2014/main" id="{64FC027B-2930-4514-8725-9A86C26BD9C9}"/>
              </a:ext>
            </a:extLst>
          </p:cNvPr>
          <p:cNvSpPr txBox="1"/>
          <p:nvPr/>
        </p:nvSpPr>
        <p:spPr>
          <a:xfrm>
            <a:off x="673865" y="2802529"/>
            <a:ext cx="3204072"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Wild-type</a:t>
            </a:r>
          </a:p>
          <a:p>
            <a:pPr marL="285750" indent="-285750">
              <a:buFont typeface="Arial" panose="020B0604020202020204" pitchFamily="34" charset="0"/>
              <a:buChar char="•"/>
            </a:pPr>
            <a:r>
              <a:rPr lang="en-US" sz="2400" i="1" dirty="0"/>
              <a:t>cheR1</a:t>
            </a:r>
            <a:r>
              <a:rPr lang="en-US" sz="2400" dirty="0"/>
              <a:t> knockout</a:t>
            </a:r>
          </a:p>
          <a:p>
            <a:pPr marL="285750" indent="-285750">
              <a:buFont typeface="Arial" panose="020B0604020202020204" pitchFamily="34" charset="0"/>
              <a:buChar char="•"/>
            </a:pPr>
            <a:r>
              <a:rPr lang="en-US" sz="2400" i="1" dirty="0"/>
              <a:t>cheR2</a:t>
            </a:r>
            <a:r>
              <a:rPr lang="en-US" sz="2400" dirty="0"/>
              <a:t> knockout</a:t>
            </a:r>
          </a:p>
          <a:p>
            <a:pPr marL="285750" indent="-285750">
              <a:buFont typeface="Arial" panose="020B0604020202020204" pitchFamily="34" charset="0"/>
              <a:buChar char="•"/>
            </a:pPr>
            <a:r>
              <a:rPr lang="en-US" sz="2400" i="1" dirty="0"/>
              <a:t>cheR1</a:t>
            </a:r>
            <a:r>
              <a:rPr lang="en-US" sz="2400" dirty="0"/>
              <a:t> complement</a:t>
            </a:r>
          </a:p>
          <a:p>
            <a:pPr marL="285750" indent="-285750">
              <a:buFont typeface="Arial" panose="020B0604020202020204" pitchFamily="34" charset="0"/>
              <a:buChar char="•"/>
            </a:pPr>
            <a:r>
              <a:rPr lang="en-US" sz="2400" i="1" dirty="0"/>
              <a:t>cheR2</a:t>
            </a:r>
            <a:r>
              <a:rPr lang="en-US" sz="2400" dirty="0"/>
              <a:t> complement</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65136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8B5C3-7AFE-40F8-B3D2-24DBE70B3049}"/>
              </a:ext>
            </a:extLst>
          </p:cNvPr>
          <p:cNvSpPr>
            <a:spLocks noGrp="1"/>
          </p:cNvSpPr>
          <p:nvPr>
            <p:ph type="title"/>
          </p:nvPr>
        </p:nvSpPr>
        <p:spPr>
          <a:xfrm>
            <a:off x="133120" y="519362"/>
            <a:ext cx="4020239" cy="1325563"/>
          </a:xfrm>
        </p:spPr>
        <p:txBody>
          <a:bodyPr/>
          <a:lstStyle/>
          <a:p>
            <a:r>
              <a:rPr lang="en-US" dirty="0"/>
              <a:t>Chemotaxis Assay</a:t>
            </a:r>
          </a:p>
        </p:txBody>
      </p:sp>
      <p:pic>
        <p:nvPicPr>
          <p:cNvPr id="8" name="Content Placeholder 7">
            <a:extLst>
              <a:ext uri="{FF2B5EF4-FFF2-40B4-BE49-F238E27FC236}">
                <a16:creationId xmlns:a16="http://schemas.microsoft.com/office/drawing/2014/main" id="{6654C1B9-1118-470B-8952-B2D7294382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2143239" y="1492878"/>
            <a:ext cx="3735981" cy="47059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bbexa Ltd - Flow Cytometry">
            <a:extLst>
              <a:ext uri="{FF2B5EF4-FFF2-40B4-BE49-F238E27FC236}">
                <a16:creationId xmlns:a16="http://schemas.microsoft.com/office/drawing/2014/main" id="{4490DF10-C3A4-4168-A431-CCC1CD6CA1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4295" y="1492877"/>
            <a:ext cx="4965379" cy="4705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00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0637B-A4FD-4B49-B8FF-A8FFD44635E4}"/>
              </a:ext>
            </a:extLst>
          </p:cNvPr>
          <p:cNvSpPr>
            <a:spLocks noGrp="1"/>
          </p:cNvSpPr>
          <p:nvPr>
            <p:ph type="title"/>
          </p:nvPr>
        </p:nvSpPr>
        <p:spPr/>
        <p:txBody>
          <a:bodyPr/>
          <a:lstStyle/>
          <a:p>
            <a:r>
              <a:rPr lang="en-US" dirty="0"/>
              <a:t>Biofilm Assay</a:t>
            </a:r>
          </a:p>
        </p:txBody>
      </p:sp>
      <p:pic>
        <p:nvPicPr>
          <p:cNvPr id="5" name="Content Placeholder 4">
            <a:extLst>
              <a:ext uri="{FF2B5EF4-FFF2-40B4-BE49-F238E27FC236}">
                <a16:creationId xmlns:a16="http://schemas.microsoft.com/office/drawing/2014/main" id="{295EB04F-DB29-469C-81F8-D554F16A258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7262"/>
          <a:stretch/>
        </p:blipFill>
        <p:spPr>
          <a:xfrm>
            <a:off x="2126256" y="1464943"/>
            <a:ext cx="8075363" cy="5242258"/>
          </a:xfrm>
        </p:spPr>
      </p:pic>
      <p:sp>
        <p:nvSpPr>
          <p:cNvPr id="6" name="Rectangle 5">
            <a:extLst>
              <a:ext uri="{FF2B5EF4-FFF2-40B4-BE49-F238E27FC236}">
                <a16:creationId xmlns:a16="http://schemas.microsoft.com/office/drawing/2014/main" id="{E881A510-E87A-45EB-ABEC-712C606718D3}"/>
              </a:ext>
            </a:extLst>
          </p:cNvPr>
          <p:cNvSpPr/>
          <p:nvPr/>
        </p:nvSpPr>
        <p:spPr>
          <a:xfrm>
            <a:off x="5982161" y="3428999"/>
            <a:ext cx="627959" cy="1870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4DEC5E1-7B46-436E-8A41-C0E7ECA55F71}"/>
              </a:ext>
            </a:extLst>
          </p:cNvPr>
          <p:cNvSpPr/>
          <p:nvPr/>
        </p:nvSpPr>
        <p:spPr>
          <a:xfrm>
            <a:off x="5089795" y="3999740"/>
            <a:ext cx="892366" cy="2019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5A94942-D7D4-4C6D-A764-36C28D2CE364}"/>
              </a:ext>
            </a:extLst>
          </p:cNvPr>
          <p:cNvSpPr/>
          <p:nvPr/>
        </p:nvSpPr>
        <p:spPr>
          <a:xfrm>
            <a:off x="6378767" y="4671152"/>
            <a:ext cx="3855904" cy="1566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238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0CAB7-8BEF-47CA-BB66-E9BCCA188D43}"/>
              </a:ext>
            </a:extLst>
          </p:cNvPr>
          <p:cNvSpPr>
            <a:spLocks noGrp="1"/>
          </p:cNvSpPr>
          <p:nvPr>
            <p:ph type="title"/>
          </p:nvPr>
        </p:nvSpPr>
        <p:spPr/>
        <p:txBody>
          <a:bodyPr/>
          <a:lstStyle/>
          <a:p>
            <a:r>
              <a:rPr lang="en-US" dirty="0"/>
              <a:t>Anticipated results</a:t>
            </a:r>
          </a:p>
        </p:txBody>
      </p:sp>
      <p:sp>
        <p:nvSpPr>
          <p:cNvPr id="3" name="Content Placeholder 2">
            <a:extLst>
              <a:ext uri="{FF2B5EF4-FFF2-40B4-BE49-F238E27FC236}">
                <a16:creationId xmlns:a16="http://schemas.microsoft.com/office/drawing/2014/main" id="{5A53C6F5-81A1-4942-B3EB-C28207609DB9}"/>
              </a:ext>
            </a:extLst>
          </p:cNvPr>
          <p:cNvSpPr>
            <a:spLocks noGrp="1"/>
          </p:cNvSpPr>
          <p:nvPr>
            <p:ph idx="1"/>
          </p:nvPr>
        </p:nvSpPr>
        <p:spPr/>
        <p:txBody>
          <a:bodyPr/>
          <a:lstStyle/>
          <a:p>
            <a:r>
              <a:rPr lang="en-US" dirty="0"/>
              <a:t>One CheR knockout has impaired motility and/or chemotaxis</a:t>
            </a:r>
          </a:p>
          <a:p>
            <a:r>
              <a:rPr lang="en-US" dirty="0"/>
              <a:t>The other CheR knockout has reduced biofilm aggregates</a:t>
            </a:r>
          </a:p>
          <a:p>
            <a:r>
              <a:rPr lang="en-US" dirty="0"/>
              <a:t>Phenotypes can be restored to wild-type with complements</a:t>
            </a:r>
          </a:p>
        </p:txBody>
      </p:sp>
      <p:sp>
        <p:nvSpPr>
          <p:cNvPr id="4" name="Title 1">
            <a:extLst>
              <a:ext uri="{FF2B5EF4-FFF2-40B4-BE49-F238E27FC236}">
                <a16:creationId xmlns:a16="http://schemas.microsoft.com/office/drawing/2014/main" id="{35E1C2EC-1326-476E-9157-4428C18352BE}"/>
              </a:ext>
            </a:extLst>
          </p:cNvPr>
          <p:cNvSpPr txBox="1">
            <a:spLocks/>
          </p:cNvSpPr>
          <p:nvPr/>
        </p:nvSpPr>
        <p:spPr>
          <a:xfrm>
            <a:off x="838200" y="32240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en-US" dirty="0"/>
              <a:t>Future directions</a:t>
            </a:r>
          </a:p>
        </p:txBody>
      </p:sp>
      <p:sp>
        <p:nvSpPr>
          <p:cNvPr id="5" name="Content Placeholder 2">
            <a:extLst>
              <a:ext uri="{FF2B5EF4-FFF2-40B4-BE49-F238E27FC236}">
                <a16:creationId xmlns:a16="http://schemas.microsoft.com/office/drawing/2014/main" id="{7C117651-6A8D-4478-BF75-0E1AFB20013A}"/>
              </a:ext>
            </a:extLst>
          </p:cNvPr>
          <p:cNvSpPr txBox="1">
            <a:spLocks/>
          </p:cNvSpPr>
          <p:nvPr/>
        </p:nvSpPr>
        <p:spPr>
          <a:xfrm>
            <a:off x="838200" y="4684571"/>
            <a:ext cx="10515600" cy="1160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Methyltransferase assays to assess specificity to MCP proteins</a:t>
            </a:r>
          </a:p>
          <a:p>
            <a:r>
              <a:rPr lang="en-US" dirty="0"/>
              <a:t>Growth and biofilm assay to assess antibiotic sensitivity</a:t>
            </a:r>
          </a:p>
        </p:txBody>
      </p:sp>
    </p:spTree>
    <p:extLst>
      <p:ext uri="{BB962C8B-B14F-4D97-AF65-F5344CB8AC3E}">
        <p14:creationId xmlns:p14="http://schemas.microsoft.com/office/powerpoint/2010/main" val="151326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8BFF9-6F8E-4DD8-B2B7-93B306194084}"/>
              </a:ext>
            </a:extLst>
          </p:cNvPr>
          <p:cNvSpPr>
            <a:spLocks noGrp="1"/>
          </p:cNvSpPr>
          <p:nvPr>
            <p:ph type="title"/>
          </p:nvPr>
        </p:nvSpPr>
        <p:spPr>
          <a:xfrm>
            <a:off x="610518" y="681037"/>
            <a:ext cx="5529549" cy="1325563"/>
          </a:xfrm>
        </p:spPr>
        <p:txBody>
          <a:bodyPr>
            <a:normAutofit/>
          </a:bodyPr>
          <a:lstStyle/>
          <a:p>
            <a:r>
              <a:rPr lang="en-US" sz="4000" dirty="0"/>
              <a:t>Potential difficulties</a:t>
            </a:r>
          </a:p>
        </p:txBody>
      </p:sp>
      <p:sp>
        <p:nvSpPr>
          <p:cNvPr id="3" name="Content Placeholder 2">
            <a:extLst>
              <a:ext uri="{FF2B5EF4-FFF2-40B4-BE49-F238E27FC236}">
                <a16:creationId xmlns:a16="http://schemas.microsoft.com/office/drawing/2014/main" id="{1B490C31-97D8-4A47-8209-71B5D322D490}"/>
              </a:ext>
            </a:extLst>
          </p:cNvPr>
          <p:cNvSpPr>
            <a:spLocks noGrp="1"/>
          </p:cNvSpPr>
          <p:nvPr>
            <p:ph idx="1"/>
          </p:nvPr>
        </p:nvSpPr>
        <p:spPr>
          <a:xfrm>
            <a:off x="838200" y="2006599"/>
            <a:ext cx="4053289" cy="4351338"/>
          </a:xfrm>
        </p:spPr>
        <p:txBody>
          <a:bodyPr/>
          <a:lstStyle/>
          <a:p>
            <a:r>
              <a:rPr lang="en-US" dirty="0"/>
              <a:t>No phenotypes arise</a:t>
            </a:r>
          </a:p>
          <a:p>
            <a:endParaRPr lang="en-US" dirty="0"/>
          </a:p>
          <a:p>
            <a:endParaRPr lang="en-US" dirty="0"/>
          </a:p>
          <a:p>
            <a:endParaRPr lang="en-US" dirty="0"/>
          </a:p>
          <a:p>
            <a:endParaRPr lang="en-US" dirty="0"/>
          </a:p>
          <a:p>
            <a:pPr marL="0" indent="0">
              <a:buNone/>
            </a:pPr>
            <a:endParaRPr lang="en-US" dirty="0"/>
          </a:p>
        </p:txBody>
      </p:sp>
      <p:sp>
        <p:nvSpPr>
          <p:cNvPr id="4" name="Title 1">
            <a:extLst>
              <a:ext uri="{FF2B5EF4-FFF2-40B4-BE49-F238E27FC236}">
                <a16:creationId xmlns:a16="http://schemas.microsoft.com/office/drawing/2014/main" id="{01A9DBA3-3287-4820-B4C1-8BFD8A54109A}"/>
              </a:ext>
            </a:extLst>
          </p:cNvPr>
          <p:cNvSpPr txBox="1">
            <a:spLocks/>
          </p:cNvSpPr>
          <p:nvPr/>
        </p:nvSpPr>
        <p:spPr>
          <a:xfrm>
            <a:off x="6051933" y="681036"/>
            <a:ext cx="55295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en-US" sz="4000" dirty="0"/>
              <a:t>Alternate approaches</a:t>
            </a:r>
          </a:p>
        </p:txBody>
      </p:sp>
      <p:sp>
        <p:nvSpPr>
          <p:cNvPr id="5" name="Content Placeholder 2">
            <a:extLst>
              <a:ext uri="{FF2B5EF4-FFF2-40B4-BE49-F238E27FC236}">
                <a16:creationId xmlns:a16="http://schemas.microsoft.com/office/drawing/2014/main" id="{734E20C6-B1B4-4C5C-A287-11AB318136D3}"/>
              </a:ext>
            </a:extLst>
          </p:cNvPr>
          <p:cNvSpPr txBox="1">
            <a:spLocks/>
          </p:cNvSpPr>
          <p:nvPr/>
        </p:nvSpPr>
        <p:spPr>
          <a:xfrm>
            <a:off x="6140067" y="2006599"/>
            <a:ext cx="490985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Repeat assays with double mutant</a:t>
            </a:r>
          </a:p>
          <a:p>
            <a:r>
              <a:rPr lang="en-US" dirty="0"/>
              <a:t>GFP-tag CheR1 and CheR2 to find localization</a:t>
            </a:r>
          </a:p>
          <a:p>
            <a:r>
              <a:rPr lang="en-US" dirty="0"/>
              <a:t>RNA-seq knockouts and wild-type to look at changes in transcription</a:t>
            </a:r>
          </a:p>
          <a:p>
            <a:endParaRPr lang="en-US" dirty="0"/>
          </a:p>
          <a:p>
            <a:endParaRPr lang="en-US" dirty="0"/>
          </a:p>
        </p:txBody>
      </p:sp>
    </p:spTree>
    <p:extLst>
      <p:ext uri="{BB962C8B-B14F-4D97-AF65-F5344CB8AC3E}">
        <p14:creationId xmlns:p14="http://schemas.microsoft.com/office/powerpoint/2010/main" val="180709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BB3D-33C1-44E7-A8E4-106DE26EC08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AE2F02D-F538-48D6-B9A0-53B3DB3CD249}"/>
              </a:ext>
            </a:extLst>
          </p:cNvPr>
          <p:cNvSpPr>
            <a:spLocks noGrp="1"/>
          </p:cNvSpPr>
          <p:nvPr>
            <p:ph idx="1"/>
          </p:nvPr>
        </p:nvSpPr>
        <p:spPr>
          <a:xfrm>
            <a:off x="838200" y="1547833"/>
            <a:ext cx="10515600" cy="5038162"/>
          </a:xfrm>
        </p:spPr>
        <p:txBody>
          <a:bodyPr>
            <a:normAutofit/>
          </a:bodyPr>
          <a:lstStyle/>
          <a:p>
            <a:r>
              <a:rPr lang="en-US" dirty="0"/>
              <a:t>Background</a:t>
            </a:r>
          </a:p>
          <a:p>
            <a:pPr lvl="1"/>
            <a:r>
              <a:rPr lang="en-US" dirty="0"/>
              <a:t>Lyme Disease</a:t>
            </a:r>
          </a:p>
          <a:p>
            <a:pPr lvl="1"/>
            <a:r>
              <a:rPr lang="en-US" dirty="0"/>
              <a:t>Chemosensory pathways</a:t>
            </a:r>
          </a:p>
          <a:p>
            <a:pPr lvl="1"/>
            <a:r>
              <a:rPr lang="en-US" dirty="0"/>
              <a:t>CheR homologs</a:t>
            </a:r>
          </a:p>
          <a:p>
            <a:r>
              <a:rPr lang="en-US" dirty="0"/>
              <a:t>Statement of the problem and overall goal</a:t>
            </a:r>
          </a:p>
          <a:p>
            <a:r>
              <a:rPr lang="en-US" dirty="0"/>
              <a:t>Aims 1 and 2</a:t>
            </a:r>
          </a:p>
          <a:p>
            <a:pPr lvl="1"/>
            <a:r>
              <a:rPr lang="en-US" dirty="0"/>
              <a:t>Methods</a:t>
            </a:r>
          </a:p>
          <a:p>
            <a:pPr lvl="1"/>
            <a:r>
              <a:rPr lang="en-US" dirty="0"/>
              <a:t>Expected results</a:t>
            </a:r>
          </a:p>
          <a:p>
            <a:pPr lvl="1"/>
            <a:r>
              <a:rPr lang="en-US" dirty="0"/>
              <a:t>Alternate approaches</a:t>
            </a:r>
          </a:p>
        </p:txBody>
      </p:sp>
    </p:spTree>
    <p:extLst>
      <p:ext uri="{BB962C8B-B14F-4D97-AF65-F5344CB8AC3E}">
        <p14:creationId xmlns:p14="http://schemas.microsoft.com/office/powerpoint/2010/main" val="398077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06CE-345B-4A72-84A0-BB48460853AF}"/>
              </a:ext>
            </a:extLst>
          </p:cNvPr>
          <p:cNvSpPr>
            <a:spLocks noGrp="1"/>
          </p:cNvSpPr>
          <p:nvPr>
            <p:ph type="title"/>
          </p:nvPr>
        </p:nvSpPr>
        <p:spPr>
          <a:xfrm>
            <a:off x="750065" y="1026137"/>
            <a:ext cx="11225270" cy="1325563"/>
          </a:xfrm>
        </p:spPr>
        <p:txBody>
          <a:bodyPr>
            <a:normAutofit/>
          </a:bodyPr>
          <a:lstStyle/>
          <a:p>
            <a:r>
              <a:rPr lang="en-US" dirty="0"/>
              <a:t>Aim 2: </a:t>
            </a:r>
            <a:r>
              <a:rPr lang="en-US" dirty="0">
                <a:effectLst/>
                <a:ea typeface="Times New Roman" panose="02020603050405020304" pitchFamily="18" charset="0"/>
              </a:rPr>
              <a:t>What protein(s) regulate expression of </a:t>
            </a:r>
            <a:r>
              <a:rPr lang="en-US" i="1" dirty="0">
                <a:effectLst/>
                <a:ea typeface="Times New Roman" panose="02020603050405020304" pitchFamily="18" charset="0"/>
              </a:rPr>
              <a:t>cheR1 </a:t>
            </a:r>
            <a:r>
              <a:rPr lang="en-US" dirty="0">
                <a:effectLst/>
                <a:ea typeface="Times New Roman" panose="02020603050405020304" pitchFamily="18" charset="0"/>
              </a:rPr>
              <a:t>and </a:t>
            </a:r>
            <a:r>
              <a:rPr lang="en-US" i="1" dirty="0">
                <a:effectLst/>
                <a:ea typeface="Times New Roman" panose="02020603050405020304" pitchFamily="18" charset="0"/>
              </a:rPr>
              <a:t>cheR2</a:t>
            </a:r>
            <a:r>
              <a:rPr lang="en-US" dirty="0">
                <a:effectLst/>
                <a:ea typeface="Times New Roman" panose="02020603050405020304" pitchFamily="18" charset="0"/>
              </a:rPr>
              <a:t>?</a:t>
            </a:r>
            <a:endParaRPr lang="en-US" dirty="0"/>
          </a:p>
        </p:txBody>
      </p:sp>
      <p:sp>
        <p:nvSpPr>
          <p:cNvPr id="3" name="Content Placeholder 2">
            <a:extLst>
              <a:ext uri="{FF2B5EF4-FFF2-40B4-BE49-F238E27FC236}">
                <a16:creationId xmlns:a16="http://schemas.microsoft.com/office/drawing/2014/main" id="{01845019-35E1-40C4-83EB-69DADC1DD460}"/>
              </a:ext>
            </a:extLst>
          </p:cNvPr>
          <p:cNvSpPr>
            <a:spLocks noGrp="1"/>
          </p:cNvSpPr>
          <p:nvPr>
            <p:ph idx="1"/>
          </p:nvPr>
        </p:nvSpPr>
        <p:spPr>
          <a:xfrm>
            <a:off x="1378026" y="2817143"/>
            <a:ext cx="10515600" cy="4351338"/>
          </a:xfrm>
        </p:spPr>
        <p:txBody>
          <a:bodyPr/>
          <a:lstStyle/>
          <a:p>
            <a:pPr marL="0" indent="0">
              <a:buNone/>
            </a:pPr>
            <a:r>
              <a:rPr lang="en-US" u="sng" dirty="0"/>
              <a:t>Hypothesis: </a:t>
            </a:r>
            <a:r>
              <a:rPr lang="en-US" dirty="0">
                <a:effectLst/>
                <a:ea typeface="Times New Roman" panose="02020603050405020304" pitchFamily="18" charset="0"/>
              </a:rPr>
              <a:t>expression of </a:t>
            </a:r>
            <a:r>
              <a:rPr lang="en-US" i="1" dirty="0">
                <a:effectLst/>
                <a:ea typeface="Times New Roman" panose="02020603050405020304" pitchFamily="18" charset="0"/>
              </a:rPr>
              <a:t>cheR1</a:t>
            </a:r>
            <a:r>
              <a:rPr lang="en-US" dirty="0">
                <a:effectLst/>
                <a:ea typeface="Times New Roman" panose="02020603050405020304" pitchFamily="18" charset="0"/>
              </a:rPr>
              <a:t> and </a:t>
            </a:r>
            <a:r>
              <a:rPr lang="en-US" i="1" dirty="0">
                <a:effectLst/>
                <a:ea typeface="Times New Roman" panose="02020603050405020304" pitchFamily="18" charset="0"/>
              </a:rPr>
              <a:t>cheR2</a:t>
            </a:r>
            <a:r>
              <a:rPr lang="en-US" dirty="0">
                <a:effectLst/>
                <a:ea typeface="Times New Roman" panose="02020603050405020304" pitchFamily="18" charset="0"/>
              </a:rPr>
              <a:t> are regulated by distinct gene products</a:t>
            </a:r>
          </a:p>
          <a:p>
            <a:pPr marL="0" indent="0">
              <a:buNone/>
            </a:pPr>
            <a:r>
              <a:rPr lang="en-US" u="sng" dirty="0">
                <a:effectLst/>
                <a:ea typeface="Times New Roman" panose="02020603050405020304" pitchFamily="18" charset="0"/>
              </a:rPr>
              <a:t>Method: </a:t>
            </a:r>
            <a:r>
              <a:rPr lang="en-US" dirty="0">
                <a:ea typeface="Times New Roman" panose="02020603050405020304" pitchFamily="18" charset="0"/>
              </a:rPr>
              <a:t>create </a:t>
            </a:r>
            <a:r>
              <a:rPr lang="en-US" i="1" dirty="0">
                <a:ea typeface="Times New Roman" panose="02020603050405020304" pitchFamily="18" charset="0"/>
              </a:rPr>
              <a:t>lacZ</a:t>
            </a:r>
            <a:r>
              <a:rPr lang="en-US" dirty="0">
                <a:ea typeface="Times New Roman" panose="02020603050405020304" pitchFamily="18" charset="0"/>
              </a:rPr>
              <a:t> fusion strains and conduct transposon mutagenesis</a:t>
            </a:r>
            <a:endParaRPr lang="en-US" dirty="0">
              <a:effectLst/>
              <a:ea typeface="Times New Roman" panose="02020603050405020304" pitchFamily="18" charset="0"/>
            </a:endParaRPr>
          </a:p>
        </p:txBody>
      </p:sp>
    </p:spTree>
    <p:extLst>
      <p:ext uri="{BB962C8B-B14F-4D97-AF65-F5344CB8AC3E}">
        <p14:creationId xmlns:p14="http://schemas.microsoft.com/office/powerpoint/2010/main" val="2397516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6533C-53CB-46C8-B73F-4E6262ADC110}"/>
              </a:ext>
            </a:extLst>
          </p:cNvPr>
          <p:cNvSpPr>
            <a:spLocks noGrp="1"/>
          </p:cNvSpPr>
          <p:nvPr>
            <p:ph type="title"/>
          </p:nvPr>
        </p:nvSpPr>
        <p:spPr/>
        <p:txBody>
          <a:bodyPr/>
          <a:lstStyle/>
          <a:p>
            <a:r>
              <a:rPr lang="en-US" dirty="0"/>
              <a:t>Create </a:t>
            </a:r>
            <a:r>
              <a:rPr lang="en-US" i="1" dirty="0"/>
              <a:t>lacZ</a:t>
            </a:r>
            <a:r>
              <a:rPr lang="en-US" dirty="0"/>
              <a:t> fusion strains</a:t>
            </a:r>
          </a:p>
        </p:txBody>
      </p:sp>
      <p:grpSp>
        <p:nvGrpSpPr>
          <p:cNvPr id="4" name="Group 3">
            <a:extLst>
              <a:ext uri="{FF2B5EF4-FFF2-40B4-BE49-F238E27FC236}">
                <a16:creationId xmlns:a16="http://schemas.microsoft.com/office/drawing/2014/main" id="{E85D4E51-2092-4B96-A14D-5550750BE2A4}"/>
              </a:ext>
            </a:extLst>
          </p:cNvPr>
          <p:cNvGrpSpPr/>
          <p:nvPr/>
        </p:nvGrpSpPr>
        <p:grpSpPr>
          <a:xfrm>
            <a:off x="1911962" y="1726853"/>
            <a:ext cx="6262558" cy="409498"/>
            <a:chOff x="88488" y="5508064"/>
            <a:chExt cx="5189675" cy="302800"/>
          </a:xfrm>
        </p:grpSpPr>
        <p:sp>
          <p:nvSpPr>
            <p:cNvPr id="5" name="Rectangle 4">
              <a:extLst>
                <a:ext uri="{FF2B5EF4-FFF2-40B4-BE49-F238E27FC236}">
                  <a16:creationId xmlns:a16="http://schemas.microsoft.com/office/drawing/2014/main" id="{D5A8692A-D72E-4E19-89B3-2FC6BB8AF12C}"/>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i="1">
                <a:latin typeface="Trebuchet MS" panose="020B0603020202020204" pitchFamily="34" charset="0"/>
              </a:endParaRPr>
            </a:p>
          </p:txBody>
        </p:sp>
        <p:cxnSp>
          <p:nvCxnSpPr>
            <p:cNvPr id="6" name="Straight Connector 5">
              <a:extLst>
                <a:ext uri="{FF2B5EF4-FFF2-40B4-BE49-F238E27FC236}">
                  <a16:creationId xmlns:a16="http://schemas.microsoft.com/office/drawing/2014/main" id="{3FE2BB2C-D83A-4C6E-A7F5-30453D0FD760}"/>
                </a:ext>
              </a:extLst>
            </p:cNvPr>
            <p:cNvCxnSpPr>
              <a:cxnSpLocks/>
            </p:cNvCxnSpPr>
            <p:nvPr/>
          </p:nvCxnSpPr>
          <p:spPr>
            <a:xfrm>
              <a:off x="88488" y="5810864"/>
              <a:ext cx="5189675"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AC6EE6C3-0E2A-40C5-B925-1C06E2F00745}"/>
                </a:ext>
              </a:extLst>
            </p:cNvPr>
            <p:cNvSpPr/>
            <p:nvPr/>
          </p:nvSpPr>
          <p:spPr>
            <a:xfrm>
              <a:off x="2539537" y="5559075"/>
              <a:ext cx="2674718" cy="235974"/>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a:latin typeface="Trebuchet MS" panose="020B0603020202020204" pitchFamily="34" charset="0"/>
                </a:rPr>
                <a:t>lacZ</a:t>
              </a:r>
            </a:p>
          </p:txBody>
        </p:sp>
        <p:sp>
          <p:nvSpPr>
            <p:cNvPr id="9" name="TextBox 8">
              <a:extLst>
                <a:ext uri="{FF2B5EF4-FFF2-40B4-BE49-F238E27FC236}">
                  <a16:creationId xmlns:a16="http://schemas.microsoft.com/office/drawing/2014/main" id="{FD2235FD-35AD-47DD-9F40-A13847D8BE2C}"/>
                </a:ext>
              </a:extLst>
            </p:cNvPr>
            <p:cNvSpPr txBox="1"/>
            <p:nvPr/>
          </p:nvSpPr>
          <p:spPr>
            <a:xfrm>
              <a:off x="552432" y="5508064"/>
              <a:ext cx="647187" cy="295858"/>
            </a:xfrm>
            <a:prstGeom prst="rect">
              <a:avLst/>
            </a:prstGeom>
            <a:noFill/>
          </p:spPr>
          <p:txBody>
            <a:bodyPr wrap="none" rtlCol="0">
              <a:spAutoFit/>
            </a:bodyPr>
            <a:lstStyle/>
            <a:p>
              <a:r>
                <a:rPr lang="en-US" sz="2000" dirty="0">
                  <a:latin typeface="Trebuchet MS" panose="020B0603020202020204" pitchFamily="34" charset="0"/>
                  <a:ea typeface="Century Gothic" charset="0"/>
                  <a:cs typeface="Century Gothic" charset="0"/>
                </a:rPr>
                <a:t>P</a:t>
              </a:r>
              <a:r>
                <a:rPr lang="en-US" sz="2000" i="1" baseline="-25000" dirty="0">
                  <a:latin typeface="Trebuchet MS" panose="020B0603020202020204" pitchFamily="34" charset="0"/>
                  <a:ea typeface="Century Gothic" charset="0"/>
                  <a:cs typeface="Century Gothic" charset="0"/>
                </a:rPr>
                <a:t>cheR1</a:t>
              </a:r>
              <a:endParaRPr lang="en-US" sz="2000" dirty="0">
                <a:latin typeface="Trebuchet MS" panose="020B0603020202020204" pitchFamily="34" charset="0"/>
                <a:ea typeface="Century Gothic" charset="0"/>
                <a:cs typeface="Century Gothic" charset="0"/>
              </a:endParaRPr>
            </a:p>
          </p:txBody>
        </p:sp>
      </p:grpSp>
      <p:sp>
        <p:nvSpPr>
          <p:cNvPr id="11" name="Rectangle 10">
            <a:extLst>
              <a:ext uri="{FF2B5EF4-FFF2-40B4-BE49-F238E27FC236}">
                <a16:creationId xmlns:a16="http://schemas.microsoft.com/office/drawing/2014/main" id="{B23A306F-66F4-4890-B0E5-F10AC7AF37C2}"/>
              </a:ext>
            </a:extLst>
          </p:cNvPr>
          <p:cNvSpPr/>
          <p:nvPr/>
        </p:nvSpPr>
        <p:spPr>
          <a:xfrm>
            <a:off x="3673904" y="1804462"/>
            <a:ext cx="1195822" cy="31049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a:solidFill>
                  <a:schemeClr val="tx1"/>
                </a:solidFill>
                <a:latin typeface="Trebuchet MS" panose="020B0603020202020204" pitchFamily="34" charset="0"/>
              </a:rPr>
              <a:t>CheR1</a:t>
            </a:r>
          </a:p>
        </p:txBody>
      </p:sp>
      <p:grpSp>
        <p:nvGrpSpPr>
          <p:cNvPr id="12" name="Group 11">
            <a:extLst>
              <a:ext uri="{FF2B5EF4-FFF2-40B4-BE49-F238E27FC236}">
                <a16:creationId xmlns:a16="http://schemas.microsoft.com/office/drawing/2014/main" id="{15574FCB-7C55-40A3-9F1B-19A5A1B88122}"/>
              </a:ext>
            </a:extLst>
          </p:cNvPr>
          <p:cNvGrpSpPr/>
          <p:nvPr/>
        </p:nvGrpSpPr>
        <p:grpSpPr>
          <a:xfrm>
            <a:off x="1911962" y="2848080"/>
            <a:ext cx="6262558" cy="409498"/>
            <a:chOff x="88488" y="5508064"/>
            <a:chExt cx="5189675" cy="302800"/>
          </a:xfrm>
        </p:grpSpPr>
        <p:sp>
          <p:nvSpPr>
            <p:cNvPr id="13" name="Rectangle 12">
              <a:extLst>
                <a:ext uri="{FF2B5EF4-FFF2-40B4-BE49-F238E27FC236}">
                  <a16:creationId xmlns:a16="http://schemas.microsoft.com/office/drawing/2014/main" id="{0F2EF018-028E-4BE9-AEC9-316FDC3B71CE}"/>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i="1">
                <a:latin typeface="Trebuchet MS" panose="020B0603020202020204" pitchFamily="34" charset="0"/>
              </a:endParaRPr>
            </a:p>
          </p:txBody>
        </p:sp>
        <p:cxnSp>
          <p:nvCxnSpPr>
            <p:cNvPr id="14" name="Straight Connector 13">
              <a:extLst>
                <a:ext uri="{FF2B5EF4-FFF2-40B4-BE49-F238E27FC236}">
                  <a16:creationId xmlns:a16="http://schemas.microsoft.com/office/drawing/2014/main" id="{56ECA270-8CE3-420B-93BC-83F76BF91C08}"/>
                </a:ext>
              </a:extLst>
            </p:cNvPr>
            <p:cNvCxnSpPr>
              <a:cxnSpLocks/>
            </p:cNvCxnSpPr>
            <p:nvPr/>
          </p:nvCxnSpPr>
          <p:spPr>
            <a:xfrm>
              <a:off x="88488" y="5810864"/>
              <a:ext cx="5189675"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9D789AFD-FF48-4DB1-BEC2-636727056797}"/>
                </a:ext>
              </a:extLst>
            </p:cNvPr>
            <p:cNvSpPr/>
            <p:nvPr/>
          </p:nvSpPr>
          <p:spPr>
            <a:xfrm>
              <a:off x="2539537" y="5559075"/>
              <a:ext cx="2674718" cy="235974"/>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a:latin typeface="Trebuchet MS" panose="020B0603020202020204" pitchFamily="34" charset="0"/>
                </a:rPr>
                <a:t>lacZ</a:t>
              </a:r>
            </a:p>
          </p:txBody>
        </p:sp>
        <p:sp>
          <p:nvSpPr>
            <p:cNvPr id="16" name="TextBox 15">
              <a:extLst>
                <a:ext uri="{FF2B5EF4-FFF2-40B4-BE49-F238E27FC236}">
                  <a16:creationId xmlns:a16="http://schemas.microsoft.com/office/drawing/2014/main" id="{40B96D5E-0EA4-4BAB-85BD-9E256F3DFB2A}"/>
                </a:ext>
              </a:extLst>
            </p:cNvPr>
            <p:cNvSpPr txBox="1"/>
            <p:nvPr/>
          </p:nvSpPr>
          <p:spPr>
            <a:xfrm>
              <a:off x="552432" y="5508064"/>
              <a:ext cx="647187" cy="295858"/>
            </a:xfrm>
            <a:prstGeom prst="rect">
              <a:avLst/>
            </a:prstGeom>
            <a:noFill/>
          </p:spPr>
          <p:txBody>
            <a:bodyPr wrap="none" rtlCol="0">
              <a:spAutoFit/>
            </a:bodyPr>
            <a:lstStyle/>
            <a:p>
              <a:r>
                <a:rPr lang="en-US" sz="2000" dirty="0">
                  <a:latin typeface="Trebuchet MS" panose="020B0603020202020204" pitchFamily="34" charset="0"/>
                  <a:ea typeface="Century Gothic" charset="0"/>
                  <a:cs typeface="Century Gothic" charset="0"/>
                </a:rPr>
                <a:t>P</a:t>
              </a:r>
              <a:r>
                <a:rPr lang="en-US" sz="2000" i="1" baseline="-25000" dirty="0">
                  <a:latin typeface="Trebuchet MS" panose="020B0603020202020204" pitchFamily="34" charset="0"/>
                  <a:ea typeface="Century Gothic" charset="0"/>
                  <a:cs typeface="Century Gothic" charset="0"/>
                </a:rPr>
                <a:t>cheR2</a:t>
              </a:r>
              <a:endParaRPr lang="en-US" sz="2000" dirty="0">
                <a:latin typeface="Trebuchet MS" panose="020B0603020202020204" pitchFamily="34" charset="0"/>
                <a:ea typeface="Century Gothic" charset="0"/>
                <a:cs typeface="Century Gothic" charset="0"/>
              </a:endParaRPr>
            </a:p>
          </p:txBody>
        </p:sp>
      </p:grpSp>
      <p:sp>
        <p:nvSpPr>
          <p:cNvPr id="17" name="Rectangle 16">
            <a:extLst>
              <a:ext uri="{FF2B5EF4-FFF2-40B4-BE49-F238E27FC236}">
                <a16:creationId xmlns:a16="http://schemas.microsoft.com/office/drawing/2014/main" id="{DD7A0E45-1A76-4267-9DB2-D4694DACB77A}"/>
              </a:ext>
            </a:extLst>
          </p:cNvPr>
          <p:cNvSpPr/>
          <p:nvPr/>
        </p:nvSpPr>
        <p:spPr>
          <a:xfrm>
            <a:off x="3673904" y="2925689"/>
            <a:ext cx="1195822" cy="31049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i="1" dirty="0">
                <a:solidFill>
                  <a:schemeClr val="tx1"/>
                </a:solidFill>
                <a:latin typeface="Trebuchet MS" panose="020B0603020202020204" pitchFamily="34" charset="0"/>
              </a:rPr>
              <a:t>CheR2</a:t>
            </a:r>
          </a:p>
        </p:txBody>
      </p:sp>
      <p:sp>
        <p:nvSpPr>
          <p:cNvPr id="18" name="TextBox 17">
            <a:extLst>
              <a:ext uri="{FF2B5EF4-FFF2-40B4-BE49-F238E27FC236}">
                <a16:creationId xmlns:a16="http://schemas.microsoft.com/office/drawing/2014/main" id="{A710B8CF-45A1-4731-8084-E284F23FF31C}"/>
              </a:ext>
            </a:extLst>
          </p:cNvPr>
          <p:cNvSpPr txBox="1"/>
          <p:nvPr/>
        </p:nvSpPr>
        <p:spPr>
          <a:xfrm>
            <a:off x="9033301" y="1745626"/>
            <a:ext cx="2930487" cy="400110"/>
          </a:xfrm>
          <a:prstGeom prst="rect">
            <a:avLst/>
          </a:prstGeom>
          <a:noFill/>
        </p:spPr>
        <p:txBody>
          <a:bodyPr wrap="square" rtlCol="0">
            <a:spAutoFit/>
          </a:bodyPr>
          <a:lstStyle/>
          <a:p>
            <a:r>
              <a:rPr lang="en-US" sz="2000" i="1" dirty="0"/>
              <a:t>cheR1::</a:t>
            </a:r>
            <a:r>
              <a:rPr lang="en-US" sz="2000" i="1" dirty="0" err="1"/>
              <a:t>kan</a:t>
            </a:r>
            <a:endParaRPr lang="en-US" sz="2000" i="1" dirty="0"/>
          </a:p>
        </p:txBody>
      </p:sp>
      <p:sp>
        <p:nvSpPr>
          <p:cNvPr id="19" name="TextBox 18">
            <a:extLst>
              <a:ext uri="{FF2B5EF4-FFF2-40B4-BE49-F238E27FC236}">
                <a16:creationId xmlns:a16="http://schemas.microsoft.com/office/drawing/2014/main" id="{BA17CF97-AC2C-4883-A6EA-E79643003C1C}"/>
              </a:ext>
            </a:extLst>
          </p:cNvPr>
          <p:cNvSpPr txBox="1"/>
          <p:nvPr/>
        </p:nvSpPr>
        <p:spPr>
          <a:xfrm>
            <a:off x="9033301" y="2984152"/>
            <a:ext cx="2930487" cy="400110"/>
          </a:xfrm>
          <a:prstGeom prst="rect">
            <a:avLst/>
          </a:prstGeom>
          <a:noFill/>
        </p:spPr>
        <p:txBody>
          <a:bodyPr wrap="square" rtlCol="0">
            <a:spAutoFit/>
          </a:bodyPr>
          <a:lstStyle/>
          <a:p>
            <a:r>
              <a:rPr lang="en-US" sz="2000" i="1" dirty="0"/>
              <a:t>cheR2::</a:t>
            </a:r>
            <a:r>
              <a:rPr lang="en-US" sz="2000" i="1" dirty="0" err="1"/>
              <a:t>kan</a:t>
            </a:r>
            <a:endParaRPr lang="en-US" sz="2000" i="1" dirty="0"/>
          </a:p>
        </p:txBody>
      </p:sp>
      <p:grpSp>
        <p:nvGrpSpPr>
          <p:cNvPr id="24" name="Group 23">
            <a:extLst>
              <a:ext uri="{FF2B5EF4-FFF2-40B4-BE49-F238E27FC236}">
                <a16:creationId xmlns:a16="http://schemas.microsoft.com/office/drawing/2014/main" id="{407E76A3-0F6D-49F9-A557-C0C89A2906FA}"/>
              </a:ext>
            </a:extLst>
          </p:cNvPr>
          <p:cNvGrpSpPr/>
          <p:nvPr/>
        </p:nvGrpSpPr>
        <p:grpSpPr>
          <a:xfrm>
            <a:off x="2228903" y="3703386"/>
            <a:ext cx="8509322" cy="2869432"/>
            <a:chOff x="3864772" y="3630524"/>
            <a:chExt cx="8509322" cy="2869432"/>
          </a:xfrm>
        </p:grpSpPr>
        <p:pic>
          <p:nvPicPr>
            <p:cNvPr id="21" name="Picture 20">
              <a:extLst>
                <a:ext uri="{FF2B5EF4-FFF2-40B4-BE49-F238E27FC236}">
                  <a16:creationId xmlns:a16="http://schemas.microsoft.com/office/drawing/2014/main" id="{6D5BE9DF-C144-4F2C-9CAE-1EFA908DD453}"/>
                </a:ext>
              </a:extLst>
            </p:cNvPr>
            <p:cNvPicPr>
              <a:picLocks noChangeAspect="1"/>
            </p:cNvPicPr>
            <p:nvPr/>
          </p:nvPicPr>
          <p:blipFill rotWithShape="1">
            <a:blip r:embed="rId3">
              <a:extLst>
                <a:ext uri="{28A0092B-C50C-407E-A947-70E740481C1C}">
                  <a14:useLocalDpi xmlns:a14="http://schemas.microsoft.com/office/drawing/2010/main" val="0"/>
                </a:ext>
              </a:extLst>
            </a:blip>
            <a:srcRect l="-1669" t="47187" b="9954"/>
            <a:stretch/>
          </p:blipFill>
          <p:spPr>
            <a:xfrm>
              <a:off x="3864772" y="4122213"/>
              <a:ext cx="5578835" cy="2377743"/>
            </a:xfrm>
            <a:prstGeom prst="rect">
              <a:avLst/>
            </a:prstGeom>
          </p:spPr>
        </p:pic>
        <p:pic>
          <p:nvPicPr>
            <p:cNvPr id="22" name="Picture 21">
              <a:extLst>
                <a:ext uri="{FF2B5EF4-FFF2-40B4-BE49-F238E27FC236}">
                  <a16:creationId xmlns:a16="http://schemas.microsoft.com/office/drawing/2014/main" id="{D9071AFC-ECC7-4C60-8666-684C23BB3266}"/>
                </a:ext>
              </a:extLst>
            </p:cNvPr>
            <p:cNvPicPr>
              <a:picLocks noChangeAspect="1"/>
            </p:cNvPicPr>
            <p:nvPr/>
          </p:nvPicPr>
          <p:blipFill rotWithShape="1">
            <a:blip r:embed="rId3">
              <a:extLst>
                <a:ext uri="{28A0092B-C50C-407E-A947-70E740481C1C}">
                  <a14:useLocalDpi xmlns:a14="http://schemas.microsoft.com/office/drawing/2010/main" val="0"/>
                </a:ext>
              </a:extLst>
            </a:blip>
            <a:srcRect l="19280" t="-2222" b="94674"/>
            <a:stretch/>
          </p:blipFill>
          <p:spPr>
            <a:xfrm>
              <a:off x="4963234" y="3630524"/>
              <a:ext cx="4816524" cy="455495"/>
            </a:xfrm>
            <a:prstGeom prst="rect">
              <a:avLst/>
            </a:prstGeom>
          </p:spPr>
        </p:pic>
        <p:sp>
          <p:nvSpPr>
            <p:cNvPr id="23" name="TextBox 22">
              <a:extLst>
                <a:ext uri="{FF2B5EF4-FFF2-40B4-BE49-F238E27FC236}">
                  <a16:creationId xmlns:a16="http://schemas.microsoft.com/office/drawing/2014/main" id="{736DE412-8A15-4092-B508-CDAE8B0ED39E}"/>
                </a:ext>
              </a:extLst>
            </p:cNvPr>
            <p:cNvSpPr txBox="1"/>
            <p:nvPr/>
          </p:nvSpPr>
          <p:spPr>
            <a:xfrm>
              <a:off x="9443607" y="6025855"/>
              <a:ext cx="2930487" cy="400110"/>
            </a:xfrm>
            <a:prstGeom prst="rect">
              <a:avLst/>
            </a:prstGeom>
            <a:noFill/>
          </p:spPr>
          <p:txBody>
            <a:bodyPr wrap="square" rtlCol="0">
              <a:spAutoFit/>
            </a:bodyPr>
            <a:lstStyle/>
            <a:p>
              <a:r>
                <a:rPr lang="en-US" sz="2000" dirty="0"/>
                <a:t>Hayes et al. 2010</a:t>
              </a:r>
            </a:p>
          </p:txBody>
        </p:sp>
      </p:grpSp>
    </p:spTree>
    <p:extLst>
      <p:ext uri="{BB962C8B-B14F-4D97-AF65-F5344CB8AC3E}">
        <p14:creationId xmlns:p14="http://schemas.microsoft.com/office/powerpoint/2010/main" val="326024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C1DC-2CE4-46F2-9F5E-93C1267A2B1D}"/>
              </a:ext>
            </a:extLst>
          </p:cNvPr>
          <p:cNvSpPr>
            <a:spLocks noGrp="1"/>
          </p:cNvSpPr>
          <p:nvPr>
            <p:ph type="title"/>
          </p:nvPr>
        </p:nvSpPr>
        <p:spPr/>
        <p:txBody>
          <a:bodyPr/>
          <a:lstStyle/>
          <a:p>
            <a:r>
              <a:rPr lang="en-US" dirty="0"/>
              <a:t>Transposon mutagenesis</a:t>
            </a:r>
          </a:p>
        </p:txBody>
      </p:sp>
      <p:pic>
        <p:nvPicPr>
          <p:cNvPr id="5" name="Content Placeholder 4">
            <a:extLst>
              <a:ext uri="{FF2B5EF4-FFF2-40B4-BE49-F238E27FC236}">
                <a16:creationId xmlns:a16="http://schemas.microsoft.com/office/drawing/2014/main" id="{5CEAF256-1322-4641-A843-C9F365CDB4C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0891" b="16377"/>
          <a:stretch/>
        </p:blipFill>
        <p:spPr>
          <a:xfrm>
            <a:off x="0" y="1490543"/>
            <a:ext cx="4804990" cy="3156460"/>
          </a:xfrm>
        </p:spPr>
      </p:pic>
      <p:pic>
        <p:nvPicPr>
          <p:cNvPr id="7" name="Picture 6">
            <a:extLst>
              <a:ext uri="{FF2B5EF4-FFF2-40B4-BE49-F238E27FC236}">
                <a16:creationId xmlns:a16="http://schemas.microsoft.com/office/drawing/2014/main" id="{48784DF3-07BF-4D26-BE5D-D0ACD5E917E9}"/>
              </a:ext>
            </a:extLst>
          </p:cNvPr>
          <p:cNvPicPr>
            <a:picLocks noChangeAspect="1"/>
          </p:cNvPicPr>
          <p:nvPr/>
        </p:nvPicPr>
        <p:blipFill rotWithShape="1">
          <a:blip r:embed="rId4">
            <a:extLst>
              <a:ext uri="{28A0092B-C50C-407E-A947-70E740481C1C}">
                <a14:useLocalDpi xmlns:a14="http://schemas.microsoft.com/office/drawing/2010/main" val="0"/>
              </a:ext>
            </a:extLst>
          </a:blip>
          <a:srcRect l="6235" t="7453" r="12819" b="19450"/>
          <a:stretch/>
        </p:blipFill>
        <p:spPr>
          <a:xfrm>
            <a:off x="3325735" y="4081868"/>
            <a:ext cx="4174577" cy="2638856"/>
          </a:xfrm>
          <a:prstGeom prst="rect">
            <a:avLst/>
          </a:prstGeom>
        </p:spPr>
      </p:pic>
      <p:pic>
        <p:nvPicPr>
          <p:cNvPr id="11" name="Picture 10">
            <a:extLst>
              <a:ext uri="{FF2B5EF4-FFF2-40B4-BE49-F238E27FC236}">
                <a16:creationId xmlns:a16="http://schemas.microsoft.com/office/drawing/2014/main" id="{45BD40CE-9586-481B-8FD9-F458F22AE89B}"/>
              </a:ext>
            </a:extLst>
          </p:cNvPr>
          <p:cNvPicPr>
            <a:picLocks noChangeAspect="1"/>
          </p:cNvPicPr>
          <p:nvPr/>
        </p:nvPicPr>
        <p:blipFill rotWithShape="1">
          <a:blip r:embed="rId5">
            <a:extLst>
              <a:ext uri="{28A0092B-C50C-407E-A947-70E740481C1C}">
                <a14:useLocalDpi xmlns:a14="http://schemas.microsoft.com/office/drawing/2010/main" val="0"/>
              </a:ext>
            </a:extLst>
          </a:blip>
          <a:srcRect t="51716" r="64595" b="38119"/>
          <a:stretch/>
        </p:blipFill>
        <p:spPr>
          <a:xfrm>
            <a:off x="4598831" y="2591486"/>
            <a:ext cx="2788181" cy="560365"/>
          </a:xfrm>
          <a:prstGeom prst="rect">
            <a:avLst/>
          </a:prstGeom>
        </p:spPr>
      </p:pic>
      <p:cxnSp>
        <p:nvCxnSpPr>
          <p:cNvPr id="9" name="Straight Arrow Connector 8">
            <a:extLst>
              <a:ext uri="{FF2B5EF4-FFF2-40B4-BE49-F238E27FC236}">
                <a16:creationId xmlns:a16="http://schemas.microsoft.com/office/drawing/2014/main" id="{5C6E418D-148C-4DF7-80B0-BCFB9672036A}"/>
              </a:ext>
            </a:extLst>
          </p:cNvPr>
          <p:cNvCxnSpPr>
            <a:cxnSpLocks/>
          </p:cNvCxnSpPr>
          <p:nvPr/>
        </p:nvCxnSpPr>
        <p:spPr>
          <a:xfrm>
            <a:off x="4127530" y="2854176"/>
            <a:ext cx="763379" cy="349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8" name="Picture 17">
            <a:extLst>
              <a:ext uri="{FF2B5EF4-FFF2-40B4-BE49-F238E27FC236}">
                <a16:creationId xmlns:a16="http://schemas.microsoft.com/office/drawing/2014/main" id="{A408D4EB-3824-447D-9EED-0871B6F3A7C7}"/>
              </a:ext>
            </a:extLst>
          </p:cNvPr>
          <p:cNvPicPr>
            <a:picLocks noChangeAspect="1"/>
          </p:cNvPicPr>
          <p:nvPr/>
        </p:nvPicPr>
        <p:blipFill rotWithShape="1">
          <a:blip r:embed="rId6">
            <a:extLst>
              <a:ext uri="{28A0092B-C50C-407E-A947-70E740481C1C}">
                <a14:useLocalDpi xmlns:a14="http://schemas.microsoft.com/office/drawing/2010/main" val="0"/>
              </a:ext>
            </a:extLst>
          </a:blip>
          <a:srcRect l="58298" t="47187" b="9954"/>
          <a:stretch/>
        </p:blipFill>
        <p:spPr>
          <a:xfrm>
            <a:off x="8665193" y="1562196"/>
            <a:ext cx="1502053" cy="1560773"/>
          </a:xfrm>
          <a:prstGeom prst="rect">
            <a:avLst/>
          </a:prstGeom>
        </p:spPr>
      </p:pic>
      <p:cxnSp>
        <p:nvCxnSpPr>
          <p:cNvPr id="21" name="Straight Arrow Connector 20">
            <a:extLst>
              <a:ext uri="{FF2B5EF4-FFF2-40B4-BE49-F238E27FC236}">
                <a16:creationId xmlns:a16="http://schemas.microsoft.com/office/drawing/2014/main" id="{71B51C03-A51A-42A9-A155-3A55B6EEAAA1}"/>
              </a:ext>
            </a:extLst>
          </p:cNvPr>
          <p:cNvCxnSpPr>
            <a:cxnSpLocks/>
          </p:cNvCxnSpPr>
          <p:nvPr/>
        </p:nvCxnSpPr>
        <p:spPr>
          <a:xfrm flipV="1">
            <a:off x="7565397" y="2622680"/>
            <a:ext cx="920572" cy="884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3" name="Picture 22">
            <a:extLst>
              <a:ext uri="{FF2B5EF4-FFF2-40B4-BE49-F238E27FC236}">
                <a16:creationId xmlns:a16="http://schemas.microsoft.com/office/drawing/2014/main" id="{6CE7C743-4B4B-4288-B04F-F74EBD9BC644}"/>
              </a:ext>
            </a:extLst>
          </p:cNvPr>
          <p:cNvPicPr>
            <a:picLocks noChangeAspect="1"/>
          </p:cNvPicPr>
          <p:nvPr/>
        </p:nvPicPr>
        <p:blipFill rotWithShape="1">
          <a:blip r:embed="rId5">
            <a:extLst>
              <a:ext uri="{28A0092B-C50C-407E-A947-70E740481C1C}">
                <a14:useLocalDpi xmlns:a14="http://schemas.microsoft.com/office/drawing/2010/main" val="0"/>
              </a:ext>
            </a:extLst>
          </a:blip>
          <a:srcRect l="28106" t="61449" r="21531" b="15918"/>
          <a:stretch/>
        </p:blipFill>
        <p:spPr>
          <a:xfrm>
            <a:off x="7433183" y="3399369"/>
            <a:ext cx="3966072" cy="1247634"/>
          </a:xfrm>
          <a:prstGeom prst="rect">
            <a:avLst/>
          </a:prstGeom>
        </p:spPr>
      </p:pic>
      <p:cxnSp>
        <p:nvCxnSpPr>
          <p:cNvPr id="14" name="Straight Arrow Connector 13">
            <a:extLst>
              <a:ext uri="{FF2B5EF4-FFF2-40B4-BE49-F238E27FC236}">
                <a16:creationId xmlns:a16="http://schemas.microsoft.com/office/drawing/2014/main" id="{B913BF7D-2272-455B-922B-621572EC7785}"/>
              </a:ext>
            </a:extLst>
          </p:cNvPr>
          <p:cNvCxnSpPr>
            <a:cxnSpLocks/>
          </p:cNvCxnSpPr>
          <p:nvPr/>
        </p:nvCxnSpPr>
        <p:spPr>
          <a:xfrm>
            <a:off x="9014408" y="3160755"/>
            <a:ext cx="0" cy="5364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8" name="Picture 27">
            <a:extLst>
              <a:ext uri="{FF2B5EF4-FFF2-40B4-BE49-F238E27FC236}">
                <a16:creationId xmlns:a16="http://schemas.microsoft.com/office/drawing/2014/main" id="{CB39B0C1-20D7-48C3-ADBF-1CB149B7B821}"/>
              </a:ext>
            </a:extLst>
          </p:cNvPr>
          <p:cNvPicPr>
            <a:picLocks noChangeAspect="1"/>
          </p:cNvPicPr>
          <p:nvPr/>
        </p:nvPicPr>
        <p:blipFill rotWithShape="1">
          <a:blip r:embed="rId5">
            <a:extLst>
              <a:ext uri="{28A0092B-C50C-407E-A947-70E740481C1C}">
                <a14:useLocalDpi xmlns:a14="http://schemas.microsoft.com/office/drawing/2010/main" val="0"/>
              </a:ext>
            </a:extLst>
          </a:blip>
          <a:srcRect l="67761" t="26820" r="14612" b="59828"/>
          <a:stretch/>
        </p:blipFill>
        <p:spPr>
          <a:xfrm>
            <a:off x="8320346" y="5123475"/>
            <a:ext cx="1388124" cy="736004"/>
          </a:xfrm>
          <a:prstGeom prst="rect">
            <a:avLst/>
          </a:prstGeom>
        </p:spPr>
      </p:pic>
      <p:cxnSp>
        <p:nvCxnSpPr>
          <p:cNvPr id="30" name="Straight Arrow Connector 29">
            <a:extLst>
              <a:ext uri="{FF2B5EF4-FFF2-40B4-BE49-F238E27FC236}">
                <a16:creationId xmlns:a16="http://schemas.microsoft.com/office/drawing/2014/main" id="{32E6C571-B59D-4205-B2FB-034C27432558}"/>
              </a:ext>
            </a:extLst>
          </p:cNvPr>
          <p:cNvCxnSpPr>
            <a:cxnSpLocks/>
          </p:cNvCxnSpPr>
          <p:nvPr/>
        </p:nvCxnSpPr>
        <p:spPr>
          <a:xfrm>
            <a:off x="9014408" y="4586986"/>
            <a:ext cx="0" cy="5364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63DE95C6-BF39-477B-A652-680E2EA20FC9}"/>
              </a:ext>
            </a:extLst>
          </p:cNvPr>
          <p:cNvCxnSpPr>
            <a:cxnSpLocks/>
          </p:cNvCxnSpPr>
          <p:nvPr/>
        </p:nvCxnSpPr>
        <p:spPr>
          <a:xfrm flipH="1">
            <a:off x="7271133" y="5491477"/>
            <a:ext cx="112404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6329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0CAB7-8BEF-47CA-BB66-E9BCCA188D43}"/>
              </a:ext>
            </a:extLst>
          </p:cNvPr>
          <p:cNvSpPr>
            <a:spLocks noGrp="1"/>
          </p:cNvSpPr>
          <p:nvPr>
            <p:ph type="title"/>
          </p:nvPr>
        </p:nvSpPr>
        <p:spPr/>
        <p:txBody>
          <a:bodyPr/>
          <a:lstStyle/>
          <a:p>
            <a:r>
              <a:rPr lang="en-US" dirty="0"/>
              <a:t>Anticipated results</a:t>
            </a:r>
          </a:p>
        </p:txBody>
      </p:sp>
      <p:sp>
        <p:nvSpPr>
          <p:cNvPr id="3" name="Content Placeholder 2">
            <a:extLst>
              <a:ext uri="{FF2B5EF4-FFF2-40B4-BE49-F238E27FC236}">
                <a16:creationId xmlns:a16="http://schemas.microsoft.com/office/drawing/2014/main" id="{5A53C6F5-81A1-4942-B3EB-C28207609DB9}"/>
              </a:ext>
            </a:extLst>
          </p:cNvPr>
          <p:cNvSpPr>
            <a:spLocks noGrp="1"/>
          </p:cNvSpPr>
          <p:nvPr>
            <p:ph idx="1"/>
          </p:nvPr>
        </p:nvSpPr>
        <p:spPr>
          <a:xfrm>
            <a:off x="838200" y="1515088"/>
            <a:ext cx="10515600" cy="4351338"/>
          </a:xfrm>
        </p:spPr>
        <p:txBody>
          <a:bodyPr/>
          <a:lstStyle/>
          <a:p>
            <a:r>
              <a:rPr lang="en-US" dirty="0" err="1"/>
              <a:t>RpoN</a:t>
            </a:r>
            <a:r>
              <a:rPr lang="en-US" dirty="0"/>
              <a:t>, </a:t>
            </a:r>
            <a:r>
              <a:rPr lang="en-US" dirty="0" err="1"/>
              <a:t>RpoS</a:t>
            </a:r>
            <a:r>
              <a:rPr lang="en-US" dirty="0"/>
              <a:t>, and Rrp2 will be identified as regulators of </a:t>
            </a:r>
            <a:r>
              <a:rPr lang="en-US" i="1" dirty="0"/>
              <a:t>cheR1, </a:t>
            </a:r>
            <a:r>
              <a:rPr lang="en-US" dirty="0"/>
              <a:t>with the possibility of other new discoveries</a:t>
            </a:r>
            <a:endParaRPr lang="en-US" i="1" dirty="0"/>
          </a:p>
          <a:p>
            <a:r>
              <a:rPr lang="en-US" dirty="0"/>
              <a:t>Different gene product(s) regulate </a:t>
            </a:r>
            <a:r>
              <a:rPr lang="en-US" i="1" dirty="0"/>
              <a:t>cheR2</a:t>
            </a:r>
          </a:p>
          <a:p>
            <a:pPr marL="0" indent="0">
              <a:buNone/>
            </a:pPr>
            <a:endParaRPr lang="en-US" i="1" dirty="0"/>
          </a:p>
        </p:txBody>
      </p:sp>
      <p:sp>
        <p:nvSpPr>
          <p:cNvPr id="4" name="Title 1">
            <a:extLst>
              <a:ext uri="{FF2B5EF4-FFF2-40B4-BE49-F238E27FC236}">
                <a16:creationId xmlns:a16="http://schemas.microsoft.com/office/drawing/2014/main" id="{F6D113E6-BCFA-4677-9A24-DA2181EAD9C8}"/>
              </a:ext>
            </a:extLst>
          </p:cNvPr>
          <p:cNvSpPr txBox="1">
            <a:spLocks/>
          </p:cNvSpPr>
          <p:nvPr/>
        </p:nvSpPr>
        <p:spPr>
          <a:xfrm>
            <a:off x="745602" y="320462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en-US" dirty="0"/>
              <a:t>Future directions</a:t>
            </a:r>
          </a:p>
        </p:txBody>
      </p:sp>
      <p:sp>
        <p:nvSpPr>
          <p:cNvPr id="5" name="Content Placeholder 2">
            <a:extLst>
              <a:ext uri="{FF2B5EF4-FFF2-40B4-BE49-F238E27FC236}">
                <a16:creationId xmlns:a16="http://schemas.microsoft.com/office/drawing/2014/main" id="{11C6989B-E957-4225-853C-907BF760043F}"/>
              </a:ext>
            </a:extLst>
          </p:cNvPr>
          <p:cNvSpPr txBox="1">
            <a:spLocks/>
          </p:cNvSpPr>
          <p:nvPr/>
        </p:nvSpPr>
        <p:spPr>
          <a:xfrm>
            <a:off x="838200" y="4530184"/>
            <a:ext cx="10515600" cy="1962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qRT</a:t>
            </a:r>
            <a:r>
              <a:rPr lang="en-US" dirty="0"/>
              <a:t>-PCR/Western of other </a:t>
            </a:r>
            <a:r>
              <a:rPr lang="en-US" i="1" dirty="0" err="1"/>
              <a:t>che</a:t>
            </a:r>
            <a:r>
              <a:rPr lang="en-US" i="1" dirty="0"/>
              <a:t> </a:t>
            </a:r>
            <a:r>
              <a:rPr lang="en-US" dirty="0"/>
              <a:t>genes to identify if part of a regulon</a:t>
            </a:r>
          </a:p>
          <a:p>
            <a:r>
              <a:rPr lang="en-US" dirty="0"/>
              <a:t>Alter signal in identified pathway</a:t>
            </a:r>
          </a:p>
        </p:txBody>
      </p:sp>
    </p:spTree>
    <p:extLst>
      <p:ext uri="{BB962C8B-B14F-4D97-AF65-F5344CB8AC3E}">
        <p14:creationId xmlns:p14="http://schemas.microsoft.com/office/powerpoint/2010/main" val="61539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8BFF9-6F8E-4DD8-B2B7-93B306194084}"/>
              </a:ext>
            </a:extLst>
          </p:cNvPr>
          <p:cNvSpPr>
            <a:spLocks noGrp="1"/>
          </p:cNvSpPr>
          <p:nvPr>
            <p:ph type="title"/>
          </p:nvPr>
        </p:nvSpPr>
        <p:spPr>
          <a:xfrm>
            <a:off x="610518" y="681037"/>
            <a:ext cx="5529549" cy="1325563"/>
          </a:xfrm>
        </p:spPr>
        <p:txBody>
          <a:bodyPr>
            <a:normAutofit/>
          </a:bodyPr>
          <a:lstStyle/>
          <a:p>
            <a:r>
              <a:rPr lang="en-US" sz="4000" dirty="0"/>
              <a:t>Potential difficulties</a:t>
            </a:r>
          </a:p>
        </p:txBody>
      </p:sp>
      <p:sp>
        <p:nvSpPr>
          <p:cNvPr id="3" name="Content Placeholder 2">
            <a:extLst>
              <a:ext uri="{FF2B5EF4-FFF2-40B4-BE49-F238E27FC236}">
                <a16:creationId xmlns:a16="http://schemas.microsoft.com/office/drawing/2014/main" id="{1B490C31-97D8-4A47-8209-71B5D322D490}"/>
              </a:ext>
            </a:extLst>
          </p:cNvPr>
          <p:cNvSpPr>
            <a:spLocks noGrp="1"/>
          </p:cNvSpPr>
          <p:nvPr>
            <p:ph idx="1"/>
          </p:nvPr>
        </p:nvSpPr>
        <p:spPr>
          <a:xfrm>
            <a:off x="838200" y="2006599"/>
            <a:ext cx="4538031" cy="4351338"/>
          </a:xfrm>
        </p:spPr>
        <p:txBody>
          <a:bodyPr/>
          <a:lstStyle/>
          <a:p>
            <a:r>
              <a:rPr lang="en-US" dirty="0"/>
              <a:t>β-gal production is toxic</a:t>
            </a:r>
          </a:p>
          <a:p>
            <a:pPr marL="0" indent="0">
              <a:buNone/>
            </a:pPr>
            <a:endParaRPr lang="en-US" dirty="0"/>
          </a:p>
        </p:txBody>
      </p:sp>
      <p:sp>
        <p:nvSpPr>
          <p:cNvPr id="4" name="Title 1">
            <a:extLst>
              <a:ext uri="{FF2B5EF4-FFF2-40B4-BE49-F238E27FC236}">
                <a16:creationId xmlns:a16="http://schemas.microsoft.com/office/drawing/2014/main" id="{01A9DBA3-3287-4820-B4C1-8BFD8A54109A}"/>
              </a:ext>
            </a:extLst>
          </p:cNvPr>
          <p:cNvSpPr txBox="1">
            <a:spLocks/>
          </p:cNvSpPr>
          <p:nvPr/>
        </p:nvSpPr>
        <p:spPr>
          <a:xfrm>
            <a:off x="6051933" y="681036"/>
            <a:ext cx="55295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en-US" sz="4000" dirty="0"/>
              <a:t>Alternate approaches</a:t>
            </a:r>
          </a:p>
        </p:txBody>
      </p:sp>
      <p:sp>
        <p:nvSpPr>
          <p:cNvPr id="5" name="Content Placeholder 2">
            <a:extLst>
              <a:ext uri="{FF2B5EF4-FFF2-40B4-BE49-F238E27FC236}">
                <a16:creationId xmlns:a16="http://schemas.microsoft.com/office/drawing/2014/main" id="{734E20C6-B1B4-4C5C-A287-11AB318136D3}"/>
              </a:ext>
            </a:extLst>
          </p:cNvPr>
          <p:cNvSpPr txBox="1">
            <a:spLocks/>
          </p:cNvSpPr>
          <p:nvPr/>
        </p:nvSpPr>
        <p:spPr>
          <a:xfrm>
            <a:off x="6140067" y="2006599"/>
            <a:ext cx="490985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Adjust temperatures of growth</a:t>
            </a:r>
          </a:p>
          <a:p>
            <a:r>
              <a:rPr lang="en-US" dirty="0"/>
              <a:t>Replace with a luciferase reporter assay</a:t>
            </a:r>
          </a:p>
        </p:txBody>
      </p:sp>
    </p:spTree>
    <p:extLst>
      <p:ext uri="{BB962C8B-B14F-4D97-AF65-F5344CB8AC3E}">
        <p14:creationId xmlns:p14="http://schemas.microsoft.com/office/powerpoint/2010/main" val="292398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3ED44-8AE9-44CD-B49E-8036D4D2B246}"/>
              </a:ext>
            </a:extLst>
          </p:cNvPr>
          <p:cNvSpPr>
            <a:spLocks noGrp="1"/>
          </p:cNvSpPr>
          <p:nvPr>
            <p:ph type="title"/>
          </p:nvPr>
        </p:nvSpPr>
        <p:spPr/>
        <p:txBody>
          <a:bodyPr/>
          <a:lstStyle/>
          <a:p>
            <a:r>
              <a:rPr lang="en-US" dirty="0"/>
              <a:t>Summary and implications</a:t>
            </a:r>
          </a:p>
        </p:txBody>
      </p:sp>
      <p:sp>
        <p:nvSpPr>
          <p:cNvPr id="3" name="Content Placeholder 2">
            <a:extLst>
              <a:ext uri="{FF2B5EF4-FFF2-40B4-BE49-F238E27FC236}">
                <a16:creationId xmlns:a16="http://schemas.microsoft.com/office/drawing/2014/main" id="{FE0260DC-53D9-4F01-8FE5-7DC2664B0672}"/>
              </a:ext>
            </a:extLst>
          </p:cNvPr>
          <p:cNvSpPr>
            <a:spLocks noGrp="1"/>
          </p:cNvSpPr>
          <p:nvPr>
            <p:ph idx="1"/>
          </p:nvPr>
        </p:nvSpPr>
        <p:spPr/>
        <p:txBody>
          <a:bodyPr/>
          <a:lstStyle/>
          <a:p>
            <a:r>
              <a:rPr lang="en-US" dirty="0"/>
              <a:t>We will elucidate the role(s) of CheR1 and CheR2 in </a:t>
            </a:r>
            <a:r>
              <a:rPr lang="en-US" i="1" dirty="0"/>
              <a:t>B. burgdorferi</a:t>
            </a:r>
          </a:p>
          <a:p>
            <a:pPr lvl="1"/>
            <a:r>
              <a:rPr lang="en-US" dirty="0"/>
              <a:t>Understand antibiotic resistance and bacterial transmission</a:t>
            </a:r>
          </a:p>
          <a:p>
            <a:r>
              <a:rPr lang="en-US" dirty="0"/>
              <a:t>We hope to identify novel regulators of </a:t>
            </a:r>
            <a:r>
              <a:rPr lang="en-US" i="1" dirty="0"/>
              <a:t>cheR1 </a:t>
            </a:r>
            <a:r>
              <a:rPr lang="en-US" dirty="0"/>
              <a:t>and </a:t>
            </a:r>
            <a:r>
              <a:rPr lang="en-US" i="1" dirty="0"/>
              <a:t>cheR2 </a:t>
            </a:r>
            <a:r>
              <a:rPr lang="en-US" dirty="0"/>
              <a:t>gene expression</a:t>
            </a:r>
          </a:p>
          <a:p>
            <a:pPr lvl="1"/>
            <a:r>
              <a:rPr lang="en-US" dirty="0"/>
              <a:t>New targets for antibiotics</a:t>
            </a:r>
          </a:p>
        </p:txBody>
      </p:sp>
    </p:spTree>
    <p:extLst>
      <p:ext uri="{BB962C8B-B14F-4D97-AF65-F5344CB8AC3E}">
        <p14:creationId xmlns:p14="http://schemas.microsoft.com/office/powerpoint/2010/main" val="262302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38494-0C83-43D0-9E4F-DCDF7E7E1231}"/>
              </a:ext>
            </a:extLst>
          </p:cNvPr>
          <p:cNvSpPr>
            <a:spLocks noGrp="1"/>
          </p:cNvSpPr>
          <p:nvPr>
            <p:ph type="title"/>
          </p:nvPr>
        </p:nvSpPr>
        <p:spPr/>
        <p:txBody>
          <a:bodyPr/>
          <a:lstStyle/>
          <a:p>
            <a:br>
              <a:rPr lang="en-US" dirty="0"/>
            </a:br>
            <a:r>
              <a:rPr lang="en-US" dirty="0"/>
              <a:t>Questions</a:t>
            </a:r>
          </a:p>
        </p:txBody>
      </p:sp>
      <p:pic>
        <p:nvPicPr>
          <p:cNvPr id="1026" name="Picture 2" descr="Best Animal Trivia Questions For Kids | Questions and Answers">
            <a:extLst>
              <a:ext uri="{FF2B5EF4-FFF2-40B4-BE49-F238E27FC236}">
                <a16:creationId xmlns:a16="http://schemas.microsoft.com/office/drawing/2014/main" id="{5FD20D52-A545-4E11-A5DE-2B722CA572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537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EB31-A846-4AAE-A73B-8D99F454ED62}"/>
              </a:ext>
            </a:extLst>
          </p:cNvPr>
          <p:cNvSpPr>
            <a:spLocks noGrp="1"/>
          </p:cNvSpPr>
          <p:nvPr>
            <p:ph type="title"/>
          </p:nvPr>
        </p:nvSpPr>
        <p:spPr>
          <a:xfrm>
            <a:off x="119350" y="210870"/>
            <a:ext cx="11953300" cy="1325563"/>
          </a:xfrm>
        </p:spPr>
        <p:txBody>
          <a:bodyPr/>
          <a:lstStyle/>
          <a:p>
            <a:r>
              <a:rPr lang="en-US" dirty="0"/>
              <a:t>Proposed chemotaxis model for </a:t>
            </a:r>
            <a:r>
              <a:rPr lang="en-US" i="1" dirty="0"/>
              <a:t>B. burgdorferi</a:t>
            </a:r>
            <a:endParaRPr lang="en-US" dirty="0"/>
          </a:p>
        </p:txBody>
      </p:sp>
      <p:pic>
        <p:nvPicPr>
          <p:cNvPr id="8" name="Picture 7">
            <a:extLst>
              <a:ext uri="{FF2B5EF4-FFF2-40B4-BE49-F238E27FC236}">
                <a16:creationId xmlns:a16="http://schemas.microsoft.com/office/drawing/2014/main" id="{950456B3-47CB-40F1-A3DC-596B2DAE1499}"/>
              </a:ext>
            </a:extLst>
          </p:cNvPr>
          <p:cNvPicPr>
            <a:picLocks noChangeAspect="1"/>
          </p:cNvPicPr>
          <p:nvPr/>
        </p:nvPicPr>
        <p:blipFill rotWithShape="1">
          <a:blip r:embed="rId3">
            <a:extLst>
              <a:ext uri="{28A0092B-C50C-407E-A947-70E740481C1C}">
                <a14:useLocalDpi xmlns:a14="http://schemas.microsoft.com/office/drawing/2010/main" val="0"/>
              </a:ext>
            </a:extLst>
          </a:blip>
          <a:srcRect l="2030" t="2565"/>
          <a:stretch/>
        </p:blipFill>
        <p:spPr bwMode="auto">
          <a:xfrm>
            <a:off x="1608881" y="1417673"/>
            <a:ext cx="8266695" cy="47923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5940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D708-C00E-4C0C-9248-D02D555C86EE}"/>
              </a:ext>
            </a:extLst>
          </p:cNvPr>
          <p:cNvSpPr>
            <a:spLocks noGrp="1"/>
          </p:cNvSpPr>
          <p:nvPr>
            <p:ph type="title"/>
          </p:nvPr>
        </p:nvSpPr>
        <p:spPr/>
        <p:txBody>
          <a:bodyPr/>
          <a:lstStyle/>
          <a:p>
            <a:r>
              <a:rPr lang="en-US" dirty="0"/>
              <a:t>Complex chemotaxis in </a:t>
            </a:r>
            <a:r>
              <a:rPr lang="en-US" i="1" dirty="0"/>
              <a:t>R. </a:t>
            </a:r>
            <a:r>
              <a:rPr lang="en-US" i="1" dirty="0" err="1"/>
              <a:t>sphaeroides</a:t>
            </a:r>
            <a:r>
              <a:rPr lang="en-US" i="1" dirty="0"/>
              <a:t>…</a:t>
            </a:r>
            <a:endParaRPr lang="en-US" dirty="0"/>
          </a:p>
        </p:txBody>
      </p:sp>
      <p:pic>
        <p:nvPicPr>
          <p:cNvPr id="5" name="Content Placeholder 4">
            <a:extLst>
              <a:ext uri="{FF2B5EF4-FFF2-40B4-BE49-F238E27FC236}">
                <a16:creationId xmlns:a16="http://schemas.microsoft.com/office/drawing/2014/main" id="{DEBF5BC2-85A7-44AF-B30B-31E599D4B9F3}"/>
              </a:ext>
            </a:extLst>
          </p:cNvPr>
          <p:cNvPicPr>
            <a:picLocks noGrp="1" noChangeAspect="1"/>
          </p:cNvPicPr>
          <p:nvPr>
            <p:ph idx="1"/>
          </p:nvPr>
        </p:nvPicPr>
        <p:blipFill>
          <a:blip r:embed="rId2"/>
          <a:stretch>
            <a:fillRect/>
          </a:stretch>
        </p:blipFill>
        <p:spPr>
          <a:xfrm>
            <a:off x="395806" y="1825625"/>
            <a:ext cx="10210565" cy="4351338"/>
          </a:xfrm>
        </p:spPr>
      </p:pic>
      <p:sp>
        <p:nvSpPr>
          <p:cNvPr id="6" name="Rectangle 5">
            <a:extLst>
              <a:ext uri="{FF2B5EF4-FFF2-40B4-BE49-F238E27FC236}">
                <a16:creationId xmlns:a16="http://schemas.microsoft.com/office/drawing/2014/main" id="{8C7F81C0-30AB-4388-9AED-F7ED0663937B}"/>
              </a:ext>
            </a:extLst>
          </p:cNvPr>
          <p:cNvSpPr/>
          <p:nvPr/>
        </p:nvSpPr>
        <p:spPr>
          <a:xfrm>
            <a:off x="407624" y="1872867"/>
            <a:ext cx="4010140" cy="694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
            <a:extLst>
              <a:ext uri="{FF2B5EF4-FFF2-40B4-BE49-F238E27FC236}">
                <a16:creationId xmlns:a16="http://schemas.microsoft.com/office/drawing/2014/main" id="{8F3CC406-B8F5-451A-83B5-C4DE9BD4B399}"/>
              </a:ext>
            </a:extLst>
          </p:cNvPr>
          <p:cNvSpPr txBox="1">
            <a:spLocks/>
          </p:cNvSpPr>
          <p:nvPr/>
        </p:nvSpPr>
        <p:spPr>
          <a:xfrm>
            <a:off x="407624" y="6084244"/>
            <a:ext cx="2546350" cy="631190"/>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Trebuchet MS" panose="020B0603020202020204" pitchFamily="34" charset="0"/>
              </a:rPr>
              <a:t>Porter et al. 2011</a:t>
            </a:r>
          </a:p>
        </p:txBody>
      </p:sp>
    </p:spTree>
    <p:extLst>
      <p:ext uri="{BB962C8B-B14F-4D97-AF65-F5344CB8AC3E}">
        <p14:creationId xmlns:p14="http://schemas.microsoft.com/office/powerpoint/2010/main" val="882333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DDDCA-73C4-4505-A273-48C89C52A773}"/>
              </a:ext>
            </a:extLst>
          </p:cNvPr>
          <p:cNvSpPr>
            <a:spLocks noGrp="1"/>
          </p:cNvSpPr>
          <p:nvPr>
            <p:ph type="title"/>
          </p:nvPr>
        </p:nvSpPr>
        <p:spPr/>
        <p:txBody>
          <a:bodyPr/>
          <a:lstStyle/>
          <a:p>
            <a:r>
              <a:rPr lang="en-US" dirty="0"/>
              <a:t>…</a:t>
            </a:r>
            <a:r>
              <a:rPr lang="en-US"/>
              <a:t>and </a:t>
            </a:r>
            <a:r>
              <a:rPr lang="en-US" i="1"/>
              <a:t>Pseudomonas</a:t>
            </a:r>
            <a:endParaRPr lang="en-US" dirty="0"/>
          </a:p>
        </p:txBody>
      </p:sp>
      <p:pic>
        <p:nvPicPr>
          <p:cNvPr id="5" name="Content Placeholder 4">
            <a:extLst>
              <a:ext uri="{FF2B5EF4-FFF2-40B4-BE49-F238E27FC236}">
                <a16:creationId xmlns:a16="http://schemas.microsoft.com/office/drawing/2014/main" id="{95639A6B-01B1-4F83-A3C9-9DF2FC90AFF4}"/>
              </a:ext>
            </a:extLst>
          </p:cNvPr>
          <p:cNvPicPr>
            <a:picLocks noGrp="1" noChangeAspect="1"/>
          </p:cNvPicPr>
          <p:nvPr>
            <p:ph idx="1"/>
          </p:nvPr>
        </p:nvPicPr>
        <p:blipFill>
          <a:blip r:embed="rId2"/>
          <a:stretch>
            <a:fillRect/>
          </a:stretch>
        </p:blipFill>
        <p:spPr>
          <a:xfrm>
            <a:off x="838200" y="1918015"/>
            <a:ext cx="10515600" cy="4166558"/>
          </a:xfrm>
        </p:spPr>
      </p:pic>
      <p:sp>
        <p:nvSpPr>
          <p:cNvPr id="4" name="Text Placeholder 1">
            <a:extLst>
              <a:ext uri="{FF2B5EF4-FFF2-40B4-BE49-F238E27FC236}">
                <a16:creationId xmlns:a16="http://schemas.microsoft.com/office/drawing/2014/main" id="{EBEE89AA-6BA2-4401-8E52-374283D2C7D4}"/>
              </a:ext>
            </a:extLst>
          </p:cNvPr>
          <p:cNvSpPr txBox="1">
            <a:spLocks/>
          </p:cNvSpPr>
          <p:nvPr/>
        </p:nvSpPr>
        <p:spPr>
          <a:xfrm>
            <a:off x="838200" y="5996305"/>
            <a:ext cx="2546350" cy="631190"/>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Trebuchet MS" panose="020B0603020202020204" pitchFamily="34" charset="0"/>
              </a:rPr>
              <a:t>Porter et al. 2011</a:t>
            </a:r>
          </a:p>
        </p:txBody>
      </p:sp>
    </p:spTree>
    <p:extLst>
      <p:ext uri="{BB962C8B-B14F-4D97-AF65-F5344CB8AC3E}">
        <p14:creationId xmlns:p14="http://schemas.microsoft.com/office/powerpoint/2010/main" val="2041166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F959-0E42-4427-B645-17B3A20DAFDD}"/>
              </a:ext>
            </a:extLst>
          </p:cNvPr>
          <p:cNvSpPr>
            <a:spLocks noGrp="1"/>
          </p:cNvSpPr>
          <p:nvPr>
            <p:ph type="title"/>
          </p:nvPr>
        </p:nvSpPr>
        <p:spPr>
          <a:xfrm>
            <a:off x="734076" y="147560"/>
            <a:ext cx="10515600" cy="1325563"/>
          </a:xfrm>
        </p:spPr>
        <p:txBody>
          <a:bodyPr/>
          <a:lstStyle/>
          <a:p>
            <a:pPr algn="ctr"/>
            <a:r>
              <a:rPr lang="en-US" dirty="0"/>
              <a:t>Lyme Disease</a:t>
            </a:r>
          </a:p>
        </p:txBody>
      </p:sp>
      <p:pic>
        <p:nvPicPr>
          <p:cNvPr id="1026" name="Picture 2" descr="Lyme Disease Symptoms | LymeDisease.org">
            <a:extLst>
              <a:ext uri="{FF2B5EF4-FFF2-40B4-BE49-F238E27FC236}">
                <a16:creationId xmlns:a16="http://schemas.microsoft.com/office/drawing/2014/main" id="{16B61685-2339-4341-9D5D-7206C4E9DF8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479494"/>
            <a:ext cx="3794760" cy="48430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CEF5411-B6E3-4EE6-B881-D575A576B3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363" y="2644166"/>
            <a:ext cx="4844542" cy="322162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
            <a:extLst>
              <a:ext uri="{FF2B5EF4-FFF2-40B4-BE49-F238E27FC236}">
                <a16:creationId xmlns:a16="http://schemas.microsoft.com/office/drawing/2014/main" id="{F5267204-BEE5-40DB-BCC4-8646D4DC246C}"/>
              </a:ext>
            </a:extLst>
          </p:cNvPr>
          <p:cNvSpPr txBox="1">
            <a:spLocks/>
          </p:cNvSpPr>
          <p:nvPr/>
        </p:nvSpPr>
        <p:spPr>
          <a:xfrm>
            <a:off x="9334471" y="6006962"/>
            <a:ext cx="2546350" cy="631190"/>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err="1">
                <a:solidFill>
                  <a:schemeClr val="tx1"/>
                </a:solidFill>
                <a:latin typeface="Trebuchet MS" panose="020B0603020202020204" pitchFamily="34" charset="0"/>
              </a:rPr>
              <a:t>Kugeler</a:t>
            </a:r>
            <a:r>
              <a:rPr lang="en-US" sz="1400" dirty="0">
                <a:solidFill>
                  <a:schemeClr val="tx1"/>
                </a:solidFill>
                <a:latin typeface="Trebuchet MS" panose="020B0603020202020204" pitchFamily="34" charset="0"/>
              </a:rPr>
              <a:t> et al. 2015</a:t>
            </a:r>
          </a:p>
        </p:txBody>
      </p:sp>
      <p:sp>
        <p:nvSpPr>
          <p:cNvPr id="7" name="Text Placeholder 1">
            <a:extLst>
              <a:ext uri="{FF2B5EF4-FFF2-40B4-BE49-F238E27FC236}">
                <a16:creationId xmlns:a16="http://schemas.microsoft.com/office/drawing/2014/main" id="{898B09F8-3047-4896-B351-0AC195FD9E29}"/>
              </a:ext>
            </a:extLst>
          </p:cNvPr>
          <p:cNvSpPr txBox="1">
            <a:spLocks/>
          </p:cNvSpPr>
          <p:nvPr/>
        </p:nvSpPr>
        <p:spPr>
          <a:xfrm>
            <a:off x="3239409" y="6204776"/>
            <a:ext cx="2546350" cy="631190"/>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tx1"/>
                </a:solidFill>
                <a:latin typeface="Trebuchet MS" panose="020B0603020202020204" pitchFamily="34" charset="0"/>
              </a:rPr>
              <a:t>Lymedisease.org</a:t>
            </a:r>
          </a:p>
        </p:txBody>
      </p:sp>
      <p:sp>
        <p:nvSpPr>
          <p:cNvPr id="3" name="TextBox 2">
            <a:extLst>
              <a:ext uri="{FF2B5EF4-FFF2-40B4-BE49-F238E27FC236}">
                <a16:creationId xmlns:a16="http://schemas.microsoft.com/office/drawing/2014/main" id="{95209200-26C1-4838-A2F8-7E17C296F1DF}"/>
              </a:ext>
            </a:extLst>
          </p:cNvPr>
          <p:cNvSpPr txBox="1"/>
          <p:nvPr/>
        </p:nvSpPr>
        <p:spPr>
          <a:xfrm>
            <a:off x="4944179" y="1579660"/>
            <a:ext cx="522972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No vaccine</a:t>
            </a:r>
          </a:p>
          <a:p>
            <a:pPr marL="285750" indent="-285750">
              <a:buFont typeface="Arial" panose="020B0604020202020204" pitchFamily="34" charset="0"/>
              <a:buChar char="•"/>
            </a:pPr>
            <a:r>
              <a:rPr lang="en-US" dirty="0"/>
              <a:t>Treatable with antibiotics</a:t>
            </a:r>
          </a:p>
          <a:p>
            <a:pPr marL="285750" indent="-285750">
              <a:buFont typeface="Arial" panose="020B0604020202020204" pitchFamily="34" charset="0"/>
              <a:buChar char="•"/>
            </a:pPr>
            <a:r>
              <a:rPr lang="en-US" dirty="0"/>
              <a:t>Difficulty with diagnosis</a:t>
            </a:r>
          </a:p>
          <a:p>
            <a:pPr marL="285750" indent="-285750">
              <a:buFont typeface="Arial" panose="020B0604020202020204" pitchFamily="34" charset="0"/>
              <a:buChar char="•"/>
            </a:pPr>
            <a:r>
              <a:rPr lang="en-US" dirty="0"/>
              <a:t>Antibiotic resistance cases</a:t>
            </a:r>
          </a:p>
        </p:txBody>
      </p:sp>
    </p:spTree>
    <p:extLst>
      <p:ext uri="{BB962C8B-B14F-4D97-AF65-F5344CB8AC3E}">
        <p14:creationId xmlns:p14="http://schemas.microsoft.com/office/powerpoint/2010/main" val="122795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161AF-4478-45B1-830B-C041A29258D8}"/>
              </a:ext>
            </a:extLst>
          </p:cNvPr>
          <p:cNvSpPr>
            <a:spLocks noGrp="1"/>
          </p:cNvSpPr>
          <p:nvPr>
            <p:ph type="title"/>
          </p:nvPr>
        </p:nvSpPr>
        <p:spPr>
          <a:xfrm>
            <a:off x="452609" y="210889"/>
            <a:ext cx="1618562" cy="1325563"/>
          </a:xfrm>
        </p:spPr>
        <p:txBody>
          <a:bodyPr/>
          <a:lstStyle/>
          <a:p>
            <a:r>
              <a:rPr lang="en-US" dirty="0" err="1"/>
              <a:t>LuxS</a:t>
            </a:r>
            <a:endParaRPr lang="en-US" dirty="0"/>
          </a:p>
        </p:txBody>
      </p:sp>
      <p:pic>
        <p:nvPicPr>
          <p:cNvPr id="1028" name="Picture 4" descr="The AMC and synthesis of autoinducers. (a) Transfer of a methyl group from SAM to an acceptor molecule generates the toxic intermediate, SAH. (b) Organisms that contain the SahH enzyme convert SAH directly to homocysteine. (c) Those with LuxS catalyse this reaction in two steps: Pfs first generates SRH and adenine from SAH, then LuxS converts SRH into homocysteine and DPD, the linear form of AI-2. (d) Homocysteine is regenerated into SAM via a series of reactions involving methionine. THF-CH3 and THPG stand for N-methyltetrahydrofolate and 5-methyltetrahydropteroyl glutamate, respectively. (e) LuxI-type proteins also use SAM and acyl carrier proteins (Acyl-ACP) as substrates for the production of AHL autoinducers. (f) Vibrio cholerae autoinducer CAI-1 is also synthesized from SAM and decanoyl Coenzyme A via a multistep reaction involving CsqA, a pyridoxal phosphatase (PLP)-aminotransferase like enzyme, and VC1059. Vibrio harveyi has an homologue to CqsA that uses octanoyl CoA yielding Z-3-aminoundec-2-en-4-one.">
            <a:extLst>
              <a:ext uri="{FF2B5EF4-FFF2-40B4-BE49-F238E27FC236}">
                <a16:creationId xmlns:a16="http://schemas.microsoft.com/office/drawing/2014/main" id="{57E47BD9-8257-4993-A736-DAF387E74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542925"/>
            <a:ext cx="4953000" cy="5772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1">
            <a:extLst>
              <a:ext uri="{FF2B5EF4-FFF2-40B4-BE49-F238E27FC236}">
                <a16:creationId xmlns:a16="http://schemas.microsoft.com/office/drawing/2014/main" id="{9075C958-3DD9-4FEE-87DF-2B81EECDEF09}"/>
              </a:ext>
            </a:extLst>
          </p:cNvPr>
          <p:cNvSpPr txBox="1">
            <a:spLocks/>
          </p:cNvSpPr>
          <p:nvPr/>
        </p:nvSpPr>
        <p:spPr>
          <a:xfrm>
            <a:off x="407624" y="6084244"/>
            <a:ext cx="2546350" cy="631190"/>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latin typeface="Trebuchet MS" panose="020B0603020202020204" pitchFamily="34" charset="0"/>
              </a:rPr>
              <a:t>Pereira et al. 2013</a:t>
            </a:r>
          </a:p>
        </p:txBody>
      </p:sp>
    </p:spTree>
    <p:extLst>
      <p:ext uri="{BB962C8B-B14F-4D97-AF65-F5344CB8AC3E}">
        <p14:creationId xmlns:p14="http://schemas.microsoft.com/office/powerpoint/2010/main" val="4176176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A669-1487-4E51-B286-C8D2A6E684EB}"/>
              </a:ext>
            </a:extLst>
          </p:cNvPr>
          <p:cNvSpPr>
            <a:spLocks noGrp="1"/>
          </p:cNvSpPr>
          <p:nvPr>
            <p:ph type="title"/>
          </p:nvPr>
        </p:nvSpPr>
        <p:spPr/>
        <p:txBody>
          <a:bodyPr/>
          <a:lstStyle/>
          <a:p>
            <a:r>
              <a:rPr lang="en-US" dirty="0"/>
              <a:t>Consensus sequence on receptors</a:t>
            </a:r>
          </a:p>
        </p:txBody>
      </p:sp>
      <p:sp>
        <p:nvSpPr>
          <p:cNvPr id="3" name="Content Placeholder 2">
            <a:extLst>
              <a:ext uri="{FF2B5EF4-FFF2-40B4-BE49-F238E27FC236}">
                <a16:creationId xmlns:a16="http://schemas.microsoft.com/office/drawing/2014/main" id="{3EA173E8-13A9-4F2F-9778-46D17155C57A}"/>
              </a:ext>
            </a:extLst>
          </p:cNvPr>
          <p:cNvSpPr>
            <a:spLocks noGrp="1"/>
          </p:cNvSpPr>
          <p:nvPr>
            <p:ph idx="1"/>
          </p:nvPr>
        </p:nvSpPr>
        <p:spPr/>
        <p:txBody>
          <a:bodyPr>
            <a:normAutofit/>
          </a:bodyPr>
          <a:lstStyle/>
          <a:p>
            <a:pPr marL="0" indent="0">
              <a:buNone/>
            </a:pPr>
            <a:r>
              <a:rPr lang="en-US" sz="5400" dirty="0"/>
              <a:t>Glu-Glu*-X-X-Ala-Ser/</a:t>
            </a:r>
            <a:r>
              <a:rPr lang="en-US" sz="5400" dirty="0" err="1"/>
              <a:t>Thr</a:t>
            </a:r>
            <a:endParaRPr lang="en-US" sz="5400" dirty="0"/>
          </a:p>
          <a:p>
            <a:pPr marL="0" indent="0">
              <a:buNone/>
            </a:pPr>
            <a:endParaRPr lang="en-US" sz="4400" dirty="0"/>
          </a:p>
          <a:p>
            <a:pPr marL="0" indent="0">
              <a:buNone/>
            </a:pPr>
            <a:r>
              <a:rPr lang="en-US" sz="3200" dirty="0"/>
              <a:t>*=methylated residue</a:t>
            </a:r>
          </a:p>
          <a:p>
            <a:pPr marL="0" indent="0">
              <a:buNone/>
            </a:pPr>
            <a:r>
              <a:rPr lang="en-US" sz="3200" dirty="0"/>
              <a:t>X=any amino acid</a:t>
            </a:r>
          </a:p>
        </p:txBody>
      </p:sp>
    </p:spTree>
    <p:extLst>
      <p:ext uri="{BB962C8B-B14F-4D97-AF65-F5344CB8AC3E}">
        <p14:creationId xmlns:p14="http://schemas.microsoft.com/office/powerpoint/2010/main" val="698378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3">
            <a:extLst>
              <a:ext uri="{FF2B5EF4-FFF2-40B4-BE49-F238E27FC236}">
                <a16:creationId xmlns:a16="http://schemas.microsoft.com/office/drawing/2014/main" id="{00B2B626-9868-4991-988C-62255CE11112}"/>
              </a:ext>
            </a:extLst>
          </p:cNvPr>
          <p:cNvSpPr txBox="1">
            <a:spLocks/>
          </p:cNvSpPr>
          <p:nvPr/>
        </p:nvSpPr>
        <p:spPr>
          <a:xfrm>
            <a:off x="463406" y="527527"/>
            <a:ext cx="9311403" cy="9297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r>
              <a:rPr lang="en-US" sz="5400" i="1" dirty="0"/>
              <a:t>Borrelia burgdorferi</a:t>
            </a:r>
            <a:endParaRPr lang="en-US" sz="5400" dirty="0"/>
          </a:p>
        </p:txBody>
      </p:sp>
      <p:pic>
        <p:nvPicPr>
          <p:cNvPr id="6" name="Picture 2" descr="Figure 1">
            <a:extLst>
              <a:ext uri="{FF2B5EF4-FFF2-40B4-BE49-F238E27FC236}">
                <a16:creationId xmlns:a16="http://schemas.microsoft.com/office/drawing/2014/main" id="{CD888032-E516-4C09-BB0D-9EBF3CE3FE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6278" y="1253490"/>
            <a:ext cx="5912568" cy="4645589"/>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
            <a:extLst>
              <a:ext uri="{FF2B5EF4-FFF2-40B4-BE49-F238E27FC236}">
                <a16:creationId xmlns:a16="http://schemas.microsoft.com/office/drawing/2014/main" id="{EA76DF63-D4A5-4D50-AE5A-7FC4E735908C}"/>
              </a:ext>
            </a:extLst>
          </p:cNvPr>
          <p:cNvSpPr txBox="1">
            <a:spLocks/>
          </p:cNvSpPr>
          <p:nvPr/>
        </p:nvSpPr>
        <p:spPr>
          <a:xfrm>
            <a:off x="6170637" y="5804989"/>
            <a:ext cx="2546350" cy="631190"/>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tx1"/>
                </a:solidFill>
                <a:latin typeface="Trebuchet MS" panose="020B0603020202020204" pitchFamily="34" charset="0"/>
              </a:rPr>
              <a:t>Brisson et al. 2012</a:t>
            </a:r>
          </a:p>
        </p:txBody>
      </p:sp>
      <p:pic>
        <p:nvPicPr>
          <p:cNvPr id="1026" name="Picture 2">
            <a:extLst>
              <a:ext uri="{FF2B5EF4-FFF2-40B4-BE49-F238E27FC236}">
                <a16:creationId xmlns:a16="http://schemas.microsoft.com/office/drawing/2014/main" id="{5702FC48-E3DD-453C-ADC6-334CB32C0B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87" y="2187615"/>
            <a:ext cx="4604494" cy="313105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a:extLst>
              <a:ext uri="{FF2B5EF4-FFF2-40B4-BE49-F238E27FC236}">
                <a16:creationId xmlns:a16="http://schemas.microsoft.com/office/drawing/2014/main" id="{C1185E94-F0DA-432F-9B63-F03203F297C7}"/>
              </a:ext>
            </a:extLst>
          </p:cNvPr>
          <p:cNvSpPr txBox="1">
            <a:spLocks/>
          </p:cNvSpPr>
          <p:nvPr/>
        </p:nvSpPr>
        <p:spPr>
          <a:xfrm>
            <a:off x="3014685" y="5227663"/>
            <a:ext cx="2546350" cy="631190"/>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rgbClr val="000000"/>
                </a:solidFill>
                <a:effectLst/>
                <a:latin typeface="Trebuchet MS" panose="020B0603020202020204" pitchFamily="34" charset="0"/>
              </a:rPr>
              <a:t>Claudia Molins, CDC, 2011</a:t>
            </a:r>
            <a:endParaRPr lang="en-US" dirty="0">
              <a:solidFill>
                <a:schemeClr val="tx1"/>
              </a:solidFill>
              <a:latin typeface="Trebuchet MS" panose="020B0603020202020204" pitchFamily="34" charset="0"/>
            </a:endParaRPr>
          </a:p>
        </p:txBody>
      </p:sp>
      <p:sp>
        <p:nvSpPr>
          <p:cNvPr id="2" name="TextBox 1">
            <a:extLst>
              <a:ext uri="{FF2B5EF4-FFF2-40B4-BE49-F238E27FC236}">
                <a16:creationId xmlns:a16="http://schemas.microsoft.com/office/drawing/2014/main" id="{F4412E12-1724-412A-B109-B0740CB88258}"/>
              </a:ext>
            </a:extLst>
          </p:cNvPr>
          <p:cNvSpPr txBox="1"/>
          <p:nvPr/>
        </p:nvSpPr>
        <p:spPr>
          <a:xfrm>
            <a:off x="230713" y="6220735"/>
            <a:ext cx="12047621" cy="430887"/>
          </a:xfrm>
          <a:prstGeom prst="rect">
            <a:avLst/>
          </a:prstGeom>
          <a:noFill/>
        </p:spPr>
        <p:txBody>
          <a:bodyPr wrap="square" rtlCol="0">
            <a:spAutoFit/>
          </a:bodyPr>
          <a:lstStyle/>
          <a:p>
            <a:r>
              <a:rPr lang="en-US" sz="2200" dirty="0">
                <a:latin typeface="Trebuchet MS" panose="020B0603020202020204" pitchFamily="34" charset="0"/>
              </a:rPr>
              <a:t>Chemotaxis: Movement </a:t>
            </a:r>
            <a:r>
              <a:rPr lang="en-US" sz="2200" dirty="0">
                <a:effectLst/>
                <a:latin typeface="Trebuchet MS" panose="020B0603020202020204" pitchFamily="34" charset="0"/>
                <a:ea typeface="Times New Roman" panose="02020603050405020304" pitchFamily="18" charset="0"/>
              </a:rPr>
              <a:t>towards or away from environments in response to chemical signals</a:t>
            </a:r>
            <a:endParaRPr lang="en-US" sz="2200" dirty="0">
              <a:latin typeface="Trebuchet MS" panose="020B0603020202020204" pitchFamily="34" charset="0"/>
            </a:endParaRPr>
          </a:p>
        </p:txBody>
      </p:sp>
    </p:spTree>
    <p:extLst>
      <p:ext uri="{BB962C8B-B14F-4D97-AF65-F5344CB8AC3E}">
        <p14:creationId xmlns:p14="http://schemas.microsoft.com/office/powerpoint/2010/main" val="50026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03324-F331-40F6-93B2-913409D55C64}"/>
              </a:ext>
            </a:extLst>
          </p:cNvPr>
          <p:cNvSpPr>
            <a:spLocks noGrp="1"/>
          </p:cNvSpPr>
          <p:nvPr>
            <p:ph type="title"/>
          </p:nvPr>
        </p:nvSpPr>
        <p:spPr/>
        <p:txBody>
          <a:bodyPr/>
          <a:lstStyle/>
          <a:p>
            <a:r>
              <a:rPr lang="en-US" dirty="0"/>
              <a:t>Simple chemotaxis in </a:t>
            </a:r>
            <a:r>
              <a:rPr lang="en-US" i="1" dirty="0"/>
              <a:t>E. coli</a:t>
            </a:r>
            <a:endParaRPr lang="en-US" dirty="0"/>
          </a:p>
        </p:txBody>
      </p:sp>
      <p:pic>
        <p:nvPicPr>
          <p:cNvPr id="4" name="Picture 3">
            <a:extLst>
              <a:ext uri="{FF2B5EF4-FFF2-40B4-BE49-F238E27FC236}">
                <a16:creationId xmlns:a16="http://schemas.microsoft.com/office/drawing/2014/main" id="{CC2E4643-EE85-4146-90F4-E97108DCF837}"/>
              </a:ext>
            </a:extLst>
          </p:cNvPr>
          <p:cNvPicPr>
            <a:picLocks noChangeAspect="1"/>
          </p:cNvPicPr>
          <p:nvPr/>
        </p:nvPicPr>
        <p:blipFill>
          <a:blip r:embed="rId3"/>
          <a:stretch>
            <a:fillRect/>
          </a:stretch>
        </p:blipFill>
        <p:spPr>
          <a:xfrm>
            <a:off x="838200" y="1690688"/>
            <a:ext cx="10243844" cy="3889810"/>
          </a:xfrm>
          <a:prstGeom prst="rect">
            <a:avLst/>
          </a:prstGeom>
        </p:spPr>
      </p:pic>
      <p:sp>
        <p:nvSpPr>
          <p:cNvPr id="5" name="Text Placeholder 1">
            <a:extLst>
              <a:ext uri="{FF2B5EF4-FFF2-40B4-BE49-F238E27FC236}">
                <a16:creationId xmlns:a16="http://schemas.microsoft.com/office/drawing/2014/main" id="{F95FFFCF-D251-42BC-8573-EB6E82562390}"/>
              </a:ext>
            </a:extLst>
          </p:cNvPr>
          <p:cNvSpPr txBox="1">
            <a:spLocks/>
          </p:cNvSpPr>
          <p:nvPr/>
        </p:nvSpPr>
        <p:spPr>
          <a:xfrm>
            <a:off x="930010" y="5828634"/>
            <a:ext cx="2546350" cy="631190"/>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tx1"/>
                </a:solidFill>
                <a:latin typeface="Trebuchet MS" panose="020B0603020202020204" pitchFamily="34" charset="0"/>
              </a:rPr>
              <a:t>Porter et al. 2011</a:t>
            </a:r>
          </a:p>
        </p:txBody>
      </p:sp>
    </p:spTree>
    <p:extLst>
      <p:ext uri="{BB962C8B-B14F-4D97-AF65-F5344CB8AC3E}">
        <p14:creationId xmlns:p14="http://schemas.microsoft.com/office/powerpoint/2010/main" val="3595013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D6E81-4462-4EAB-A370-543510A6D1B9}"/>
              </a:ext>
            </a:extLst>
          </p:cNvPr>
          <p:cNvSpPr>
            <a:spLocks noGrp="1"/>
          </p:cNvSpPr>
          <p:nvPr>
            <p:ph type="title"/>
          </p:nvPr>
        </p:nvSpPr>
        <p:spPr/>
        <p:txBody>
          <a:bodyPr/>
          <a:lstStyle/>
          <a:p>
            <a:r>
              <a:rPr lang="en-US" dirty="0"/>
              <a:t>Alternate chemosensory pathways</a:t>
            </a:r>
          </a:p>
        </p:txBody>
      </p:sp>
      <p:sp>
        <p:nvSpPr>
          <p:cNvPr id="3" name="Content Placeholder 2">
            <a:extLst>
              <a:ext uri="{FF2B5EF4-FFF2-40B4-BE49-F238E27FC236}">
                <a16:creationId xmlns:a16="http://schemas.microsoft.com/office/drawing/2014/main" id="{3D914EAD-6D43-43B2-B390-1F5629FCC9A5}"/>
              </a:ext>
            </a:extLst>
          </p:cNvPr>
          <p:cNvSpPr>
            <a:spLocks noGrp="1"/>
          </p:cNvSpPr>
          <p:nvPr>
            <p:ph idx="1"/>
          </p:nvPr>
        </p:nvSpPr>
        <p:spPr>
          <a:xfrm>
            <a:off x="838200" y="1825625"/>
            <a:ext cx="10515600" cy="4123483"/>
          </a:xfrm>
        </p:spPr>
        <p:txBody>
          <a:bodyPr/>
          <a:lstStyle/>
          <a:p>
            <a:r>
              <a:rPr lang="en-US" i="1" dirty="0" err="1"/>
              <a:t>Rhodobacter</a:t>
            </a:r>
            <a:r>
              <a:rPr lang="en-US" i="1" dirty="0"/>
              <a:t> sphaeroides </a:t>
            </a:r>
            <a:r>
              <a:rPr lang="en-US" dirty="0"/>
              <a:t>– energy taxis (flagellar)</a:t>
            </a:r>
            <a:endParaRPr lang="en-US" i="1" dirty="0"/>
          </a:p>
          <a:p>
            <a:r>
              <a:rPr lang="en-US" i="1" dirty="0"/>
              <a:t>Pseudomonas </a:t>
            </a:r>
            <a:r>
              <a:rPr lang="en-US" i="1" dirty="0" err="1"/>
              <a:t>aureginosa</a:t>
            </a:r>
            <a:r>
              <a:rPr lang="en-US" i="1" dirty="0"/>
              <a:t>/putida – </a:t>
            </a:r>
            <a:r>
              <a:rPr lang="en-US" dirty="0"/>
              <a:t>biofilm (transcription)</a:t>
            </a:r>
          </a:p>
          <a:p>
            <a:r>
              <a:rPr lang="en-US" i="1" dirty="0"/>
              <a:t>Myxococcus </a:t>
            </a:r>
            <a:r>
              <a:rPr lang="en-US" i="1" dirty="0" err="1"/>
              <a:t>xanthus</a:t>
            </a:r>
            <a:r>
              <a:rPr lang="en-US" i="1" dirty="0"/>
              <a:t> </a:t>
            </a:r>
            <a:r>
              <a:rPr lang="en-US" dirty="0"/>
              <a:t>– fruiting body development (transcription)</a:t>
            </a:r>
            <a:endParaRPr lang="en-US" i="1" dirty="0"/>
          </a:p>
        </p:txBody>
      </p:sp>
    </p:spTree>
    <p:extLst>
      <p:ext uri="{BB962C8B-B14F-4D97-AF65-F5344CB8AC3E}">
        <p14:creationId xmlns:p14="http://schemas.microsoft.com/office/powerpoint/2010/main" val="23001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AEB31-A846-4AAE-A73B-8D99F454ED62}"/>
              </a:ext>
            </a:extLst>
          </p:cNvPr>
          <p:cNvSpPr>
            <a:spLocks noGrp="1"/>
          </p:cNvSpPr>
          <p:nvPr>
            <p:ph type="title"/>
          </p:nvPr>
        </p:nvSpPr>
        <p:spPr>
          <a:xfrm>
            <a:off x="119350" y="210870"/>
            <a:ext cx="11953300" cy="1325563"/>
          </a:xfrm>
        </p:spPr>
        <p:txBody>
          <a:bodyPr/>
          <a:lstStyle/>
          <a:p>
            <a:pPr algn="ctr"/>
            <a:r>
              <a:rPr lang="en-US" dirty="0"/>
              <a:t>Multiple </a:t>
            </a:r>
            <a:r>
              <a:rPr lang="en-US" i="1" dirty="0" err="1"/>
              <a:t>che</a:t>
            </a:r>
            <a:r>
              <a:rPr lang="en-US" dirty="0"/>
              <a:t> homologs in </a:t>
            </a:r>
            <a:r>
              <a:rPr lang="en-US" i="1" dirty="0"/>
              <a:t>B. burgdorferi</a:t>
            </a:r>
            <a:endParaRPr lang="en-US" dirty="0"/>
          </a:p>
        </p:txBody>
      </p:sp>
      <p:sp>
        <p:nvSpPr>
          <p:cNvPr id="4" name="Content Placeholder 2">
            <a:extLst>
              <a:ext uri="{FF2B5EF4-FFF2-40B4-BE49-F238E27FC236}">
                <a16:creationId xmlns:a16="http://schemas.microsoft.com/office/drawing/2014/main" id="{799DDB41-3A61-4144-A491-64F1F210015E}"/>
              </a:ext>
            </a:extLst>
          </p:cNvPr>
          <p:cNvSpPr>
            <a:spLocks noGrp="1"/>
          </p:cNvSpPr>
          <p:nvPr>
            <p:ph idx="1"/>
          </p:nvPr>
        </p:nvSpPr>
        <p:spPr>
          <a:xfrm>
            <a:off x="1672389" y="1857709"/>
            <a:ext cx="2354179" cy="4123483"/>
          </a:xfrm>
        </p:spPr>
        <p:txBody>
          <a:bodyPr>
            <a:normAutofit/>
          </a:bodyPr>
          <a:lstStyle/>
          <a:p>
            <a:r>
              <a:rPr lang="en-US" sz="4000" dirty="0"/>
              <a:t>3</a:t>
            </a:r>
            <a:r>
              <a:rPr lang="en-US" sz="4000" i="1" dirty="0"/>
              <a:t> </a:t>
            </a:r>
            <a:r>
              <a:rPr lang="en-US" sz="4000" i="1" dirty="0" err="1"/>
              <a:t>cheW</a:t>
            </a:r>
            <a:endParaRPr lang="en-US" sz="4000" i="1" dirty="0"/>
          </a:p>
          <a:p>
            <a:r>
              <a:rPr lang="en-US" sz="4000" dirty="0"/>
              <a:t>2</a:t>
            </a:r>
            <a:r>
              <a:rPr lang="en-US" sz="4000" i="1" dirty="0"/>
              <a:t> </a:t>
            </a:r>
            <a:r>
              <a:rPr lang="en-US" sz="4000" i="1" dirty="0" err="1"/>
              <a:t>cheA</a:t>
            </a:r>
            <a:endParaRPr lang="en-US" sz="4000" i="1" dirty="0"/>
          </a:p>
          <a:p>
            <a:r>
              <a:rPr lang="en-US" sz="4000" dirty="0"/>
              <a:t>2</a:t>
            </a:r>
            <a:r>
              <a:rPr lang="en-US" sz="4000" i="1" dirty="0"/>
              <a:t> cheR</a:t>
            </a:r>
          </a:p>
          <a:p>
            <a:r>
              <a:rPr lang="en-US" sz="4000" dirty="0"/>
              <a:t>3</a:t>
            </a:r>
            <a:r>
              <a:rPr lang="en-US" sz="4000" i="1" dirty="0"/>
              <a:t> </a:t>
            </a:r>
            <a:r>
              <a:rPr lang="en-US" sz="4000" i="1" dirty="0" err="1"/>
              <a:t>cheY</a:t>
            </a:r>
            <a:endParaRPr lang="en-US" sz="4000" i="1" dirty="0"/>
          </a:p>
          <a:p>
            <a:r>
              <a:rPr lang="en-US" sz="4000" dirty="0"/>
              <a:t>2</a:t>
            </a:r>
            <a:r>
              <a:rPr lang="en-US" sz="4000" i="1" dirty="0"/>
              <a:t> </a:t>
            </a:r>
            <a:r>
              <a:rPr lang="en-US" sz="4000" i="1" dirty="0" err="1"/>
              <a:t>cheB</a:t>
            </a:r>
            <a:endParaRPr lang="en-US" sz="4000" i="1" dirty="0"/>
          </a:p>
          <a:p>
            <a:r>
              <a:rPr lang="en-US" sz="4000" dirty="0"/>
              <a:t>6 MCPs</a:t>
            </a:r>
          </a:p>
        </p:txBody>
      </p:sp>
      <p:pic>
        <p:nvPicPr>
          <p:cNvPr id="6" name="Picture 5">
            <a:extLst>
              <a:ext uri="{FF2B5EF4-FFF2-40B4-BE49-F238E27FC236}">
                <a16:creationId xmlns:a16="http://schemas.microsoft.com/office/drawing/2014/main" id="{51B1683E-5160-4679-A4FC-754A493E7DAE}"/>
              </a:ext>
            </a:extLst>
          </p:cNvPr>
          <p:cNvPicPr>
            <a:picLocks noChangeAspect="1"/>
          </p:cNvPicPr>
          <p:nvPr/>
        </p:nvPicPr>
        <p:blipFill rotWithShape="1">
          <a:blip r:embed="rId3">
            <a:extLst>
              <a:ext uri="{28A0092B-C50C-407E-A947-70E740481C1C}">
                <a14:useLocalDpi xmlns:a14="http://schemas.microsoft.com/office/drawing/2010/main" val="0"/>
              </a:ext>
            </a:extLst>
          </a:blip>
          <a:srcRect l="2030" t="2565"/>
          <a:stretch/>
        </p:blipFill>
        <p:spPr bwMode="auto">
          <a:xfrm>
            <a:off x="5085312" y="1719657"/>
            <a:ext cx="5897169" cy="34186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8122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FBE1-6AAA-4F9E-8470-09281A473E1C}"/>
              </a:ext>
            </a:extLst>
          </p:cNvPr>
          <p:cNvSpPr>
            <a:spLocks noGrp="1"/>
          </p:cNvSpPr>
          <p:nvPr>
            <p:ph type="title"/>
          </p:nvPr>
        </p:nvSpPr>
        <p:spPr/>
        <p:txBody>
          <a:bodyPr/>
          <a:lstStyle/>
          <a:p>
            <a:r>
              <a:rPr lang="en-US" dirty="0"/>
              <a:t>CheR2 transposon mutants</a:t>
            </a:r>
          </a:p>
        </p:txBody>
      </p:sp>
      <p:sp>
        <p:nvSpPr>
          <p:cNvPr id="3" name="Content Placeholder 2">
            <a:extLst>
              <a:ext uri="{FF2B5EF4-FFF2-40B4-BE49-F238E27FC236}">
                <a16:creationId xmlns:a16="http://schemas.microsoft.com/office/drawing/2014/main" id="{C68069E2-EDA8-44E1-9661-DD86CD987D41}"/>
              </a:ext>
            </a:extLst>
          </p:cNvPr>
          <p:cNvSpPr>
            <a:spLocks noGrp="1"/>
          </p:cNvSpPr>
          <p:nvPr>
            <p:ph idx="1"/>
          </p:nvPr>
        </p:nvSpPr>
        <p:spPr/>
        <p:txBody>
          <a:bodyPr/>
          <a:lstStyle/>
          <a:p>
            <a:r>
              <a:rPr lang="en-US" dirty="0"/>
              <a:t>Slow-growth</a:t>
            </a:r>
          </a:p>
          <a:p>
            <a:r>
              <a:rPr lang="en-US" dirty="0"/>
              <a:t>Low infectivity in mice</a:t>
            </a:r>
          </a:p>
          <a:p>
            <a:r>
              <a:rPr lang="en-US" dirty="0"/>
              <a:t>Possible defect in motility?</a:t>
            </a:r>
          </a:p>
          <a:p>
            <a:r>
              <a:rPr lang="en-US" dirty="0"/>
              <a:t>No CheR1 transposon mutants recovered</a:t>
            </a:r>
          </a:p>
        </p:txBody>
      </p:sp>
    </p:spTree>
    <p:extLst>
      <p:ext uri="{BB962C8B-B14F-4D97-AF65-F5344CB8AC3E}">
        <p14:creationId xmlns:p14="http://schemas.microsoft.com/office/powerpoint/2010/main" val="386427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66E52-96F5-4BDD-83D3-15409C3BD058}"/>
              </a:ext>
            </a:extLst>
          </p:cNvPr>
          <p:cNvSpPr>
            <a:spLocks noGrp="1"/>
          </p:cNvSpPr>
          <p:nvPr>
            <p:ph type="title"/>
          </p:nvPr>
        </p:nvSpPr>
        <p:spPr/>
        <p:txBody>
          <a:bodyPr/>
          <a:lstStyle/>
          <a:p>
            <a:r>
              <a:rPr lang="en-US" i="1" dirty="0"/>
              <a:t>cheR</a:t>
            </a:r>
            <a:r>
              <a:rPr lang="en-US" dirty="0"/>
              <a:t> genes are differentially expressed</a:t>
            </a:r>
          </a:p>
        </p:txBody>
      </p:sp>
      <p:pic>
        <p:nvPicPr>
          <p:cNvPr id="5" name="Content Placeholder 4">
            <a:extLst>
              <a:ext uri="{FF2B5EF4-FFF2-40B4-BE49-F238E27FC236}">
                <a16:creationId xmlns:a16="http://schemas.microsoft.com/office/drawing/2014/main" id="{C389769B-0F4D-4830-A066-305A254D59A8}"/>
              </a:ext>
            </a:extLst>
          </p:cNvPr>
          <p:cNvPicPr>
            <a:picLocks noGrp="1" noChangeAspect="1"/>
          </p:cNvPicPr>
          <p:nvPr>
            <p:ph idx="1"/>
          </p:nvPr>
        </p:nvPicPr>
        <p:blipFill>
          <a:blip r:embed="rId3"/>
          <a:stretch>
            <a:fillRect/>
          </a:stretch>
        </p:blipFill>
        <p:spPr>
          <a:xfrm>
            <a:off x="743756" y="1814607"/>
            <a:ext cx="7100254" cy="4739987"/>
          </a:xfrm>
        </p:spPr>
      </p:pic>
      <p:sp>
        <p:nvSpPr>
          <p:cNvPr id="6" name="Text Placeholder 1">
            <a:extLst>
              <a:ext uri="{FF2B5EF4-FFF2-40B4-BE49-F238E27FC236}">
                <a16:creationId xmlns:a16="http://schemas.microsoft.com/office/drawing/2014/main" id="{AAA8C30A-A5EC-4BED-8CC9-7F48F5FA48B8}"/>
              </a:ext>
            </a:extLst>
          </p:cNvPr>
          <p:cNvSpPr txBox="1">
            <a:spLocks/>
          </p:cNvSpPr>
          <p:nvPr/>
        </p:nvSpPr>
        <p:spPr>
          <a:xfrm>
            <a:off x="7844010" y="6226810"/>
            <a:ext cx="2546350" cy="631190"/>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chemeClr val="accent2">
                    <a:lumMod val="50000"/>
                  </a:schemeClr>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err="1">
                <a:solidFill>
                  <a:schemeClr val="tx1"/>
                </a:solidFill>
                <a:latin typeface="Trebuchet MS" panose="020B0603020202020204" pitchFamily="34" charset="0"/>
              </a:rPr>
              <a:t>Iyer</a:t>
            </a:r>
            <a:r>
              <a:rPr lang="en-US" sz="1400" dirty="0">
                <a:solidFill>
                  <a:schemeClr val="tx1"/>
                </a:solidFill>
                <a:latin typeface="Trebuchet MS" panose="020B0603020202020204" pitchFamily="34" charset="0"/>
              </a:rPr>
              <a:t> et al. 2015</a:t>
            </a:r>
          </a:p>
        </p:txBody>
      </p:sp>
      <p:pic>
        <p:nvPicPr>
          <p:cNvPr id="8" name="Picture 7">
            <a:extLst>
              <a:ext uri="{FF2B5EF4-FFF2-40B4-BE49-F238E27FC236}">
                <a16:creationId xmlns:a16="http://schemas.microsoft.com/office/drawing/2014/main" id="{A72515F8-EE4F-477E-8F3D-0579934F9D46}"/>
              </a:ext>
            </a:extLst>
          </p:cNvPr>
          <p:cNvPicPr>
            <a:picLocks noChangeAspect="1"/>
          </p:cNvPicPr>
          <p:nvPr/>
        </p:nvPicPr>
        <p:blipFill>
          <a:blip r:embed="rId4"/>
          <a:stretch>
            <a:fillRect/>
          </a:stretch>
        </p:blipFill>
        <p:spPr>
          <a:xfrm>
            <a:off x="7844010" y="1814607"/>
            <a:ext cx="1996570" cy="994694"/>
          </a:xfrm>
          <a:prstGeom prst="rect">
            <a:avLst/>
          </a:prstGeom>
        </p:spPr>
      </p:pic>
      <p:sp>
        <p:nvSpPr>
          <p:cNvPr id="7" name="TextBox 6">
            <a:extLst>
              <a:ext uri="{FF2B5EF4-FFF2-40B4-BE49-F238E27FC236}">
                <a16:creationId xmlns:a16="http://schemas.microsoft.com/office/drawing/2014/main" id="{ADD1FF3C-5B31-4B5F-8DAA-A2331989C08A}"/>
              </a:ext>
            </a:extLst>
          </p:cNvPr>
          <p:cNvSpPr txBox="1"/>
          <p:nvPr/>
        </p:nvSpPr>
        <p:spPr>
          <a:xfrm>
            <a:off x="8305800" y="3589416"/>
            <a:ext cx="3469105" cy="1815882"/>
          </a:xfrm>
          <a:prstGeom prst="rect">
            <a:avLst/>
          </a:prstGeom>
          <a:noFill/>
        </p:spPr>
        <p:txBody>
          <a:bodyPr wrap="square">
            <a:spAutoFit/>
          </a:bodyPr>
          <a:lstStyle/>
          <a:p>
            <a:pPr marL="285750" indent="-285750">
              <a:buFont typeface="Arial" panose="020B0604020202020204" pitchFamily="34" charset="0"/>
              <a:buChar char="•"/>
            </a:pPr>
            <a:r>
              <a:rPr lang="en-US" sz="2800" i="1" dirty="0"/>
              <a:t>cheR1</a:t>
            </a:r>
            <a:r>
              <a:rPr lang="en-US" sz="2800" dirty="0"/>
              <a:t> and 7 other chemotaxis genes regulated by </a:t>
            </a:r>
            <a:r>
              <a:rPr lang="en-US" sz="2800" dirty="0" err="1"/>
              <a:t>RpoN</a:t>
            </a:r>
            <a:r>
              <a:rPr lang="en-US" sz="2800" dirty="0"/>
              <a:t>/</a:t>
            </a:r>
            <a:r>
              <a:rPr lang="en-US" sz="2800" dirty="0" err="1"/>
              <a:t>RpoS</a:t>
            </a:r>
            <a:r>
              <a:rPr lang="en-US" sz="2800" dirty="0"/>
              <a:t>/Rrp2</a:t>
            </a:r>
          </a:p>
        </p:txBody>
      </p:sp>
    </p:spTree>
    <p:extLst>
      <p:ext uri="{BB962C8B-B14F-4D97-AF65-F5344CB8AC3E}">
        <p14:creationId xmlns:p14="http://schemas.microsoft.com/office/powerpoint/2010/main" val="173597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803</TotalTime>
  <Words>4799</Words>
  <Application>Microsoft Office PowerPoint</Application>
  <PresentationFormat>Widescreen</PresentationFormat>
  <Paragraphs>274</Paragraphs>
  <Slides>31</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Times New Roman</vt:lpstr>
      <vt:lpstr>Trebuchet MS</vt:lpstr>
      <vt:lpstr>Office Theme</vt:lpstr>
      <vt:lpstr>Investigating the roles of the homologous methyltransferase proteins CheR1 and CheR2 in Borrelia burgdorferi</vt:lpstr>
      <vt:lpstr>Outline</vt:lpstr>
      <vt:lpstr>Lyme Disease</vt:lpstr>
      <vt:lpstr>PowerPoint Presentation</vt:lpstr>
      <vt:lpstr>Simple chemotaxis in E. coli</vt:lpstr>
      <vt:lpstr>Alternate chemosensory pathways</vt:lpstr>
      <vt:lpstr>Multiple che homologs in B. burgdorferi</vt:lpstr>
      <vt:lpstr>CheR2 transposon mutants</vt:lpstr>
      <vt:lpstr>cheR genes are differentially expressed</vt:lpstr>
      <vt:lpstr>CheR alignments</vt:lpstr>
      <vt:lpstr>CheR alignments</vt:lpstr>
      <vt:lpstr>Statement of the problem</vt:lpstr>
      <vt:lpstr>Overall goal - to elucidate the roles of CheR1 and CheR2 and to determine how the expression of each gene is regulated</vt:lpstr>
      <vt:lpstr>Aim 1: Are CheR1 and CheR2 implicated in chemotaxis and/or biofilm formation?</vt:lpstr>
      <vt:lpstr>Motility assay</vt:lpstr>
      <vt:lpstr>Chemotaxis Assay</vt:lpstr>
      <vt:lpstr>Biofilm Assay</vt:lpstr>
      <vt:lpstr>Anticipated results</vt:lpstr>
      <vt:lpstr>Potential difficulties</vt:lpstr>
      <vt:lpstr>Aim 2: What protein(s) regulate expression of cheR1 and cheR2?</vt:lpstr>
      <vt:lpstr>Create lacZ fusion strains</vt:lpstr>
      <vt:lpstr>Transposon mutagenesis</vt:lpstr>
      <vt:lpstr>Anticipated results</vt:lpstr>
      <vt:lpstr>Potential difficulties</vt:lpstr>
      <vt:lpstr>Summary and implications</vt:lpstr>
      <vt:lpstr> Questions</vt:lpstr>
      <vt:lpstr>Proposed chemotaxis model for B. burgdorferi</vt:lpstr>
      <vt:lpstr>Complex chemotaxis in R. sphaeroides…</vt:lpstr>
      <vt:lpstr>…and Pseudomonas</vt:lpstr>
      <vt:lpstr>LuxS</vt:lpstr>
      <vt:lpstr>Consensus sequence on receptors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dc:creator>
  <cp:lastModifiedBy>Hannah</cp:lastModifiedBy>
  <cp:revision>105</cp:revision>
  <dcterms:created xsi:type="dcterms:W3CDTF">2021-08-18T22:56:47Z</dcterms:created>
  <dcterms:modified xsi:type="dcterms:W3CDTF">2021-09-29T22:15:15Z</dcterms:modified>
</cp:coreProperties>
</file>