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69" r:id="rId4"/>
    <p:sldId id="265" r:id="rId5"/>
    <p:sldId id="266" r:id="rId6"/>
    <p:sldId id="264" r:id="rId7"/>
    <p:sldId id="267" r:id="rId8"/>
    <p:sldId id="258" r:id="rId9"/>
    <p:sldId id="259" r:id="rId10"/>
    <p:sldId id="268" r:id="rId11"/>
    <p:sldId id="260" r:id="rId12"/>
    <p:sldId id="261" r:id="rId13"/>
    <p:sldId id="262" r:id="rId14"/>
    <p:sldId id="26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7"/>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98628D-2399-3547-AC68-017F9D841D86}" type="datetimeFigureOut">
              <a:rPr lang="en-US" smtClean="0"/>
              <a:t>9/23/20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768002-68AC-1546-BBB3-D0BC37673780}" type="slidenum">
              <a:rPr lang="en-US" smtClean="0"/>
              <a:t>‹#›</a:t>
            </a:fld>
            <a:endParaRPr lang="en-US"/>
          </a:p>
        </p:txBody>
      </p:sp>
    </p:spTree>
    <p:extLst>
      <p:ext uri="{BB962C8B-B14F-4D97-AF65-F5344CB8AC3E}">
        <p14:creationId xmlns:p14="http://schemas.microsoft.com/office/powerpoint/2010/main" val="28876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Have two ideas for proposals to present to us.</a:t>
            </a:r>
          </a:p>
          <a:p>
            <a:r>
              <a:rPr lang="en-US" dirty="0"/>
              <a:t>2.  Each proposal presentation should only be a few slides and take only 10 minutes to present. You are likely to get various questions and suggestions from us.</a:t>
            </a:r>
          </a:p>
          <a:p>
            <a:r>
              <a:rPr lang="en-US" dirty="0"/>
              <a:t>3.  Be sure to have background, your overall goal, two specific aims, and some ideas for experimental approaches for each proposal. You are not expected to have the proposals all worked out, but rather that you have done enough preliminary background reading to have a few ideas that excite you (and, therefore, us). On one level, this is sort of a test, but it is really an opportunity for you to share your ideas with us and to get some advice from your committee members on how to put together a successful proposal.</a:t>
            </a:r>
          </a:p>
        </p:txBody>
      </p:sp>
      <p:sp>
        <p:nvSpPr>
          <p:cNvPr id="4" name="Slide Number Placeholder 3"/>
          <p:cNvSpPr>
            <a:spLocks noGrp="1"/>
          </p:cNvSpPr>
          <p:nvPr>
            <p:ph type="sldNum" sz="quarter" idx="5"/>
          </p:nvPr>
        </p:nvSpPr>
        <p:spPr/>
        <p:txBody>
          <a:bodyPr/>
          <a:lstStyle/>
          <a:p>
            <a:fld id="{EF768002-68AC-1546-BBB3-D0BC37673780}" type="slidenum">
              <a:rPr lang="en-US" smtClean="0"/>
              <a:t>8</a:t>
            </a:fld>
            <a:endParaRPr lang="en-US"/>
          </a:p>
        </p:txBody>
      </p:sp>
    </p:spTree>
    <p:extLst>
      <p:ext uri="{BB962C8B-B14F-4D97-AF65-F5344CB8AC3E}">
        <p14:creationId xmlns:p14="http://schemas.microsoft.com/office/powerpoint/2010/main" val="321422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BA874-EC90-2645-A971-8F58754439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A57B2E-E5A0-894D-88C0-FE22D62E24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DEDBCB-0D5B-5942-889D-E7CD7434CD87}"/>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5" name="Footer Placeholder 4">
            <a:extLst>
              <a:ext uri="{FF2B5EF4-FFF2-40B4-BE49-F238E27FC236}">
                <a16:creationId xmlns:a16="http://schemas.microsoft.com/office/drawing/2014/main" id="{387B6638-2DE0-6F4F-9C67-42205F74D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F5D1E7-EF8A-9144-9FFF-82AF1D5C5AE2}"/>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391120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3E24C-DF5E-CD4A-8EEC-842D6E45B5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E0BDA6-AB09-EB4A-BB9D-8EE080BA9E3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74585D-FB0A-9346-ACB3-81D14F81CC6E}"/>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5" name="Footer Placeholder 4">
            <a:extLst>
              <a:ext uri="{FF2B5EF4-FFF2-40B4-BE49-F238E27FC236}">
                <a16:creationId xmlns:a16="http://schemas.microsoft.com/office/drawing/2014/main" id="{CB0795CD-64E8-E942-BC30-62D976A0B1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3091E-0489-B54B-AE0D-375FB805937D}"/>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4138597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842F6A-13BF-A44E-A72E-0DD1673CF8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C019C2-8A5D-FD48-815A-F582B8A76CC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A3E821-CD29-3940-AFC6-BC28BBFC26D8}"/>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5" name="Footer Placeholder 4">
            <a:extLst>
              <a:ext uri="{FF2B5EF4-FFF2-40B4-BE49-F238E27FC236}">
                <a16:creationId xmlns:a16="http://schemas.microsoft.com/office/drawing/2014/main" id="{7C03DE32-6C5A-EF4F-85BE-0E28099B21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930DA5-C0B7-274B-AB2D-5A8B1DE163B5}"/>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1198176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9B391-AADA-614D-96B1-99EB91D42A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169C15-578D-F641-8118-B45A2680C07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59F7DF-B0C4-104C-AB1D-AF92DDC6040C}"/>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5" name="Footer Placeholder 4">
            <a:extLst>
              <a:ext uri="{FF2B5EF4-FFF2-40B4-BE49-F238E27FC236}">
                <a16:creationId xmlns:a16="http://schemas.microsoft.com/office/drawing/2014/main" id="{FF30AEAF-41AA-0A44-B249-31D430C457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1AF4DA-915E-DA40-A468-138121A4F51D}"/>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2068212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60596-AF01-7441-B3F7-93EE758505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828A5E-2F3F-0A47-ADD3-4406666FD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407E295-9E64-9B48-B1A2-43CF9D7FD0CB}"/>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5" name="Footer Placeholder 4">
            <a:extLst>
              <a:ext uri="{FF2B5EF4-FFF2-40B4-BE49-F238E27FC236}">
                <a16:creationId xmlns:a16="http://schemas.microsoft.com/office/drawing/2014/main" id="{45B030B4-B557-544C-A3BA-D697D01A20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B7F0F9-C15F-1A4F-9EFC-7D295622E055}"/>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1319445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FB903-0FCE-A34F-A0C5-FE614351F4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FBE6AD-66B8-FB48-9D6A-AD130E16789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91BCFE-B54A-504C-903F-2090B2D9F1B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57C9D5-9DF2-B549-9471-26B4334BE96D}"/>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6" name="Footer Placeholder 5">
            <a:extLst>
              <a:ext uri="{FF2B5EF4-FFF2-40B4-BE49-F238E27FC236}">
                <a16:creationId xmlns:a16="http://schemas.microsoft.com/office/drawing/2014/main" id="{6F5DB4EE-D5CD-A24A-A840-12ECA1C02B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394565-8A61-6F43-99F8-59F35DBD4462}"/>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2758522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1F6F6-22C6-C64F-AD39-7F8A29CF61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DCF1E8-63BE-574A-8616-A8B946731F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AB495FF-BD95-3C44-83CC-1D239F3D1F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47C39D-067E-AD4C-B7A8-E161446D05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8AF7C49-CC2B-1447-B63E-B79ED55C854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68B2B6-2E8F-8842-B3C4-67B68BEAF507}"/>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8" name="Footer Placeholder 7">
            <a:extLst>
              <a:ext uri="{FF2B5EF4-FFF2-40B4-BE49-F238E27FC236}">
                <a16:creationId xmlns:a16="http://schemas.microsoft.com/office/drawing/2014/main" id="{244B5CDA-209D-6B49-9727-70B46B6671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32E5D4-0062-FA46-8044-01AF87C19C20}"/>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14224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F07F6-9D5A-2A49-8F62-0CC7559D6F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FA5133-E70E-7240-8157-FE654DC00586}"/>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4" name="Footer Placeholder 3">
            <a:extLst>
              <a:ext uri="{FF2B5EF4-FFF2-40B4-BE49-F238E27FC236}">
                <a16:creationId xmlns:a16="http://schemas.microsoft.com/office/drawing/2014/main" id="{6F36BC0B-CA84-8748-81D0-FB844C5959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3563B8-FB24-3B47-BB05-8A2E348B4C13}"/>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1744595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F3A570-1EE1-A14E-8DBF-AF459B3DB98B}"/>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3" name="Footer Placeholder 2">
            <a:extLst>
              <a:ext uri="{FF2B5EF4-FFF2-40B4-BE49-F238E27FC236}">
                <a16:creationId xmlns:a16="http://schemas.microsoft.com/office/drawing/2014/main" id="{D22209CD-7C1A-C244-A13D-AEBD6A389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E855AC-DFB4-BE4C-9096-4F21E028E741}"/>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296284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8BD65-031B-544E-88E5-ED102D6BA1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A7975D-B208-2C4A-85CA-EA5D1921E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749190-1F27-4848-B174-3CB15DDA7B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C7F1DE-6680-5342-AC8C-08EB4C8DAA46}"/>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6" name="Footer Placeholder 5">
            <a:extLst>
              <a:ext uri="{FF2B5EF4-FFF2-40B4-BE49-F238E27FC236}">
                <a16:creationId xmlns:a16="http://schemas.microsoft.com/office/drawing/2014/main" id="{3E4A92C6-3343-FC4A-B971-AB502B16F0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0A172E-B66B-6447-96BC-2EF3E7EEA7C3}"/>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1111366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28D1B-20D4-444A-910F-D85B14DA84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BC31C8-269F-1048-8B9E-CDECE0A605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309D9D-2CDC-E545-9C9C-1D4E9CC5F9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6A22C37-01A3-C944-9A1A-572F9B911454}"/>
              </a:ext>
            </a:extLst>
          </p:cNvPr>
          <p:cNvSpPr>
            <a:spLocks noGrp="1"/>
          </p:cNvSpPr>
          <p:nvPr>
            <p:ph type="dt" sz="half" idx="10"/>
          </p:nvPr>
        </p:nvSpPr>
        <p:spPr/>
        <p:txBody>
          <a:bodyPr/>
          <a:lstStyle/>
          <a:p>
            <a:fld id="{17550E77-194E-8A48-8E1D-37F7FD8615AD}" type="datetimeFigureOut">
              <a:rPr lang="en-US" smtClean="0"/>
              <a:t>9/22/20</a:t>
            </a:fld>
            <a:endParaRPr lang="en-US"/>
          </a:p>
        </p:txBody>
      </p:sp>
      <p:sp>
        <p:nvSpPr>
          <p:cNvPr id="6" name="Footer Placeholder 5">
            <a:extLst>
              <a:ext uri="{FF2B5EF4-FFF2-40B4-BE49-F238E27FC236}">
                <a16:creationId xmlns:a16="http://schemas.microsoft.com/office/drawing/2014/main" id="{4ACD919C-A938-6447-98AF-4D3D410612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0B15EA-55F7-E34F-AEC3-B2467AC8D354}"/>
              </a:ext>
            </a:extLst>
          </p:cNvPr>
          <p:cNvSpPr>
            <a:spLocks noGrp="1"/>
          </p:cNvSpPr>
          <p:nvPr>
            <p:ph type="sldNum" sz="quarter" idx="12"/>
          </p:nvPr>
        </p:nvSpPr>
        <p:spPr/>
        <p:txBody>
          <a:bodyPr/>
          <a:lstStyle/>
          <a:p>
            <a:fld id="{AF5E551F-373C-EE4C-8C0F-F13E9302F815}" type="slidenum">
              <a:rPr lang="en-US" smtClean="0"/>
              <a:t>‹#›</a:t>
            </a:fld>
            <a:endParaRPr lang="en-US"/>
          </a:p>
        </p:txBody>
      </p:sp>
    </p:spTree>
    <p:extLst>
      <p:ext uri="{BB962C8B-B14F-4D97-AF65-F5344CB8AC3E}">
        <p14:creationId xmlns:p14="http://schemas.microsoft.com/office/powerpoint/2010/main" val="1069436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95150F-3CF8-9940-A93A-2D016F0A71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8E5B12C-4AAD-7746-AF95-8FF767BAEA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EEA45-E89F-3044-9B6E-61DC7F79EE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550E77-194E-8A48-8E1D-37F7FD8615AD}" type="datetimeFigureOut">
              <a:rPr lang="en-US" smtClean="0"/>
              <a:t>9/22/20</a:t>
            </a:fld>
            <a:endParaRPr lang="en-US"/>
          </a:p>
        </p:txBody>
      </p:sp>
      <p:sp>
        <p:nvSpPr>
          <p:cNvPr id="5" name="Footer Placeholder 4">
            <a:extLst>
              <a:ext uri="{FF2B5EF4-FFF2-40B4-BE49-F238E27FC236}">
                <a16:creationId xmlns:a16="http://schemas.microsoft.com/office/drawing/2014/main" id="{353DB42E-AC5E-454B-98F6-ED0539854E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C55B22-B367-2940-B239-FE03678326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5E551F-373C-EE4C-8C0F-F13E9302F815}" type="slidenum">
              <a:rPr lang="en-US" smtClean="0"/>
              <a:t>‹#›</a:t>
            </a:fld>
            <a:endParaRPr lang="en-US"/>
          </a:p>
        </p:txBody>
      </p:sp>
    </p:spTree>
    <p:extLst>
      <p:ext uri="{BB962C8B-B14F-4D97-AF65-F5344CB8AC3E}">
        <p14:creationId xmlns:p14="http://schemas.microsoft.com/office/powerpoint/2010/main" val="3199530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ACA85-C2A8-2345-8932-2E499AFB4AFE}"/>
              </a:ext>
            </a:extLst>
          </p:cNvPr>
          <p:cNvSpPr>
            <a:spLocks noGrp="1"/>
          </p:cNvSpPr>
          <p:nvPr>
            <p:ph type="ctrTitle"/>
          </p:nvPr>
        </p:nvSpPr>
        <p:spPr/>
        <p:txBody>
          <a:bodyPr/>
          <a:lstStyle/>
          <a:p>
            <a:r>
              <a:rPr lang="en-US" dirty="0"/>
              <a:t>Comprehensive Exam Topics</a:t>
            </a:r>
          </a:p>
        </p:txBody>
      </p:sp>
      <p:sp>
        <p:nvSpPr>
          <p:cNvPr id="3" name="Subtitle 2">
            <a:extLst>
              <a:ext uri="{FF2B5EF4-FFF2-40B4-BE49-F238E27FC236}">
                <a16:creationId xmlns:a16="http://schemas.microsoft.com/office/drawing/2014/main" id="{5B61F7AE-90DC-E94E-B058-924B4B6A7E96}"/>
              </a:ext>
            </a:extLst>
          </p:cNvPr>
          <p:cNvSpPr>
            <a:spLocks noGrp="1"/>
          </p:cNvSpPr>
          <p:nvPr>
            <p:ph type="subTitle" idx="1"/>
          </p:nvPr>
        </p:nvSpPr>
        <p:spPr/>
        <p:txBody>
          <a:bodyPr/>
          <a:lstStyle/>
          <a:p>
            <a:r>
              <a:rPr lang="en-US" dirty="0"/>
              <a:t>09/22/20</a:t>
            </a:r>
          </a:p>
        </p:txBody>
      </p:sp>
    </p:spTree>
    <p:extLst>
      <p:ext uri="{BB962C8B-B14F-4D97-AF65-F5344CB8AC3E}">
        <p14:creationId xmlns:p14="http://schemas.microsoft.com/office/powerpoint/2010/main" val="782615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74EC4-D673-634D-AF30-4E998AD2F888}"/>
              </a:ext>
            </a:extLst>
          </p:cNvPr>
          <p:cNvSpPr>
            <a:spLocks noGrp="1"/>
          </p:cNvSpPr>
          <p:nvPr>
            <p:ph type="title"/>
          </p:nvPr>
        </p:nvSpPr>
        <p:spPr/>
        <p:txBody>
          <a:bodyPr/>
          <a:lstStyle/>
          <a:p>
            <a:pPr algn="ctr"/>
            <a:r>
              <a:rPr lang="en-US" dirty="0"/>
              <a:t>Ebola Virus Infection</a:t>
            </a:r>
          </a:p>
        </p:txBody>
      </p:sp>
      <p:sp>
        <p:nvSpPr>
          <p:cNvPr id="3" name="Content Placeholder 2">
            <a:extLst>
              <a:ext uri="{FF2B5EF4-FFF2-40B4-BE49-F238E27FC236}">
                <a16:creationId xmlns:a16="http://schemas.microsoft.com/office/drawing/2014/main" id="{ED4EAB42-4C91-C24E-822F-98DEFBAB68DF}"/>
              </a:ext>
            </a:extLst>
          </p:cNvPr>
          <p:cNvSpPr>
            <a:spLocks noGrp="1"/>
          </p:cNvSpPr>
          <p:nvPr>
            <p:ph idx="1"/>
          </p:nvPr>
        </p:nvSpPr>
        <p:spPr/>
        <p:txBody>
          <a:bodyPr>
            <a:normAutofit lnSpcReduction="10000"/>
          </a:bodyPr>
          <a:lstStyle/>
          <a:p>
            <a:r>
              <a:rPr lang="en-US" dirty="0"/>
              <a:t>Average fatality ~50%</a:t>
            </a:r>
          </a:p>
          <a:p>
            <a:endParaRPr lang="en-US" dirty="0"/>
          </a:p>
          <a:p>
            <a:r>
              <a:rPr lang="en-US" dirty="0"/>
              <a:t>Symptoms:</a:t>
            </a:r>
          </a:p>
          <a:p>
            <a:pPr lvl="1"/>
            <a:r>
              <a:rPr lang="en-US" dirty="0"/>
              <a:t>Hemorrhagic fever</a:t>
            </a:r>
          </a:p>
          <a:p>
            <a:pPr lvl="1"/>
            <a:r>
              <a:rPr lang="en-US" dirty="0"/>
              <a:t>Vomiting</a:t>
            </a:r>
          </a:p>
          <a:p>
            <a:pPr lvl="1"/>
            <a:r>
              <a:rPr lang="en-US" dirty="0"/>
              <a:t>Blood in stool</a:t>
            </a:r>
          </a:p>
          <a:p>
            <a:pPr lvl="1"/>
            <a:r>
              <a:rPr lang="en-US" dirty="0"/>
              <a:t>Impaired kidney and liver function</a:t>
            </a:r>
          </a:p>
          <a:p>
            <a:pPr lvl="1"/>
            <a:r>
              <a:rPr lang="en-US" dirty="0"/>
              <a:t>Low white blood cell and platelet counts</a:t>
            </a:r>
          </a:p>
          <a:p>
            <a:pPr marL="0" indent="0">
              <a:buNone/>
            </a:pPr>
            <a:endParaRPr lang="en-US" dirty="0"/>
          </a:p>
          <a:p>
            <a:r>
              <a:rPr lang="en-US" dirty="0"/>
              <a:t>No treatment proven to neutralize the virus</a:t>
            </a:r>
          </a:p>
        </p:txBody>
      </p:sp>
    </p:spTree>
    <p:extLst>
      <p:ext uri="{BB962C8B-B14F-4D97-AF65-F5344CB8AC3E}">
        <p14:creationId xmlns:p14="http://schemas.microsoft.com/office/powerpoint/2010/main" val="3099857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B0982-0C0F-CB4E-AD5B-C52B9ACAE4BC}"/>
              </a:ext>
            </a:extLst>
          </p:cNvPr>
          <p:cNvSpPr>
            <a:spLocks noGrp="1"/>
          </p:cNvSpPr>
          <p:nvPr>
            <p:ph type="title"/>
          </p:nvPr>
        </p:nvSpPr>
        <p:spPr/>
        <p:txBody>
          <a:bodyPr/>
          <a:lstStyle/>
          <a:p>
            <a:pPr algn="ctr"/>
            <a:r>
              <a:rPr lang="en-US" dirty="0"/>
              <a:t>Human </a:t>
            </a:r>
            <a:r>
              <a:rPr lang="en-US" dirty="0" err="1"/>
              <a:t>Pegivirus</a:t>
            </a:r>
            <a:r>
              <a:rPr lang="en-US" dirty="0"/>
              <a:t> and Ebola coinfection</a:t>
            </a:r>
          </a:p>
        </p:txBody>
      </p:sp>
      <p:sp>
        <p:nvSpPr>
          <p:cNvPr id="3" name="Content Placeholder 2">
            <a:extLst>
              <a:ext uri="{FF2B5EF4-FFF2-40B4-BE49-F238E27FC236}">
                <a16:creationId xmlns:a16="http://schemas.microsoft.com/office/drawing/2014/main" id="{134AEBE6-8051-204F-99B5-465F5D0D3170}"/>
              </a:ext>
            </a:extLst>
          </p:cNvPr>
          <p:cNvSpPr>
            <a:spLocks noGrp="1"/>
          </p:cNvSpPr>
          <p:nvPr>
            <p:ph idx="1"/>
          </p:nvPr>
        </p:nvSpPr>
        <p:spPr/>
        <p:txBody>
          <a:bodyPr/>
          <a:lstStyle/>
          <a:p>
            <a:r>
              <a:rPr lang="en-US" dirty="0"/>
              <a:t>Case study with 49 patients with Ebola</a:t>
            </a:r>
          </a:p>
          <a:p>
            <a:pPr lvl="1"/>
            <a:r>
              <a:rPr lang="en-US" dirty="0"/>
              <a:t>13 were coinfected with </a:t>
            </a:r>
            <a:r>
              <a:rPr lang="en-US" dirty="0" err="1"/>
              <a:t>Gbv</a:t>
            </a:r>
            <a:r>
              <a:rPr lang="en-US" dirty="0"/>
              <a:t>-C</a:t>
            </a:r>
          </a:p>
          <a:p>
            <a:pPr lvl="1"/>
            <a:endParaRPr lang="en-US" dirty="0"/>
          </a:p>
          <a:p>
            <a:r>
              <a:rPr lang="en-US" dirty="0"/>
              <a:t>53% of patients coinfected survived vs 22% of patients only infected with Ebola</a:t>
            </a:r>
          </a:p>
        </p:txBody>
      </p:sp>
    </p:spTree>
    <p:extLst>
      <p:ext uri="{BB962C8B-B14F-4D97-AF65-F5344CB8AC3E}">
        <p14:creationId xmlns:p14="http://schemas.microsoft.com/office/powerpoint/2010/main" val="2308401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3FF53-9929-D44A-A7F2-828D8828A8DB}"/>
              </a:ext>
            </a:extLst>
          </p:cNvPr>
          <p:cNvSpPr>
            <a:spLocks noGrp="1"/>
          </p:cNvSpPr>
          <p:nvPr>
            <p:ph type="title"/>
          </p:nvPr>
        </p:nvSpPr>
        <p:spPr/>
        <p:txBody>
          <a:bodyPr/>
          <a:lstStyle/>
          <a:p>
            <a:pPr algn="ctr"/>
            <a:r>
              <a:rPr lang="en-US" dirty="0"/>
              <a:t>Human </a:t>
            </a:r>
            <a:r>
              <a:rPr lang="en-US" dirty="0" err="1"/>
              <a:t>Pegivirus</a:t>
            </a:r>
            <a:r>
              <a:rPr lang="en-US" dirty="0"/>
              <a:t> Aim #1</a:t>
            </a:r>
          </a:p>
        </p:txBody>
      </p:sp>
      <p:sp>
        <p:nvSpPr>
          <p:cNvPr id="3" name="Content Placeholder 2">
            <a:extLst>
              <a:ext uri="{FF2B5EF4-FFF2-40B4-BE49-F238E27FC236}">
                <a16:creationId xmlns:a16="http://schemas.microsoft.com/office/drawing/2014/main" id="{7D88CA38-EB18-8A47-864E-308636CAB3FA}"/>
              </a:ext>
            </a:extLst>
          </p:cNvPr>
          <p:cNvSpPr>
            <a:spLocks noGrp="1"/>
          </p:cNvSpPr>
          <p:nvPr>
            <p:ph idx="1"/>
          </p:nvPr>
        </p:nvSpPr>
        <p:spPr/>
        <p:txBody>
          <a:bodyPr/>
          <a:lstStyle/>
          <a:p>
            <a:r>
              <a:rPr lang="en-US" dirty="0"/>
              <a:t>Identify differences in Ebola viral load of people coinfected with </a:t>
            </a:r>
            <a:r>
              <a:rPr lang="en-US" dirty="0" err="1"/>
              <a:t>Gbv</a:t>
            </a:r>
            <a:r>
              <a:rPr lang="en-US" dirty="0"/>
              <a:t>-c and those only infected with Ebola </a:t>
            </a:r>
            <a:r>
              <a:rPr lang="en-US" b="1" u="sng" dirty="0"/>
              <a:t>AND</a:t>
            </a:r>
            <a:r>
              <a:rPr lang="en-US" dirty="0"/>
              <a:t> quantify T cell counts of Ebola infected patients w/ and w/out </a:t>
            </a:r>
            <a:r>
              <a:rPr lang="en-US" dirty="0" err="1"/>
              <a:t>Gbv</a:t>
            </a:r>
            <a:r>
              <a:rPr lang="en-US" dirty="0"/>
              <a:t>-c infection.</a:t>
            </a:r>
            <a:r>
              <a:rPr lang="en-US" dirty="0">
                <a:effectLst/>
              </a:rPr>
              <a:t> </a:t>
            </a:r>
          </a:p>
          <a:p>
            <a:endParaRPr lang="en-US" dirty="0">
              <a:effectLst/>
            </a:endParaRPr>
          </a:p>
          <a:p>
            <a:pPr lvl="0"/>
            <a:r>
              <a:rPr lang="en-US" dirty="0"/>
              <a:t>Methods:</a:t>
            </a:r>
          </a:p>
          <a:p>
            <a:pPr lvl="1"/>
            <a:r>
              <a:rPr lang="en-US" dirty="0"/>
              <a:t>Ebola viral load: Real time RT-PCR with fluorogenic probes designed for the detection of Ebola virus</a:t>
            </a:r>
          </a:p>
          <a:p>
            <a:pPr lvl="1"/>
            <a:r>
              <a:rPr lang="en-US" dirty="0" err="1"/>
              <a:t>Gbv</a:t>
            </a:r>
            <a:r>
              <a:rPr lang="en-US" dirty="0"/>
              <a:t>-c viral load: Real time PCR or quantitative branched-chain DNA (</a:t>
            </a:r>
            <a:r>
              <a:rPr lang="en-US" dirty="0" err="1"/>
              <a:t>bDNA</a:t>
            </a:r>
            <a:r>
              <a:rPr lang="en-US" dirty="0"/>
              <a:t>) assay</a:t>
            </a:r>
          </a:p>
          <a:p>
            <a:pPr lvl="1"/>
            <a:endParaRPr lang="en-US" dirty="0"/>
          </a:p>
        </p:txBody>
      </p:sp>
    </p:spTree>
    <p:extLst>
      <p:ext uri="{BB962C8B-B14F-4D97-AF65-F5344CB8AC3E}">
        <p14:creationId xmlns:p14="http://schemas.microsoft.com/office/powerpoint/2010/main" val="2100901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7253F-3E03-4343-9421-A5F7DAEE7FD7}"/>
              </a:ext>
            </a:extLst>
          </p:cNvPr>
          <p:cNvSpPr>
            <a:spLocks noGrp="1"/>
          </p:cNvSpPr>
          <p:nvPr>
            <p:ph type="title"/>
          </p:nvPr>
        </p:nvSpPr>
        <p:spPr/>
        <p:txBody>
          <a:bodyPr/>
          <a:lstStyle/>
          <a:p>
            <a:pPr algn="ctr"/>
            <a:r>
              <a:rPr lang="en-US" dirty="0"/>
              <a:t>Human </a:t>
            </a:r>
            <a:r>
              <a:rPr lang="en-US" dirty="0" err="1"/>
              <a:t>Pegivirus</a:t>
            </a:r>
            <a:r>
              <a:rPr lang="en-US" dirty="0"/>
              <a:t> Aim #2</a:t>
            </a:r>
          </a:p>
        </p:txBody>
      </p:sp>
      <p:sp>
        <p:nvSpPr>
          <p:cNvPr id="3" name="Content Placeholder 2">
            <a:extLst>
              <a:ext uri="{FF2B5EF4-FFF2-40B4-BE49-F238E27FC236}">
                <a16:creationId xmlns:a16="http://schemas.microsoft.com/office/drawing/2014/main" id="{86DF322B-AC73-6746-AAC3-67D02B02BFB3}"/>
              </a:ext>
            </a:extLst>
          </p:cNvPr>
          <p:cNvSpPr>
            <a:spLocks noGrp="1"/>
          </p:cNvSpPr>
          <p:nvPr>
            <p:ph idx="1"/>
          </p:nvPr>
        </p:nvSpPr>
        <p:spPr/>
        <p:txBody>
          <a:bodyPr/>
          <a:lstStyle/>
          <a:p>
            <a:r>
              <a:rPr lang="en-US" dirty="0"/>
              <a:t>Quantify proinflammatory cytokines of Ebola infected patients w/ and w/out </a:t>
            </a:r>
            <a:r>
              <a:rPr lang="en-US" dirty="0" err="1"/>
              <a:t>Gbv</a:t>
            </a:r>
            <a:r>
              <a:rPr lang="en-US" dirty="0"/>
              <a:t>-c</a:t>
            </a:r>
          </a:p>
          <a:p>
            <a:pPr lvl="1"/>
            <a:r>
              <a:rPr lang="en-US" dirty="0"/>
              <a:t>Interferon (IFN)-g, IFN-a, Interleukin (IL)-2, IL10, and Tumor Necrosis Factor-a elevation associated with fatal Ebola infection</a:t>
            </a:r>
          </a:p>
          <a:p>
            <a:endParaRPr lang="en-US" dirty="0"/>
          </a:p>
          <a:p>
            <a:pPr lvl="0"/>
            <a:r>
              <a:rPr lang="en-US" dirty="0"/>
              <a:t>Methods:</a:t>
            </a:r>
          </a:p>
          <a:p>
            <a:pPr lvl="1"/>
            <a:r>
              <a:rPr lang="en-US" dirty="0"/>
              <a:t>Cytokine sandwich ELISA</a:t>
            </a:r>
          </a:p>
          <a:p>
            <a:endParaRPr lang="en-US" dirty="0"/>
          </a:p>
        </p:txBody>
      </p:sp>
    </p:spTree>
    <p:extLst>
      <p:ext uri="{BB962C8B-B14F-4D97-AF65-F5344CB8AC3E}">
        <p14:creationId xmlns:p14="http://schemas.microsoft.com/office/powerpoint/2010/main" val="3810583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F97D5-C773-EB4F-8238-DAC9B3E90C0F}"/>
              </a:ext>
            </a:extLst>
          </p:cNvPr>
          <p:cNvSpPr>
            <a:spLocks noGrp="1"/>
          </p:cNvSpPr>
          <p:nvPr>
            <p:ph type="title"/>
          </p:nvPr>
        </p:nvSpPr>
        <p:spPr/>
        <p:txBody>
          <a:bodyPr/>
          <a:lstStyle/>
          <a:p>
            <a:pPr algn="ctr"/>
            <a:r>
              <a:rPr lang="en-US" dirty="0"/>
              <a:t>Hypothesis</a:t>
            </a:r>
          </a:p>
        </p:txBody>
      </p:sp>
      <p:sp>
        <p:nvSpPr>
          <p:cNvPr id="3" name="Content Placeholder 2">
            <a:extLst>
              <a:ext uri="{FF2B5EF4-FFF2-40B4-BE49-F238E27FC236}">
                <a16:creationId xmlns:a16="http://schemas.microsoft.com/office/drawing/2014/main" id="{37A7B043-CE3F-2440-BB6E-183610965654}"/>
              </a:ext>
            </a:extLst>
          </p:cNvPr>
          <p:cNvSpPr>
            <a:spLocks noGrp="1"/>
          </p:cNvSpPr>
          <p:nvPr>
            <p:ph idx="1"/>
          </p:nvPr>
        </p:nvSpPr>
        <p:spPr/>
        <p:txBody>
          <a:bodyPr/>
          <a:lstStyle/>
          <a:p>
            <a:pPr marL="514350" lvl="0" indent="-514350">
              <a:buFont typeface="+mj-lt"/>
              <a:buAutoNum type="arabicPeriod"/>
            </a:pPr>
            <a:r>
              <a:rPr lang="en-US" dirty="0"/>
              <a:t>When </a:t>
            </a:r>
            <a:r>
              <a:rPr lang="en-US" dirty="0" err="1"/>
              <a:t>Gbv</a:t>
            </a:r>
            <a:r>
              <a:rPr lang="en-US" dirty="0"/>
              <a:t>-c viral count is up in an individual, there will be less Ebola viral load and higher T cell count.</a:t>
            </a:r>
          </a:p>
          <a:p>
            <a:pPr marL="514350" lvl="0" indent="-514350">
              <a:buFont typeface="+mj-lt"/>
              <a:buAutoNum type="arabicPeriod"/>
            </a:pPr>
            <a:endParaRPr lang="en-US" dirty="0"/>
          </a:p>
          <a:p>
            <a:pPr marL="514350" lvl="0" indent="-514350">
              <a:buFont typeface="+mj-lt"/>
              <a:buAutoNum type="arabicPeriod"/>
            </a:pPr>
            <a:r>
              <a:rPr lang="en-US" dirty="0"/>
              <a:t>Individuals with </a:t>
            </a:r>
            <a:r>
              <a:rPr lang="en-US" dirty="0" err="1"/>
              <a:t>Gbv</a:t>
            </a:r>
            <a:r>
              <a:rPr lang="en-US" dirty="0"/>
              <a:t>-c will have a different proinflammatory cytokines profile compared to people </a:t>
            </a:r>
            <a:r>
              <a:rPr lang="en-US" dirty="0" err="1"/>
              <a:t>monoinfected</a:t>
            </a:r>
            <a:r>
              <a:rPr lang="en-US" dirty="0"/>
              <a:t> </a:t>
            </a:r>
            <a:r>
              <a:rPr lang="en-US"/>
              <a:t>with Ebola.</a:t>
            </a:r>
            <a:endParaRPr lang="en-US" dirty="0"/>
          </a:p>
          <a:p>
            <a:endParaRPr lang="en-US" dirty="0"/>
          </a:p>
        </p:txBody>
      </p:sp>
    </p:spTree>
    <p:extLst>
      <p:ext uri="{BB962C8B-B14F-4D97-AF65-F5344CB8AC3E}">
        <p14:creationId xmlns:p14="http://schemas.microsoft.com/office/powerpoint/2010/main" val="3219794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C0D8A-84CE-BC48-8FA4-6327696C663D}"/>
              </a:ext>
            </a:extLst>
          </p:cNvPr>
          <p:cNvSpPr>
            <a:spLocks noGrp="1"/>
          </p:cNvSpPr>
          <p:nvPr>
            <p:ph type="title"/>
          </p:nvPr>
        </p:nvSpPr>
        <p:spPr/>
        <p:txBody>
          <a:bodyPr/>
          <a:lstStyle/>
          <a:p>
            <a:pPr algn="ctr"/>
            <a:r>
              <a:rPr lang="en-US" dirty="0"/>
              <a:t>Topic #1: </a:t>
            </a:r>
            <a:r>
              <a:rPr lang="en-US" i="1" dirty="0"/>
              <a:t>Lactobacillus </a:t>
            </a:r>
            <a:r>
              <a:rPr lang="en-US" i="1" dirty="0" err="1"/>
              <a:t>iners</a:t>
            </a:r>
            <a:endParaRPr lang="en-US" dirty="0"/>
          </a:p>
        </p:txBody>
      </p:sp>
      <p:sp>
        <p:nvSpPr>
          <p:cNvPr id="3" name="Content Placeholder 2">
            <a:extLst>
              <a:ext uri="{FF2B5EF4-FFF2-40B4-BE49-F238E27FC236}">
                <a16:creationId xmlns:a16="http://schemas.microsoft.com/office/drawing/2014/main" id="{67C84610-C410-3244-9219-FD48B7BA4153}"/>
              </a:ext>
            </a:extLst>
          </p:cNvPr>
          <p:cNvSpPr>
            <a:spLocks noGrp="1"/>
          </p:cNvSpPr>
          <p:nvPr>
            <p:ph idx="1"/>
          </p:nvPr>
        </p:nvSpPr>
        <p:spPr>
          <a:xfrm>
            <a:off x="838200" y="1825625"/>
            <a:ext cx="6316362" cy="4351338"/>
          </a:xfrm>
        </p:spPr>
        <p:txBody>
          <a:bodyPr>
            <a:normAutofit lnSpcReduction="10000"/>
          </a:bodyPr>
          <a:lstStyle/>
          <a:p>
            <a:r>
              <a:rPr lang="en-US" dirty="0"/>
              <a:t>Part of vaginal microbial community</a:t>
            </a:r>
          </a:p>
          <a:p>
            <a:endParaRPr lang="en-US" dirty="0"/>
          </a:p>
          <a:p>
            <a:r>
              <a:rPr lang="en-US" dirty="0"/>
              <a:t>“Friend or Foe?”</a:t>
            </a:r>
          </a:p>
          <a:p>
            <a:endParaRPr lang="en-US" dirty="0"/>
          </a:p>
          <a:p>
            <a:r>
              <a:rPr lang="en-US" dirty="0"/>
              <a:t>Found in abundance in healthy and dysbiosis communities such as Bacterial Vaginosis</a:t>
            </a:r>
          </a:p>
          <a:p>
            <a:endParaRPr lang="en-US" dirty="0"/>
          </a:p>
          <a:p>
            <a:r>
              <a:rPr lang="en-US" dirty="0"/>
              <a:t>Helps increase adhesion of </a:t>
            </a:r>
            <a:r>
              <a:rPr lang="en-US" i="1" dirty="0"/>
              <a:t>Gardnerella vaginalis </a:t>
            </a:r>
            <a:r>
              <a:rPr lang="en-US" dirty="0"/>
              <a:t>onto HeLa cells</a:t>
            </a:r>
          </a:p>
          <a:p>
            <a:endParaRPr lang="en-US" dirty="0"/>
          </a:p>
          <a:p>
            <a:endParaRPr lang="en-US" dirty="0"/>
          </a:p>
          <a:p>
            <a:endParaRPr lang="en-US" dirty="0"/>
          </a:p>
          <a:p>
            <a:endParaRPr lang="en-US" dirty="0"/>
          </a:p>
          <a:p>
            <a:endParaRPr lang="en-US" dirty="0"/>
          </a:p>
        </p:txBody>
      </p:sp>
      <p:pic>
        <p:nvPicPr>
          <p:cNvPr id="5" name="Picture 4">
            <a:extLst>
              <a:ext uri="{FF2B5EF4-FFF2-40B4-BE49-F238E27FC236}">
                <a16:creationId xmlns:a16="http://schemas.microsoft.com/office/drawing/2014/main" id="{40623FF3-6E54-3549-9DB2-F419CD39D4DE}"/>
              </a:ext>
            </a:extLst>
          </p:cNvPr>
          <p:cNvPicPr>
            <a:picLocks noChangeAspect="1"/>
          </p:cNvPicPr>
          <p:nvPr/>
        </p:nvPicPr>
        <p:blipFill>
          <a:blip r:embed="rId2"/>
          <a:stretch>
            <a:fillRect/>
          </a:stretch>
        </p:blipFill>
        <p:spPr>
          <a:xfrm>
            <a:off x="7387124" y="2057400"/>
            <a:ext cx="4166886" cy="2743200"/>
          </a:xfrm>
          <a:prstGeom prst="rect">
            <a:avLst/>
          </a:prstGeom>
        </p:spPr>
      </p:pic>
    </p:spTree>
    <p:extLst>
      <p:ext uri="{BB962C8B-B14F-4D97-AF65-F5344CB8AC3E}">
        <p14:creationId xmlns:p14="http://schemas.microsoft.com/office/powerpoint/2010/main" val="4271398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26533-4664-F342-8A4B-36A042D47EB9}"/>
              </a:ext>
            </a:extLst>
          </p:cNvPr>
          <p:cNvSpPr>
            <a:spLocks noGrp="1"/>
          </p:cNvSpPr>
          <p:nvPr>
            <p:ph type="title"/>
          </p:nvPr>
        </p:nvSpPr>
        <p:spPr/>
        <p:txBody>
          <a:bodyPr/>
          <a:lstStyle/>
          <a:p>
            <a:pPr algn="ctr"/>
            <a:r>
              <a:rPr lang="en-US" dirty="0"/>
              <a:t>Topic #1: </a:t>
            </a:r>
            <a:r>
              <a:rPr lang="en-US" i="1" dirty="0"/>
              <a:t>Lactobacillus </a:t>
            </a:r>
            <a:r>
              <a:rPr lang="en-US" i="1" dirty="0" err="1"/>
              <a:t>iners</a:t>
            </a:r>
            <a:endParaRPr lang="en-US" dirty="0"/>
          </a:p>
        </p:txBody>
      </p:sp>
      <p:sp>
        <p:nvSpPr>
          <p:cNvPr id="3" name="Content Placeholder 2">
            <a:extLst>
              <a:ext uri="{FF2B5EF4-FFF2-40B4-BE49-F238E27FC236}">
                <a16:creationId xmlns:a16="http://schemas.microsoft.com/office/drawing/2014/main" id="{FCED1944-7DB6-E14F-8128-57E707B85826}"/>
              </a:ext>
            </a:extLst>
          </p:cNvPr>
          <p:cNvSpPr>
            <a:spLocks noGrp="1"/>
          </p:cNvSpPr>
          <p:nvPr>
            <p:ph idx="1"/>
          </p:nvPr>
        </p:nvSpPr>
        <p:spPr/>
        <p:txBody>
          <a:bodyPr/>
          <a:lstStyle/>
          <a:p>
            <a:r>
              <a:rPr lang="en-US" dirty="0"/>
              <a:t>Reduced genome (~1.3 </a:t>
            </a:r>
            <a:r>
              <a:rPr lang="en-US" dirty="0" err="1"/>
              <a:t>Mbp</a:t>
            </a:r>
            <a:r>
              <a:rPr lang="en-US" dirty="0"/>
              <a:t>) compared to other lactobacilli</a:t>
            </a:r>
          </a:p>
          <a:p>
            <a:pPr lvl="1"/>
            <a:r>
              <a:rPr lang="en-US" dirty="0"/>
              <a:t>Less niche variability compared to other lactobacilli</a:t>
            </a:r>
          </a:p>
          <a:p>
            <a:pPr lvl="1"/>
            <a:r>
              <a:rPr lang="en-US" dirty="0"/>
              <a:t>Possible vaginal symbiont</a:t>
            </a:r>
          </a:p>
          <a:p>
            <a:pPr lvl="1"/>
            <a:endParaRPr lang="en-US" dirty="0"/>
          </a:p>
          <a:p>
            <a:r>
              <a:rPr lang="en-US" dirty="0"/>
              <a:t>Is not a H</a:t>
            </a:r>
            <a:r>
              <a:rPr lang="en-US" baseline="-25000" dirty="0"/>
              <a:t>2</a:t>
            </a:r>
            <a:r>
              <a:rPr lang="en-US" dirty="0"/>
              <a:t>O</a:t>
            </a:r>
            <a:r>
              <a:rPr lang="en-US" baseline="-25000" dirty="0"/>
              <a:t>2</a:t>
            </a:r>
            <a:r>
              <a:rPr lang="en-US" dirty="0"/>
              <a:t>-producer unlike other lactobacilli</a:t>
            </a:r>
          </a:p>
          <a:p>
            <a:pPr lvl="1"/>
            <a:endParaRPr lang="en-US" dirty="0"/>
          </a:p>
          <a:p>
            <a:r>
              <a:rPr lang="en-US" dirty="0"/>
              <a:t>Encodes genes important of stress conditions </a:t>
            </a:r>
          </a:p>
          <a:p>
            <a:pPr lvl="1"/>
            <a:r>
              <a:rPr lang="en-US" dirty="0"/>
              <a:t>Iron-sulfur proteins </a:t>
            </a:r>
          </a:p>
          <a:p>
            <a:pPr lvl="1"/>
            <a:r>
              <a:rPr lang="en-US" i="1" dirty="0" err="1"/>
              <a:t>rpoH</a:t>
            </a:r>
            <a:r>
              <a:rPr lang="en-US" dirty="0"/>
              <a:t>,</a:t>
            </a:r>
            <a:r>
              <a:rPr lang="en-US" i="1" dirty="0"/>
              <a:t> </a:t>
            </a:r>
            <a:r>
              <a:rPr lang="en-US" i="1" dirty="0" err="1"/>
              <a:t>rpoN</a:t>
            </a:r>
            <a:r>
              <a:rPr lang="en-US" dirty="0"/>
              <a:t>, and</a:t>
            </a:r>
            <a:r>
              <a:rPr lang="en-US" i="1" dirty="0"/>
              <a:t> </a:t>
            </a:r>
            <a:r>
              <a:rPr lang="en-US" i="1" dirty="0" err="1"/>
              <a:t>rpoE</a:t>
            </a:r>
            <a:endParaRPr lang="en-US" i="1" dirty="0"/>
          </a:p>
          <a:p>
            <a:endParaRPr lang="en-US" dirty="0"/>
          </a:p>
        </p:txBody>
      </p:sp>
    </p:spTree>
    <p:extLst>
      <p:ext uri="{BB962C8B-B14F-4D97-AF65-F5344CB8AC3E}">
        <p14:creationId xmlns:p14="http://schemas.microsoft.com/office/powerpoint/2010/main" val="376038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1F901-3AE6-5E41-A943-E18C053A7D0D}"/>
              </a:ext>
            </a:extLst>
          </p:cNvPr>
          <p:cNvSpPr>
            <a:spLocks noGrp="1"/>
          </p:cNvSpPr>
          <p:nvPr>
            <p:ph type="title"/>
          </p:nvPr>
        </p:nvSpPr>
        <p:spPr/>
        <p:txBody>
          <a:bodyPr/>
          <a:lstStyle/>
          <a:p>
            <a:pPr algn="ctr"/>
            <a:r>
              <a:rPr lang="en-US" i="1" dirty="0"/>
              <a:t>Lactobacillus </a:t>
            </a:r>
            <a:r>
              <a:rPr lang="en-US" i="1" dirty="0" err="1"/>
              <a:t>iners</a:t>
            </a:r>
            <a:r>
              <a:rPr lang="en-US" i="1" dirty="0"/>
              <a:t> </a:t>
            </a:r>
            <a:r>
              <a:rPr lang="en-US" dirty="0"/>
              <a:t>Aim #1</a:t>
            </a:r>
            <a:endParaRPr lang="en-US" i="1" dirty="0"/>
          </a:p>
        </p:txBody>
      </p:sp>
      <p:sp>
        <p:nvSpPr>
          <p:cNvPr id="3" name="Content Placeholder 2">
            <a:extLst>
              <a:ext uri="{FF2B5EF4-FFF2-40B4-BE49-F238E27FC236}">
                <a16:creationId xmlns:a16="http://schemas.microsoft.com/office/drawing/2014/main" id="{35C1785B-6870-BC4B-891C-55992DB835BF}"/>
              </a:ext>
            </a:extLst>
          </p:cNvPr>
          <p:cNvSpPr>
            <a:spLocks noGrp="1"/>
          </p:cNvSpPr>
          <p:nvPr>
            <p:ph idx="1"/>
          </p:nvPr>
        </p:nvSpPr>
        <p:spPr/>
        <p:txBody>
          <a:bodyPr/>
          <a:lstStyle/>
          <a:p>
            <a:r>
              <a:rPr lang="en-US" dirty="0"/>
              <a:t>Find genes that are directly regulated by </a:t>
            </a:r>
            <a:r>
              <a:rPr lang="en-US" i="1" dirty="0" err="1"/>
              <a:t>rpoH</a:t>
            </a:r>
            <a:r>
              <a:rPr lang="en-US" dirty="0"/>
              <a:t> (sigma factor that is usually responsible for stress response to elevated temperature and H</a:t>
            </a:r>
            <a:r>
              <a:rPr lang="en-US" baseline="-25000" dirty="0"/>
              <a:t>2</a:t>
            </a:r>
            <a:r>
              <a:rPr lang="en-US" dirty="0"/>
              <a:t>O</a:t>
            </a:r>
            <a:r>
              <a:rPr lang="en-US" baseline="-25000" dirty="0"/>
              <a:t>2</a:t>
            </a:r>
            <a:r>
              <a:rPr lang="en-US" dirty="0"/>
              <a:t>).</a:t>
            </a:r>
          </a:p>
          <a:p>
            <a:endParaRPr lang="en-US" dirty="0"/>
          </a:p>
          <a:p>
            <a:pPr lvl="0"/>
            <a:r>
              <a:rPr lang="en-US" dirty="0"/>
              <a:t>Methods:</a:t>
            </a:r>
          </a:p>
          <a:p>
            <a:pPr lvl="1"/>
            <a:r>
              <a:rPr lang="en-US" dirty="0"/>
              <a:t>Chip-</a:t>
            </a:r>
            <a:r>
              <a:rPr lang="en-US" dirty="0" err="1"/>
              <a:t>seq</a:t>
            </a:r>
            <a:endParaRPr lang="en-US" dirty="0"/>
          </a:p>
          <a:p>
            <a:pPr lvl="1"/>
            <a:r>
              <a:rPr lang="en-US" dirty="0"/>
              <a:t>Compare knockout and wildtype </a:t>
            </a:r>
            <a:r>
              <a:rPr lang="en-US" dirty="0" err="1"/>
              <a:t>RNAseq</a:t>
            </a:r>
            <a:r>
              <a:rPr lang="en-US" dirty="0"/>
              <a:t> after exposing a sublethal concentration of peroxide</a:t>
            </a:r>
          </a:p>
          <a:p>
            <a:endParaRPr lang="en-US" dirty="0"/>
          </a:p>
        </p:txBody>
      </p:sp>
    </p:spTree>
    <p:extLst>
      <p:ext uri="{BB962C8B-B14F-4D97-AF65-F5344CB8AC3E}">
        <p14:creationId xmlns:p14="http://schemas.microsoft.com/office/powerpoint/2010/main" val="2902885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0EF30-508E-FC4E-8062-46E2E5DE27AE}"/>
              </a:ext>
            </a:extLst>
          </p:cNvPr>
          <p:cNvSpPr>
            <a:spLocks noGrp="1"/>
          </p:cNvSpPr>
          <p:nvPr>
            <p:ph type="title"/>
          </p:nvPr>
        </p:nvSpPr>
        <p:spPr/>
        <p:txBody>
          <a:bodyPr/>
          <a:lstStyle/>
          <a:p>
            <a:pPr algn="ctr"/>
            <a:r>
              <a:rPr lang="en-US" i="1" dirty="0"/>
              <a:t>Lactobacillus </a:t>
            </a:r>
            <a:r>
              <a:rPr lang="en-US" i="1" dirty="0" err="1"/>
              <a:t>iners</a:t>
            </a:r>
            <a:r>
              <a:rPr lang="en-US" i="1" dirty="0"/>
              <a:t> </a:t>
            </a:r>
            <a:r>
              <a:rPr lang="en-US" dirty="0"/>
              <a:t>Aim #2</a:t>
            </a:r>
            <a:endParaRPr lang="en-US" i="1" dirty="0"/>
          </a:p>
        </p:txBody>
      </p:sp>
      <p:sp>
        <p:nvSpPr>
          <p:cNvPr id="3" name="Content Placeholder 2">
            <a:extLst>
              <a:ext uri="{FF2B5EF4-FFF2-40B4-BE49-F238E27FC236}">
                <a16:creationId xmlns:a16="http://schemas.microsoft.com/office/drawing/2014/main" id="{0AF018BC-6B26-1248-8DFA-CEC5A2D0F0A8}"/>
              </a:ext>
            </a:extLst>
          </p:cNvPr>
          <p:cNvSpPr>
            <a:spLocks noGrp="1"/>
          </p:cNvSpPr>
          <p:nvPr>
            <p:ph idx="1"/>
          </p:nvPr>
        </p:nvSpPr>
        <p:spPr/>
        <p:txBody>
          <a:bodyPr/>
          <a:lstStyle/>
          <a:p>
            <a:r>
              <a:rPr lang="en-US" dirty="0"/>
              <a:t>Challenge wildtype and </a:t>
            </a:r>
            <a:r>
              <a:rPr lang="en-US" i="1" dirty="0" err="1"/>
              <a:t>rpoH</a:t>
            </a:r>
            <a:r>
              <a:rPr lang="en-US" dirty="0"/>
              <a:t> null mutant against hydrogen peroxide producing lactobacilli</a:t>
            </a:r>
          </a:p>
          <a:p>
            <a:endParaRPr lang="en-US" dirty="0"/>
          </a:p>
          <a:p>
            <a:pPr lvl="0"/>
            <a:r>
              <a:rPr lang="en-US" dirty="0"/>
              <a:t>Methods:</a:t>
            </a:r>
          </a:p>
          <a:p>
            <a:pPr lvl="1"/>
            <a:r>
              <a:rPr lang="en-US" dirty="0"/>
              <a:t>Coculture in liquid medium</a:t>
            </a:r>
          </a:p>
          <a:p>
            <a:pPr lvl="1"/>
            <a:r>
              <a:rPr lang="en-US" dirty="0"/>
              <a:t>Coculture in cell cultures</a:t>
            </a:r>
          </a:p>
          <a:p>
            <a:endParaRPr lang="en-US" dirty="0"/>
          </a:p>
        </p:txBody>
      </p:sp>
    </p:spTree>
    <p:extLst>
      <p:ext uri="{BB962C8B-B14F-4D97-AF65-F5344CB8AC3E}">
        <p14:creationId xmlns:p14="http://schemas.microsoft.com/office/powerpoint/2010/main" val="385244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C9242-659F-CB40-B549-070039FCC97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6A945BF-07EA-0C4A-A0F0-F7351171DFA1}"/>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A4ECF70E-3F35-F04D-A9BC-06FA151EC01D}"/>
              </a:ext>
            </a:extLst>
          </p:cNvPr>
          <p:cNvPicPr>
            <a:picLocks noChangeAspect="1"/>
          </p:cNvPicPr>
          <p:nvPr/>
        </p:nvPicPr>
        <p:blipFill>
          <a:blip r:embed="rId2"/>
          <a:stretch>
            <a:fillRect/>
          </a:stretch>
        </p:blipFill>
        <p:spPr>
          <a:xfrm>
            <a:off x="2752600" y="222250"/>
            <a:ext cx="8610600" cy="6413500"/>
          </a:xfrm>
          <a:prstGeom prst="rect">
            <a:avLst/>
          </a:prstGeom>
        </p:spPr>
      </p:pic>
      <p:sp>
        <p:nvSpPr>
          <p:cNvPr id="6" name="TextBox 5">
            <a:extLst>
              <a:ext uri="{FF2B5EF4-FFF2-40B4-BE49-F238E27FC236}">
                <a16:creationId xmlns:a16="http://schemas.microsoft.com/office/drawing/2014/main" id="{4338AEA5-9CF8-4D4B-8789-05BD4C1153D8}"/>
              </a:ext>
            </a:extLst>
          </p:cNvPr>
          <p:cNvSpPr txBox="1"/>
          <p:nvPr/>
        </p:nvSpPr>
        <p:spPr>
          <a:xfrm>
            <a:off x="249383" y="3429000"/>
            <a:ext cx="2137558" cy="646331"/>
          </a:xfrm>
          <a:prstGeom prst="rect">
            <a:avLst/>
          </a:prstGeom>
          <a:noFill/>
        </p:spPr>
        <p:txBody>
          <a:bodyPr wrap="square" rtlCol="0">
            <a:spAutoFit/>
          </a:bodyPr>
          <a:lstStyle/>
          <a:p>
            <a:pPr algn="ctr"/>
            <a:r>
              <a:rPr lang="en-US" dirty="0"/>
              <a:t>Negative correlation: </a:t>
            </a:r>
            <a:r>
              <a:rPr lang="en-US" i="1" dirty="0"/>
              <a:t>L. </a:t>
            </a:r>
            <a:r>
              <a:rPr lang="en-US" i="1" dirty="0" err="1"/>
              <a:t>crispatus</a:t>
            </a:r>
            <a:endParaRPr lang="en-US" dirty="0"/>
          </a:p>
        </p:txBody>
      </p:sp>
    </p:spTree>
    <p:extLst>
      <p:ext uri="{BB962C8B-B14F-4D97-AF65-F5344CB8AC3E}">
        <p14:creationId xmlns:p14="http://schemas.microsoft.com/office/powerpoint/2010/main" val="1556456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D1875-14A6-334B-8152-E868607B7FFB}"/>
              </a:ext>
            </a:extLst>
          </p:cNvPr>
          <p:cNvSpPr>
            <a:spLocks noGrp="1"/>
          </p:cNvSpPr>
          <p:nvPr>
            <p:ph type="title"/>
          </p:nvPr>
        </p:nvSpPr>
        <p:spPr/>
        <p:txBody>
          <a:bodyPr/>
          <a:lstStyle/>
          <a:p>
            <a:pPr algn="ctr"/>
            <a:r>
              <a:rPr lang="en-US" dirty="0"/>
              <a:t>Hypotheses</a:t>
            </a:r>
          </a:p>
        </p:txBody>
      </p:sp>
      <p:sp>
        <p:nvSpPr>
          <p:cNvPr id="3" name="Content Placeholder 2">
            <a:extLst>
              <a:ext uri="{FF2B5EF4-FFF2-40B4-BE49-F238E27FC236}">
                <a16:creationId xmlns:a16="http://schemas.microsoft.com/office/drawing/2014/main" id="{31B121E3-413A-B544-B2B0-632F400E70D9}"/>
              </a:ext>
            </a:extLst>
          </p:cNvPr>
          <p:cNvSpPr>
            <a:spLocks noGrp="1"/>
          </p:cNvSpPr>
          <p:nvPr>
            <p:ph idx="1"/>
          </p:nvPr>
        </p:nvSpPr>
        <p:spPr/>
        <p:txBody>
          <a:bodyPr/>
          <a:lstStyle/>
          <a:p>
            <a:pPr marL="514350" lvl="0" indent="-514350">
              <a:buFont typeface="+mj-lt"/>
              <a:buAutoNum type="arabicPeriod"/>
            </a:pPr>
            <a:r>
              <a:rPr lang="en-US" dirty="0"/>
              <a:t> </a:t>
            </a:r>
            <a:r>
              <a:rPr lang="en-US" i="1" dirty="0" err="1"/>
              <a:t>rpoH</a:t>
            </a:r>
            <a:r>
              <a:rPr lang="en-US" dirty="0"/>
              <a:t> is a sigma factor responsible for H</a:t>
            </a:r>
            <a:r>
              <a:rPr lang="en-US" baseline="-25000" dirty="0"/>
              <a:t>2</a:t>
            </a:r>
            <a:r>
              <a:rPr lang="en-US" dirty="0"/>
              <a:t>O</a:t>
            </a:r>
            <a:r>
              <a:rPr lang="en-US" baseline="-25000" dirty="0"/>
              <a:t>2</a:t>
            </a:r>
            <a:r>
              <a:rPr lang="en-US" dirty="0"/>
              <a:t> defense.</a:t>
            </a:r>
          </a:p>
          <a:p>
            <a:pPr marL="514350" lvl="0" indent="-514350">
              <a:buFont typeface="+mj-lt"/>
              <a:buAutoNum type="arabicPeriod"/>
            </a:pPr>
            <a:endParaRPr lang="en-US" dirty="0"/>
          </a:p>
          <a:p>
            <a:pPr marL="514350" lvl="0" indent="-514350">
              <a:buFont typeface="+mj-lt"/>
              <a:buAutoNum type="arabicPeriod"/>
            </a:pPr>
            <a:r>
              <a:rPr lang="en-US" dirty="0"/>
              <a:t> </a:t>
            </a:r>
            <a:r>
              <a:rPr lang="en-US" i="1" dirty="0" err="1"/>
              <a:t>rpoH</a:t>
            </a:r>
            <a:r>
              <a:rPr lang="en-US" dirty="0"/>
              <a:t> null mutant will not be fit in coculture with peroxide   producing lactobacilli.</a:t>
            </a:r>
          </a:p>
          <a:p>
            <a:endParaRPr lang="en-US" dirty="0"/>
          </a:p>
        </p:txBody>
      </p:sp>
    </p:spTree>
    <p:extLst>
      <p:ext uri="{BB962C8B-B14F-4D97-AF65-F5344CB8AC3E}">
        <p14:creationId xmlns:p14="http://schemas.microsoft.com/office/powerpoint/2010/main" val="2595377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8DC53-1DD5-374B-97D1-64C538F74A05}"/>
              </a:ext>
            </a:extLst>
          </p:cNvPr>
          <p:cNvSpPr>
            <a:spLocks noGrp="1"/>
          </p:cNvSpPr>
          <p:nvPr>
            <p:ph type="title"/>
          </p:nvPr>
        </p:nvSpPr>
        <p:spPr/>
        <p:txBody>
          <a:bodyPr/>
          <a:lstStyle/>
          <a:p>
            <a:pPr algn="ctr"/>
            <a:r>
              <a:rPr lang="en-US" dirty="0"/>
              <a:t>Topic #2: Human </a:t>
            </a:r>
            <a:r>
              <a:rPr lang="en-US" dirty="0" err="1"/>
              <a:t>Pegivirus</a:t>
            </a:r>
            <a:endParaRPr lang="en-US" dirty="0"/>
          </a:p>
        </p:txBody>
      </p:sp>
      <p:sp>
        <p:nvSpPr>
          <p:cNvPr id="3" name="Content Placeholder 2">
            <a:extLst>
              <a:ext uri="{FF2B5EF4-FFF2-40B4-BE49-F238E27FC236}">
                <a16:creationId xmlns:a16="http://schemas.microsoft.com/office/drawing/2014/main" id="{02976A26-D327-2C4A-A36B-1FFDFE76CB5D}"/>
              </a:ext>
            </a:extLst>
          </p:cNvPr>
          <p:cNvSpPr>
            <a:spLocks noGrp="1"/>
          </p:cNvSpPr>
          <p:nvPr>
            <p:ph idx="1"/>
          </p:nvPr>
        </p:nvSpPr>
        <p:spPr>
          <a:xfrm>
            <a:off x="838200" y="1825625"/>
            <a:ext cx="7391400" cy="4351338"/>
          </a:xfrm>
        </p:spPr>
        <p:txBody>
          <a:bodyPr/>
          <a:lstStyle/>
          <a:p>
            <a:r>
              <a:rPr lang="en-US" dirty="0"/>
              <a:t>Also called GBV-C virus or hepatitis G virus-HGV</a:t>
            </a:r>
          </a:p>
          <a:p>
            <a:endParaRPr lang="en-US" dirty="0"/>
          </a:p>
          <a:p>
            <a:r>
              <a:rPr lang="en-US" dirty="0"/>
              <a:t>Part of </a:t>
            </a:r>
            <a:r>
              <a:rPr lang="en-US" dirty="0" err="1"/>
              <a:t>Flaviviridae</a:t>
            </a:r>
            <a:r>
              <a:rPr lang="en-US" dirty="0"/>
              <a:t> family</a:t>
            </a:r>
          </a:p>
          <a:p>
            <a:pPr lvl="1"/>
            <a:r>
              <a:rPr lang="en-US" dirty="0"/>
              <a:t>Positive, single-stranded, enveloped RNA viruses</a:t>
            </a:r>
          </a:p>
          <a:p>
            <a:endParaRPr lang="en-US" dirty="0"/>
          </a:p>
          <a:p>
            <a:r>
              <a:rPr lang="en-US" dirty="0"/>
              <a:t>Transmitted by sexual, parenteral, and vertical (mother to child) mechanisms</a:t>
            </a:r>
          </a:p>
          <a:p>
            <a:endParaRPr lang="en-US" dirty="0"/>
          </a:p>
          <a:p>
            <a:r>
              <a:rPr lang="en-US" dirty="0"/>
              <a:t>“Beneficial STI”</a:t>
            </a:r>
          </a:p>
        </p:txBody>
      </p:sp>
      <p:pic>
        <p:nvPicPr>
          <p:cNvPr id="5" name="Picture 4">
            <a:extLst>
              <a:ext uri="{FF2B5EF4-FFF2-40B4-BE49-F238E27FC236}">
                <a16:creationId xmlns:a16="http://schemas.microsoft.com/office/drawing/2014/main" id="{C639CC15-051C-9E4B-ACF8-483122F80398}"/>
              </a:ext>
            </a:extLst>
          </p:cNvPr>
          <p:cNvPicPr>
            <a:picLocks noChangeAspect="1"/>
          </p:cNvPicPr>
          <p:nvPr/>
        </p:nvPicPr>
        <p:blipFill>
          <a:blip r:embed="rId3"/>
          <a:stretch>
            <a:fillRect/>
          </a:stretch>
        </p:blipFill>
        <p:spPr>
          <a:xfrm>
            <a:off x="8229600" y="2456524"/>
            <a:ext cx="3840480" cy="2560320"/>
          </a:xfrm>
          <a:prstGeom prst="rect">
            <a:avLst/>
          </a:prstGeom>
        </p:spPr>
      </p:pic>
    </p:spTree>
    <p:extLst>
      <p:ext uri="{BB962C8B-B14F-4D97-AF65-F5344CB8AC3E}">
        <p14:creationId xmlns:p14="http://schemas.microsoft.com/office/powerpoint/2010/main" val="2493117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3865E-6720-6045-93A0-6E294DDBBB16}"/>
              </a:ext>
            </a:extLst>
          </p:cNvPr>
          <p:cNvSpPr>
            <a:spLocks noGrp="1"/>
          </p:cNvSpPr>
          <p:nvPr>
            <p:ph type="title"/>
          </p:nvPr>
        </p:nvSpPr>
        <p:spPr/>
        <p:txBody>
          <a:bodyPr/>
          <a:lstStyle/>
          <a:p>
            <a:pPr algn="ctr"/>
            <a:r>
              <a:rPr lang="en-US" dirty="0"/>
              <a:t>Human </a:t>
            </a:r>
            <a:r>
              <a:rPr lang="en-US" dirty="0" err="1"/>
              <a:t>Pegivirus</a:t>
            </a:r>
            <a:r>
              <a:rPr lang="en-US" dirty="0"/>
              <a:t> and HIV coinfection</a:t>
            </a:r>
          </a:p>
        </p:txBody>
      </p:sp>
      <p:sp>
        <p:nvSpPr>
          <p:cNvPr id="3" name="Content Placeholder 2">
            <a:extLst>
              <a:ext uri="{FF2B5EF4-FFF2-40B4-BE49-F238E27FC236}">
                <a16:creationId xmlns:a16="http://schemas.microsoft.com/office/drawing/2014/main" id="{DCA3E3F0-A53A-C34C-915E-7C2E83E21E24}"/>
              </a:ext>
            </a:extLst>
          </p:cNvPr>
          <p:cNvSpPr>
            <a:spLocks noGrp="1"/>
          </p:cNvSpPr>
          <p:nvPr>
            <p:ph idx="1"/>
          </p:nvPr>
        </p:nvSpPr>
        <p:spPr/>
        <p:txBody>
          <a:bodyPr/>
          <a:lstStyle/>
          <a:p>
            <a:r>
              <a:rPr lang="en-US" dirty="0"/>
              <a:t>Studies have shown that people coinfected have a delayed progression to AIDS</a:t>
            </a:r>
          </a:p>
          <a:p>
            <a:endParaRPr lang="en-US" dirty="0"/>
          </a:p>
          <a:p>
            <a:r>
              <a:rPr lang="en-US" dirty="0"/>
              <a:t>Reduction in HIV viral load</a:t>
            </a:r>
          </a:p>
          <a:p>
            <a:endParaRPr lang="en-US" dirty="0"/>
          </a:p>
          <a:p>
            <a:r>
              <a:rPr lang="en-US" dirty="0"/>
              <a:t>Higher CD4 cell counts</a:t>
            </a:r>
          </a:p>
          <a:p>
            <a:endParaRPr lang="en-US" dirty="0"/>
          </a:p>
          <a:p>
            <a:r>
              <a:rPr lang="en-US" dirty="0"/>
              <a:t>GBV-c alters cytokine profile, reduces T cell activation, modifies expression of HIV co-receptors, and directly inhibits HIV entry</a:t>
            </a:r>
          </a:p>
          <a:p>
            <a:endParaRPr lang="en-US" dirty="0"/>
          </a:p>
        </p:txBody>
      </p:sp>
    </p:spTree>
    <p:extLst>
      <p:ext uri="{BB962C8B-B14F-4D97-AF65-F5344CB8AC3E}">
        <p14:creationId xmlns:p14="http://schemas.microsoft.com/office/powerpoint/2010/main" val="1070996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4118</TotalTime>
  <Words>375</Words>
  <Application>Microsoft Macintosh PowerPoint</Application>
  <PresentationFormat>Widescreen</PresentationFormat>
  <Paragraphs>93</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Comprehensive Exam Topics</vt:lpstr>
      <vt:lpstr>Topic #1: Lactobacillus iners</vt:lpstr>
      <vt:lpstr>Topic #1: Lactobacillus iners</vt:lpstr>
      <vt:lpstr>Lactobacillus iners Aim #1</vt:lpstr>
      <vt:lpstr>Lactobacillus iners Aim #2</vt:lpstr>
      <vt:lpstr>PowerPoint Presentation</vt:lpstr>
      <vt:lpstr>Hypotheses</vt:lpstr>
      <vt:lpstr>Topic #2: Human Pegivirus</vt:lpstr>
      <vt:lpstr>Human Pegivirus and HIV coinfection</vt:lpstr>
      <vt:lpstr>Ebola Virus Infection</vt:lpstr>
      <vt:lpstr>Human Pegivirus and Ebola coinfection</vt:lpstr>
      <vt:lpstr>Human Pegivirus Aim #1</vt:lpstr>
      <vt:lpstr>Human Pegivirus Aim #2</vt:lpstr>
      <vt:lpstr>Hypothesis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Comps Ideas</dc:title>
  <dc:creator>Eric Almeida</dc:creator>
  <cp:lastModifiedBy>Eric Almeida</cp:lastModifiedBy>
  <cp:revision>53</cp:revision>
  <dcterms:created xsi:type="dcterms:W3CDTF">2020-09-22T16:45:37Z</dcterms:created>
  <dcterms:modified xsi:type="dcterms:W3CDTF">2020-09-25T13:24:35Z</dcterms:modified>
</cp:coreProperties>
</file>