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4" r:id="rId3"/>
    <p:sldId id="257" r:id="rId4"/>
    <p:sldId id="277" r:id="rId5"/>
    <p:sldId id="260" r:id="rId6"/>
    <p:sldId id="261" r:id="rId7"/>
    <p:sldId id="265" r:id="rId8"/>
    <p:sldId id="272" r:id="rId9"/>
    <p:sldId id="262" r:id="rId10"/>
    <p:sldId id="263" r:id="rId11"/>
    <p:sldId id="258" r:id="rId12"/>
    <p:sldId id="274" r:id="rId13"/>
    <p:sldId id="266" r:id="rId14"/>
    <p:sldId id="268" r:id="rId15"/>
    <p:sldId id="275" r:id="rId16"/>
    <p:sldId id="259" r:id="rId17"/>
    <p:sldId id="273" r:id="rId18"/>
    <p:sldId id="269" r:id="rId19"/>
    <p:sldId id="270" r:id="rId20"/>
    <p:sldId id="276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5"/>
    <p:restoredTop sz="94648"/>
  </p:normalViewPr>
  <p:slideViewPr>
    <p:cSldViewPr snapToGrid="0" snapToObjects="1">
      <p:cViewPr varScale="1">
        <p:scale>
          <a:sx n="115" d="100"/>
          <a:sy n="115" d="100"/>
        </p:scale>
        <p:origin x="224" y="336"/>
      </p:cViewPr>
      <p:guideLst/>
    </p:cSldViewPr>
  </p:slideViewPr>
  <p:outlineViewPr>
    <p:cViewPr>
      <p:scale>
        <a:sx n="33" d="100"/>
        <a:sy n="33" d="100"/>
      </p:scale>
      <p:origin x="0" y="-716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08844-FD68-AA40-8C8C-AA0B40DF77A7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42100-9525-7E46-B56A-7923C3132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9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there is a reduction of lactobacilli in the community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042100-9525-7E46-B56A-7923C3132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16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0" dirty="0"/>
              <a:t> seems to be better equipped for attaching to epithelial cells during menstruation. I want to be able to see if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0" dirty="0"/>
              <a:t> can out compete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0" dirty="0"/>
              <a:t> for attachment when cells </a:t>
            </a:r>
            <a:r>
              <a:rPr lang="en-US" i="0" dirty="0" err="1"/>
              <a:t>mimick</a:t>
            </a:r>
            <a:r>
              <a:rPr lang="en-US" i="0" dirty="0"/>
              <a:t> gene expression during menstruation. I also want to see the extent that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0" dirty="0"/>
              <a:t> fibronectin-binding protein aids in its competitiveness with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042100-9525-7E46-B56A-7923C3132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81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0CF1-D956-5D4B-9BF0-A2AA319E77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010C1-AB21-5046-83A7-6D9083356B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C90B1-884D-1442-B2E0-79F65F379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9A8E2-BC99-A641-8A3E-65519A5F5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62EC1-FA81-9047-ACD5-6FE284AB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03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AFA0E-8818-C043-89A9-CB6A8252C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14A93A-C880-C54F-9128-80BC6ED84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EECE9-A585-4B40-B7B7-C8FDCBEB4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8E234-552B-7041-86D1-5555D945F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1A971-0D07-6A42-A139-9DAF68C1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889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6D846D-A6FD-E646-AD0C-96853AD6D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0CBB9B-01F0-E346-A7C4-5983BBF6D7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93A7F-A9EB-D349-AFB5-22A9AB951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FCD25-6F40-1A49-B43F-67107C7C0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17BEC-33E9-9645-A9DF-CF3F3C850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8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A4346-BE25-4348-95D5-7058FDC87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765CB-CD3C-3641-BEB2-2CD1C4933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F80EA-2375-6A49-8369-6B178A560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82B5D-CDCE-184D-8FD3-AE837BD42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C5CBE-C091-8343-ABEE-360410381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943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E90B4-6305-EC45-B8FA-853C6DC92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DC666-33D6-E84A-B8C1-12D987DB2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F4BE6-E155-2745-A724-8D13BF08D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8B7BA-5F95-DA42-A44D-A896748D7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53096-2ABB-574D-BD2C-A75F52626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80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8C4A4-5ADD-DC42-8C71-8F63BD5B2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AAAE2-0045-3141-A090-4816F5D11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4AB75B-A83D-9445-91D6-EF2795641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48EC9-6A42-064B-82FF-2014B5886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7003CA-4370-AF4D-A0AF-EB03C4404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48860-9B5F-1947-BC0B-FB61C0D1E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731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2119D-B7B2-2D4D-9A56-E8125604C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D221B-C313-8040-951C-49BF6BC09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B475CE-C1B2-8640-9C16-2B1706161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17E15B-87B7-DE4C-B036-A40BDD852C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37DE69-27C4-F545-BCD1-DADCDE95E0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1E065-5344-B847-A343-A3B2074BF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C8EC4A-A603-4F4F-9108-7DA8AB37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8CD54F-5B34-B044-BDFA-8C16624D5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931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D4A92-630B-584B-98FE-DA287B4B0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C02E58-EF56-D84A-A6D4-9DC28BE30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9370B9-336A-7F42-AA21-1E07A06BD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CE3C13-E583-4F45-96BC-5DEB94127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87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DA1F07-E4B6-2B4F-95A7-CAC856D6F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0D871-133B-CB4E-854D-4CDF61590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06EB59-4E33-2741-956A-3AECB347A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22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C6643-55C9-D345-86CF-217780EF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A8B49-3004-9843-A26C-39F9532F4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E7244-86D0-BD4E-8E17-7A1957A30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00334D-60E7-864B-A418-3703295DE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479C40-014C-554B-9DBC-BA0E2E0F5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45BFF-F062-1F48-B0D1-87E7079F7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3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465FA-FE24-6B46-AFA7-FBB1F8B95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A3152B-B92E-B040-BD00-1CB34DBCA2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3222BE-D193-624E-9DE4-69922A5CFC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08E244-F958-CB4A-A7E0-1CC827896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E0D56-5949-4540-AEFE-0704367ED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6A53D-F548-B645-8078-64403C848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62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C621F6-8C9D-8244-B6BE-903F99F8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81FE0-2616-F64A-890A-BF4C93385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C70DEF-FA32-3A4C-B8AF-50C29350F4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FF51-6E33-1A48-84D3-7A66E1D97D53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3D95C-1205-B147-A57F-59E7DAC740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F2BB5-2AB9-6D44-B8BE-CE9FDDD921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6CA91-FF07-3545-BA21-241DBCF48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1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614EE-1B5C-0443-817C-716C2ABA3C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300" b="1" dirty="0"/>
              <a:t>Understanding </a:t>
            </a:r>
            <a:r>
              <a:rPr lang="en-US" sz="3300" b="1" i="1" dirty="0"/>
              <a:t>Lactobacillus </a:t>
            </a:r>
            <a:r>
              <a:rPr lang="en-US" sz="3300" b="1" i="1" dirty="0" err="1"/>
              <a:t>iners</a:t>
            </a:r>
            <a:r>
              <a:rPr lang="en-US" sz="3300" b="1" dirty="0"/>
              <a:t> Mechanisms of Hydrogen Peroxide Response and Attachment Competition Between Vaginal Commensal Organisms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37A519-3072-7041-A426-CB3C25BDCF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Comprehensive Oral Exam</a:t>
            </a:r>
          </a:p>
          <a:p>
            <a:r>
              <a:rPr lang="en-US" sz="2000" dirty="0"/>
              <a:t>Eric Almeida</a:t>
            </a:r>
          </a:p>
          <a:p>
            <a:r>
              <a:rPr lang="en-US" sz="2000" dirty="0"/>
              <a:t>December 16, 2020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E7875F-DDE7-2548-B275-CF78A3819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81" y="4343400"/>
            <a:ext cx="2743200" cy="182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2D6E26-0229-604B-803D-802FEF1F1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0421" y="4216400"/>
            <a:ext cx="27432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17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B82F1-822F-104B-B59A-66A9725C6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Overall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338CB-D834-AE47-956D-DE04FCF5B6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To understand the gene regulation of H</a:t>
            </a:r>
            <a:r>
              <a:rPr lang="en-US" sz="4000" b="1" baseline="-25000" dirty="0"/>
              <a:t>2</a:t>
            </a:r>
            <a:r>
              <a:rPr lang="en-US" sz="4000" b="1" dirty="0"/>
              <a:t>O</a:t>
            </a:r>
            <a:r>
              <a:rPr lang="en-US" sz="4000" b="1" baseline="-25000" dirty="0"/>
              <a:t>2</a:t>
            </a:r>
            <a:r>
              <a:rPr lang="en-US" sz="4000" b="1" dirty="0"/>
              <a:t> defense mechanisms in </a:t>
            </a:r>
            <a:r>
              <a:rPr lang="en-US" sz="4000" b="1" i="1" dirty="0"/>
              <a:t>L. </a:t>
            </a:r>
            <a:r>
              <a:rPr lang="en-US" sz="4000" b="1" i="1" dirty="0" err="1"/>
              <a:t>iners</a:t>
            </a:r>
            <a:r>
              <a:rPr lang="en-US" sz="4000" b="1" i="1" dirty="0"/>
              <a:t> </a:t>
            </a:r>
            <a:r>
              <a:rPr lang="en-US" sz="4000" b="1" dirty="0"/>
              <a:t>and its attachment competitiveness between vaginal commensal organisms during menstruation.</a:t>
            </a:r>
            <a:r>
              <a:rPr lang="en-US" sz="4000" dirty="0">
                <a:effectLst/>
              </a:rPr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55407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D7C23-10B2-AB46-AD23-3B37BE845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u="sng" dirty="0"/>
              <a:t>Aim 1.</a:t>
            </a:r>
            <a:r>
              <a:rPr lang="en-US" dirty="0"/>
              <a:t> Identify genes that are regulated by </a:t>
            </a:r>
            <a:r>
              <a:rPr lang="en-US" i="1" dirty="0" err="1"/>
              <a:t>rpoH</a:t>
            </a:r>
            <a:r>
              <a:rPr lang="en-US" i="1" dirty="0"/>
              <a:t> </a:t>
            </a:r>
            <a:r>
              <a:rPr lang="en-US" dirty="0"/>
              <a:t>and test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for sensitivity to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499C5-916A-2440-B937-C7A370C95B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Hypothesis: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L.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iners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will elicit a stress response when exposed to H</a:t>
            </a:r>
            <a:r>
              <a:rPr lang="en-US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</a:t>
            </a:r>
            <a:r>
              <a:rPr lang="en-US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the genes that are responsible for the detection and response to oxidative stress will be regulated by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rpoH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The deletion of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rpoH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will create a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L.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iners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strain that is susceptible to reactive oxygen species.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513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4CF2B-176B-714A-B2BB-87135984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Testing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sensitivity to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9FFFD-CBA7-3447-9A27-3E0252283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test if </a:t>
            </a:r>
            <a:r>
              <a:rPr lang="en-US" dirty="0" err="1"/>
              <a:t>RpoH</a:t>
            </a:r>
            <a:r>
              <a:rPr lang="en-US" dirty="0"/>
              <a:t> is the regulator that controls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response to oxidative stress we will compare the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 </a:t>
            </a:r>
            <a:r>
              <a:rPr lang="en-US" dirty="0"/>
              <a:t>minimum inhibitory concentration of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WT and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We will also perform cocultures between:</a:t>
            </a:r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WT vs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1" dirty="0"/>
              <a:t> </a:t>
            </a:r>
            <a:r>
              <a:rPr lang="en-US" dirty="0"/>
              <a:t>WT</a:t>
            </a:r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vs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1" dirty="0"/>
              <a:t> </a:t>
            </a:r>
            <a:r>
              <a:rPr lang="en-US" dirty="0"/>
              <a:t>WT</a:t>
            </a:r>
            <a:endParaRPr lang="en-US" i="1" dirty="0"/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vs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>
                <a:sym typeface="Symbol" pitchFamily="2" charset="2"/>
              </a:rPr>
              <a:t>spxB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71933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CEB35-A30B-D74D-B4CE-D6D3B3200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Finding Genes Controlled by </a:t>
            </a:r>
            <a:r>
              <a:rPr lang="en-US" dirty="0" err="1"/>
              <a:t>RpoH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B9BD4-1196-D943-800D-DE60D8F84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ChIPseq</a:t>
            </a:r>
            <a:endParaRPr lang="en-US" dirty="0"/>
          </a:p>
          <a:p>
            <a:pPr lvl="1"/>
            <a:r>
              <a:rPr lang="en-US" dirty="0"/>
              <a:t>Tag 6x His-tag to 3’ end of </a:t>
            </a:r>
            <a:r>
              <a:rPr lang="en-US" i="1" dirty="0" err="1"/>
              <a:t>rpoH</a:t>
            </a:r>
            <a:endParaRPr lang="en-US" i="1" dirty="0"/>
          </a:p>
          <a:p>
            <a:pPr lvl="1"/>
            <a:r>
              <a:rPr lang="en-US" i="1" dirty="0"/>
              <a:t>L. iners-rpoH</a:t>
            </a:r>
            <a:r>
              <a:rPr lang="en-US" baseline="-25000" dirty="0"/>
              <a:t>His6</a:t>
            </a:r>
            <a:r>
              <a:rPr lang="en-US" dirty="0"/>
              <a:t> and WT strain will be exposed to a sublethal concentration of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>
                <a:effectLst/>
              </a:rPr>
              <a:t> </a:t>
            </a:r>
          </a:p>
          <a:p>
            <a:pPr lvl="1"/>
            <a:r>
              <a:rPr lang="en-US" dirty="0"/>
              <a:t>Protein crosslinking with paraformaldehyde</a:t>
            </a:r>
          </a:p>
          <a:p>
            <a:pPr lvl="1"/>
            <a:r>
              <a:rPr lang="en-US" dirty="0"/>
              <a:t>DNA sheared</a:t>
            </a:r>
          </a:p>
          <a:p>
            <a:pPr lvl="1"/>
            <a:r>
              <a:rPr lang="en-US" dirty="0"/>
              <a:t>6x His-tag antibody used for immunoprecipitation of segments of DNA attached to </a:t>
            </a:r>
            <a:r>
              <a:rPr lang="en-US" dirty="0" err="1"/>
              <a:t>RpoH</a:t>
            </a:r>
            <a:endParaRPr lang="en-US" dirty="0"/>
          </a:p>
          <a:p>
            <a:pPr lvl="1"/>
            <a:r>
              <a:rPr lang="en-US" dirty="0"/>
              <a:t>Reverse crosslinking and sequence DNA</a:t>
            </a:r>
          </a:p>
        </p:txBody>
      </p:sp>
    </p:spTree>
    <p:extLst>
      <p:ext uri="{BB962C8B-B14F-4D97-AF65-F5344CB8AC3E}">
        <p14:creationId xmlns:p14="http://schemas.microsoft.com/office/powerpoint/2010/main" val="1942116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CD710-116A-4D4D-8F64-A6EED8CA1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Aim 1: Anticipated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CD246-B133-D740-AE6C-AB96CA3A22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will be more sensitive to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than WT</a:t>
            </a:r>
          </a:p>
          <a:p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will be inhibited in coculture with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 WT</a:t>
            </a:r>
          </a:p>
          <a:p>
            <a:pPr lvl="1"/>
            <a:r>
              <a:rPr lang="en-US" dirty="0"/>
              <a:t>This inhibition will be restored when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/>
              <a:t>rpoH</a:t>
            </a:r>
            <a:r>
              <a:rPr lang="en-US" dirty="0"/>
              <a:t> is cocultured with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1" dirty="0"/>
              <a:t> </a:t>
            </a:r>
            <a:r>
              <a:rPr lang="en-US" i="1" dirty="0">
                <a:sym typeface="Symbol" pitchFamily="2" charset="2"/>
              </a:rPr>
              <a:t></a:t>
            </a:r>
            <a:r>
              <a:rPr lang="en-US" i="1" dirty="0" err="1">
                <a:sym typeface="Symbol" pitchFamily="2" charset="2"/>
              </a:rPr>
              <a:t>spxB</a:t>
            </a:r>
            <a:endParaRPr lang="en-US" i="1" dirty="0">
              <a:sym typeface="Symbol" pitchFamily="2" charset="2"/>
            </a:endParaRPr>
          </a:p>
          <a:p>
            <a:pPr lvl="1"/>
            <a:endParaRPr lang="en-US" dirty="0"/>
          </a:p>
          <a:p>
            <a:r>
              <a:rPr lang="en-US" dirty="0" err="1"/>
              <a:t>RpoH</a:t>
            </a:r>
            <a:r>
              <a:rPr lang="en-US" dirty="0"/>
              <a:t> is a heat shock protein</a:t>
            </a:r>
          </a:p>
          <a:p>
            <a:pPr lvl="1"/>
            <a:r>
              <a:rPr lang="en-US" dirty="0"/>
              <a:t>Genes responsible for thermal stress survival will also be under its control</a:t>
            </a:r>
          </a:p>
        </p:txBody>
      </p:sp>
    </p:spTree>
    <p:extLst>
      <p:ext uri="{BB962C8B-B14F-4D97-AF65-F5344CB8AC3E}">
        <p14:creationId xmlns:p14="http://schemas.microsoft.com/office/powerpoint/2010/main" val="161600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F21A-B9C4-8D49-9F25-CF5510B2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Aim 1: Potential Pitfalls &amp; Alternative Approaches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90B8D-3F8D-274A-A6A9-00F4F7AEA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Potential Pitfalls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2891B7-B2C9-864E-B900-9ECEBBF443A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RpoH</a:t>
            </a:r>
            <a:r>
              <a:rPr lang="en-US" dirty="0"/>
              <a:t> does not regulate genes responsible for oxidative stress response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EEB0BC-758A-5449-991C-13CC8C549B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Alternative Approaches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3FC81F-5167-B349-8229-9C7642690CD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Transcriptome analysis of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WT grown in normal media vs media with a sublethal concentration of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</a:p>
          <a:p>
            <a:r>
              <a:rPr lang="en-US" dirty="0"/>
              <a:t>Differentially expressed genes from this analysis will be reviewed for their importance for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protection</a:t>
            </a:r>
          </a:p>
        </p:txBody>
      </p:sp>
    </p:spTree>
    <p:extLst>
      <p:ext uri="{BB962C8B-B14F-4D97-AF65-F5344CB8AC3E}">
        <p14:creationId xmlns:p14="http://schemas.microsoft.com/office/powerpoint/2010/main" val="1284068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93988-63E1-6748-A29A-888340363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36726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en-US" u="sng" dirty="0"/>
              <a:t>Aim 2.</a:t>
            </a:r>
            <a:r>
              <a:rPr lang="en-US" dirty="0"/>
              <a:t> Investigate attachment competition between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 on HeLa cells with and without addition of hormones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35E5E3-7FDE-7C42-9249-DBC5F8C1D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Hypothesis: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L.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iners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will out compete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L.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crispatus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for attachment to HeLa cells when hormones are added to mimic peak menstruation.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12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2D0AD-0815-BE4E-AFE5-208E17093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Attachment during Menstruation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28107-1679-E145-973C-1BD560DE9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 loses abundance during menstruation</a:t>
            </a:r>
          </a:p>
          <a:p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increases in abundance during menstruation</a:t>
            </a:r>
          </a:p>
          <a:p>
            <a:r>
              <a:rPr lang="en-US" dirty="0"/>
              <a:t>During menstruation vaginal epithelial cells increase in a surface membrane known as fibronectin</a:t>
            </a:r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has a higher affinity for binding to fibronectin than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endParaRPr lang="en-US" i="1" dirty="0"/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has a putative fibronectin-binding protein encoded in its genome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620631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44E94-CA11-C444-B847-F212AA8B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Investigating Attachment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D5698-A376-FF4E-A9C2-766FD5461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Adhesion Assays:</a:t>
            </a:r>
          </a:p>
          <a:p>
            <a:pPr lvl="1"/>
            <a:r>
              <a:rPr lang="en-US" dirty="0"/>
              <a:t>HeLa cells pre-exposed to estrogen and progesterone 48 hours prior</a:t>
            </a:r>
          </a:p>
          <a:p>
            <a:pPr lvl="1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 inoculums normalized to 2 x 10</a:t>
            </a:r>
            <a:r>
              <a:rPr lang="en-US" baseline="30000" dirty="0"/>
              <a:t>3</a:t>
            </a:r>
            <a:r>
              <a:rPr lang="en-US" dirty="0"/>
              <a:t> CFU/mL</a:t>
            </a:r>
            <a:r>
              <a:rPr lang="en-US" dirty="0">
                <a:effectLst/>
              </a:rPr>
              <a:t> </a:t>
            </a:r>
          </a:p>
          <a:p>
            <a:pPr lvl="1"/>
            <a:r>
              <a:rPr lang="en-US" dirty="0"/>
              <a:t>Both bacteria added to HeLa cells with and without hormones for 30 minutes at 37</a:t>
            </a:r>
            <a:r>
              <a:rPr lang="en-US" baseline="30000" dirty="0"/>
              <a:t>o</a:t>
            </a:r>
            <a:r>
              <a:rPr lang="en-US" dirty="0"/>
              <a:t>C</a:t>
            </a:r>
          </a:p>
          <a:p>
            <a:pPr lvl="1"/>
            <a:r>
              <a:rPr lang="en-US" dirty="0">
                <a:effectLst/>
              </a:rPr>
              <a:t>After incubation planktonic cells will be washed away</a:t>
            </a:r>
          </a:p>
          <a:p>
            <a:pPr lvl="1"/>
            <a:r>
              <a:rPr lang="en-US" dirty="0">
                <a:effectLst/>
              </a:rPr>
              <a:t>HeLa cells </a:t>
            </a:r>
            <a:r>
              <a:rPr lang="en-US" dirty="0"/>
              <a:t>will be </a:t>
            </a:r>
            <a:r>
              <a:rPr lang="en-US" dirty="0" err="1"/>
              <a:t>trypsinized</a:t>
            </a:r>
            <a:r>
              <a:rPr lang="en-US" dirty="0"/>
              <a:t> and resuspended in 1mL of PBS</a:t>
            </a:r>
          </a:p>
          <a:p>
            <a:pPr lvl="1"/>
            <a:r>
              <a:rPr lang="en-US" dirty="0">
                <a:effectLst/>
              </a:rPr>
              <a:t>Mixture will be fixed and attached cells will be visualized with fluorescence</a:t>
            </a:r>
            <a:r>
              <a:rPr lang="en-US" i="1" dirty="0">
                <a:effectLst/>
              </a:rPr>
              <a:t> in situ </a:t>
            </a:r>
            <a:r>
              <a:rPr lang="en-US" dirty="0">
                <a:effectLst/>
              </a:rPr>
              <a:t>hybridization probes and quantified with ImageJ.</a:t>
            </a:r>
          </a:p>
        </p:txBody>
      </p:sp>
    </p:spTree>
    <p:extLst>
      <p:ext uri="{BB962C8B-B14F-4D97-AF65-F5344CB8AC3E}">
        <p14:creationId xmlns:p14="http://schemas.microsoft.com/office/powerpoint/2010/main" val="150560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E7AA6-EBCC-5547-AD57-5750AED35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Aim 2: Anticipated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1946B-E45F-C444-B887-21F26E9F8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hypothesize that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will out compete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 for attachment to cells mimicking menstruation due to the increase in fibronectin protein </a:t>
            </a:r>
          </a:p>
          <a:p>
            <a:r>
              <a:rPr lang="en-US" dirty="0"/>
              <a:t>We hypothesize that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strain lacking fibronectin-binding protein will have less binding affinity to HeLa cells mimicking menstruation compared to WT</a:t>
            </a:r>
          </a:p>
        </p:txBody>
      </p:sp>
    </p:spTree>
    <p:extLst>
      <p:ext uri="{BB962C8B-B14F-4D97-AF65-F5344CB8AC3E}">
        <p14:creationId xmlns:p14="http://schemas.microsoft.com/office/powerpoint/2010/main" val="2633415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79434-CD10-9646-BB57-C28FD65CD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Importance of Microbiomes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79281-B7CB-EE49-B57C-ECA20D712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Commensal bacteria in microbiomes can provide protection by:</a:t>
            </a:r>
          </a:p>
          <a:p>
            <a:pPr lvl="1"/>
            <a:r>
              <a:rPr lang="en-US" dirty="0"/>
              <a:t>Interacting with the host immune system</a:t>
            </a:r>
          </a:p>
          <a:p>
            <a:pPr lvl="1"/>
            <a:r>
              <a:rPr lang="en-US" dirty="0"/>
              <a:t>Competing with pathogens for colonization to host</a:t>
            </a:r>
          </a:p>
          <a:p>
            <a:pPr lvl="1"/>
            <a:r>
              <a:rPr lang="en-US" dirty="0"/>
              <a:t>Producing metabolites that inhibit the pathogen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7F2E45-5D2C-FB49-B7FC-EB058D9DB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941" y="3429000"/>
            <a:ext cx="193211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62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F21A-B9C4-8D49-9F25-CF5510B2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Aim 2: Potential Pitfalls &amp; Alternative Approaches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90B8D-3F8D-274A-A6A9-00F4F7AEA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Potential Pitfalls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2891B7-B2C9-864E-B900-9ECEBBF443A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Fibronectin may not be induced during hormone exposure</a:t>
            </a:r>
          </a:p>
          <a:p>
            <a:endParaRPr lang="en-US" dirty="0"/>
          </a:p>
          <a:p>
            <a:r>
              <a:rPr lang="en-US" dirty="0"/>
              <a:t>Surface proteins other then fibronectin may give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its binding affinity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EEB0BC-758A-5449-991C-13CC8C549B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Alternative Approaches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3FC81F-5167-B349-8229-9C7642690CD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Addition of dexamethasone and transforming growth factor Beta have been shown to induce fibronectin expression 11-fold</a:t>
            </a:r>
          </a:p>
          <a:p>
            <a:r>
              <a:rPr lang="en-US" dirty="0"/>
              <a:t>Transposon mutagenesis will be employed to find genes essential for attachment to HeLa cells mimicking menstruation</a:t>
            </a:r>
          </a:p>
        </p:txBody>
      </p:sp>
    </p:spTree>
    <p:extLst>
      <p:ext uri="{BB962C8B-B14F-4D97-AF65-F5344CB8AC3E}">
        <p14:creationId xmlns:p14="http://schemas.microsoft.com/office/powerpoint/2010/main" val="3113856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2EF6F-212A-7948-BCCE-90A451D3B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60D94D-FC39-1F46-903D-D69D04745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72967B-7A23-C54D-8912-4DCEDBE477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E2846-455F-774C-A30A-0C58AD0E5C4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83A905D-97ED-6C47-B235-4E3ADC5986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35638" y="2323266"/>
            <a:ext cx="7673124" cy="2211467"/>
          </a:xfrm>
        </p:spPr>
      </p:pic>
    </p:spTree>
    <p:extLst>
      <p:ext uri="{BB962C8B-B14F-4D97-AF65-F5344CB8AC3E}">
        <p14:creationId xmlns:p14="http://schemas.microsoft.com/office/powerpoint/2010/main" val="46659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15635-48E6-C94B-B435-0EF9AE8B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Human Vaginal Microbiome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4A049-418F-3847-AB16-7DFF62CE8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‘Healthy’ vaginal microbiome consists of lactobacilli</a:t>
            </a:r>
          </a:p>
          <a:p>
            <a:r>
              <a:rPr lang="en-US" dirty="0"/>
              <a:t>Key species in the community:</a:t>
            </a:r>
          </a:p>
          <a:p>
            <a:pPr lvl="1"/>
            <a:r>
              <a:rPr lang="en-US" b="1" i="1" dirty="0"/>
              <a:t>L. </a:t>
            </a:r>
            <a:r>
              <a:rPr lang="en-US" b="1" i="1" dirty="0" err="1"/>
              <a:t>crispatus</a:t>
            </a:r>
            <a:endParaRPr lang="en-US" b="1" i="1" dirty="0"/>
          </a:p>
          <a:p>
            <a:pPr lvl="1"/>
            <a:r>
              <a:rPr lang="en-US" b="1" i="1" dirty="0"/>
              <a:t>L. </a:t>
            </a:r>
            <a:r>
              <a:rPr lang="en-US" b="1" i="1" dirty="0" err="1"/>
              <a:t>iners</a:t>
            </a:r>
            <a:endParaRPr lang="en-US" b="1" i="1" dirty="0"/>
          </a:p>
          <a:p>
            <a:pPr lvl="1"/>
            <a:r>
              <a:rPr lang="en-US" i="1" dirty="0"/>
              <a:t>L. </a:t>
            </a:r>
            <a:r>
              <a:rPr lang="en-US" i="1" dirty="0" err="1"/>
              <a:t>gasseri</a:t>
            </a:r>
            <a:endParaRPr lang="en-US" i="1" dirty="0"/>
          </a:p>
          <a:p>
            <a:pPr lvl="1"/>
            <a:r>
              <a:rPr lang="en-US" i="1" dirty="0"/>
              <a:t>L. </a:t>
            </a:r>
            <a:r>
              <a:rPr lang="en-US" i="1" dirty="0" err="1"/>
              <a:t>jensenii</a:t>
            </a:r>
            <a:endParaRPr lang="en-US" i="1" dirty="0"/>
          </a:p>
          <a:p>
            <a:r>
              <a:rPr lang="en-US" dirty="0"/>
              <a:t>These organisms can occur in the community at the same time but usually one species at a time will dominate the community with a relative abundance &gt;50%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3A6928-94EA-FE4A-9192-412A4FCD9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976" y="1918010"/>
            <a:ext cx="2375208" cy="237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52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B88B-8E38-714C-8E96-1D29662A9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Are All Lactobacilli Beneficial?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DE0A0DC-17B6-B841-81B5-627CE9BA74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9884" y="1706121"/>
            <a:ext cx="7289732" cy="477192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017C5A-1728-2A42-A084-7898B0DA016B}"/>
              </a:ext>
            </a:extLst>
          </p:cNvPr>
          <p:cNvSpPr txBox="1"/>
          <p:nvPr/>
        </p:nvSpPr>
        <p:spPr>
          <a:xfrm>
            <a:off x="7424325" y="6356504"/>
            <a:ext cx="1995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Petrova</a:t>
            </a:r>
            <a:r>
              <a:rPr lang="en-US" dirty="0"/>
              <a:t> et al., 2017</a:t>
            </a:r>
          </a:p>
        </p:txBody>
      </p:sp>
    </p:spTree>
    <p:extLst>
      <p:ext uri="{BB962C8B-B14F-4D97-AF65-F5344CB8AC3E}">
        <p14:creationId xmlns:p14="http://schemas.microsoft.com/office/powerpoint/2010/main" val="1734317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A8164-8FE7-EB44-8FB5-1CE2D976E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Bacterial Vaginosis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10C0B-0B4A-8F45-98C8-1FF391FD1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condition characteristic of an increase in pH and a shift in the vaginal microbiome that results in a decrease of lactobacilli and an increase in diverse, anaerobic and facultative bacteria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Diagnosed clinically by vaginal pH higher than 4.5 and watery vaginal discharge</a:t>
            </a:r>
            <a:endParaRPr lang="en-US" dirty="0">
              <a:effectLst/>
            </a:endParaRPr>
          </a:p>
          <a:p>
            <a:r>
              <a:rPr lang="en-US" dirty="0"/>
              <a:t>Treatment via antibiotics</a:t>
            </a:r>
          </a:p>
          <a:p>
            <a:pPr lvl="1"/>
            <a:r>
              <a:rPr lang="en-US" dirty="0"/>
              <a:t>Metronidazole is the most popular antibiotic used </a:t>
            </a:r>
          </a:p>
          <a:p>
            <a:pPr lvl="1"/>
            <a:r>
              <a:rPr lang="en-US" dirty="0"/>
              <a:t>Recurrence usually occurs within 3 – 12 months</a:t>
            </a:r>
          </a:p>
        </p:txBody>
      </p:sp>
    </p:spTree>
    <p:extLst>
      <p:ext uri="{BB962C8B-B14F-4D97-AF65-F5344CB8AC3E}">
        <p14:creationId xmlns:p14="http://schemas.microsoft.com/office/powerpoint/2010/main" val="1892476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43E62-5099-F446-98BA-6D87832F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Significance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170DC-CB15-7E4D-B8B2-2E5D6B528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BV is prevalent in 29.2% of women aged 14 – 49 years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Risk factor for:</a:t>
            </a:r>
          </a:p>
          <a:p>
            <a:pPr lvl="1"/>
            <a:r>
              <a:rPr lang="en-US" dirty="0"/>
              <a:t>Miscarriage</a:t>
            </a:r>
          </a:p>
          <a:p>
            <a:pPr lvl="1"/>
            <a:r>
              <a:rPr lang="en-US" dirty="0"/>
              <a:t>Preterm delivery</a:t>
            </a:r>
          </a:p>
          <a:p>
            <a:pPr lvl="1"/>
            <a:r>
              <a:rPr lang="en-US" dirty="0"/>
              <a:t>Sexually transmitted infections</a:t>
            </a:r>
            <a:endParaRPr lang="en-US" dirty="0">
              <a:effectLst/>
            </a:endParaRPr>
          </a:p>
          <a:p>
            <a:r>
              <a:rPr lang="en-US" dirty="0"/>
              <a:t>Understanding how the community occupants interact and transition from a healthy community dominated by mostly lactobacilli to a more diverse community is imperative to find better mechanisms of treatment that may involve probiotics.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459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AA9F1-0DDF-7E4C-9F5D-8844CDC7C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Beneficial Properties of </a:t>
            </a:r>
            <a:r>
              <a:rPr lang="en-US" i="1" dirty="0"/>
              <a:t>Lactobacillus </a:t>
            </a:r>
            <a:r>
              <a:rPr lang="en-US" dirty="0"/>
              <a:t>species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D280E-C060-EE41-BE97-2C10319FD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L. </a:t>
            </a:r>
            <a:r>
              <a:rPr lang="en-US" i="1" dirty="0" err="1"/>
              <a:t>crispatus</a:t>
            </a:r>
            <a:endParaRPr lang="en-US" dirty="0"/>
          </a:p>
          <a:p>
            <a:pPr lvl="1"/>
            <a:r>
              <a:rPr lang="en-US" dirty="0"/>
              <a:t>5 times decrease in risk for developing BV when dominating community</a:t>
            </a:r>
          </a:p>
          <a:p>
            <a:pPr lvl="1"/>
            <a:r>
              <a:rPr lang="en-US" dirty="0"/>
              <a:t>Tends to have the lowest vaginal pH at 4</a:t>
            </a:r>
          </a:p>
          <a:p>
            <a:pPr lvl="1"/>
            <a:r>
              <a:rPr lang="en-US" dirty="0"/>
              <a:t>95% of strains are hydrogen peroxide-producers</a:t>
            </a:r>
          </a:p>
          <a:p>
            <a:pPr lvl="2"/>
            <a:r>
              <a:rPr lang="en-US" dirty="0"/>
              <a:t>Important for inhibiting catalase-negative organisms</a:t>
            </a:r>
          </a:p>
          <a:p>
            <a:pPr lvl="1"/>
            <a:r>
              <a:rPr lang="en-US" dirty="0"/>
              <a:t>Produces a higher ratio of D-/L- forms of lactate</a:t>
            </a:r>
          </a:p>
          <a:p>
            <a:pPr lvl="2"/>
            <a:r>
              <a:rPr lang="en-US" dirty="0"/>
              <a:t>D-lactate has been shown to aid vaginal mucus to trap HIV away from target cells</a:t>
            </a:r>
          </a:p>
          <a:p>
            <a:pPr lvl="2"/>
            <a:r>
              <a:rPr lang="en-US" dirty="0"/>
              <a:t>D-lactate protects from </a:t>
            </a:r>
            <a:r>
              <a:rPr lang="en-US" i="1" dirty="0"/>
              <a:t>Chlamydia trachomatis</a:t>
            </a:r>
            <a:r>
              <a:rPr lang="en-US" dirty="0"/>
              <a:t> infection by preventing epithelial cell proliferation</a:t>
            </a:r>
          </a:p>
          <a:p>
            <a:pPr lvl="1"/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dirty="0"/>
              <a:t>-dominated communities are more likely to transition to a community dominated by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1913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10E5B-398D-FB4A-893E-7CC432666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: Friend or Foe?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4968E-1E1D-1946-BECF-60B2F7AE0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Reduced genome ~1.3Mbp</a:t>
            </a:r>
          </a:p>
          <a:p>
            <a:r>
              <a:rPr lang="en-US" dirty="0"/>
              <a:t>Less than 9% of strains are hydrogen peroxide-producers</a:t>
            </a:r>
          </a:p>
          <a:p>
            <a:r>
              <a:rPr lang="en-US" dirty="0"/>
              <a:t>Mainly produces L-lactate</a:t>
            </a:r>
          </a:p>
          <a:p>
            <a:pPr lvl="1"/>
            <a:r>
              <a:rPr lang="en-US" dirty="0"/>
              <a:t>L isomer does not provide protection against HIV and </a:t>
            </a:r>
            <a:r>
              <a:rPr lang="en-US" i="1" dirty="0"/>
              <a:t>C. trachomatis</a:t>
            </a:r>
            <a:endParaRPr lang="en-US" dirty="0"/>
          </a:p>
          <a:p>
            <a:r>
              <a:rPr lang="en-US" dirty="0"/>
              <a:t>Able to increase the attachment of BV associated bacteria </a:t>
            </a:r>
            <a:r>
              <a:rPr lang="en-US" i="1" dirty="0"/>
              <a:t>Gardnerella vaginalis</a:t>
            </a:r>
            <a:r>
              <a:rPr lang="en-US" dirty="0"/>
              <a:t> to HeLa cells</a:t>
            </a:r>
          </a:p>
          <a:p>
            <a:r>
              <a:rPr lang="en-US" dirty="0"/>
              <a:t>Encodes a pore-forming </a:t>
            </a:r>
            <a:r>
              <a:rPr lang="en-US" dirty="0" err="1"/>
              <a:t>cytolysin</a:t>
            </a:r>
            <a:r>
              <a:rPr lang="en-US" dirty="0"/>
              <a:t> that is upregulated during BV</a:t>
            </a:r>
          </a:p>
          <a:p>
            <a:pPr lvl="1"/>
            <a:r>
              <a:rPr lang="en-US" dirty="0"/>
              <a:t>Affects human erythrocytes, vaginal epithelial, and cervical cells</a:t>
            </a:r>
          </a:p>
          <a:p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-dominated communities are more likely to transition to a community associated with BV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90000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9C632-275F-4346-AA6E-B8AD11FCE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Statement of 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6D107-C17D-3145-8981-B7D469072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While other lactobacilli in the environment, such as </a:t>
            </a:r>
            <a:r>
              <a:rPr lang="en-US" i="1" dirty="0"/>
              <a:t>Lactobacillus </a:t>
            </a:r>
            <a:r>
              <a:rPr lang="en-US" i="1" dirty="0" err="1"/>
              <a:t>crispatus</a:t>
            </a:r>
            <a:r>
              <a:rPr lang="en-US" dirty="0"/>
              <a:t>, produce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in the environment to antagonize pathogens from colonizing, the mechanisms of how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, a community occupant, defends itself and responds to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in this niche is unknown. </a:t>
            </a:r>
          </a:p>
          <a:p>
            <a:r>
              <a:rPr lang="en-US" dirty="0"/>
              <a:t>We also do not know the mechanisms of how </a:t>
            </a:r>
            <a:r>
              <a:rPr lang="en-US" i="1" dirty="0"/>
              <a:t>L. </a:t>
            </a:r>
            <a:r>
              <a:rPr lang="en-US" i="1" dirty="0" err="1"/>
              <a:t>iners</a:t>
            </a:r>
            <a:r>
              <a:rPr lang="en-US" dirty="0"/>
              <a:t> and </a:t>
            </a:r>
            <a:r>
              <a:rPr lang="en-US" i="1" dirty="0"/>
              <a:t>L. </a:t>
            </a:r>
            <a:r>
              <a:rPr lang="en-US" i="1" dirty="0" err="1"/>
              <a:t>crispatus</a:t>
            </a:r>
            <a:r>
              <a:rPr lang="en-US" i="1" dirty="0"/>
              <a:t> </a:t>
            </a:r>
            <a:r>
              <a:rPr lang="en-US" dirty="0"/>
              <a:t>compete for attachment to host epithelial cells throughout the menstrual cycle. </a:t>
            </a:r>
          </a:p>
        </p:txBody>
      </p:sp>
    </p:spTree>
    <p:extLst>
      <p:ext uri="{BB962C8B-B14F-4D97-AF65-F5344CB8AC3E}">
        <p14:creationId xmlns:p14="http://schemas.microsoft.com/office/powerpoint/2010/main" val="1452724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10816</TotalTime>
  <Words>1235</Words>
  <Application>Microsoft Macintosh PowerPoint</Application>
  <PresentationFormat>Widescreen</PresentationFormat>
  <Paragraphs>117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Understanding Lactobacillus iners Mechanisms of Hydrogen Peroxide Response and Attachment Competition Between Vaginal Commensal Organisms</vt:lpstr>
      <vt:lpstr>Importance of Microbiomes</vt:lpstr>
      <vt:lpstr>Human Vaginal Microbiome</vt:lpstr>
      <vt:lpstr>Are All Lactobacilli Beneficial?</vt:lpstr>
      <vt:lpstr>Bacterial Vaginosis</vt:lpstr>
      <vt:lpstr>Significance</vt:lpstr>
      <vt:lpstr>Beneficial Properties of Lactobacillus species</vt:lpstr>
      <vt:lpstr>L. iners: Friend or Foe?</vt:lpstr>
      <vt:lpstr>Statement of the Problem</vt:lpstr>
      <vt:lpstr>Overall Goal</vt:lpstr>
      <vt:lpstr>Aim 1. Identify genes that are regulated by rpoH and test rpoH for sensitivity to H2O2. </vt:lpstr>
      <vt:lpstr>Testing L. iners rpoH sensitivity to H2O2</vt:lpstr>
      <vt:lpstr>Finding Genes Controlled by RpoH</vt:lpstr>
      <vt:lpstr>Aim 1: Anticipated Results</vt:lpstr>
      <vt:lpstr>Aim 1: Potential Pitfalls &amp; Alternative Approaches</vt:lpstr>
      <vt:lpstr>Aim 2. Investigate attachment competition between L. iners and L. crispatus on HeLa cells with and without addition of hormones</vt:lpstr>
      <vt:lpstr>Attachment during Menstruation</vt:lpstr>
      <vt:lpstr>Investigating Attachment Competition</vt:lpstr>
      <vt:lpstr>Aim 2: Anticipated Results</vt:lpstr>
      <vt:lpstr>Aim 2: Potential Pitfalls &amp; Alternative Approaches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Lactobacillus iners Mechanisms of Hydrogen Peroxide Response and Attachment Competition Between Vaginal Commensal Organisms</dc:title>
  <dc:creator>Eric Almeida</dc:creator>
  <cp:lastModifiedBy>Eric Almeida</cp:lastModifiedBy>
  <cp:revision>77</cp:revision>
  <dcterms:created xsi:type="dcterms:W3CDTF">2020-12-09T01:49:37Z</dcterms:created>
  <dcterms:modified xsi:type="dcterms:W3CDTF">2020-12-16T14:06:19Z</dcterms:modified>
</cp:coreProperties>
</file>