
<file path=[Content_Types].xml><?xml version="1.0" encoding="utf-8"?>
<Types xmlns="http://schemas.openxmlformats.org/package/2006/content-types">
  <Default Extension="jpeg" ContentType="image/jpe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50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327"/>
  </p:normalViewPr>
  <p:slideViewPr>
    <p:cSldViewPr snapToGrid="0" snapToObjects="1">
      <p:cViewPr varScale="1">
        <p:scale>
          <a:sx n="124" d="100"/>
          <a:sy n="124" d="100"/>
        </p:scale>
        <p:origin x="54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AB50D-15D8-C947-857F-56F266C2C0B8}" type="datetimeFigureOut">
              <a:t>3/30/22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1C55B3-A62C-C549-ACDB-A09838E7DC59}" type="slidenum">
              <a:t>‹#›</a:t>
            </a:fld>
            <a:endParaRPr lang="en-US"/>
          </a:p>
        </p:txBody>
      </p:sp>
    </p:spTree>
    <p:extLst>
      <p:ext uri="{BB962C8B-B14F-4D97-AF65-F5344CB8AC3E}">
        <p14:creationId xmlns:p14="http://schemas.microsoft.com/office/powerpoint/2010/main" val="2281654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have images of the 30S subunit of the E. coli ribosome. On the right we have a view of only the 16s rRNA with bS21 which is colored in red. On the left is a closer view, and to orient yourself in yellow is the p-site tRNA and an mRNA in blue, so you can imagine a longer mRNA would be exiting here, very close to the position of bS21. </a:t>
            </a:r>
            <a:r>
              <a:rPr lang="en-US"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Early research into the functions of ribosomal proteins identified that bS21 is involved in translation initiation, perhaps moderating the interaction between the ribosome and the mRNA molecule. </a:t>
            </a:r>
          </a:p>
          <a:p>
            <a:endParaRPr lang="en-US"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US"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**remind them that this is where the 5’UTR interacts during initiation</a:t>
            </a:r>
          </a:p>
          <a:p>
            <a:endParaRPr lang="en-US" sz="1800" kern="1200" dirty="0">
              <a:solidFill>
                <a:srgbClr val="000000"/>
              </a:solidFill>
              <a:effectLst/>
              <a:latin typeface="Calibri" panose="020F0502020204030204" pitchFamily="34" charset="0"/>
              <a:cs typeface="Times New Roman" panose="02020603050405020304" pitchFamily="18" charset="0"/>
            </a:endParaRPr>
          </a:p>
          <a:p>
            <a:r>
              <a:rPr lang="en-US" sz="1800" kern="1200" dirty="0">
                <a:solidFill>
                  <a:srgbClr val="000000"/>
                </a:solidFill>
                <a:effectLst/>
                <a:latin typeface="Calibri" panose="020F0502020204030204" pitchFamily="34" charset="0"/>
                <a:cs typeface="Times New Roman" panose="02020603050405020304" pitchFamily="18" charset="0"/>
              </a:rPr>
              <a:t>Now this positioning led us to hypothesize that bS21 is interacting, directly or indirectly, with the 5’ UTR of mRNA molecules. In order to assess this, we’ve come up with reporter strains where we fuse a 5’UTR that we believe is differentially regulated in our wild-type vs. mutant cells, to a reporter – lacZ. For this </a:t>
            </a:r>
            <a:endParaRPr lang="en-US" dirty="0"/>
          </a:p>
        </p:txBody>
      </p:sp>
      <p:sp>
        <p:nvSpPr>
          <p:cNvPr id="4" name="Slide Number Placeholder 3"/>
          <p:cNvSpPr>
            <a:spLocks noGrp="1"/>
          </p:cNvSpPr>
          <p:nvPr>
            <p:ph type="sldNum" sz="quarter" idx="5"/>
          </p:nvPr>
        </p:nvSpPr>
        <p:spPr/>
        <p:txBody>
          <a:bodyPr/>
          <a:lstStyle/>
          <a:p>
            <a:fld id="{5DC35E36-44CF-41A2-B0A4-F6B5CD6E87AA}" type="slidenum">
              <a:rPr lang="en-US" smtClean="0"/>
              <a:t>1</a:t>
            </a:fld>
            <a:endParaRPr lang="en-US"/>
          </a:p>
        </p:txBody>
      </p:sp>
    </p:spTree>
    <p:extLst>
      <p:ext uri="{BB962C8B-B14F-4D97-AF65-F5344CB8AC3E}">
        <p14:creationId xmlns:p14="http://schemas.microsoft.com/office/powerpoint/2010/main" val="3035117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902EF-596A-5E4A-B07D-E57D6DA17A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8B0E3CE-B2B3-EA43-AEFF-C3EED334DF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785220-A9B0-754E-84BB-24F3440B3669}"/>
              </a:ext>
            </a:extLst>
          </p:cNvPr>
          <p:cNvSpPr>
            <a:spLocks noGrp="1"/>
          </p:cNvSpPr>
          <p:nvPr>
            <p:ph type="dt" sz="half" idx="10"/>
          </p:nvPr>
        </p:nvSpPr>
        <p:spPr/>
        <p:txBody>
          <a:bodyPr/>
          <a:lstStyle/>
          <a:p>
            <a:fld id="{405946CD-2D95-0A4A-9F01-B1867EA8FE40}" type="datetimeFigureOut">
              <a:t>3/30/22</a:t>
            </a:fld>
            <a:endParaRPr lang="en-US"/>
          </a:p>
        </p:txBody>
      </p:sp>
      <p:sp>
        <p:nvSpPr>
          <p:cNvPr id="5" name="Footer Placeholder 4">
            <a:extLst>
              <a:ext uri="{FF2B5EF4-FFF2-40B4-BE49-F238E27FC236}">
                <a16:creationId xmlns:a16="http://schemas.microsoft.com/office/drawing/2014/main" id="{A135AF75-93C9-D74C-8463-8CFCEFB377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45FD02-1A3E-5545-B3E8-E69F47BB8D3C}"/>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2368499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5EB1B-AA1D-634D-9B5D-E29B6DC3A5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659F10-F983-5847-A6E7-2FA336A899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A4ED82-C885-6743-802A-54F5D8CCE1AA}"/>
              </a:ext>
            </a:extLst>
          </p:cNvPr>
          <p:cNvSpPr>
            <a:spLocks noGrp="1"/>
          </p:cNvSpPr>
          <p:nvPr>
            <p:ph type="dt" sz="half" idx="10"/>
          </p:nvPr>
        </p:nvSpPr>
        <p:spPr/>
        <p:txBody>
          <a:bodyPr/>
          <a:lstStyle/>
          <a:p>
            <a:fld id="{405946CD-2D95-0A4A-9F01-B1867EA8FE40}" type="datetimeFigureOut">
              <a:t>3/30/22</a:t>
            </a:fld>
            <a:endParaRPr lang="en-US"/>
          </a:p>
        </p:txBody>
      </p:sp>
      <p:sp>
        <p:nvSpPr>
          <p:cNvPr id="5" name="Footer Placeholder 4">
            <a:extLst>
              <a:ext uri="{FF2B5EF4-FFF2-40B4-BE49-F238E27FC236}">
                <a16:creationId xmlns:a16="http://schemas.microsoft.com/office/drawing/2014/main" id="{9C94AC0D-34CF-AB47-9BEC-F7CEFF8C56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86990E-3510-CF4B-8706-B58B30D0E732}"/>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887647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AD63F4-BC2A-894C-803D-3EEA7D6306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B66B2C-B8DD-104F-905C-C97D6C19FF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AD12EA-18AB-F142-AF31-631040F126CE}"/>
              </a:ext>
            </a:extLst>
          </p:cNvPr>
          <p:cNvSpPr>
            <a:spLocks noGrp="1"/>
          </p:cNvSpPr>
          <p:nvPr>
            <p:ph type="dt" sz="half" idx="10"/>
          </p:nvPr>
        </p:nvSpPr>
        <p:spPr/>
        <p:txBody>
          <a:bodyPr/>
          <a:lstStyle/>
          <a:p>
            <a:fld id="{405946CD-2D95-0A4A-9F01-B1867EA8FE40}" type="datetimeFigureOut">
              <a:t>3/30/22</a:t>
            </a:fld>
            <a:endParaRPr lang="en-US"/>
          </a:p>
        </p:txBody>
      </p:sp>
      <p:sp>
        <p:nvSpPr>
          <p:cNvPr id="5" name="Footer Placeholder 4">
            <a:extLst>
              <a:ext uri="{FF2B5EF4-FFF2-40B4-BE49-F238E27FC236}">
                <a16:creationId xmlns:a16="http://schemas.microsoft.com/office/drawing/2014/main" id="{BF416BBC-6A46-D94F-B079-3821259FA8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9B32EF-F9AA-C24C-AFEE-50F434385C35}"/>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1915037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2F0F2-2A19-F944-A3BF-0A995D8379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4D292A-C492-FF4E-B9D7-10538B5B33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8A8499-294D-4441-8E78-91937454E9C2}"/>
              </a:ext>
            </a:extLst>
          </p:cNvPr>
          <p:cNvSpPr>
            <a:spLocks noGrp="1"/>
          </p:cNvSpPr>
          <p:nvPr>
            <p:ph type="dt" sz="half" idx="10"/>
          </p:nvPr>
        </p:nvSpPr>
        <p:spPr/>
        <p:txBody>
          <a:bodyPr/>
          <a:lstStyle/>
          <a:p>
            <a:fld id="{405946CD-2D95-0A4A-9F01-B1867EA8FE40}" type="datetimeFigureOut">
              <a:t>3/30/22</a:t>
            </a:fld>
            <a:endParaRPr lang="en-US"/>
          </a:p>
        </p:txBody>
      </p:sp>
      <p:sp>
        <p:nvSpPr>
          <p:cNvPr id="5" name="Footer Placeholder 4">
            <a:extLst>
              <a:ext uri="{FF2B5EF4-FFF2-40B4-BE49-F238E27FC236}">
                <a16:creationId xmlns:a16="http://schemas.microsoft.com/office/drawing/2014/main" id="{7EA46491-7CD7-2E42-9D32-7B2C62BAA2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AC6A02-5366-2A45-AFEF-846157668974}"/>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144808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82068-B94A-514B-B28D-CC8955D5FE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103A21-7806-F548-8E57-9F385B44C8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942EF6-CBD4-504C-9D60-A365792DABA6}"/>
              </a:ext>
            </a:extLst>
          </p:cNvPr>
          <p:cNvSpPr>
            <a:spLocks noGrp="1"/>
          </p:cNvSpPr>
          <p:nvPr>
            <p:ph type="dt" sz="half" idx="10"/>
          </p:nvPr>
        </p:nvSpPr>
        <p:spPr/>
        <p:txBody>
          <a:bodyPr/>
          <a:lstStyle/>
          <a:p>
            <a:fld id="{405946CD-2D95-0A4A-9F01-B1867EA8FE40}" type="datetimeFigureOut">
              <a:t>3/30/22</a:t>
            </a:fld>
            <a:endParaRPr lang="en-US"/>
          </a:p>
        </p:txBody>
      </p:sp>
      <p:sp>
        <p:nvSpPr>
          <p:cNvPr id="5" name="Footer Placeholder 4">
            <a:extLst>
              <a:ext uri="{FF2B5EF4-FFF2-40B4-BE49-F238E27FC236}">
                <a16:creationId xmlns:a16="http://schemas.microsoft.com/office/drawing/2014/main" id="{6C3FB10C-33D4-424B-8900-D9EE8E5E80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26E51D-C9F6-9E48-92F7-3603DFF7165E}"/>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3828684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06B31-6296-9642-813E-CB0EC9A1B7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610BB1-5039-C945-AF96-CA138E2CA2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39AAD9-82E7-4940-B287-A19C4D77E7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3A1573-E2B6-194D-B6F7-64D2BB2D06B0}"/>
              </a:ext>
            </a:extLst>
          </p:cNvPr>
          <p:cNvSpPr>
            <a:spLocks noGrp="1"/>
          </p:cNvSpPr>
          <p:nvPr>
            <p:ph type="dt" sz="half" idx="10"/>
          </p:nvPr>
        </p:nvSpPr>
        <p:spPr/>
        <p:txBody>
          <a:bodyPr/>
          <a:lstStyle/>
          <a:p>
            <a:fld id="{405946CD-2D95-0A4A-9F01-B1867EA8FE40}" type="datetimeFigureOut">
              <a:t>3/30/22</a:t>
            </a:fld>
            <a:endParaRPr lang="en-US"/>
          </a:p>
        </p:txBody>
      </p:sp>
      <p:sp>
        <p:nvSpPr>
          <p:cNvPr id="6" name="Footer Placeholder 5">
            <a:extLst>
              <a:ext uri="{FF2B5EF4-FFF2-40B4-BE49-F238E27FC236}">
                <a16:creationId xmlns:a16="http://schemas.microsoft.com/office/drawing/2014/main" id="{011C26D0-778F-7F41-A920-DC847AF877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F16E5D-811D-644A-B802-D518636A4D05}"/>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3667316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3E004-F9C3-AB41-96F3-8C79B6EB9C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2FD4A30-9F60-E94C-B5F0-7C47F2278C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309FBD-E769-2F4F-AA37-DBBF9B9C8D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883B57D-3C32-5A40-BFEC-E55976F8D6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95BDCA-1E5E-524E-8C89-D013B3566C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7A3FBEE-2383-DF4E-B23B-89049EBD1B80}"/>
              </a:ext>
            </a:extLst>
          </p:cNvPr>
          <p:cNvSpPr>
            <a:spLocks noGrp="1"/>
          </p:cNvSpPr>
          <p:nvPr>
            <p:ph type="dt" sz="half" idx="10"/>
          </p:nvPr>
        </p:nvSpPr>
        <p:spPr/>
        <p:txBody>
          <a:bodyPr/>
          <a:lstStyle/>
          <a:p>
            <a:fld id="{405946CD-2D95-0A4A-9F01-B1867EA8FE40}" type="datetimeFigureOut">
              <a:t>3/30/22</a:t>
            </a:fld>
            <a:endParaRPr lang="en-US"/>
          </a:p>
        </p:txBody>
      </p:sp>
      <p:sp>
        <p:nvSpPr>
          <p:cNvPr id="8" name="Footer Placeholder 7">
            <a:extLst>
              <a:ext uri="{FF2B5EF4-FFF2-40B4-BE49-F238E27FC236}">
                <a16:creationId xmlns:a16="http://schemas.microsoft.com/office/drawing/2014/main" id="{94A33CFA-34EE-B04C-948C-5D6B41E680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F66614-1AD9-4A46-877F-9218438A4450}"/>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242837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665A0-CD02-DF4F-AC66-014C75901F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18E800-5256-024E-B109-0CE0D5029C41}"/>
              </a:ext>
            </a:extLst>
          </p:cNvPr>
          <p:cNvSpPr>
            <a:spLocks noGrp="1"/>
          </p:cNvSpPr>
          <p:nvPr>
            <p:ph type="dt" sz="half" idx="10"/>
          </p:nvPr>
        </p:nvSpPr>
        <p:spPr/>
        <p:txBody>
          <a:bodyPr/>
          <a:lstStyle/>
          <a:p>
            <a:fld id="{405946CD-2D95-0A4A-9F01-B1867EA8FE40}" type="datetimeFigureOut">
              <a:t>3/30/22</a:t>
            </a:fld>
            <a:endParaRPr lang="en-US"/>
          </a:p>
        </p:txBody>
      </p:sp>
      <p:sp>
        <p:nvSpPr>
          <p:cNvPr id="4" name="Footer Placeholder 3">
            <a:extLst>
              <a:ext uri="{FF2B5EF4-FFF2-40B4-BE49-F238E27FC236}">
                <a16:creationId xmlns:a16="http://schemas.microsoft.com/office/drawing/2014/main" id="{0E571D7B-36A9-B244-B36C-9EB672DD11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3E35F8-DFDC-EE4F-B73C-8C4B1B01BB67}"/>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1730794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34F8C1-C767-644A-88B7-E3B6C1A01770}"/>
              </a:ext>
            </a:extLst>
          </p:cNvPr>
          <p:cNvSpPr>
            <a:spLocks noGrp="1"/>
          </p:cNvSpPr>
          <p:nvPr>
            <p:ph type="dt" sz="half" idx="10"/>
          </p:nvPr>
        </p:nvSpPr>
        <p:spPr/>
        <p:txBody>
          <a:bodyPr/>
          <a:lstStyle/>
          <a:p>
            <a:fld id="{405946CD-2D95-0A4A-9F01-B1867EA8FE40}" type="datetimeFigureOut">
              <a:t>3/30/22</a:t>
            </a:fld>
            <a:endParaRPr lang="en-US"/>
          </a:p>
        </p:txBody>
      </p:sp>
      <p:sp>
        <p:nvSpPr>
          <p:cNvPr id="3" name="Footer Placeholder 2">
            <a:extLst>
              <a:ext uri="{FF2B5EF4-FFF2-40B4-BE49-F238E27FC236}">
                <a16:creationId xmlns:a16="http://schemas.microsoft.com/office/drawing/2014/main" id="{EF0208F1-EA77-3947-9C51-7EC325B9BC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E0FC46-6E90-C94A-A9A8-3E8E18354F40}"/>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3120783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A1C55-7246-B74E-A42F-92B7B25FC3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EA0F4A-8273-C844-8019-5B0A2FDC26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89099F-2704-A942-ACAA-93899F6F58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62E037-38CB-3345-8E8C-041A016D19E8}"/>
              </a:ext>
            </a:extLst>
          </p:cNvPr>
          <p:cNvSpPr>
            <a:spLocks noGrp="1"/>
          </p:cNvSpPr>
          <p:nvPr>
            <p:ph type="dt" sz="half" idx="10"/>
          </p:nvPr>
        </p:nvSpPr>
        <p:spPr/>
        <p:txBody>
          <a:bodyPr/>
          <a:lstStyle/>
          <a:p>
            <a:fld id="{405946CD-2D95-0A4A-9F01-B1867EA8FE40}" type="datetimeFigureOut">
              <a:t>3/30/22</a:t>
            </a:fld>
            <a:endParaRPr lang="en-US"/>
          </a:p>
        </p:txBody>
      </p:sp>
      <p:sp>
        <p:nvSpPr>
          <p:cNvPr id="6" name="Footer Placeholder 5">
            <a:extLst>
              <a:ext uri="{FF2B5EF4-FFF2-40B4-BE49-F238E27FC236}">
                <a16:creationId xmlns:a16="http://schemas.microsoft.com/office/drawing/2014/main" id="{A7F01376-0348-444E-BA45-FAC9395C89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807100-111B-FC48-A0BD-C2181BA3453C}"/>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3654834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10699-8F16-C246-8B07-DF601A16E2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3DF985-F532-C24F-88BE-C2F9CE2AA9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E3D945-296F-2C4B-8B35-490DAB71DB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9D2152-4CBB-6646-8E4F-368E6D865232}"/>
              </a:ext>
            </a:extLst>
          </p:cNvPr>
          <p:cNvSpPr>
            <a:spLocks noGrp="1"/>
          </p:cNvSpPr>
          <p:nvPr>
            <p:ph type="dt" sz="half" idx="10"/>
          </p:nvPr>
        </p:nvSpPr>
        <p:spPr/>
        <p:txBody>
          <a:bodyPr/>
          <a:lstStyle/>
          <a:p>
            <a:fld id="{405946CD-2D95-0A4A-9F01-B1867EA8FE40}" type="datetimeFigureOut">
              <a:t>3/30/22</a:t>
            </a:fld>
            <a:endParaRPr lang="en-US"/>
          </a:p>
        </p:txBody>
      </p:sp>
      <p:sp>
        <p:nvSpPr>
          <p:cNvPr id="6" name="Footer Placeholder 5">
            <a:extLst>
              <a:ext uri="{FF2B5EF4-FFF2-40B4-BE49-F238E27FC236}">
                <a16:creationId xmlns:a16="http://schemas.microsoft.com/office/drawing/2014/main" id="{0ADC0A5F-19A9-6B4D-B433-450E707137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DC42C2-DFBD-0346-B211-6AD838F2513D}"/>
              </a:ext>
            </a:extLst>
          </p:cNvPr>
          <p:cNvSpPr>
            <a:spLocks noGrp="1"/>
          </p:cNvSpPr>
          <p:nvPr>
            <p:ph type="sldNum" sz="quarter" idx="12"/>
          </p:nvPr>
        </p:nvSpPr>
        <p:spPr/>
        <p:txBody>
          <a:bodyPr/>
          <a:lstStyle/>
          <a:p>
            <a:fld id="{9241C8FF-9725-6541-90C8-5319D7146E8D}" type="slidenum">
              <a:t>‹#›</a:t>
            </a:fld>
            <a:endParaRPr lang="en-US"/>
          </a:p>
        </p:txBody>
      </p:sp>
    </p:spTree>
    <p:extLst>
      <p:ext uri="{BB962C8B-B14F-4D97-AF65-F5344CB8AC3E}">
        <p14:creationId xmlns:p14="http://schemas.microsoft.com/office/powerpoint/2010/main" val="1630400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0CA266-6DE8-5145-962E-70A1AF7339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27F0CE-0092-E245-9D54-99C10E8D0B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EC6489-C6A5-AA42-A66D-755A10DC78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946CD-2D95-0A4A-9F01-B1867EA8FE40}" type="datetimeFigureOut">
              <a:t>3/30/22</a:t>
            </a:fld>
            <a:endParaRPr lang="en-US"/>
          </a:p>
        </p:txBody>
      </p:sp>
      <p:sp>
        <p:nvSpPr>
          <p:cNvPr id="5" name="Footer Placeholder 4">
            <a:extLst>
              <a:ext uri="{FF2B5EF4-FFF2-40B4-BE49-F238E27FC236}">
                <a16:creationId xmlns:a16="http://schemas.microsoft.com/office/drawing/2014/main" id="{CFB86AF0-2926-1D49-8EC3-A704184DE9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64238A6-FC52-4242-B248-FF040CECE5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41C8FF-9725-6541-90C8-5319D7146E8D}" type="slidenum">
              <a:t>‹#›</a:t>
            </a:fld>
            <a:endParaRPr lang="en-US"/>
          </a:p>
        </p:txBody>
      </p:sp>
    </p:spTree>
    <p:extLst>
      <p:ext uri="{BB962C8B-B14F-4D97-AF65-F5344CB8AC3E}">
        <p14:creationId xmlns:p14="http://schemas.microsoft.com/office/powerpoint/2010/main" val="704555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T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FFEE5-5146-45B8-A915-6D9361765E6C}"/>
              </a:ext>
            </a:extLst>
          </p:cNvPr>
          <p:cNvSpPr>
            <a:spLocks noGrp="1"/>
          </p:cNvSpPr>
          <p:nvPr>
            <p:ph type="title"/>
          </p:nvPr>
        </p:nvSpPr>
        <p:spPr/>
        <p:txBody>
          <a:bodyPr/>
          <a:lstStyle/>
          <a:p>
            <a:r>
              <a:rPr lang="en-US" dirty="0"/>
              <a:t>The role of bS21 in translation</a:t>
            </a:r>
            <a:endParaRPr lang="en-US" dirty="0">
              <a:solidFill>
                <a:schemeClr val="tx1"/>
              </a:solidFill>
            </a:endParaRPr>
          </a:p>
        </p:txBody>
      </p:sp>
      <p:grpSp>
        <p:nvGrpSpPr>
          <p:cNvPr id="8" name="Group 7">
            <a:extLst>
              <a:ext uri="{FF2B5EF4-FFF2-40B4-BE49-F238E27FC236}">
                <a16:creationId xmlns:a16="http://schemas.microsoft.com/office/drawing/2014/main" id="{F7F43B9B-9802-4ED5-9543-6E727E62086D}"/>
              </a:ext>
            </a:extLst>
          </p:cNvPr>
          <p:cNvGrpSpPr/>
          <p:nvPr/>
        </p:nvGrpSpPr>
        <p:grpSpPr>
          <a:xfrm>
            <a:off x="1021116" y="1953982"/>
            <a:ext cx="10002622" cy="3855720"/>
            <a:chOff x="1351178" y="2413576"/>
            <a:chExt cx="10002622" cy="3855720"/>
          </a:xfrm>
        </p:grpSpPr>
        <p:pic>
          <p:nvPicPr>
            <p:cNvPr id="4" name="Picture 3">
              <a:extLst>
                <a:ext uri="{FF2B5EF4-FFF2-40B4-BE49-F238E27FC236}">
                  <a16:creationId xmlns:a16="http://schemas.microsoft.com/office/drawing/2014/main" id="{6244A56C-DA0E-41B9-9957-3AE1888C98B3}"/>
                </a:ext>
              </a:extLst>
            </p:cNvPr>
            <p:cNvPicPr>
              <a:picLocks noChangeAspect="1"/>
            </p:cNvPicPr>
            <p:nvPr/>
          </p:nvPicPr>
          <p:blipFill rotWithShape="1">
            <a:blip r:embed="rId3">
              <a:extLst>
                <a:ext uri="{28A0092B-C50C-407E-A947-70E740481C1C}">
                  <a14:useLocalDpi xmlns:a14="http://schemas.microsoft.com/office/drawing/2010/main" val="0"/>
                </a:ext>
              </a:extLst>
            </a:blip>
            <a:srcRect l="5624" t="3111" r="26375" b="2445"/>
            <a:stretch/>
          </p:blipFill>
          <p:spPr>
            <a:xfrm>
              <a:off x="1351178" y="2413576"/>
              <a:ext cx="4935322" cy="3855720"/>
            </a:xfrm>
            <a:prstGeom prst="rect">
              <a:avLst/>
            </a:prstGeom>
          </p:spPr>
        </p:pic>
        <p:pic>
          <p:nvPicPr>
            <p:cNvPr id="7" name="Picture 6">
              <a:extLst>
                <a:ext uri="{FF2B5EF4-FFF2-40B4-BE49-F238E27FC236}">
                  <a16:creationId xmlns:a16="http://schemas.microsoft.com/office/drawing/2014/main" id="{D0575278-98B9-4857-AFD9-7C907F22655B}"/>
                </a:ext>
              </a:extLst>
            </p:cNvPr>
            <p:cNvPicPr>
              <a:picLocks noChangeAspect="1"/>
            </p:cNvPicPr>
            <p:nvPr/>
          </p:nvPicPr>
          <p:blipFill rotWithShape="1">
            <a:blip r:embed="rId4">
              <a:extLst>
                <a:ext uri="{28A0092B-C50C-407E-A947-70E740481C1C}">
                  <a14:useLocalDpi xmlns:a14="http://schemas.microsoft.com/office/drawing/2010/main" val="0"/>
                </a:ext>
              </a:extLst>
            </a:blip>
            <a:srcRect l="2375" t="1540" r="24625"/>
            <a:stretch/>
          </p:blipFill>
          <p:spPr>
            <a:xfrm>
              <a:off x="6271681" y="2413576"/>
              <a:ext cx="5082119" cy="3855720"/>
            </a:xfrm>
            <a:prstGeom prst="rect">
              <a:avLst/>
            </a:prstGeom>
          </p:spPr>
        </p:pic>
      </p:grpSp>
      <p:sp>
        <p:nvSpPr>
          <p:cNvPr id="3" name="TextBox 2">
            <a:extLst>
              <a:ext uri="{FF2B5EF4-FFF2-40B4-BE49-F238E27FC236}">
                <a16:creationId xmlns:a16="http://schemas.microsoft.com/office/drawing/2014/main" id="{D0E4F02D-6DBA-4826-B108-FC1A3AFCD1FE}"/>
              </a:ext>
            </a:extLst>
          </p:cNvPr>
          <p:cNvSpPr txBox="1"/>
          <p:nvPr/>
        </p:nvSpPr>
        <p:spPr>
          <a:xfrm>
            <a:off x="10091394" y="6392902"/>
            <a:ext cx="3286811" cy="369332"/>
          </a:xfrm>
          <a:prstGeom prst="rect">
            <a:avLst/>
          </a:prstGeom>
          <a:noFill/>
        </p:spPr>
        <p:txBody>
          <a:bodyPr wrap="square" rtlCol="0">
            <a:spAutoFit/>
          </a:bodyPr>
          <a:lstStyle/>
          <a:p>
            <a:r>
              <a:rPr lang="en-US" dirty="0"/>
              <a:t>PDB entry: 4V50</a:t>
            </a:r>
          </a:p>
        </p:txBody>
      </p:sp>
      <p:sp>
        <p:nvSpPr>
          <p:cNvPr id="5" name="TextBox 4">
            <a:extLst>
              <a:ext uri="{FF2B5EF4-FFF2-40B4-BE49-F238E27FC236}">
                <a16:creationId xmlns:a16="http://schemas.microsoft.com/office/drawing/2014/main" id="{5438C31A-C3B2-4886-B3B7-838D3A2F3FF4}"/>
              </a:ext>
            </a:extLst>
          </p:cNvPr>
          <p:cNvSpPr txBox="1"/>
          <p:nvPr/>
        </p:nvSpPr>
        <p:spPr>
          <a:xfrm>
            <a:off x="10061027" y="2882462"/>
            <a:ext cx="1292773" cy="369332"/>
          </a:xfrm>
          <a:prstGeom prst="rect">
            <a:avLst/>
          </a:prstGeom>
          <a:noFill/>
        </p:spPr>
        <p:txBody>
          <a:bodyPr wrap="square" rtlCol="0">
            <a:spAutoFit/>
          </a:bodyPr>
          <a:lstStyle/>
          <a:p>
            <a:r>
              <a:rPr lang="en-US" dirty="0"/>
              <a:t>16S rRNA</a:t>
            </a:r>
          </a:p>
        </p:txBody>
      </p:sp>
      <p:sp>
        <p:nvSpPr>
          <p:cNvPr id="6" name="Slide Number Placeholder 5">
            <a:extLst>
              <a:ext uri="{FF2B5EF4-FFF2-40B4-BE49-F238E27FC236}">
                <a16:creationId xmlns:a16="http://schemas.microsoft.com/office/drawing/2014/main" id="{187563C7-F7AE-4C3B-9B97-6649B10D9DCD}"/>
              </a:ext>
            </a:extLst>
          </p:cNvPr>
          <p:cNvSpPr>
            <a:spLocks noGrp="1"/>
          </p:cNvSpPr>
          <p:nvPr>
            <p:ph type="sldNum" sz="quarter" idx="12"/>
          </p:nvPr>
        </p:nvSpPr>
        <p:spPr/>
        <p:txBody>
          <a:bodyPr/>
          <a:lstStyle/>
          <a:p>
            <a:fld id="{111F27A7-E2FF-4A5C-89A3-CB0344BFB9F2}" type="slidenum">
              <a:rPr lang="en-US" smtClean="0"/>
              <a:t>1</a:t>
            </a:fld>
            <a:endParaRPr lang="en-US" dirty="0"/>
          </a:p>
        </p:txBody>
      </p:sp>
    </p:spTree>
    <p:extLst>
      <p:ext uri="{BB962C8B-B14F-4D97-AF65-F5344CB8AC3E}">
        <p14:creationId xmlns:p14="http://schemas.microsoft.com/office/powerpoint/2010/main" val="27229040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198</Words>
  <Application>Microsoft Macintosh PowerPoint</Application>
  <PresentationFormat>Widescreen</PresentationFormat>
  <Paragraphs>10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The role of bS21 in translation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bS21 in translation</dc:title>
  <dc:creator>Kathryn Ramsey</dc:creator>
  <cp:lastModifiedBy>Kathryn Ramsey</cp:lastModifiedBy>
  <cp:revision>1</cp:revision>
  <dcterms:created xsi:type="dcterms:W3CDTF">2022-03-30T17:25:49Z</dcterms:created>
  <dcterms:modified xsi:type="dcterms:W3CDTF">2022-03-30T17:26:07Z</dcterms:modified>
</cp:coreProperties>
</file>