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8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5"/>
    <p:restoredTop sz="78025"/>
  </p:normalViewPr>
  <p:slideViewPr>
    <p:cSldViewPr snapToGrid="0" snapToObjects="1">
      <p:cViewPr varScale="1">
        <p:scale>
          <a:sx n="83" d="100"/>
          <a:sy n="83" d="100"/>
        </p:scale>
        <p:origin x="1392" y="192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8E336-4B78-2E46-9D65-5A4C323DD81F}" type="datetimeFigureOut">
              <a:rPr lang="en-US" smtClean="0"/>
              <a:t>3/31/22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ECB90-8194-D040-9E0E-31FB65AD1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79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Vancomycin prevents cross-linking of peptidoglycan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ECB90-8194-D040-9E0E-31FB65AD1F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41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has been seen in previous literature that: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ECB90-8194-D040-9E0E-31FB65AD1F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0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absence of bS21 may result in improper synthesis of the peptidoglycan cell wall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ECB90-8194-D040-9E0E-31FB65AD1F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05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ECB90-8194-D040-9E0E-31FB65AD1F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78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have been working to create a plasmid with two flanking regions that would knockout </a:t>
            </a:r>
            <a:r>
              <a:rPr lang="en-US" i="1" dirty="0" err="1"/>
              <a:t>rpsU</a:t>
            </a:r>
            <a:r>
              <a:rPr lang="en-US" i="1" dirty="0"/>
              <a:t> </a:t>
            </a:r>
            <a:r>
              <a:rPr lang="en-US" dirty="0"/>
              <a:t>via homologous recombination in </a:t>
            </a:r>
            <a:r>
              <a:rPr lang="en-US" i="1" dirty="0"/>
              <a:t>S. aureus</a:t>
            </a:r>
            <a:endParaRPr lang="en-US" dirty="0"/>
          </a:p>
          <a:p>
            <a:r>
              <a:rPr lang="en-US" dirty="0"/>
              <a:t>This plasmid (which contains the </a:t>
            </a:r>
            <a:r>
              <a:rPr lang="en-US" dirty="0" err="1"/>
              <a:t>pIMAY</a:t>
            </a:r>
            <a:r>
              <a:rPr lang="en-US" dirty="0"/>
              <a:t>-Z plasmid backbone) also contains the gene for chloramphenicol resistance and </a:t>
            </a:r>
            <a:r>
              <a:rPr lang="en-US" i="1" dirty="0"/>
              <a:t>lacZ, </a:t>
            </a:r>
            <a:r>
              <a:rPr lang="en-US" dirty="0"/>
              <a:t>so the plates I have been growing the </a:t>
            </a:r>
            <a:r>
              <a:rPr lang="en-US" i="1" dirty="0"/>
              <a:t>E. coli </a:t>
            </a:r>
            <a:r>
              <a:rPr lang="en-US" dirty="0"/>
              <a:t>transformations on have contained 25 ug/ml chloramphenicol and 100 ug/ml XGAL to aid me in selecting colonies which contain the desired plasmid</a:t>
            </a:r>
          </a:p>
          <a:p>
            <a:endParaRPr lang="en-US" dirty="0"/>
          </a:p>
          <a:p>
            <a:r>
              <a:rPr lang="en-US" dirty="0"/>
              <a:t>The ligation plates contained a lot more colonies than the backbone ligation plate; this ratio indicates a high probability that the desired plasmid is present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ECB90-8194-D040-9E0E-31FB65AD1F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56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ECB90-8194-D040-9E0E-31FB65AD1F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35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0BAD6-0F77-EE4A-9E38-2DDC5C2266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Investigating the role of bS21 in vancomycin-resistant </a:t>
            </a:r>
            <a:r>
              <a:rPr lang="en-US" b="1" i="1" dirty="0"/>
              <a:t>Staphylococcus aureus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2C578-7F62-AC44-92EC-EE1A1E7C15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 Floyd, Hannah Trautmann, DR. Kathryn Ramsey,  and Aisling Macaraeg</a:t>
            </a:r>
          </a:p>
        </p:txBody>
      </p:sp>
    </p:spTree>
    <p:extLst>
      <p:ext uri="{BB962C8B-B14F-4D97-AF65-F5344CB8AC3E}">
        <p14:creationId xmlns:p14="http://schemas.microsoft.com/office/powerpoint/2010/main" val="642865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9C400-6BE9-DD40-A8C3-35E787D44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708C8-3FDE-FF43-B0D5-3455CC168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477541"/>
            <a:ext cx="11029615" cy="3678303"/>
          </a:xfrm>
        </p:spPr>
        <p:txBody>
          <a:bodyPr>
            <a:normAutofit/>
          </a:bodyPr>
          <a:lstStyle/>
          <a:p>
            <a:r>
              <a:rPr lang="en-US" sz="3600" dirty="0"/>
              <a:t>Electroporate into </a:t>
            </a:r>
            <a:r>
              <a:rPr lang="en-US" sz="3600" i="1" dirty="0"/>
              <a:t>S. aureus </a:t>
            </a:r>
            <a:endParaRPr lang="en-US" sz="3600" dirty="0"/>
          </a:p>
          <a:p>
            <a:r>
              <a:rPr lang="en-US" sz="3600" dirty="0"/>
              <a:t>Plasmid Excision, Colony PCR, and Isolation of Genomic DNA</a:t>
            </a:r>
          </a:p>
          <a:p>
            <a:r>
              <a:rPr lang="en-US" sz="3600" dirty="0"/>
              <a:t>Antibiotic Assay?</a:t>
            </a:r>
          </a:p>
          <a:p>
            <a:r>
              <a:rPr lang="en-US" sz="3600" dirty="0"/>
              <a:t>Transmission Electron Microscopy on resistant cells?</a:t>
            </a:r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8825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191">
            <a:extLst>
              <a:ext uri="{FF2B5EF4-FFF2-40B4-BE49-F238E27FC236}">
                <a16:creationId xmlns:a16="http://schemas.microsoft.com/office/drawing/2014/main" id="{84F70134-6950-4AE4-964E-6F00549D3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2EFFCCDB-505A-43A4-AE0D-3E230F603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614407"/>
            <a:ext cx="7507794" cy="57807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F912E7-6CE6-3E4E-91DC-3B1DFBE8F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1850" y="702156"/>
            <a:ext cx="7208958" cy="1013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Acknowledgments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42835674-1537-41A7-AE0A-8A909BDD5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94DCB9C6-AA01-47E0-9A86-F91BDD171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0E9FD230-E508-453F-9185-96C945771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DF9D012A-EDCB-4157-B8DA-1C425D9FE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643" y="641102"/>
            <a:ext cx="3695019" cy="1834053"/>
          </a:xfrm>
          <a:prstGeom prst="rect">
            <a:avLst/>
          </a:prstGeom>
          <a:noFill/>
          <a:ln w="12700">
            <a:solidFill>
              <a:schemeClr val="accent4">
                <a:alpha val="9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University of Rhode Island - Wikipedia">
            <a:extLst>
              <a:ext uri="{FF2B5EF4-FFF2-40B4-BE49-F238E27FC236}">
                <a16:creationId xmlns:a16="http://schemas.microsoft.com/office/drawing/2014/main" id="{6B7C1198-3E90-A14C-BED1-F6BBFADEB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4975" y="811690"/>
            <a:ext cx="1492093" cy="1492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8" name="Rectangle 197">
            <a:extLst>
              <a:ext uri="{FF2B5EF4-FFF2-40B4-BE49-F238E27FC236}">
                <a16:creationId xmlns:a16="http://schemas.microsoft.com/office/drawing/2014/main" id="{D731E598-F84A-41D4-873C-1BA1A3967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172" y="2587223"/>
            <a:ext cx="3695019" cy="1834053"/>
          </a:xfrm>
          <a:prstGeom prst="rect">
            <a:avLst/>
          </a:prstGeom>
          <a:noFill/>
          <a:ln w="12700">
            <a:solidFill>
              <a:schemeClr val="accent4">
                <a:alpha val="9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hode Island IDeA Network of Biomedical Research Excellence – (RI-INBRE)">
            <a:extLst>
              <a:ext uri="{FF2B5EF4-FFF2-40B4-BE49-F238E27FC236}">
                <a16:creationId xmlns:a16="http://schemas.microsoft.com/office/drawing/2014/main" id="{6CFB15A8-556C-764A-9896-9AEC8F8E5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819" y="2849766"/>
            <a:ext cx="3342405" cy="1311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15810135-BC1A-0E49-81B4-29EA25B79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167" y="5214978"/>
            <a:ext cx="3342405" cy="5158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66845-4C98-1143-922A-76B2F733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849" y="2180496"/>
            <a:ext cx="7208957" cy="404568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 would like to thank the Ramsey Lab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Hannah </a:t>
            </a:r>
            <a:r>
              <a:rPr lang="en-US" dirty="0" err="1">
                <a:solidFill>
                  <a:srgbClr val="FFFFFF"/>
                </a:solidFill>
              </a:rPr>
              <a:t>Trautmann</a:t>
            </a:r>
            <a:endParaRPr lang="en-US" dirty="0">
              <a:solidFill>
                <a:srgbClr val="FFFFFF"/>
              </a:solidFill>
            </a:endParaRPr>
          </a:p>
          <a:p>
            <a:pPr lvl="1"/>
            <a:r>
              <a:rPr lang="en-US" dirty="0">
                <a:solidFill>
                  <a:srgbClr val="FFFFFF"/>
                </a:solidFill>
              </a:rPr>
              <a:t>Dr. Kathryn Ramsey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Aisling Macaraeg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Sierra Schmidt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Caterina Ramirez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0DEEFEFF-3F55-4B78-B0EC-F6326827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171" y="4561134"/>
            <a:ext cx="3695019" cy="1834053"/>
          </a:xfrm>
          <a:prstGeom prst="rect">
            <a:avLst/>
          </a:prstGeom>
          <a:noFill/>
          <a:ln w="12700">
            <a:solidFill>
              <a:schemeClr val="accent4">
                <a:alpha val="9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86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BD9F2-83D0-6E47-929B-E76B9DF5E031}"/>
              </a:ext>
            </a:extLst>
          </p:cNvPr>
          <p:cNvSpPr txBox="1">
            <a:spLocks/>
          </p:cNvSpPr>
          <p:nvPr/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Inactivation of </a:t>
            </a:r>
            <a:r>
              <a:rPr lang="en-US" i="1" dirty="0" err="1">
                <a:solidFill>
                  <a:schemeClr val="tx1"/>
                </a:solidFill>
              </a:rPr>
              <a:t>rpsU</a:t>
            </a:r>
            <a:r>
              <a:rPr lang="en-US" i="1" dirty="0">
                <a:solidFill>
                  <a:schemeClr val="tx1"/>
                </a:solidFill>
              </a:rPr>
              <a:t> in S. aureus </a:t>
            </a:r>
            <a:r>
              <a:rPr lang="en-US" dirty="0">
                <a:solidFill>
                  <a:schemeClr val="tx1"/>
                </a:solidFill>
              </a:rPr>
              <a:t>is linked to antibiotic resistance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BF5F2-1FE4-544A-9F12-10AC0217126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Clinical isolates</a:t>
            </a:r>
          </a:p>
          <a:p>
            <a:pPr lvl="1"/>
            <a:r>
              <a:rPr lang="en-US"/>
              <a:t>Frameshift insertion from 4</a:t>
            </a:r>
            <a:r>
              <a:rPr lang="en-US" baseline="30000"/>
              <a:t>th</a:t>
            </a:r>
            <a:r>
              <a:rPr lang="en-US"/>
              <a:t> amino acid on; </a:t>
            </a:r>
            <a:r>
              <a:rPr lang="en-US">
                <a:solidFill>
                  <a:schemeClr val="accent2"/>
                </a:solidFill>
              </a:rPr>
              <a:t>van-R</a:t>
            </a:r>
            <a:r>
              <a:rPr lang="en-US"/>
              <a:t> </a:t>
            </a:r>
            <a:r>
              <a:rPr lang="en-US" sz="1200"/>
              <a:t>(Basco 2019)</a:t>
            </a:r>
            <a:endParaRPr lang="en-US"/>
          </a:p>
          <a:p>
            <a:pPr lvl="1"/>
            <a:r>
              <a:rPr lang="en-US"/>
              <a:t>Stop codon at 31</a:t>
            </a:r>
            <a:r>
              <a:rPr lang="en-US" baseline="30000"/>
              <a:t>st</a:t>
            </a:r>
            <a:r>
              <a:rPr lang="en-US"/>
              <a:t> amino acid; </a:t>
            </a:r>
            <a:r>
              <a:rPr lang="en-US">
                <a:solidFill>
                  <a:schemeClr val="accent2"/>
                </a:solidFill>
              </a:rPr>
              <a:t>van-R</a:t>
            </a:r>
            <a:r>
              <a:rPr lang="en-US" sz="1200"/>
              <a:t> (Matsuo et al. 2013)</a:t>
            </a:r>
            <a:endParaRPr lang="en-US"/>
          </a:p>
          <a:p>
            <a:pPr lvl="1"/>
            <a:r>
              <a:rPr lang="en-US"/>
              <a:t>Frameshift deletion at 53</a:t>
            </a:r>
            <a:r>
              <a:rPr lang="en-US" baseline="30000"/>
              <a:t>rd</a:t>
            </a:r>
            <a:r>
              <a:rPr lang="en-US"/>
              <a:t> amino acid; </a:t>
            </a:r>
            <a:r>
              <a:rPr lang="en-US">
                <a:solidFill>
                  <a:schemeClr val="accent2"/>
                </a:solidFill>
              </a:rPr>
              <a:t>van-R</a:t>
            </a:r>
            <a:r>
              <a:rPr lang="en-US"/>
              <a:t> </a:t>
            </a:r>
            <a:r>
              <a:rPr lang="en-US" sz="1200"/>
              <a:t>(Cameron et al. 2012)</a:t>
            </a:r>
          </a:p>
          <a:p>
            <a:pPr lvl="1"/>
            <a:r>
              <a:rPr lang="en-US"/>
              <a:t>Promoter region of </a:t>
            </a:r>
            <a:r>
              <a:rPr lang="en-US" i="1"/>
              <a:t>rpsU; </a:t>
            </a:r>
            <a:r>
              <a:rPr lang="en-US">
                <a:solidFill>
                  <a:srgbClr val="C00000"/>
                </a:solidFill>
              </a:rPr>
              <a:t>dap-R</a:t>
            </a:r>
            <a:r>
              <a:rPr lang="en-US" sz="1200"/>
              <a:t> (Friedman et al. 2006)</a:t>
            </a:r>
          </a:p>
          <a:p>
            <a:r>
              <a:rPr lang="en-US" i="1"/>
              <a:t>In vitro</a:t>
            </a:r>
            <a:r>
              <a:rPr lang="en-US"/>
              <a:t> experiments</a:t>
            </a:r>
            <a:endParaRPr lang="en-US" i="1"/>
          </a:p>
          <a:p>
            <a:pPr lvl="1"/>
            <a:r>
              <a:rPr lang="en-US"/>
              <a:t>Transposon insertion in start codon; </a:t>
            </a:r>
            <a:r>
              <a:rPr lang="en-US">
                <a:solidFill>
                  <a:schemeClr val="accent2"/>
                </a:solidFill>
              </a:rPr>
              <a:t>van-R</a:t>
            </a:r>
            <a:r>
              <a:rPr lang="en-US"/>
              <a:t> and </a:t>
            </a:r>
            <a:r>
              <a:rPr lang="en-US">
                <a:solidFill>
                  <a:srgbClr val="C00000"/>
                </a:solidFill>
              </a:rPr>
              <a:t>dap-R</a:t>
            </a:r>
            <a:r>
              <a:rPr lang="en-US"/>
              <a:t> </a:t>
            </a:r>
            <a:r>
              <a:rPr lang="en-US" sz="1200"/>
              <a:t>(Blake and O'Neill 2012)</a:t>
            </a:r>
          </a:p>
          <a:p>
            <a:pPr marL="457200" lvl="1" indent="0">
              <a:buFont typeface="Wingdings 2" panose="05020102010507070707" pitchFamily="18" charset="2"/>
              <a:buNone/>
            </a:pPr>
            <a:endParaRPr lang="en-US"/>
          </a:p>
          <a:p>
            <a:pPr lvl="1"/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069F165-2B89-2E48-B984-A8003EBDF8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90" r="63283" b="-1244"/>
          <a:stretch/>
        </p:blipFill>
        <p:spPr bwMode="auto">
          <a:xfrm>
            <a:off x="3840033" y="4758267"/>
            <a:ext cx="3377402" cy="209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ED2AE2-586A-B44E-B16A-B098DE06D73D}"/>
              </a:ext>
            </a:extLst>
          </p:cNvPr>
          <p:cNvSpPr txBox="1"/>
          <p:nvPr/>
        </p:nvSpPr>
        <p:spPr>
          <a:xfrm>
            <a:off x="7608216" y="6308209"/>
            <a:ext cx="2004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Cui et al. 2006</a:t>
            </a:r>
          </a:p>
        </p:txBody>
      </p:sp>
    </p:spTree>
    <p:extLst>
      <p:ext uri="{BB962C8B-B14F-4D97-AF65-F5344CB8AC3E}">
        <p14:creationId xmlns:p14="http://schemas.microsoft.com/office/powerpoint/2010/main" val="329384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86BD6-5DE9-2041-837E-1F49CF72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Staphylococcus Aureus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0C22A-A789-4F41-B7D9-CF3AE2A41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6092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Gram-positive pathogenic bacterium</a:t>
            </a:r>
          </a:p>
          <a:p>
            <a:r>
              <a:rPr lang="en-US" sz="2800" dirty="0"/>
              <a:t>Causative organism of staph infections </a:t>
            </a:r>
          </a:p>
          <a:p>
            <a:r>
              <a:rPr lang="en-US" sz="2800" dirty="0"/>
              <a:t>Many antibiotic-resistant strains </a:t>
            </a:r>
          </a:p>
          <a:p>
            <a:pPr lvl="1"/>
            <a:r>
              <a:rPr lang="en-US" sz="2600" dirty="0"/>
              <a:t>Penicillin</a:t>
            </a:r>
          </a:p>
          <a:p>
            <a:pPr lvl="1"/>
            <a:r>
              <a:rPr lang="en-US" sz="2600" dirty="0"/>
              <a:t>Methicillin </a:t>
            </a:r>
          </a:p>
          <a:p>
            <a:pPr lvl="1"/>
            <a:r>
              <a:rPr lang="en-US" sz="2600" dirty="0"/>
              <a:t>Vancomycin</a:t>
            </a:r>
          </a:p>
          <a:p>
            <a:pPr lvl="1"/>
            <a:r>
              <a:rPr lang="en-US" sz="2600" dirty="0"/>
              <a:t>Daptomycin </a:t>
            </a:r>
          </a:p>
          <a:p>
            <a:pPr>
              <a:lnSpc>
                <a:spcPct val="120000"/>
              </a:lnSpc>
            </a:pPr>
            <a:r>
              <a:rPr lang="en-US" sz="3000" dirty="0"/>
              <a:t>My project focuses on the interaction between </a:t>
            </a:r>
            <a:r>
              <a:rPr lang="en-US" sz="3000" i="1" dirty="0"/>
              <a:t>S. aureus,</a:t>
            </a:r>
            <a:r>
              <a:rPr lang="en-US" sz="3000" dirty="0"/>
              <a:t> vancomycin, and bS21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B5F1685-65CF-864C-8B6C-80272A169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852" y="2069527"/>
            <a:ext cx="4012444" cy="3078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032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1F647-3117-3143-9C72-ADE1BD27D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Action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C4D13-48B2-184C-859A-AF2962F598C3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321425" y="5262563"/>
            <a:ext cx="5870575" cy="1223159"/>
          </a:xfrm>
        </p:spPr>
        <p:txBody>
          <a:bodyPr>
            <a:normAutofit/>
          </a:bodyPr>
          <a:lstStyle/>
          <a:p>
            <a:r>
              <a:rPr lang="en-US" sz="3200" dirty="0"/>
              <a:t>The cell cannot grow or divide properly without the cell wall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9C661D3-A7C6-1A48-859B-CA112453261C}"/>
              </a:ext>
            </a:extLst>
          </p:cNvPr>
          <p:cNvSpPr/>
          <p:nvPr/>
        </p:nvSpPr>
        <p:spPr>
          <a:xfrm>
            <a:off x="2446317" y="3265714"/>
            <a:ext cx="1270660" cy="1199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nut 5">
            <a:extLst>
              <a:ext uri="{FF2B5EF4-FFF2-40B4-BE49-F238E27FC236}">
                <a16:creationId xmlns:a16="http://schemas.microsoft.com/office/drawing/2014/main" id="{C0A0A6CD-78E7-C14A-9787-659592D9A409}"/>
              </a:ext>
            </a:extLst>
          </p:cNvPr>
          <p:cNvSpPr/>
          <p:nvPr/>
        </p:nvSpPr>
        <p:spPr>
          <a:xfrm>
            <a:off x="2422566" y="3265714"/>
            <a:ext cx="1306286" cy="1223159"/>
          </a:xfrm>
          <a:prstGeom prst="don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B447B46F-63C4-BE4A-9D32-DB2492B0A4F2}"/>
              </a:ext>
            </a:extLst>
          </p:cNvPr>
          <p:cNvSpPr/>
          <p:nvPr/>
        </p:nvSpPr>
        <p:spPr>
          <a:xfrm>
            <a:off x="1757548" y="3492542"/>
            <a:ext cx="510639" cy="248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DDD93887-0D01-2A49-9B9F-DD88F99B9D7D}"/>
              </a:ext>
            </a:extLst>
          </p:cNvPr>
          <p:cNvSpPr/>
          <p:nvPr/>
        </p:nvSpPr>
        <p:spPr>
          <a:xfrm>
            <a:off x="4488873" y="3657600"/>
            <a:ext cx="2743200" cy="201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05C171-5AFE-A442-8E8E-CB9DD9663551}"/>
              </a:ext>
            </a:extLst>
          </p:cNvPr>
          <p:cNvSpPr txBox="1"/>
          <p:nvPr/>
        </p:nvSpPr>
        <p:spPr>
          <a:xfrm>
            <a:off x="4488873" y="2250992"/>
            <a:ext cx="32419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Cell wall biosynthesis halted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73A5CC7-91DC-1E48-9CAD-F84F90DD35A4}"/>
              </a:ext>
            </a:extLst>
          </p:cNvPr>
          <p:cNvSpPr/>
          <p:nvPr/>
        </p:nvSpPr>
        <p:spPr>
          <a:xfrm>
            <a:off x="8203829" y="3235036"/>
            <a:ext cx="1270660" cy="1199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nut 12">
            <a:extLst>
              <a:ext uri="{FF2B5EF4-FFF2-40B4-BE49-F238E27FC236}">
                <a16:creationId xmlns:a16="http://schemas.microsoft.com/office/drawing/2014/main" id="{F28EF1E7-1955-CD43-B4E1-C576EA6E1F5B}"/>
              </a:ext>
            </a:extLst>
          </p:cNvPr>
          <p:cNvSpPr/>
          <p:nvPr/>
        </p:nvSpPr>
        <p:spPr>
          <a:xfrm>
            <a:off x="8180078" y="3235036"/>
            <a:ext cx="1306286" cy="1223159"/>
          </a:xfrm>
          <a:prstGeom prst="don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>
            <a:extLst>
              <a:ext uri="{FF2B5EF4-FFF2-40B4-BE49-F238E27FC236}">
                <a16:creationId xmlns:a16="http://schemas.microsoft.com/office/drawing/2014/main" id="{0C9DC580-A8AF-CF49-8E63-667EA1B090B6}"/>
              </a:ext>
            </a:extLst>
          </p:cNvPr>
          <p:cNvSpPr/>
          <p:nvPr/>
        </p:nvSpPr>
        <p:spPr>
          <a:xfrm>
            <a:off x="8740239" y="3265714"/>
            <a:ext cx="285008" cy="226828"/>
          </a:xfrm>
          <a:prstGeom prst="don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>
            <a:extLst>
              <a:ext uri="{FF2B5EF4-FFF2-40B4-BE49-F238E27FC236}">
                <a16:creationId xmlns:a16="http://schemas.microsoft.com/office/drawing/2014/main" id="{CFB3B43A-979D-EB4A-A11B-E3A410E15D88}"/>
              </a:ext>
            </a:extLst>
          </p:cNvPr>
          <p:cNvSpPr/>
          <p:nvPr/>
        </p:nvSpPr>
        <p:spPr>
          <a:xfrm>
            <a:off x="9064790" y="3993861"/>
            <a:ext cx="285008" cy="226828"/>
          </a:xfrm>
          <a:prstGeom prst="don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>
            <a:extLst>
              <a:ext uri="{FF2B5EF4-FFF2-40B4-BE49-F238E27FC236}">
                <a16:creationId xmlns:a16="http://schemas.microsoft.com/office/drawing/2014/main" id="{F09B5F98-AD08-6C47-8A76-E58620772084}"/>
              </a:ext>
            </a:extLst>
          </p:cNvPr>
          <p:cNvSpPr/>
          <p:nvPr/>
        </p:nvSpPr>
        <p:spPr>
          <a:xfrm>
            <a:off x="8247372" y="3446375"/>
            <a:ext cx="285008" cy="226828"/>
          </a:xfrm>
          <a:prstGeom prst="don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Donut 16">
            <a:extLst>
              <a:ext uri="{FF2B5EF4-FFF2-40B4-BE49-F238E27FC236}">
                <a16:creationId xmlns:a16="http://schemas.microsoft.com/office/drawing/2014/main" id="{6DAEE535-C56F-D141-B4EE-69B7433FB54C}"/>
              </a:ext>
            </a:extLst>
          </p:cNvPr>
          <p:cNvSpPr/>
          <p:nvPr/>
        </p:nvSpPr>
        <p:spPr>
          <a:xfrm>
            <a:off x="8388788" y="4106078"/>
            <a:ext cx="285008" cy="226828"/>
          </a:xfrm>
          <a:prstGeom prst="don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09D470-7B5F-014B-B66F-A7C7B7AA03BB}"/>
              </a:ext>
            </a:extLst>
          </p:cNvPr>
          <p:cNvSpPr txBox="1"/>
          <p:nvPr/>
        </p:nvSpPr>
        <p:spPr>
          <a:xfrm>
            <a:off x="9666514" y="3123209"/>
            <a:ext cx="22930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Improper Cell wall synthesis</a:t>
            </a:r>
          </a:p>
        </p:txBody>
      </p:sp>
      <p:pic>
        <p:nvPicPr>
          <p:cNvPr id="1026" name="Picture 2" descr="Vancomycin | ≥99%(HPLC) | Selleck | Antibiotics for Plant Cell Culture  inhibitor">
            <a:extLst>
              <a:ext uri="{FF2B5EF4-FFF2-40B4-BE49-F238E27FC236}">
                <a16:creationId xmlns:a16="http://schemas.microsoft.com/office/drawing/2014/main" id="{EBFFF5DE-20D1-F74D-A171-D037B2BAB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9780" y="2250991"/>
            <a:ext cx="2454141" cy="163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485ADDC-CD23-234E-B0BE-FF05FBFAEE0E}"/>
              </a:ext>
            </a:extLst>
          </p:cNvPr>
          <p:cNvSpPr txBox="1"/>
          <p:nvPr/>
        </p:nvSpPr>
        <p:spPr>
          <a:xfrm>
            <a:off x="232475" y="4046540"/>
            <a:ext cx="2293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Vancomycin</a:t>
            </a:r>
          </a:p>
        </p:txBody>
      </p:sp>
    </p:spTree>
    <p:extLst>
      <p:ext uri="{BB962C8B-B14F-4D97-AF65-F5344CB8AC3E}">
        <p14:creationId xmlns:p14="http://schemas.microsoft.com/office/powerpoint/2010/main" val="3213832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79A26B8-6C4E-452B-ADD3-ED324A7AB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4167E1-E2B0-4192-8DA2-6967DDFF8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560996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77452-7D9C-2A40-9216-6A1EEAF14361}"/>
              </a:ext>
            </a:extLst>
          </p:cNvPr>
          <p:cNvSpPr txBox="1"/>
          <p:nvPr/>
        </p:nvSpPr>
        <p:spPr>
          <a:xfrm>
            <a:off x="762121" y="960723"/>
            <a:ext cx="4968489" cy="101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800" i="1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rpsU </a:t>
            </a:r>
            <a:r>
              <a:rPr lang="en-US" sz="28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  <a:t>/ bS21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3E4FEE-2E6A-44AB-B6BA-C1AD0CD6D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560581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17EB59-13B3-43DA-9B91-A7CC174A6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44318" y="457200"/>
            <a:ext cx="5600007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0FC3C-40BD-CA42-B6BC-BAE514390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387" y="2254102"/>
            <a:ext cx="4947221" cy="3650344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sz="2800" i="1" dirty="0" err="1">
                <a:solidFill>
                  <a:srgbClr val="FFFFFF"/>
                </a:solidFill>
              </a:rPr>
              <a:t>rpsU</a:t>
            </a:r>
            <a:r>
              <a:rPr lang="en-US" sz="2800" i="1" dirty="0">
                <a:solidFill>
                  <a:srgbClr val="FFFFFF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encodes the ribosomal protein bS21</a:t>
            </a:r>
            <a:endParaRPr lang="en-US" sz="2800" i="1" dirty="0">
              <a:solidFill>
                <a:srgbClr val="FFFFFF"/>
              </a:solidFill>
            </a:endParaRPr>
          </a:p>
          <a:p>
            <a:r>
              <a:rPr lang="en-US" sz="2800" dirty="0">
                <a:solidFill>
                  <a:srgbClr val="FFFFFF"/>
                </a:solidFill>
              </a:rPr>
              <a:t>bS21 has been implicated in the control of gene expression in multiple bacteria</a:t>
            </a:r>
          </a:p>
          <a:p>
            <a:r>
              <a:rPr lang="en-US" sz="2800" dirty="0">
                <a:solidFill>
                  <a:srgbClr val="FFFFFF"/>
                </a:solidFill>
              </a:rPr>
              <a:t>Inactivation of </a:t>
            </a:r>
            <a:r>
              <a:rPr lang="en-US" sz="2800" i="1" dirty="0" err="1">
                <a:solidFill>
                  <a:srgbClr val="FFFFFF"/>
                </a:solidFill>
              </a:rPr>
              <a:t>rpsU</a:t>
            </a:r>
            <a:r>
              <a:rPr lang="en-US" sz="2800" i="1" dirty="0">
                <a:solidFill>
                  <a:srgbClr val="FFFFFF"/>
                </a:solidFill>
              </a:rPr>
              <a:t> in S. aureus </a:t>
            </a:r>
            <a:r>
              <a:rPr lang="en-US" sz="2800" dirty="0">
                <a:solidFill>
                  <a:srgbClr val="FFFFFF"/>
                </a:solidFill>
              </a:rPr>
              <a:t>is linked to vancomycin resistance</a:t>
            </a:r>
          </a:p>
          <a:p>
            <a:endParaRPr lang="en-US" sz="2800" dirty="0">
              <a:solidFill>
                <a:srgbClr val="FFFFFF"/>
              </a:solidFill>
            </a:endParaRP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9B036825-CDCE-F746-A3F3-AB4C8D599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5568" y="1131376"/>
            <a:ext cx="6116432" cy="490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144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C6D0-7614-6B40-A41F-13014957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A2532-370F-EE48-99E2-D8E768FAC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3600" dirty="0"/>
          </a:p>
          <a:p>
            <a:r>
              <a:rPr lang="en-US" sz="3600" dirty="0"/>
              <a:t>Why would cells lacking bS21 be resistant to vancomycin?</a:t>
            </a:r>
          </a:p>
          <a:p>
            <a:r>
              <a:rPr lang="en-US" sz="3600" dirty="0"/>
              <a:t>We hypothesize cells lacking bS21 may have thicker walls</a:t>
            </a:r>
          </a:p>
          <a:p>
            <a:r>
              <a:rPr lang="en-US" sz="3600" dirty="0"/>
              <a:t>We hypothesize the absence of bS21 may lead to improper regulation of cell wall synthesis</a:t>
            </a:r>
          </a:p>
        </p:txBody>
      </p:sp>
    </p:spTree>
    <p:extLst>
      <p:ext uri="{BB962C8B-B14F-4D97-AF65-F5344CB8AC3E}">
        <p14:creationId xmlns:p14="http://schemas.microsoft.com/office/powerpoint/2010/main" val="232175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96425-415C-EE48-9EAE-E34F8B420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Honors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7CA1A-C84C-4242-9480-AC599D4D9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Strategize how to delete bS21 in </a:t>
            </a:r>
            <a:r>
              <a:rPr lang="en-US" sz="3200" i="1" dirty="0"/>
              <a:t>S. aureus</a:t>
            </a:r>
          </a:p>
          <a:p>
            <a:r>
              <a:rPr lang="en-US" sz="3200" dirty="0"/>
              <a:t>Clone the plasmid necessary for deleting bS21</a:t>
            </a:r>
          </a:p>
          <a:p>
            <a:r>
              <a:rPr lang="en-US" sz="3200" dirty="0"/>
              <a:t>Use the plasmid to delete bS21 </a:t>
            </a:r>
          </a:p>
          <a:p>
            <a:r>
              <a:rPr lang="en-US" sz="3200" dirty="0"/>
              <a:t>Check to see if there is resistance to vancomycin</a:t>
            </a:r>
          </a:p>
          <a:p>
            <a:pPr lvl="1"/>
            <a:r>
              <a:rPr lang="en-US" sz="2800" dirty="0"/>
              <a:t>If there's resistance, compare cell wall sizes</a:t>
            </a:r>
          </a:p>
        </p:txBody>
      </p:sp>
    </p:spTree>
    <p:extLst>
      <p:ext uri="{BB962C8B-B14F-4D97-AF65-F5344CB8AC3E}">
        <p14:creationId xmlns:p14="http://schemas.microsoft.com/office/powerpoint/2010/main" val="304206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36F6DB7-CF8D-494A-82F6-13B58DCA9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7E5194-6E82-4A44-99C3-FE7D87F34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835D1B2-109A-BD4D-B868-AE89665CE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110" y="826346"/>
            <a:ext cx="3171905" cy="1013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Strategy to delete </a:t>
            </a:r>
            <a:r>
              <a:rPr lang="en-US" i="1" dirty="0" err="1">
                <a:solidFill>
                  <a:schemeClr val="tx1"/>
                </a:solidFill>
              </a:rPr>
              <a:t>rpsU</a:t>
            </a:r>
            <a:r>
              <a:rPr lang="en-US" dirty="0">
                <a:solidFill>
                  <a:schemeClr val="tx1"/>
                </a:solidFill>
              </a:rPr>
              <a:t> in </a:t>
            </a:r>
            <a:r>
              <a:rPr lang="en-US" i="1" dirty="0">
                <a:solidFill>
                  <a:schemeClr val="tx1"/>
                </a:solidFill>
              </a:rPr>
              <a:t>S. aureus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FCC1E1-84D3-494D-A0A0-286AFA1C3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E09E90-FF79-402E-AF01-97A279BEA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C6946F8-4B9B-4C51-9F51-2DB377392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B3D2B3D-A285-438C-A344-AED3E46A0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5FB3294-41D5-640D-E935-B1576EB57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110" y="2052084"/>
            <a:ext cx="3033249" cy="3856229"/>
          </a:xfrm>
        </p:spPr>
        <p:txBody>
          <a:bodyPr anchor="t">
            <a:normAutofit fontScale="92500"/>
          </a:bodyPr>
          <a:lstStyle/>
          <a:p>
            <a:r>
              <a:rPr lang="en-US" sz="2800" dirty="0"/>
              <a:t>Plan adapted from “</a:t>
            </a:r>
            <a:r>
              <a:rPr lang="en-US" sz="2800" i="1" dirty="0"/>
              <a:t>From cloning to mutant in 5 days: rapid allelic exchange in </a:t>
            </a:r>
            <a:r>
              <a:rPr lang="en-US" sz="2800" dirty="0"/>
              <a:t>Staphylococcus aureus" by Ian R. Monk and Timothy P. </a:t>
            </a:r>
            <a:r>
              <a:rPr lang="en-US" sz="2800" dirty="0" err="1"/>
              <a:t>Stinear</a:t>
            </a:r>
            <a:endParaRPr lang="en-US" sz="2400" dirty="0">
              <a:solidFill>
                <a:srgbClr val="FFFFFF"/>
              </a:solidFill>
            </a:endParaRPr>
          </a:p>
        </p:txBody>
      </p:sp>
      <p:pic>
        <p:nvPicPr>
          <p:cNvPr id="3" name="Content Placeholder 2" descr="Diagram&#10;&#10;Description automatically generated">
            <a:extLst>
              <a:ext uri="{FF2B5EF4-FFF2-40B4-BE49-F238E27FC236}">
                <a16:creationId xmlns:a16="http://schemas.microsoft.com/office/drawing/2014/main" id="{5E76DC65-655B-514F-BEEA-F5FDE7EB9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8800" y="1042252"/>
            <a:ext cx="6866506" cy="47722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5361C9E-84C7-5548-8E78-2B17C0AD02EA}"/>
              </a:ext>
            </a:extLst>
          </p:cNvPr>
          <p:cNvSpPr/>
          <p:nvPr/>
        </p:nvSpPr>
        <p:spPr>
          <a:xfrm>
            <a:off x="4568800" y="1064275"/>
            <a:ext cx="2746400" cy="301177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nut 4">
            <a:extLst>
              <a:ext uri="{FF2B5EF4-FFF2-40B4-BE49-F238E27FC236}">
                <a16:creationId xmlns:a16="http://schemas.microsoft.com/office/drawing/2014/main" id="{0E1E8E7D-2601-EF45-8E0E-447A86943C04}"/>
              </a:ext>
            </a:extLst>
          </p:cNvPr>
          <p:cNvSpPr/>
          <p:nvPr/>
        </p:nvSpPr>
        <p:spPr>
          <a:xfrm>
            <a:off x="4928461" y="2052084"/>
            <a:ext cx="2030278" cy="2023970"/>
          </a:xfrm>
          <a:prstGeom prst="donut">
            <a:avLst>
              <a:gd name="adj" fmla="val 4223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EEFAE09-AB51-164D-8FB2-2D836976297D}"/>
              </a:ext>
            </a:extLst>
          </p:cNvPr>
          <p:cNvSpPr/>
          <p:nvPr/>
        </p:nvSpPr>
        <p:spPr>
          <a:xfrm rot="2059029">
            <a:off x="5123646" y="2047151"/>
            <a:ext cx="216976" cy="75941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1E6C7AD-448A-8D4A-A90B-06B191DFD67C}"/>
              </a:ext>
            </a:extLst>
          </p:cNvPr>
          <p:cNvSpPr/>
          <p:nvPr/>
        </p:nvSpPr>
        <p:spPr>
          <a:xfrm rot="19981865">
            <a:off x="4990452" y="2906495"/>
            <a:ext cx="170481" cy="91612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4781F0-D6AE-BB44-BC69-E1EF411C8999}"/>
              </a:ext>
            </a:extLst>
          </p:cNvPr>
          <p:cNvSpPr txBox="1"/>
          <p:nvPr/>
        </p:nvSpPr>
        <p:spPr>
          <a:xfrm>
            <a:off x="5456388" y="2835598"/>
            <a:ext cx="112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pIMAY</a:t>
            </a:r>
            <a:r>
              <a:rPr lang="en-US" dirty="0">
                <a:solidFill>
                  <a:schemeClr val="bg1"/>
                </a:solidFill>
              </a:rPr>
              <a:t>-Z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09510AAE-BB54-754D-932E-B73E6C8C785C}"/>
              </a:ext>
            </a:extLst>
          </p:cNvPr>
          <p:cNvSpPr/>
          <p:nvPr/>
        </p:nvSpPr>
        <p:spPr>
          <a:xfrm>
            <a:off x="6093490" y="1333246"/>
            <a:ext cx="483286" cy="185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AF2EA58-A0B9-3F41-9CEC-7738A7BE90BF}"/>
              </a:ext>
            </a:extLst>
          </p:cNvPr>
          <p:cNvSpPr/>
          <p:nvPr/>
        </p:nvSpPr>
        <p:spPr>
          <a:xfrm>
            <a:off x="5089502" y="1468352"/>
            <a:ext cx="483286" cy="185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9DBC7F6-4749-FA4D-B278-8F24AF72EAF4}"/>
              </a:ext>
            </a:extLst>
          </p:cNvPr>
          <p:cNvCxnSpPr/>
          <p:nvPr/>
        </p:nvCxnSpPr>
        <p:spPr>
          <a:xfrm>
            <a:off x="5456388" y="1653940"/>
            <a:ext cx="246988" cy="39814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50EC0D9-85AE-2B4F-A5E2-6E703CD9ACFF}"/>
              </a:ext>
            </a:extLst>
          </p:cNvPr>
          <p:cNvCxnSpPr>
            <a:cxnSpLocks/>
          </p:cNvCxnSpPr>
          <p:nvPr/>
        </p:nvCxnSpPr>
        <p:spPr>
          <a:xfrm flipH="1">
            <a:off x="6070772" y="1592402"/>
            <a:ext cx="321062" cy="49952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4AF0AAF-74D0-7F48-93FE-9F6EF2A8F076}"/>
              </a:ext>
            </a:extLst>
          </p:cNvPr>
          <p:cNvSpPr txBox="1"/>
          <p:nvPr/>
        </p:nvSpPr>
        <p:spPr>
          <a:xfrm>
            <a:off x="5038704" y="1187854"/>
            <a:ext cx="780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FR1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19429-91A4-7B49-8F4E-BE70374F1217}"/>
              </a:ext>
            </a:extLst>
          </p:cNvPr>
          <p:cNvSpPr txBox="1"/>
          <p:nvPr/>
        </p:nvSpPr>
        <p:spPr>
          <a:xfrm>
            <a:off x="6093490" y="1064275"/>
            <a:ext cx="66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FR2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8585F6-A7B2-B34D-BE4F-810A62C45CE4}"/>
              </a:ext>
            </a:extLst>
          </p:cNvPr>
          <p:cNvSpPr txBox="1"/>
          <p:nvPr/>
        </p:nvSpPr>
        <p:spPr>
          <a:xfrm>
            <a:off x="5313396" y="2388081"/>
            <a:ext cx="1397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Chlor-Res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BDD58B-660C-A547-BAC9-C50A064830CA}"/>
              </a:ext>
            </a:extLst>
          </p:cNvPr>
          <p:cNvSpPr txBox="1"/>
          <p:nvPr/>
        </p:nvSpPr>
        <p:spPr>
          <a:xfrm>
            <a:off x="5260352" y="3329144"/>
            <a:ext cx="917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</a:rPr>
              <a:t>lacZ</a:t>
            </a:r>
          </a:p>
        </p:txBody>
      </p:sp>
    </p:spTree>
    <p:extLst>
      <p:ext uri="{BB962C8B-B14F-4D97-AF65-F5344CB8AC3E}">
        <p14:creationId xmlns:p14="http://schemas.microsoft.com/office/powerpoint/2010/main" val="4176653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EA9D6-5A54-5949-A934-D76C95F93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so Far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BD8C3-C729-C143-90F8-37FF78057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8925" y="2068012"/>
            <a:ext cx="5087075" cy="536005"/>
          </a:xfrm>
        </p:spPr>
        <p:txBody>
          <a:bodyPr/>
          <a:lstStyle/>
          <a:p>
            <a:r>
              <a:rPr lang="en-US" sz="3200" dirty="0"/>
              <a:t>pKR95 Plasmid Construction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B3AE34-29C1-7149-A9A9-44675EB8C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604018"/>
            <a:ext cx="11197518" cy="3851646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Make plasmid with FR1 and FR2 to knockout </a:t>
            </a:r>
            <a:r>
              <a:rPr lang="en-US" sz="3200" i="1" dirty="0" err="1"/>
              <a:t>rpsU</a:t>
            </a:r>
            <a:r>
              <a:rPr lang="en-US" sz="3200" i="1" dirty="0"/>
              <a:t> </a:t>
            </a:r>
            <a:r>
              <a:rPr lang="en-US" sz="3200" dirty="0"/>
              <a:t>in </a:t>
            </a:r>
            <a:r>
              <a:rPr lang="en-US" sz="3200" i="1" dirty="0"/>
              <a:t>S. aureus</a:t>
            </a:r>
            <a:endParaRPr lang="en-US" sz="3200" dirty="0"/>
          </a:p>
          <a:p>
            <a:pPr lvl="1"/>
            <a:r>
              <a:rPr lang="en-US" sz="2800" dirty="0"/>
              <a:t>Amplify FR1 and FR2 via PCR; these flanking regions will flank </a:t>
            </a:r>
            <a:r>
              <a:rPr lang="en-US" sz="2800" i="1" dirty="0" err="1"/>
              <a:t>rpsU</a:t>
            </a:r>
            <a:r>
              <a:rPr lang="en-US" sz="2800" i="1" dirty="0"/>
              <a:t> </a:t>
            </a:r>
            <a:endParaRPr lang="en-US" sz="2800" dirty="0"/>
          </a:p>
          <a:p>
            <a:pPr lvl="1"/>
            <a:r>
              <a:rPr lang="en-US" sz="2800" dirty="0"/>
              <a:t>Digest to cut </a:t>
            </a:r>
            <a:r>
              <a:rPr lang="en-US" sz="2800" dirty="0" err="1"/>
              <a:t>pIMAY</a:t>
            </a:r>
            <a:r>
              <a:rPr lang="en-US" sz="2800" dirty="0"/>
              <a:t>-Z and FRs</a:t>
            </a:r>
          </a:p>
          <a:p>
            <a:pPr lvl="1"/>
            <a:r>
              <a:rPr lang="en-US" sz="2800" dirty="0"/>
              <a:t>Ligate FRs into </a:t>
            </a:r>
            <a:r>
              <a:rPr lang="en-US" sz="2800" dirty="0" err="1"/>
              <a:t>pIMAY</a:t>
            </a:r>
            <a:r>
              <a:rPr lang="en-US" sz="2800" dirty="0"/>
              <a:t>-Z backbone</a:t>
            </a:r>
          </a:p>
          <a:p>
            <a:pPr lvl="1"/>
            <a:r>
              <a:rPr lang="en-US" sz="2800" dirty="0"/>
              <a:t>Transform into IMO8B </a:t>
            </a:r>
            <a:r>
              <a:rPr lang="en-US" sz="2800" i="1" dirty="0"/>
              <a:t>E. coli </a:t>
            </a:r>
            <a:endParaRPr lang="en-US" sz="2800" dirty="0"/>
          </a:p>
          <a:p>
            <a:pPr lvl="1"/>
            <a:r>
              <a:rPr lang="en-US" sz="2800" dirty="0"/>
              <a:t>Confirm plasmid sequence</a:t>
            </a:r>
          </a:p>
          <a:p>
            <a:pPr lvl="1"/>
            <a:r>
              <a:rPr lang="en-US" sz="2800" dirty="0"/>
              <a:t>Prepare electrocompetent </a:t>
            </a:r>
            <a:r>
              <a:rPr lang="en-US" sz="2800" i="1" dirty="0"/>
              <a:t>S. aureus</a:t>
            </a:r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125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BFBD4-A97B-7143-B1DE-6F1C581E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Colony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6AC6B-170C-2E4C-8B75-CAC2B612C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5514808" cy="4289882"/>
          </a:xfrm>
        </p:spPr>
        <p:txBody>
          <a:bodyPr>
            <a:normAutofit/>
          </a:bodyPr>
          <a:lstStyle/>
          <a:p>
            <a:r>
              <a:rPr lang="en-US" sz="3200" dirty="0"/>
              <a:t>Selecting colonies on LB chloramphenicol and XGAL plates</a:t>
            </a:r>
          </a:p>
          <a:p>
            <a:r>
              <a:rPr lang="en-US" sz="3200" dirty="0"/>
              <a:t>pKR95 has chloramphenicol resistance and </a:t>
            </a:r>
            <a:r>
              <a:rPr lang="en-US" sz="3200" i="1" dirty="0"/>
              <a:t>lacZ</a:t>
            </a:r>
            <a:endParaRPr lang="en-US" sz="3200" dirty="0"/>
          </a:p>
          <a:p>
            <a:r>
              <a:rPr lang="en-US" sz="3200" dirty="0"/>
              <a:t>Select </a:t>
            </a:r>
            <a:r>
              <a:rPr lang="en-US" sz="3200" i="1" dirty="0"/>
              <a:t>E. coli </a:t>
            </a:r>
            <a:r>
              <a:rPr lang="en-US" sz="3200" dirty="0"/>
              <a:t>with the plasmid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80B722F-D559-0940-AF27-3BD4C76E7B71}"/>
              </a:ext>
            </a:extLst>
          </p:cNvPr>
          <p:cNvSpPr/>
          <p:nvPr/>
        </p:nvSpPr>
        <p:spPr>
          <a:xfrm>
            <a:off x="7279574" y="2386940"/>
            <a:ext cx="1223158" cy="122315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3E0C42-CA01-1741-8FF9-94A20EB4E209}"/>
              </a:ext>
            </a:extLst>
          </p:cNvPr>
          <p:cNvSpPr/>
          <p:nvPr/>
        </p:nvSpPr>
        <p:spPr>
          <a:xfrm>
            <a:off x="7279574" y="5247219"/>
            <a:ext cx="1223158" cy="122315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>
            <a:extLst>
              <a:ext uri="{FF2B5EF4-FFF2-40B4-BE49-F238E27FC236}">
                <a16:creationId xmlns:a16="http://schemas.microsoft.com/office/drawing/2014/main" id="{893AADE5-966B-0F4A-B0CA-CD15FDAB4113}"/>
              </a:ext>
            </a:extLst>
          </p:cNvPr>
          <p:cNvSpPr/>
          <p:nvPr/>
        </p:nvSpPr>
        <p:spPr>
          <a:xfrm>
            <a:off x="8953994" y="2277168"/>
            <a:ext cx="1294411" cy="144270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1C63612-6776-314E-9884-CEACE5ED75C2}"/>
              </a:ext>
            </a:extLst>
          </p:cNvPr>
          <p:cNvSpPr/>
          <p:nvPr/>
        </p:nvSpPr>
        <p:spPr>
          <a:xfrm>
            <a:off x="7730836" y="5617029"/>
            <a:ext cx="71252" cy="831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2E3BCA8-4A08-6744-8C8A-861214A97790}"/>
              </a:ext>
            </a:extLst>
          </p:cNvPr>
          <p:cNvSpPr/>
          <p:nvPr/>
        </p:nvSpPr>
        <p:spPr>
          <a:xfrm>
            <a:off x="7586353" y="5963392"/>
            <a:ext cx="71252" cy="831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9102B1C-BEBD-0445-B7D0-434CF3F8D493}"/>
              </a:ext>
            </a:extLst>
          </p:cNvPr>
          <p:cNvSpPr/>
          <p:nvPr/>
        </p:nvSpPr>
        <p:spPr>
          <a:xfrm>
            <a:off x="8081158" y="5575465"/>
            <a:ext cx="71252" cy="831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469EAC4-C478-8040-B2BB-541E8EEF6A7D}"/>
              </a:ext>
            </a:extLst>
          </p:cNvPr>
          <p:cNvSpPr/>
          <p:nvPr/>
        </p:nvSpPr>
        <p:spPr>
          <a:xfrm>
            <a:off x="8009906" y="6004955"/>
            <a:ext cx="71252" cy="831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8E8D5C-C4DF-D642-A93B-4BC705D8A147}"/>
              </a:ext>
            </a:extLst>
          </p:cNvPr>
          <p:cNvSpPr/>
          <p:nvPr/>
        </p:nvSpPr>
        <p:spPr>
          <a:xfrm>
            <a:off x="8245434" y="5880265"/>
            <a:ext cx="71252" cy="8312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FC9004E-BE68-2048-AC25-635924A37E1D}"/>
              </a:ext>
            </a:extLst>
          </p:cNvPr>
          <p:cNvGrpSpPr/>
          <p:nvPr/>
        </p:nvGrpSpPr>
        <p:grpSpPr>
          <a:xfrm>
            <a:off x="9468625" y="5142016"/>
            <a:ext cx="649152" cy="1045028"/>
            <a:chOff x="9468625" y="5142016"/>
            <a:chExt cx="649152" cy="1045028"/>
          </a:xfrm>
          <a:solidFill>
            <a:srgbClr val="00B050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219A96-63A6-4D4C-9422-88604F131CDA}"/>
                </a:ext>
              </a:extLst>
            </p:cNvPr>
            <p:cNvSpPr/>
            <p:nvPr/>
          </p:nvSpPr>
          <p:spPr>
            <a:xfrm rot="2421704">
              <a:off x="9892145" y="5142016"/>
              <a:ext cx="225632" cy="104502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1E15179-32E5-0E4D-8BBA-681EB4753386}"/>
                </a:ext>
              </a:extLst>
            </p:cNvPr>
            <p:cNvSpPr/>
            <p:nvPr/>
          </p:nvSpPr>
          <p:spPr>
            <a:xfrm rot="18973761">
              <a:off x="9468625" y="5521895"/>
              <a:ext cx="217713" cy="62543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33A5F2D-2308-5C40-A0F6-95CE9C263D26}"/>
              </a:ext>
            </a:extLst>
          </p:cNvPr>
          <p:cNvSpPr txBox="1"/>
          <p:nvPr/>
        </p:nvSpPr>
        <p:spPr>
          <a:xfrm>
            <a:off x="6947065" y="3610099"/>
            <a:ext cx="245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growth due to lack of </a:t>
            </a:r>
            <a:r>
              <a:rPr lang="en-US" sz="1400" dirty="0" err="1"/>
              <a:t>chlor</a:t>
            </a:r>
            <a:r>
              <a:rPr lang="en-US" sz="1400" dirty="0"/>
              <a:t> resistance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DF1E3B-5805-0A4A-AEC2-AF9A7959C9DE}"/>
              </a:ext>
            </a:extLst>
          </p:cNvPr>
          <p:cNvSpPr txBox="1"/>
          <p:nvPr/>
        </p:nvSpPr>
        <p:spPr>
          <a:xfrm>
            <a:off x="7053943" y="4369753"/>
            <a:ext cx="19119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Growth due to presence of </a:t>
            </a:r>
            <a:r>
              <a:rPr lang="en-US" sz="1400" dirty="0" err="1"/>
              <a:t>chlor</a:t>
            </a:r>
            <a:r>
              <a:rPr lang="en-US" sz="1400" dirty="0"/>
              <a:t> resistance and blue colonies due to </a:t>
            </a:r>
            <a:r>
              <a:rPr lang="en-US" sz="1400" i="1" dirty="0"/>
              <a:t>lacZ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9554195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5226</TotalTime>
  <Words>615</Words>
  <Application>Microsoft Macintosh PowerPoint</Application>
  <PresentationFormat>Widescreen</PresentationFormat>
  <Paragraphs>87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Wingdings 2</vt:lpstr>
      <vt:lpstr>Dividend</vt:lpstr>
      <vt:lpstr>Investigating the role of bS21 in vancomycin-resistant Staphylococcus aureus </vt:lpstr>
      <vt:lpstr>Staphylococcus Aureus</vt:lpstr>
      <vt:lpstr>Mechanism of Action</vt:lpstr>
      <vt:lpstr>PowerPoint Presentation</vt:lpstr>
      <vt:lpstr>Hypothesis</vt:lpstr>
      <vt:lpstr>Plans for Honors project</vt:lpstr>
      <vt:lpstr>Strategy to delete rpsU in S. aureus</vt:lpstr>
      <vt:lpstr>Steps so Far</vt:lpstr>
      <vt:lpstr>Colony selection</vt:lpstr>
      <vt:lpstr>Next Steps</vt:lpstr>
      <vt:lpstr>Acknowledgments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the role of bS21 in vancomycin-resistant Staphylococcus aureus </dc:title>
  <dc:creator>Dan Floyd</dc:creator>
  <cp:lastModifiedBy>Dan Floyd</cp:lastModifiedBy>
  <cp:revision>9</cp:revision>
  <dcterms:created xsi:type="dcterms:W3CDTF">2022-03-28T22:55:32Z</dcterms:created>
  <dcterms:modified xsi:type="dcterms:W3CDTF">2022-04-02T14:50:58Z</dcterms:modified>
</cp:coreProperties>
</file>