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7" r:id="rId9"/>
    <p:sldId id="268" r:id="rId10"/>
    <p:sldId id="269" r:id="rId11"/>
    <p:sldId id="271" r:id="rId12"/>
    <p:sldId id="270" r:id="rId13"/>
    <p:sldId id="272" r:id="rId14"/>
    <p:sldId id="277" r:id="rId15"/>
    <p:sldId id="274" r:id="rId16"/>
    <p:sldId id="275" r:id="rId17"/>
    <p:sldId id="278" r:id="rId18"/>
    <p:sldId id="279" r:id="rId19"/>
    <p:sldId id="276" r:id="rId20"/>
    <p:sldId id="261" r:id="rId21"/>
    <p:sldId id="265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0"/>
    <p:restoredTop sz="94614"/>
  </p:normalViewPr>
  <p:slideViewPr>
    <p:cSldViewPr snapToGrid="0" snapToObjects="1">
      <p:cViewPr>
        <p:scale>
          <a:sx n="84" d="100"/>
          <a:sy n="84" d="100"/>
        </p:scale>
        <p:origin x="110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9B408-78C6-224C-A0C1-B9B90280B0D3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0FA38-BB7B-714A-B143-A35BAC17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70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E1D9-296A-F04D-BDF0-A1B7EE4B8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EA16AD-8C80-E34F-85DD-87BE6D8E9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96F4A-81DD-1C4E-97D6-1D3F20C2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E736D-A9B0-2449-91D2-A976BE73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0E81-8944-EA47-BB7C-134871D5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2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DD16-2F92-BF49-BD95-75705EE8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D86E4-E3B6-F04A-AD82-DBC419BFD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F8760-EE6E-B844-805B-18D199B0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C12B-D42C-A54D-B063-920FA8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F562-E6E1-D046-9ECC-928FA760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7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54BDA-EFF6-EC41-B4D7-8DE870518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757CD-316D-2743-87B0-461DC13BC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73AAA-5D8F-9541-B83B-13086520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9903A-4EF7-6848-A0F8-B4386FE3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0315A-C2A3-9D45-A054-077AD021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646E-7E85-894A-8A7A-3EB4B69E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9AB87-82F4-C942-A0ED-489224B70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08E8-1F4A-FA44-AB49-BD57ABAB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FD41-21A8-6E42-B21B-347FF7EC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C240-C368-6440-B586-54EDFEF6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1A2B-9613-394E-8EAD-0EE5C59C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4CE2B-C0DA-9C4A-851B-307F2AA06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1A5D5-910C-BF49-ABF5-F15B7B3A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FAED-7031-F749-AF9E-D7E19854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3A8A1-23B2-7E4E-A936-80124BD8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EEEF-90F5-FF4F-898E-4BEF2FCB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C3946-53C0-5D40-944B-3451123E3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A4B7B-FF07-CF44-9343-4B577D649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8F8F1-1B55-B540-A3DA-5D389689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08C73-1EF8-E543-94F0-71FE40A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1EB76-78B5-254D-919E-79CBA5E4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9F58-8B7A-2B4A-9E3C-7221010F7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18093-38AA-494C-89A0-023E1D4F8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6EB37-EA68-5A42-B65D-5BDC8E543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39F5F-D090-6547-B3FE-638F09C8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7120ED-53F0-E14C-9C11-15C55AF01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F572B-B9A3-2D44-914E-28D320B1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4F7DC-DCD6-F445-8E15-2E7D20F9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D324B-202C-EE48-81C1-6E177709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66FC-8A22-1247-AB4B-5D3DA198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A2471-72E6-794A-AB12-68F85C9D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C4BF0-B939-B043-80AC-83029BF8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833D4-98E5-034A-B208-E11B44F0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C42D0-0C42-2A49-8DF2-863DE406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B31EB0-CD67-D844-8855-7145E888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D0295-5FF2-B14B-98DE-DB7CC048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0A4-9633-5947-8216-0B1ECA51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34CC5-A892-AF45-9551-3B92DE7B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31E5D-FC79-0F4D-BF8A-F2E4376DB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48B4E-A45F-8340-816C-1767D6B2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7BC0C-4C01-B647-8D73-3246AB22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31A8F-2959-9C4B-BA6F-52E6B0F4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8255-E051-114B-A886-5A168797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F491B-305F-F142-8BFB-A2B084FBE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F24C7-83BD-C94D-9B17-9BFE7D77C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9D8CA-2BB2-C546-9735-60F90CB2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DA30B-A655-014A-A579-F9AD05A8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0DBD8-920E-6548-A339-B223D6EB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314A2-399F-C646-8B6D-A611AE17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5B792-97E9-FB45-8D69-C19C146A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35F88-0E33-D145-8452-EEDAAEEC7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B5B5-CF19-A346-B083-FC5D88DC94D0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39B3-938B-7744-9F63-3F48ED4D1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C7284-EA2D-4247-8E6F-8162E17A3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7E0D-8668-CE44-9341-C56D95097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71B4-D8CA-0B46-8C14-EB1FD3E0F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Tn7 system to incorporate an extra </a:t>
            </a:r>
            <a:r>
              <a:rPr lang="en-US" i="1" dirty="0" err="1"/>
              <a:t>priM</a:t>
            </a:r>
            <a:r>
              <a:rPr lang="en-US" dirty="0"/>
              <a:t> into the genome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38976-31CF-784E-B6E2-C2B8AA22C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6714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Carly </a:t>
            </a:r>
            <a:r>
              <a:rPr lang="en-US" sz="3200" dirty="0" err="1"/>
              <a:t>Sautter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469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08B3-2552-F74B-B9A3-DE1422F9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strains with the helper plasmid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1ADB-95BA-7E4F-9DA1-7EA10043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strains all transformed with helper plasmid pKR54</a:t>
            </a:r>
          </a:p>
          <a:p>
            <a:r>
              <a:rPr lang="en-US" dirty="0"/>
              <a:t>Patched out colonies and created electrocompetent cells </a:t>
            </a:r>
          </a:p>
          <a:p>
            <a:pPr lvl="1"/>
            <a:r>
              <a:rPr lang="en-US" dirty="0"/>
              <a:t>Two colonies from each strain</a:t>
            </a:r>
          </a:p>
          <a:p>
            <a:pPr marL="0" indent="0">
              <a:buNone/>
            </a:pPr>
            <a:r>
              <a:rPr lang="en-US" dirty="0"/>
              <a:t>Colony counts from Tn7 plates: (all controls had 0 colonies)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BB17E6-9CBA-EE4A-8DE1-E7418C9D2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51642"/>
              </p:ext>
            </p:extLst>
          </p:nvPr>
        </p:nvGraphicFramePr>
        <p:xfrm>
          <a:off x="1734288" y="3805876"/>
          <a:ext cx="8128000" cy="26923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84000863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948684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711987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416927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90485330"/>
                    </a:ext>
                  </a:extLst>
                </a:gridCol>
              </a:tblGrid>
              <a:tr h="538463">
                <a:tc>
                  <a:txBody>
                    <a:bodyPr/>
                    <a:lstStyle/>
                    <a:p>
                      <a:r>
                        <a:rPr lang="en-US" dirty="0"/>
                        <a:t>Strain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 </a:t>
                      </a:r>
                      <a:r>
                        <a:rPr lang="en-US" dirty="0" err="1"/>
                        <a:t>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</a:t>
                      </a:r>
                      <a:r>
                        <a:rPr lang="en-US" dirty="0" err="1"/>
                        <a:t>uL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Remaining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08479"/>
                  </a:ext>
                </a:extLst>
              </a:tr>
              <a:tr h="538463">
                <a:tc>
                  <a:txBody>
                    <a:bodyPr/>
                    <a:lstStyle/>
                    <a:p>
                      <a:r>
                        <a:rPr lang="en-US" dirty="0"/>
                        <a:t>LVS-1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45948"/>
                  </a:ext>
                </a:extLst>
              </a:tr>
              <a:tr h="538463">
                <a:tc>
                  <a:txBody>
                    <a:bodyPr/>
                    <a:lstStyle/>
                    <a:p>
                      <a:r>
                        <a:rPr lang="en-US" dirty="0"/>
                        <a:t>LVS-2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TMTC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84465"/>
                  </a:ext>
                </a:extLst>
              </a:tr>
              <a:tr h="538463">
                <a:tc>
                  <a:txBody>
                    <a:bodyPr/>
                    <a:lstStyle/>
                    <a:p>
                      <a:r>
                        <a:rPr lang="en-US" dirty="0"/>
                        <a:t>Delta PmrA-1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969685"/>
                  </a:ext>
                </a:extLst>
              </a:tr>
              <a:tr h="538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Delta PmrA-2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8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94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D5B1-0594-2C4C-9A3A-4C4E8057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Cloning the transposon containing plasmid pKR57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12348E-959D-7944-9822-E0C71A7F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187" y="1471582"/>
            <a:ext cx="5743362" cy="50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8B090-5D3C-7A45-9C73-3B8C24CC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transposon containing plasmid into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C2AC5-95A3-054C-A644-EC2A55758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Electroporated pKR57 into cells with the helper plasmid (pKR54)</a:t>
            </a:r>
          </a:p>
          <a:p>
            <a:pPr lvl="1"/>
            <a:r>
              <a:rPr lang="en-US" dirty="0"/>
              <a:t>5 </a:t>
            </a:r>
            <a:r>
              <a:rPr lang="en-US" dirty="0" err="1"/>
              <a:t>uL</a:t>
            </a:r>
            <a:r>
              <a:rPr lang="en-US" dirty="0"/>
              <a:t> of plasmid</a:t>
            </a:r>
          </a:p>
          <a:p>
            <a:pPr lvl="1"/>
            <a:r>
              <a:rPr lang="en-US" dirty="0"/>
              <a:t>2 electroporation's per strain</a:t>
            </a:r>
          </a:p>
          <a:p>
            <a:pPr lvl="1"/>
            <a:r>
              <a:rPr lang="en-US" dirty="0"/>
              <a:t>Left to recover for 3 hours</a:t>
            </a:r>
          </a:p>
          <a:p>
            <a:pPr lvl="1"/>
            <a:r>
              <a:rPr lang="en-US" dirty="0"/>
              <a:t>Plated 20 </a:t>
            </a:r>
            <a:r>
              <a:rPr lang="en-US" dirty="0" err="1"/>
              <a:t>uL</a:t>
            </a:r>
            <a:r>
              <a:rPr lang="en-US" dirty="0"/>
              <a:t>, 100 </a:t>
            </a:r>
            <a:r>
              <a:rPr lang="en-US" dirty="0" err="1"/>
              <a:t>uL</a:t>
            </a:r>
            <a:r>
              <a:rPr lang="en-US" dirty="0"/>
              <a:t>, 500 </a:t>
            </a:r>
            <a:r>
              <a:rPr lang="en-US" dirty="0" err="1"/>
              <a:t>uL</a:t>
            </a:r>
            <a:r>
              <a:rPr lang="en-US" dirty="0"/>
              <a:t>, and remaining for each onto hygromycin CHA plates</a:t>
            </a:r>
          </a:p>
          <a:p>
            <a:pPr lvl="1"/>
            <a:r>
              <a:rPr lang="en-US" dirty="0"/>
              <a:t>2-3 days to obtain colonies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1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F66B-1EEA-7C4E-808F-87F9A472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Curing the transposase plasmid (pKR54)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7881-ADDA-384E-8AC6-7432E4199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Patch out colony inoculated into MHB </a:t>
            </a:r>
          </a:p>
          <a:p>
            <a:r>
              <a:rPr lang="en-US" dirty="0"/>
              <a:t>Next day, subculture 1:10 in 5 mL culture tubes</a:t>
            </a:r>
          </a:p>
          <a:p>
            <a:r>
              <a:rPr lang="en-US" dirty="0"/>
              <a:t>Following day, from the liquid media we streaked for single colonies </a:t>
            </a:r>
          </a:p>
          <a:p>
            <a:r>
              <a:rPr lang="en-US" dirty="0"/>
              <a:t>Cross patched 6 single colonies onto hygromycin and kanamycin plates to make electrocompetent cells that don't grow on hygromycin </a:t>
            </a:r>
          </a:p>
          <a:p>
            <a:r>
              <a:rPr lang="en-US" dirty="0"/>
              <a:t>Froze down 3 patches as electrocompetent cells</a:t>
            </a:r>
          </a:p>
        </p:txBody>
      </p:sp>
    </p:spTree>
    <p:extLst>
      <p:ext uri="{BB962C8B-B14F-4D97-AF65-F5344CB8AC3E}">
        <p14:creationId xmlns:p14="http://schemas.microsoft.com/office/powerpoint/2010/main" val="371526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F66B-1EEA-7C4E-808F-87F9A472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rid of kanamycin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27881-ADDA-384E-8AC6-7432E4199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Picked hygromycin sensitive colonies to make electrocompetent cells</a:t>
            </a:r>
          </a:p>
          <a:p>
            <a:r>
              <a:rPr lang="en-US" dirty="0"/>
              <a:t>Electroporated resolvase plasmid into cells (pKR56) – time and amount of plasmid  electroporated </a:t>
            </a:r>
          </a:p>
          <a:p>
            <a:r>
              <a:rPr lang="en-US" dirty="0"/>
              <a:t>Plated 500 </a:t>
            </a:r>
            <a:r>
              <a:rPr lang="en-US" dirty="0" err="1"/>
              <a:t>uL</a:t>
            </a:r>
            <a:r>
              <a:rPr lang="en-US" dirty="0"/>
              <a:t>, 100 </a:t>
            </a:r>
            <a:r>
              <a:rPr lang="en-US" dirty="0" err="1"/>
              <a:t>uL</a:t>
            </a:r>
            <a:r>
              <a:rPr lang="en-US" dirty="0"/>
              <a:t>, 20 </a:t>
            </a:r>
            <a:r>
              <a:rPr lang="en-US" dirty="0" err="1"/>
              <a:t>uL</a:t>
            </a:r>
            <a:r>
              <a:rPr lang="en-US" dirty="0"/>
              <a:t>, and remaining on CHA-</a:t>
            </a:r>
            <a:r>
              <a:rPr lang="en-US" dirty="0" err="1"/>
              <a:t>kan</a:t>
            </a:r>
            <a:r>
              <a:rPr lang="en-US" dirty="0"/>
              <a:t> plates after 3 hours </a:t>
            </a:r>
          </a:p>
          <a:p>
            <a:r>
              <a:rPr lang="en-US" dirty="0"/>
              <a:t>Good replication was seen (20-100 colonies per plate)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7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1EBBD-EFDE-4F2B-B0E9-14A9D5224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4"/>
          <a:stretch/>
        </p:blipFill>
        <p:spPr>
          <a:xfrm>
            <a:off x="2253933" y="1526540"/>
            <a:ext cx="4736148" cy="4894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392513-5B6E-482C-BD34-7319FE36979B}"/>
              </a:ext>
            </a:extLst>
          </p:cNvPr>
          <p:cNvSpPr txBox="1"/>
          <p:nvPr/>
        </p:nvSpPr>
        <p:spPr>
          <a:xfrm rot="17658798">
            <a:off x="2885440" y="588898"/>
            <a:ext cx="15646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LVS </a:t>
            </a:r>
            <a:r>
              <a:rPr lang="en-US" dirty="0" err="1"/>
              <a:t>PriM</a:t>
            </a:r>
            <a:r>
              <a:rPr lang="en-US" dirty="0"/>
              <a:t>+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BCB18-E693-4FC3-A3FB-6BBE27D936E2}"/>
              </a:ext>
            </a:extLst>
          </p:cNvPr>
          <p:cNvSpPr txBox="1"/>
          <p:nvPr/>
        </p:nvSpPr>
        <p:spPr>
          <a:xfrm rot="17658798">
            <a:off x="3657599" y="602362"/>
            <a:ext cx="15646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LVS </a:t>
            </a:r>
            <a:r>
              <a:rPr lang="en-US" dirty="0" err="1"/>
              <a:t>PriM</a:t>
            </a:r>
            <a:r>
              <a:rPr lang="en-US" dirty="0"/>
              <a:t>+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40C5E-73D5-4610-9601-03F045B60C9B}"/>
              </a:ext>
            </a:extLst>
          </p:cNvPr>
          <p:cNvSpPr txBox="1"/>
          <p:nvPr/>
        </p:nvSpPr>
        <p:spPr>
          <a:xfrm rot="17658798">
            <a:off x="5896926" y="449470"/>
            <a:ext cx="156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pKR57 Tn7 </a:t>
            </a:r>
            <a:r>
              <a:rPr lang="en-US" dirty="0" err="1"/>
              <a:t>PriM</a:t>
            </a:r>
            <a:r>
              <a:rPr lang="en-US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22881-BA67-446A-8A38-DB88C4D8569D}"/>
              </a:ext>
            </a:extLst>
          </p:cNvPr>
          <p:cNvSpPr txBox="1"/>
          <p:nvPr/>
        </p:nvSpPr>
        <p:spPr>
          <a:xfrm rot="17658798">
            <a:off x="5280321" y="640345"/>
            <a:ext cx="15646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LVS gDNA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C6EDC-2A00-4048-B522-06E124480CFF}"/>
              </a:ext>
            </a:extLst>
          </p:cNvPr>
          <p:cNvSpPr txBox="1"/>
          <p:nvPr/>
        </p:nvSpPr>
        <p:spPr>
          <a:xfrm rot="17658798">
            <a:off x="4489109" y="568577"/>
            <a:ext cx="15646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LVS Colony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86F4C-BAF9-49A6-95AC-E0F4B21570AD}"/>
              </a:ext>
            </a:extLst>
          </p:cNvPr>
          <p:cNvSpPr txBox="1"/>
          <p:nvPr/>
        </p:nvSpPr>
        <p:spPr>
          <a:xfrm>
            <a:off x="8128000" y="2509520"/>
            <a:ext cx="3068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Primers </a:t>
            </a:r>
            <a:r>
              <a:rPr lang="en-US" dirty="0" err="1"/>
              <a:t>attF</a:t>
            </a:r>
            <a:r>
              <a:rPr lang="en-US" dirty="0"/>
              <a:t> and </a:t>
            </a:r>
            <a:r>
              <a:rPr lang="en-US" dirty="0" err="1"/>
              <a:t>attR</a:t>
            </a:r>
            <a:r>
              <a:rPr lang="en-US" dirty="0"/>
              <a:t> amplify Tn7 insertion site </a:t>
            </a:r>
          </a:p>
          <a:p>
            <a:endParaRPr lang="en-US" dirty="0"/>
          </a:p>
          <a:p>
            <a:r>
              <a:rPr lang="en-US" dirty="0"/>
              <a:t>350bp without insertion</a:t>
            </a:r>
          </a:p>
          <a:p>
            <a:endParaRPr lang="en-US" dirty="0"/>
          </a:p>
          <a:p>
            <a:r>
              <a:rPr lang="en-US" dirty="0"/>
              <a:t>1808bp with </a:t>
            </a:r>
            <a:r>
              <a:rPr lang="en-US" dirty="0" err="1"/>
              <a:t>PriM</a:t>
            </a:r>
            <a:r>
              <a:rPr lang="en-US" dirty="0"/>
              <a:t> insertion </a:t>
            </a:r>
          </a:p>
        </p:txBody>
      </p:sp>
    </p:spTree>
    <p:extLst>
      <p:ext uri="{BB962C8B-B14F-4D97-AF65-F5344CB8AC3E}">
        <p14:creationId xmlns:p14="http://schemas.microsoft.com/office/powerpoint/2010/main" val="214346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42C1-39B5-E242-8B47-B3F8A944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2D31-2BCE-6A45-8F5D-7E27DFF1F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think we have cells that are kanamycin sensitive and hygromycin resistant </a:t>
            </a:r>
          </a:p>
          <a:p>
            <a:r>
              <a:rPr lang="en-US" dirty="0"/>
              <a:t>The next step is to cure the plasmid in order to lose the hygromycin resistance </a:t>
            </a:r>
          </a:p>
          <a:p>
            <a:r>
              <a:rPr lang="en-US" dirty="0"/>
              <a:t>Conduct a PCR and sequence the PCR product for the region of interest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0DF7AC-31D8-184C-9BBC-D3A2D531C94E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2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F7EF-CF9C-B940-A0D6-131B7D44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B3850-FCC5-6947-BE3C-F0AC9E45A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r>
              <a:rPr lang="en-US" dirty="0"/>
              <a:t>Transform </a:t>
            </a:r>
            <a:r>
              <a:rPr lang="el-GR" dirty="0"/>
              <a:t>Δ</a:t>
            </a:r>
            <a:r>
              <a:rPr lang="en-US" i="1" dirty="0" err="1"/>
              <a:t>pmrA</a:t>
            </a:r>
            <a:r>
              <a:rPr lang="en-US" dirty="0"/>
              <a:t> </a:t>
            </a:r>
            <a:r>
              <a:rPr lang="en-US" dirty="0" err="1"/>
              <a:t>PriM</a:t>
            </a:r>
            <a:r>
              <a:rPr lang="en-US" dirty="0"/>
              <a:t>+ cells with transposon containing plasmid </a:t>
            </a:r>
          </a:p>
          <a:p>
            <a:r>
              <a:rPr lang="en-US" dirty="0"/>
              <a:t>Inactivates the genes it inserts itself into </a:t>
            </a:r>
          </a:p>
          <a:p>
            <a:pPr lvl="2" fontAlgn="base"/>
            <a:r>
              <a:rPr lang="en-US" dirty="0"/>
              <a:t>Create a transposon mutant library </a:t>
            </a:r>
          </a:p>
          <a:p>
            <a:r>
              <a:rPr lang="en-US" dirty="0"/>
              <a:t>Can select for mutants that can rescue virulence in macrophage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57E21-CFB5-4146-9E19-0F75F5D83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90240"/>
            <a:ext cx="5838970" cy="33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9348-12C4-CD4D-8333-E11E7191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DC7999-1801-E146-AB2E-23C06E411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905" y="1403498"/>
            <a:ext cx="6248190" cy="47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04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5985" y="-149077"/>
            <a:ext cx="10515600" cy="84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Overview 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147995" y="640305"/>
            <a:ext cx="3090042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 with helper plasmid </a:t>
            </a:r>
            <a:endParaRPr/>
          </a:p>
        </p:txBody>
      </p:sp>
      <p:grpSp>
        <p:nvGrpSpPr>
          <p:cNvPr id="145" name="Google Shape;145;p8"/>
          <p:cNvGrpSpPr/>
          <p:nvPr/>
        </p:nvGrpSpPr>
        <p:grpSpPr>
          <a:xfrm>
            <a:off x="5084267" y="400856"/>
            <a:ext cx="830637" cy="812800"/>
            <a:chOff x="4498745" y="1163783"/>
            <a:chExt cx="830637" cy="812800"/>
          </a:xfrm>
        </p:grpSpPr>
        <p:sp>
          <p:nvSpPr>
            <p:cNvPr id="146" name="Google Shape;146;p8"/>
            <p:cNvSpPr/>
            <p:nvPr/>
          </p:nvSpPr>
          <p:spPr>
            <a:xfrm>
              <a:off x="4498745" y="1163783"/>
              <a:ext cx="830637" cy="812800"/>
            </a:xfrm>
            <a:prstGeom prst="donut">
              <a:avLst>
                <a:gd name="adj" fmla="val 7801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574785" y="1774520"/>
              <a:ext cx="678556" cy="202063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tnsABCD</a:t>
              </a:r>
              <a:endPara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8"/>
          <p:cNvSpPr txBox="1"/>
          <p:nvPr/>
        </p:nvSpPr>
        <p:spPr>
          <a:xfrm>
            <a:off x="118890" y="3269629"/>
            <a:ext cx="3090042" cy="3693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 with Tn7 plasmid </a:t>
            </a:r>
            <a:endParaRPr/>
          </a:p>
        </p:txBody>
      </p:sp>
      <p:cxnSp>
        <p:nvCxnSpPr>
          <p:cNvPr id="149" name="Google Shape;149;p8"/>
          <p:cNvCxnSpPr/>
          <p:nvPr/>
        </p:nvCxnSpPr>
        <p:spPr>
          <a:xfrm>
            <a:off x="6081471" y="1163153"/>
            <a:ext cx="0" cy="586317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" name="Google Shape;150;p8"/>
          <p:cNvSpPr txBox="1"/>
          <p:nvPr/>
        </p:nvSpPr>
        <p:spPr>
          <a:xfrm>
            <a:off x="52594" y="1164695"/>
            <a:ext cx="44416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on hygromycin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electrocompetent cells for transformation </a:t>
            </a:r>
            <a:endParaRPr/>
          </a:p>
        </p:txBody>
      </p:sp>
      <p:cxnSp>
        <p:nvCxnSpPr>
          <p:cNvPr id="151" name="Google Shape;151;p8"/>
          <p:cNvCxnSpPr/>
          <p:nvPr/>
        </p:nvCxnSpPr>
        <p:spPr>
          <a:xfrm>
            <a:off x="4391556" y="3797745"/>
            <a:ext cx="565001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8"/>
          <p:cNvSpPr/>
          <p:nvPr/>
        </p:nvSpPr>
        <p:spPr>
          <a:xfrm>
            <a:off x="4490617" y="3567013"/>
            <a:ext cx="1602379" cy="461464"/>
          </a:xfrm>
          <a:prstGeom prst="rightArrow">
            <a:avLst>
              <a:gd name="adj1" fmla="val 50000"/>
              <a:gd name="adj2" fmla="val 74177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7711024" y="3560922"/>
            <a:ext cx="1602379" cy="461464"/>
          </a:xfrm>
          <a:prstGeom prst="rightArrow">
            <a:avLst>
              <a:gd name="adj1" fmla="val 50000"/>
              <a:gd name="adj2" fmla="val 74177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4847805" y="3637765"/>
            <a:ext cx="575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glmS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7922212" y="3628333"/>
            <a:ext cx="9557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FTL-0455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102775" y="4857451"/>
            <a:ext cx="3297361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Cure helper plasmid then transform with resolvase plasmid  </a:t>
            </a:r>
            <a:endParaRPr/>
          </a:p>
        </p:txBody>
      </p:sp>
      <p:grpSp>
        <p:nvGrpSpPr>
          <p:cNvPr id="157" name="Google Shape;157;p8"/>
          <p:cNvGrpSpPr/>
          <p:nvPr/>
        </p:nvGrpSpPr>
        <p:grpSpPr>
          <a:xfrm>
            <a:off x="3596678" y="4652808"/>
            <a:ext cx="7890934" cy="472012"/>
            <a:chOff x="2988733" y="5123984"/>
            <a:chExt cx="7890934" cy="472012"/>
          </a:xfrm>
        </p:grpSpPr>
        <p:cxnSp>
          <p:nvCxnSpPr>
            <p:cNvPr id="158" name="Google Shape;158;p8"/>
            <p:cNvCxnSpPr/>
            <p:nvPr/>
          </p:nvCxnSpPr>
          <p:spPr>
            <a:xfrm>
              <a:off x="2988733" y="5363219"/>
              <a:ext cx="7890934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9" name="Google Shape;159;p8"/>
            <p:cNvSpPr/>
            <p:nvPr/>
          </p:nvSpPr>
          <p:spPr>
            <a:xfrm>
              <a:off x="4062517" y="5178564"/>
              <a:ext cx="735921" cy="369310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Tn7R</a:t>
              </a: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4967989" y="5179905"/>
              <a:ext cx="485914" cy="367962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</a:t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rot="10800000">
              <a:off x="5553035" y="5132487"/>
              <a:ext cx="1333464" cy="461464"/>
            </a:xfrm>
            <a:prstGeom prst="rightArrow">
              <a:avLst>
                <a:gd name="adj1" fmla="val 50000"/>
                <a:gd name="adj2" fmla="val 7417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8"/>
            <p:cNvSpPr txBox="1"/>
            <p:nvPr/>
          </p:nvSpPr>
          <p:spPr>
            <a:xfrm>
              <a:off x="6013358" y="5224718"/>
              <a:ext cx="6794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aphA-1</a:t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7052706" y="5179905"/>
              <a:ext cx="485914" cy="367962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</a:t>
              </a: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10800000">
              <a:off x="7673607" y="5132487"/>
              <a:ext cx="897222" cy="461463"/>
            </a:xfrm>
            <a:prstGeom prst="rightArrow">
              <a:avLst>
                <a:gd name="adj1" fmla="val 50000"/>
                <a:gd name="adj2" fmla="val 741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729573" y="5178564"/>
              <a:ext cx="735921" cy="369310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Tn7L</a:t>
              </a:r>
              <a:endParaRPr/>
            </a:p>
          </p:txBody>
        </p:sp>
        <p:sp>
          <p:nvSpPr>
            <p:cNvPr id="166" name="Google Shape;166;p8"/>
            <p:cNvSpPr txBox="1"/>
            <p:nvPr/>
          </p:nvSpPr>
          <p:spPr>
            <a:xfrm>
              <a:off x="8053413" y="5207125"/>
              <a:ext cx="5174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yfg</a:t>
              </a: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3110483" y="5123984"/>
              <a:ext cx="793619" cy="469967"/>
            </a:xfrm>
            <a:prstGeom prst="rightArrow">
              <a:avLst>
                <a:gd name="adj1" fmla="val 50000"/>
                <a:gd name="adj2" fmla="val 74177"/>
              </a:avLst>
            </a:prstGeom>
            <a:solidFill>
              <a:srgbClr val="00B0F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9605983" y="5126029"/>
              <a:ext cx="1111492" cy="469967"/>
            </a:xfrm>
            <a:prstGeom prst="rightArrow">
              <a:avLst>
                <a:gd name="adj1" fmla="val 50000"/>
                <a:gd name="adj2" fmla="val 74177"/>
              </a:avLst>
            </a:prstGeom>
            <a:solidFill>
              <a:srgbClr val="00B0F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8"/>
            <p:cNvSpPr txBox="1"/>
            <p:nvPr/>
          </p:nvSpPr>
          <p:spPr>
            <a:xfrm>
              <a:off x="3113861" y="5207253"/>
              <a:ext cx="5759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glmS</a:t>
              </a:r>
              <a:endParaRPr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9624238" y="5207123"/>
              <a:ext cx="95572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FTL-0455</a:t>
              </a:r>
              <a:endParaRPr/>
            </a:p>
          </p:txBody>
        </p:sp>
      </p:grpSp>
      <p:cxnSp>
        <p:nvCxnSpPr>
          <p:cNvPr id="171" name="Google Shape;171;p8"/>
          <p:cNvCxnSpPr/>
          <p:nvPr/>
        </p:nvCxnSpPr>
        <p:spPr>
          <a:xfrm>
            <a:off x="4760417" y="6275088"/>
            <a:ext cx="6019953" cy="160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8"/>
          <p:cNvSpPr/>
          <p:nvPr/>
        </p:nvSpPr>
        <p:spPr>
          <a:xfrm>
            <a:off x="5834200" y="6106898"/>
            <a:ext cx="735921" cy="36931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Tn7R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6739672" y="6108239"/>
            <a:ext cx="485914" cy="367962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 rot="10800000">
            <a:off x="7384330" y="6054363"/>
            <a:ext cx="897222" cy="461463"/>
          </a:xfrm>
          <a:prstGeom prst="rightArrow">
            <a:avLst>
              <a:gd name="adj1" fmla="val 50000"/>
              <a:gd name="adj2" fmla="val 74177"/>
            </a:avLst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8500885" y="6090441"/>
            <a:ext cx="735921" cy="36931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Tn7L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7771927" y="6111300"/>
            <a:ext cx="5174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yfg</a:t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>
            <a:off x="4894244" y="6056569"/>
            <a:ext cx="793619" cy="469967"/>
          </a:xfrm>
          <a:prstGeom prst="rightArrow">
            <a:avLst>
              <a:gd name="adj1" fmla="val 50000"/>
              <a:gd name="adj2" fmla="val 74177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9383143" y="6058842"/>
            <a:ext cx="1111492" cy="469967"/>
          </a:xfrm>
          <a:prstGeom prst="rightArrow">
            <a:avLst>
              <a:gd name="adj1" fmla="val 50000"/>
              <a:gd name="adj2" fmla="val 74177"/>
            </a:avLst>
          </a:prstGeom>
          <a:solidFill>
            <a:srgbClr val="00B0F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4894244" y="6121207"/>
            <a:ext cx="5759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glmS</a:t>
            </a:r>
            <a:endParaRPr sz="1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9347234" y="6131206"/>
            <a:ext cx="9557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FTL-0455</a:t>
            </a:r>
            <a:endParaRPr/>
          </a:p>
        </p:txBody>
      </p:sp>
      <p:cxnSp>
        <p:nvCxnSpPr>
          <p:cNvPr id="181" name="Google Shape;181;p8"/>
          <p:cNvCxnSpPr/>
          <p:nvPr/>
        </p:nvCxnSpPr>
        <p:spPr>
          <a:xfrm>
            <a:off x="5899287" y="5456316"/>
            <a:ext cx="870957" cy="58113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8"/>
          <p:cNvCxnSpPr/>
          <p:nvPr/>
        </p:nvCxnSpPr>
        <p:spPr>
          <a:xfrm flipH="1">
            <a:off x="7209913" y="5415893"/>
            <a:ext cx="601578" cy="614786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8"/>
          <p:cNvSpPr txBox="1"/>
          <p:nvPr/>
        </p:nvSpPr>
        <p:spPr>
          <a:xfrm>
            <a:off x="4941090" y="1854101"/>
            <a:ext cx="25645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LVS pMP720 (Hyg</a:t>
            </a:r>
            <a:r>
              <a:rPr lang="en-US" sz="24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5990794" y="549086"/>
            <a:ext cx="9374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LVS</a:t>
            </a:r>
            <a:endParaRPr/>
          </a:p>
        </p:txBody>
      </p:sp>
      <p:sp>
        <p:nvSpPr>
          <p:cNvPr id="185" name="Google Shape;185;p8"/>
          <p:cNvSpPr txBox="1"/>
          <p:nvPr/>
        </p:nvSpPr>
        <p:spPr>
          <a:xfrm>
            <a:off x="52594" y="3683191"/>
            <a:ext cx="444167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on kanamycin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KanR cells will have mini-Tn7 element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electrocompetent cells from transformants 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5099475" y="628973"/>
            <a:ext cx="8002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pMP720</a:t>
            </a:r>
            <a:endParaRPr/>
          </a:p>
        </p:txBody>
      </p:sp>
      <p:grpSp>
        <p:nvGrpSpPr>
          <p:cNvPr id="187" name="Google Shape;187;p8"/>
          <p:cNvGrpSpPr/>
          <p:nvPr/>
        </p:nvGrpSpPr>
        <p:grpSpPr>
          <a:xfrm>
            <a:off x="3516120" y="2486047"/>
            <a:ext cx="7724012" cy="949568"/>
            <a:chOff x="3471126" y="2572423"/>
            <a:chExt cx="7724012" cy="949568"/>
          </a:xfrm>
        </p:grpSpPr>
        <p:sp>
          <p:nvSpPr>
            <p:cNvPr id="188" name="Google Shape;188;p8"/>
            <p:cNvSpPr/>
            <p:nvPr/>
          </p:nvSpPr>
          <p:spPr>
            <a:xfrm>
              <a:off x="3810101" y="2608147"/>
              <a:ext cx="7189886" cy="739740"/>
            </a:xfrm>
            <a:prstGeom prst="ellipse">
              <a:avLst/>
            </a:prstGeom>
            <a:noFill/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3471126" y="3115940"/>
              <a:ext cx="7724012" cy="4060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8"/>
            <p:cNvCxnSpPr/>
            <p:nvPr/>
          </p:nvCxnSpPr>
          <p:spPr>
            <a:xfrm>
              <a:off x="4062517" y="3120015"/>
              <a:ext cx="6703908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1" name="Google Shape;191;p8"/>
            <p:cNvSpPr/>
            <p:nvPr/>
          </p:nvSpPr>
          <p:spPr>
            <a:xfrm>
              <a:off x="4122949" y="2935360"/>
              <a:ext cx="735921" cy="369310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Tn7R</a:t>
              </a: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5819673" y="2936701"/>
              <a:ext cx="485914" cy="367962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</a:t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10800000">
              <a:off x="6404719" y="2889283"/>
              <a:ext cx="1333464" cy="461464"/>
            </a:xfrm>
            <a:prstGeom prst="rightArrow">
              <a:avLst>
                <a:gd name="adj1" fmla="val 50000"/>
                <a:gd name="adj2" fmla="val 7417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6738305" y="2965925"/>
              <a:ext cx="927725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aphA-1</a:t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904390" y="2936701"/>
              <a:ext cx="485914" cy="367962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</a:t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10800000">
              <a:off x="8525291" y="2889283"/>
              <a:ext cx="897222" cy="461463"/>
            </a:xfrm>
            <a:prstGeom prst="rightArrow">
              <a:avLst>
                <a:gd name="adj1" fmla="val 50000"/>
                <a:gd name="adj2" fmla="val 74177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9581257" y="2935360"/>
              <a:ext cx="735921" cy="369310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Tn7L</a:t>
              </a: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8905097" y="2949173"/>
              <a:ext cx="51741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yfg</a:t>
              </a: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952442" y="2951221"/>
              <a:ext cx="708487" cy="367962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</a:t>
              </a:r>
              <a:endParaRPr/>
            </a:p>
          </p:txBody>
        </p:sp>
        <p:sp>
          <p:nvSpPr>
            <p:cNvPr id="200" name="Google Shape;200;p8"/>
            <p:cNvSpPr txBox="1"/>
            <p:nvPr/>
          </p:nvSpPr>
          <p:spPr>
            <a:xfrm>
              <a:off x="6758599" y="2572423"/>
              <a:ext cx="9733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pMP749</a:t>
              </a:r>
              <a:endParaRPr/>
            </a:p>
          </p:txBody>
        </p:sp>
      </p:grpSp>
      <p:sp>
        <p:nvSpPr>
          <p:cNvPr id="201" name="Google Shape;201;p8"/>
          <p:cNvSpPr/>
          <p:nvPr/>
        </p:nvSpPr>
        <p:spPr>
          <a:xfrm>
            <a:off x="6204156" y="3606269"/>
            <a:ext cx="875394" cy="36931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Tn7att</a:t>
            </a:r>
            <a:endParaRPr/>
          </a:p>
        </p:txBody>
      </p:sp>
      <p:grpSp>
        <p:nvGrpSpPr>
          <p:cNvPr id="202" name="Google Shape;202;p8"/>
          <p:cNvGrpSpPr/>
          <p:nvPr/>
        </p:nvGrpSpPr>
        <p:grpSpPr>
          <a:xfrm>
            <a:off x="11072294" y="2894026"/>
            <a:ext cx="830637" cy="812800"/>
            <a:chOff x="4498745" y="1163783"/>
            <a:chExt cx="830637" cy="812800"/>
          </a:xfrm>
        </p:grpSpPr>
        <p:sp>
          <p:nvSpPr>
            <p:cNvPr id="203" name="Google Shape;203;p8"/>
            <p:cNvSpPr/>
            <p:nvPr/>
          </p:nvSpPr>
          <p:spPr>
            <a:xfrm>
              <a:off x="4498745" y="1163783"/>
              <a:ext cx="830637" cy="812800"/>
            </a:xfrm>
            <a:prstGeom prst="donut">
              <a:avLst>
                <a:gd name="adj" fmla="val 7801"/>
              </a:avLst>
            </a:prstGeom>
            <a:solidFill>
              <a:schemeClr val="lt1"/>
            </a:solidFill>
            <a:ln w="28575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574785" y="1774520"/>
              <a:ext cx="678556" cy="202063"/>
            </a:xfrm>
            <a:prstGeom prst="rect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tnsABCD</a:t>
              </a:r>
              <a:endParaRPr sz="1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8"/>
          <p:cNvSpPr txBox="1"/>
          <p:nvPr/>
        </p:nvSpPr>
        <p:spPr>
          <a:xfrm>
            <a:off x="3460068" y="3618476"/>
            <a:ext cx="7184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gDNA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91803" y="5577119"/>
            <a:ext cx="29548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on hygromycin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 txBox="1"/>
          <p:nvPr/>
        </p:nvSpPr>
        <p:spPr>
          <a:xfrm>
            <a:off x="102774" y="6047799"/>
            <a:ext cx="3297361" cy="646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Cure resolvase plasmid to lose hygromycin resistance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643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E85E-A994-9440-BA21-DBCD5012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8EFC-DB53-E345-A685-0A93B19F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i="1" dirty="0"/>
              <a:t> </a:t>
            </a:r>
            <a:endParaRPr lang="en-US" dirty="0"/>
          </a:p>
          <a:p>
            <a:r>
              <a:rPr lang="en-US" i="1" dirty="0"/>
              <a:t> </a:t>
            </a:r>
            <a:r>
              <a:rPr lang="en-US" dirty="0"/>
              <a:t>Transcription factor </a:t>
            </a:r>
            <a:r>
              <a:rPr lang="en-US" dirty="0" err="1"/>
              <a:t>PmrA</a:t>
            </a:r>
            <a:r>
              <a:rPr lang="en-US" dirty="0"/>
              <a:t> </a:t>
            </a:r>
          </a:p>
          <a:p>
            <a:r>
              <a:rPr lang="en-US" dirty="0"/>
              <a:t> Anti-virulence factor </a:t>
            </a:r>
            <a:r>
              <a:rPr lang="en-US" dirty="0" err="1"/>
              <a:t>PriM</a:t>
            </a:r>
            <a:r>
              <a:rPr lang="en-US" dirty="0"/>
              <a:t> </a:t>
            </a:r>
          </a:p>
          <a:p>
            <a:pPr marL="0" indent="0" fontAlgn="base">
              <a:buNone/>
            </a:pPr>
            <a:br>
              <a:rPr lang="en-US" dirty="0"/>
            </a:br>
            <a:r>
              <a:rPr lang="en-US" dirty="0"/>
              <a:t>Overall goal: </a:t>
            </a:r>
            <a:r>
              <a:rPr lang="en-US" b="1" dirty="0"/>
              <a:t>Uncover how </a:t>
            </a:r>
            <a:r>
              <a:rPr lang="en-US" b="1" dirty="0" err="1"/>
              <a:t>PriM</a:t>
            </a:r>
            <a:r>
              <a:rPr lang="en-US" b="1" dirty="0"/>
              <a:t> functions to prevent intramacrophage survival</a:t>
            </a:r>
            <a:endParaRPr lang="en-US" dirty="0"/>
          </a:p>
          <a:p>
            <a:r>
              <a:rPr lang="en-US" dirty="0"/>
              <a:t>Identify factors critical to the function of </a:t>
            </a:r>
            <a:r>
              <a:rPr lang="en-US" dirty="0" err="1"/>
              <a:t>PriM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79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25F3-4573-7447-B86F-425837A6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Critical Structural Features of </a:t>
            </a:r>
            <a:r>
              <a:rPr lang="en-US" dirty="0" err="1"/>
              <a:t>PriM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EACD6-8A2F-D044-AECC-742719964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structure of </a:t>
            </a:r>
            <a:r>
              <a:rPr lang="en-US" dirty="0" err="1"/>
              <a:t>PriM</a:t>
            </a:r>
            <a:r>
              <a:rPr lang="en-US" dirty="0"/>
              <a:t> to create targeted mutations </a:t>
            </a:r>
          </a:p>
          <a:p>
            <a:pPr lvl="1" fontAlgn="base"/>
            <a:r>
              <a:rPr lang="en-US" dirty="0"/>
              <a:t>Use allelic exchange protocol to create mutants in the wildtype and </a:t>
            </a:r>
            <a:r>
              <a:rPr lang="el-GR" dirty="0"/>
              <a:t>Δ</a:t>
            </a:r>
            <a:r>
              <a:rPr lang="en-US" i="1" dirty="0" err="1"/>
              <a:t>pmrA</a:t>
            </a:r>
            <a:r>
              <a:rPr lang="en-US" dirty="0"/>
              <a:t> background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Test these mutants for the ability to replicate in macrophage</a:t>
            </a:r>
          </a:p>
          <a:p>
            <a:pPr lvl="1" fontAlgn="base"/>
            <a:r>
              <a:rPr lang="en-US" dirty="0"/>
              <a:t>Identify structural mutants that regain ability to survive in macrophage 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7B4BF-BAE3-1541-89EE-26A17ACA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94" y="4040313"/>
            <a:ext cx="4778812" cy="2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2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A751F-0653-C44A-AB6E-5315BAB85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031" y="933534"/>
            <a:ext cx="7477937" cy="4990931"/>
          </a:xfrm>
        </p:spPr>
      </p:pic>
    </p:spTree>
    <p:extLst>
      <p:ext uri="{BB962C8B-B14F-4D97-AF65-F5344CB8AC3E}">
        <p14:creationId xmlns:p14="http://schemas.microsoft.com/office/powerpoint/2010/main" val="308945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5F4D72-B204-1B42-A373-658E43CE2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963" y="990203"/>
            <a:ext cx="9340074" cy="4877594"/>
          </a:xfrm>
        </p:spPr>
      </p:pic>
    </p:spTree>
    <p:extLst>
      <p:ext uri="{BB962C8B-B14F-4D97-AF65-F5344CB8AC3E}">
        <p14:creationId xmlns:p14="http://schemas.microsoft.com/office/powerpoint/2010/main" val="59151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A91E1-00DC-A645-984B-F012DC4D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62BBC-B100-0447-9077-C7EBCC8C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PmrA</a:t>
            </a:r>
            <a:r>
              <a:rPr lang="en-US" dirty="0"/>
              <a:t> identified as being essential for virulence </a:t>
            </a:r>
          </a:p>
          <a:p>
            <a:pPr lvl="1" fontAlgn="base"/>
            <a:r>
              <a:rPr lang="en-US" dirty="0"/>
              <a:t>Mutants incapable of survival in macrophage and murine models (Sammons-Jackson, 2008)</a:t>
            </a:r>
          </a:p>
          <a:p>
            <a:pPr fontAlgn="base"/>
            <a:r>
              <a:rPr lang="en-US" dirty="0" err="1"/>
              <a:t>PmrA</a:t>
            </a:r>
            <a:r>
              <a:rPr lang="en-US" dirty="0"/>
              <a:t> is a response regulator</a:t>
            </a:r>
          </a:p>
          <a:p>
            <a:pPr fontAlgn="base"/>
            <a:r>
              <a:rPr lang="en-US" dirty="0"/>
              <a:t>Had been suggested as a regulator of the 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dirty="0"/>
              <a:t>Pathogenicity Island (FPI) </a:t>
            </a:r>
            <a:r>
              <a:rPr lang="en-US" sz="2400" dirty="0"/>
              <a:t>(Mohapatra et al., 2007)</a:t>
            </a:r>
            <a:endParaRPr lang="en-US" dirty="0"/>
          </a:p>
          <a:p>
            <a:pPr lvl="1" fontAlgn="base"/>
            <a:r>
              <a:rPr lang="en-US" dirty="0"/>
              <a:t>Not found at FPI promotors (Ramsey &amp; Dove, 2016)</a:t>
            </a:r>
          </a:p>
          <a:p>
            <a:r>
              <a:rPr lang="en-US" dirty="0"/>
              <a:t>Functions mainly as a negative regulator of </a:t>
            </a:r>
            <a:r>
              <a:rPr lang="en-US" i="1" dirty="0" err="1"/>
              <a:t>priM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2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6F38-0EAC-BB42-AE88-BD3CDCB3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PriM</a:t>
            </a:r>
            <a:r>
              <a:rPr lang="en-US" dirty="0"/>
              <a:t> is inhibitory to intramacrophage survival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FF7797-FD5B-104B-8D71-A5A63B436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63" y="1941511"/>
            <a:ext cx="6721474" cy="40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8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D673-6866-0248-96C8-984FA08F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factors critical to </a:t>
            </a:r>
            <a:r>
              <a:rPr lang="en-US" dirty="0" err="1"/>
              <a:t>PriM</a:t>
            </a:r>
            <a:r>
              <a:rPr lang="en-US" dirty="0"/>
              <a:t> 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189B1-C921-CF45-9227-A0EBB5C0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Transposon: genetic element capable of inserting itself into the genome</a:t>
            </a:r>
            <a:endParaRPr lang="en-US" sz="3200" dirty="0"/>
          </a:p>
          <a:p>
            <a:r>
              <a:rPr lang="en-US" dirty="0"/>
              <a:t>Transform </a:t>
            </a:r>
            <a:r>
              <a:rPr lang="el-GR" dirty="0"/>
              <a:t>Δ</a:t>
            </a:r>
            <a:r>
              <a:rPr lang="en-US" i="1" dirty="0" err="1"/>
              <a:t>pmrA</a:t>
            </a:r>
            <a:r>
              <a:rPr lang="en-US" dirty="0"/>
              <a:t> </a:t>
            </a:r>
            <a:r>
              <a:rPr lang="en-US" dirty="0" err="1"/>
              <a:t>PriM</a:t>
            </a:r>
            <a:r>
              <a:rPr lang="en-US" dirty="0"/>
              <a:t>+ cells with transposon containing plasmid </a:t>
            </a:r>
          </a:p>
          <a:p>
            <a:pPr lvl="2" fontAlgn="base"/>
            <a:r>
              <a:rPr lang="en-US" dirty="0"/>
              <a:t>Use the pSD26 plasmid containing the mariner transposon </a:t>
            </a:r>
          </a:p>
          <a:p>
            <a:r>
              <a:rPr lang="en-US" dirty="0"/>
              <a:t>Inactivates the genes it inserts itself into </a:t>
            </a:r>
          </a:p>
          <a:p>
            <a:pPr lvl="2" fontAlgn="base"/>
            <a:r>
              <a:rPr lang="en-US" dirty="0"/>
              <a:t>Create a transposon mutant library </a:t>
            </a:r>
          </a:p>
          <a:p>
            <a:r>
              <a:rPr lang="en-US" dirty="0"/>
              <a:t>Can select for mutants that can rescue virulence in macrophage</a:t>
            </a:r>
          </a:p>
        </p:txBody>
      </p:sp>
    </p:spTree>
    <p:extLst>
      <p:ext uri="{BB962C8B-B14F-4D97-AF65-F5344CB8AC3E}">
        <p14:creationId xmlns:p14="http://schemas.microsoft.com/office/powerpoint/2010/main" val="390650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7E39BD-1362-9241-B1D7-04E1A111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32" y="552892"/>
            <a:ext cx="9375136" cy="53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5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B219-3307-CB42-943D-59C594C5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Tn7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93F6-FAF6-9E42-BE30-58574DC83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of introducing genetic elements into the genome </a:t>
            </a:r>
          </a:p>
          <a:p>
            <a:r>
              <a:rPr lang="en-US" dirty="0"/>
              <a:t>Tn7 Transposon</a:t>
            </a:r>
          </a:p>
          <a:p>
            <a:pPr lvl="1"/>
            <a:r>
              <a:rPr lang="en-US" dirty="0"/>
              <a:t>Site and orientation specific</a:t>
            </a:r>
          </a:p>
          <a:p>
            <a:pPr lvl="1"/>
            <a:r>
              <a:rPr lang="en-US" dirty="0"/>
              <a:t>Inserts downstream of highly conserved </a:t>
            </a:r>
            <a:r>
              <a:rPr lang="en-US" dirty="0" err="1"/>
              <a:t>glmS</a:t>
            </a:r>
            <a:endParaRPr lang="en-US" dirty="0"/>
          </a:p>
          <a:p>
            <a:r>
              <a:rPr lang="en-US" dirty="0"/>
              <a:t>Initiation requires transformation with plasmids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BF2F-BD34-D14E-BA91-6B37A113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E090C-BAED-1843-BEF9-8B7841595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pMP720 – Helper plasmid </a:t>
            </a:r>
          </a:p>
          <a:p>
            <a:pPr lvl="1"/>
            <a:r>
              <a:rPr lang="en-US" dirty="0"/>
              <a:t>Delivers the transposase complex</a:t>
            </a:r>
          </a:p>
          <a:p>
            <a:pPr lvl="1"/>
            <a:r>
              <a:rPr lang="en-US" dirty="0"/>
              <a:t>Hygromycin resistance </a:t>
            </a:r>
          </a:p>
          <a:p>
            <a:endParaRPr lang="en-US" dirty="0"/>
          </a:p>
          <a:p>
            <a:r>
              <a:rPr lang="en-US" dirty="0"/>
              <a:t>pMP749 – Transposon plasmid</a:t>
            </a:r>
          </a:p>
          <a:p>
            <a:pPr lvl="1"/>
            <a:r>
              <a:rPr lang="en-US" dirty="0"/>
              <a:t>Delivers your gene of interest to the insertion site</a:t>
            </a:r>
          </a:p>
          <a:p>
            <a:pPr lvl="1"/>
            <a:r>
              <a:rPr lang="en-US" dirty="0"/>
              <a:t>Multiple cloning site</a:t>
            </a:r>
          </a:p>
          <a:p>
            <a:endParaRPr lang="en-US" dirty="0"/>
          </a:p>
          <a:p>
            <a:r>
              <a:rPr lang="en-US" dirty="0"/>
              <a:t>pMP672 – Resolvase plasmid</a:t>
            </a:r>
          </a:p>
          <a:p>
            <a:pPr lvl="1"/>
            <a:r>
              <a:rPr lang="en-US" dirty="0"/>
              <a:t>Removes the kanamycin resistance cassette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CDE0-82ED-614D-8714-A3DB4C8D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59" y="143437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F19C5-BD6F-E845-8C91-73B1E467D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9" y="1308846"/>
            <a:ext cx="10515600" cy="540571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dirty="0"/>
              <a:t>1. Transform with helper plasmid </a:t>
            </a:r>
          </a:p>
          <a:p>
            <a:pPr lvl="1" fontAlgn="base"/>
            <a:r>
              <a:rPr lang="en-US" sz="5600" dirty="0"/>
              <a:t>Select on hygromycin</a:t>
            </a:r>
          </a:p>
          <a:p>
            <a:pPr lvl="1" fontAlgn="base"/>
            <a:r>
              <a:rPr lang="en-US" sz="5600" dirty="0"/>
              <a:t>make electrocompetent cells for transformation 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2. Transform with Tn7 plasmid </a:t>
            </a:r>
          </a:p>
          <a:p>
            <a:pPr lvl="1" fontAlgn="base"/>
            <a:r>
              <a:rPr lang="en-US" sz="5600" dirty="0"/>
              <a:t>Select on kanamycin</a:t>
            </a:r>
          </a:p>
          <a:p>
            <a:pPr lvl="1" fontAlgn="base"/>
            <a:r>
              <a:rPr lang="en-US" sz="5600" dirty="0" err="1"/>
              <a:t>KanR</a:t>
            </a:r>
            <a:r>
              <a:rPr lang="en-US" sz="5600" dirty="0"/>
              <a:t> cells will have mini-Tn7 element</a:t>
            </a:r>
          </a:p>
          <a:p>
            <a:pPr lvl="1" fontAlgn="base"/>
            <a:r>
              <a:rPr lang="en-US" sz="5600" dirty="0"/>
              <a:t>Make electrocompetent cells from transformants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3. Cure helper plasmid then transform with resolvase plasmid  </a:t>
            </a:r>
          </a:p>
          <a:p>
            <a:pPr lvl="1"/>
            <a:r>
              <a:rPr lang="en-US" sz="5600" dirty="0"/>
              <a:t>Select on hygromycin </a:t>
            </a:r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sz="9600" dirty="0"/>
              <a:t>4. Cure resolvase plasmid to lose hygromycin resistance </a:t>
            </a:r>
            <a:br>
              <a:rPr lang="en-US" sz="9600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0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804</Words>
  <Application>Microsoft Macintosh PowerPoint</Application>
  <PresentationFormat>Widescreen</PresentationFormat>
  <Paragraphs>176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-webkit-standard</vt:lpstr>
      <vt:lpstr>Arial</vt:lpstr>
      <vt:lpstr>Calibri</vt:lpstr>
      <vt:lpstr>Calibri Light</vt:lpstr>
      <vt:lpstr>Office Theme</vt:lpstr>
      <vt:lpstr>Using the Tn7 system to incorporate an extra priM into the genome</vt:lpstr>
      <vt:lpstr>Introduction</vt:lpstr>
      <vt:lpstr>PmrA</vt:lpstr>
      <vt:lpstr>PriM is inhibitory to intramacrophage survival </vt:lpstr>
      <vt:lpstr>Identifying factors critical to PriM function </vt:lpstr>
      <vt:lpstr>PowerPoint Presentation</vt:lpstr>
      <vt:lpstr>The Tn7 System</vt:lpstr>
      <vt:lpstr>Plasmids</vt:lpstr>
      <vt:lpstr>Overview</vt:lpstr>
      <vt:lpstr>Transforming strains with the helper plasmid</vt:lpstr>
      <vt:lpstr>Cloning the transposon containing plasmid pKR57</vt:lpstr>
      <vt:lpstr>Transforming transposon containing plasmid into cells</vt:lpstr>
      <vt:lpstr>Curing the transposase plasmid (pKR54)</vt:lpstr>
      <vt:lpstr>Getting rid of kanamycin resistance</vt:lpstr>
      <vt:lpstr>PowerPoint Presentation</vt:lpstr>
      <vt:lpstr>Future Steps</vt:lpstr>
      <vt:lpstr>Overall Goal </vt:lpstr>
      <vt:lpstr>Questions? </vt:lpstr>
      <vt:lpstr>Overview </vt:lpstr>
      <vt:lpstr>Identifying Critical Structural Features of PriM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Sautter</dc:creator>
  <cp:lastModifiedBy>Carly Sautter</cp:lastModifiedBy>
  <cp:revision>8</cp:revision>
  <dcterms:created xsi:type="dcterms:W3CDTF">2019-11-04T16:02:11Z</dcterms:created>
  <dcterms:modified xsi:type="dcterms:W3CDTF">2019-11-04T17:50:45Z</dcterms:modified>
</cp:coreProperties>
</file>