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Lora"/>
      <p:regular r:id="rId37"/>
      <p:bold r:id="rId38"/>
      <p:italic r:id="rId39"/>
      <p:boldItalic r:id="rId40"/>
    </p:embeddedFont>
    <p:embeddedFont>
      <p:font typeface="Quattrocento Sans"/>
      <p:regular r:id="rId41"/>
      <p:bold r:id="rId42"/>
      <p:italic r:id="rId43"/>
      <p:boldItalic r:id="rId44"/>
    </p:embeddedFont>
    <p:embeddedFont>
      <p:font typeface="Open Sans"/>
      <p:regular r:id="rId45"/>
      <p:bold r:id="rId46"/>
      <p:italic r:id="rId47"/>
      <p:boldItalic r:id="rId48"/>
    </p:embeddedFont>
    <p:embeddedFont>
      <p:font typeface="Century Gothic"/>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gjbhwr7jSpjOgSxk19E+3FDr5P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80B9AE-B24F-48C0-A80C-19E2B3991CA4}">
  <a:tblStyle styleId="{2180B9AE-B24F-48C0-A80C-19E2B3991CA4}"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ora-boldItalic.fntdata"/><Relationship Id="rId42" Type="http://schemas.openxmlformats.org/officeDocument/2006/relationships/font" Target="fonts/QuattrocentoSans-bold.fntdata"/><Relationship Id="rId41" Type="http://schemas.openxmlformats.org/officeDocument/2006/relationships/font" Target="fonts/QuattrocentoSans-regular.fntdata"/><Relationship Id="rId44" Type="http://schemas.openxmlformats.org/officeDocument/2006/relationships/font" Target="fonts/QuattrocentoSans-boldItalic.fntdata"/><Relationship Id="rId43" Type="http://schemas.openxmlformats.org/officeDocument/2006/relationships/font" Target="fonts/QuattrocentoSans-italic.fntdata"/><Relationship Id="rId46" Type="http://schemas.openxmlformats.org/officeDocument/2006/relationships/font" Target="fonts/OpenSans-bold.fntdata"/><Relationship Id="rId45"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Italic.fntdata"/><Relationship Id="rId47" Type="http://schemas.openxmlformats.org/officeDocument/2006/relationships/font" Target="fonts/OpenSans-italic.fntdata"/><Relationship Id="rId49"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Lora-regular.fntdata"/><Relationship Id="rId36" Type="http://schemas.openxmlformats.org/officeDocument/2006/relationships/slide" Target="slides/slide31.xml"/><Relationship Id="rId39" Type="http://schemas.openxmlformats.org/officeDocument/2006/relationships/font" Target="fonts/Lora-italic.fntdata"/><Relationship Id="rId38" Type="http://schemas.openxmlformats.org/officeDocument/2006/relationships/font" Target="fonts/Lora-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italic.fntdata"/><Relationship Id="rId50" Type="http://schemas.openxmlformats.org/officeDocument/2006/relationships/font" Target="fonts/CenturyGothic-bold.fntdata"/><Relationship Id="rId53" Type="http://customschemas.google.com/relationships/presentationmetadata" Target="metadata"/><Relationship Id="rId52"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G:\Shared%20drives\KRamsey%20Lab\Project_Specific\rpsU2_regulation\220209_Beta-Gal%20Data%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Shared%20drives\KRamsey%20Lab\Project_Specific\rpsU2_regulation\220209_Beta-Gal%20Data%20.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G:\Shared%20drives\KRamsey%20Lab\Project_Specific\rpsU2_regulation\220331_AM_qPCR_rpsU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19956076233108505"/>
          <c:y val="4.7135071439092652E-2"/>
          <c:w val="0.76202694573549623"/>
          <c:h val="0.89925388800549289"/>
        </c:manualLayout>
      </c:layout>
      <c:barChart>
        <c:barDir val="col"/>
        <c:grouping val="clustered"/>
        <c:varyColors val="1"/>
        <c:ser>
          <c:idx val="0"/>
          <c:order val="0"/>
          <c:spPr>
            <a:solidFill>
              <a:srgbClr val="4472C4"/>
            </a:solidFill>
            <a:ln cmpd="sng">
              <a:solidFill>
                <a:srgbClr val="000000"/>
              </a:solidFill>
            </a:ln>
          </c:spPr>
          <c:invertIfNegative val="1"/>
          <c:errBars>
            <c:errBarType val="both"/>
            <c:errValType val="cust"/>
            <c:noEndCap val="0"/>
            <c:plus>
              <c:numRef>
                <c:f>Graph!$C$3:$C$4</c:f>
                <c:numCache>
                  <c:formatCode>General</c:formatCode>
                  <c:ptCount val="2"/>
                  <c:pt idx="0">
                    <c:v>1.068355879587219</c:v>
                  </c:pt>
                  <c:pt idx="1">
                    <c:v>4.7926771412269904</c:v>
                  </c:pt>
                </c:numCache>
              </c:numRef>
            </c:plus>
            <c:minus>
              <c:numLit>
                <c:formatCode>General</c:formatCode>
                <c:ptCount val="1"/>
                <c:pt idx="0">
                  <c:v>1</c:v>
                </c:pt>
              </c:numLit>
            </c:minus>
          </c:errBars>
          <c:cat>
            <c:strRef>
              <c:f>Graph!$A$3:$A$4</c:f>
              <c:strCache>
                <c:ptCount val="2"/>
                <c:pt idx="0">
                  <c:v>LVS Tn7_PrpsU2_rpsU2UTR_lacZ aphA E-1</c:v>
                </c:pt>
                <c:pt idx="1">
                  <c:v>LVS ∆rpsU2 Tn7_PrpsU2_rpsU2UTR_lacZ aphA E-1</c:v>
                </c:pt>
              </c:strCache>
            </c:strRef>
          </c:cat>
          <c:val>
            <c:numRef>
              <c:f>Graph!$B$3:$B$4</c:f>
              <c:numCache>
                <c:formatCode>0.0</c:formatCode>
                <c:ptCount val="2"/>
                <c:pt idx="0">
                  <c:v>513.11239324408996</c:v>
                </c:pt>
                <c:pt idx="1">
                  <c:v>660.79258739073055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4CA0-49AF-ABD3-0FEEF0FDFB3C}"/>
            </c:ext>
          </c:extLst>
        </c:ser>
        <c:dLbls>
          <c:showLegendKey val="0"/>
          <c:showVal val="0"/>
          <c:showCatName val="0"/>
          <c:showSerName val="0"/>
          <c:showPercent val="0"/>
          <c:showBubbleSize val="0"/>
        </c:dLbls>
        <c:gapWidth val="150"/>
        <c:axId val="1838572317"/>
        <c:axId val="500615180"/>
      </c:barChart>
      <c:catAx>
        <c:axId val="1838572317"/>
        <c:scaling>
          <c:orientation val="minMax"/>
        </c:scaling>
        <c:delete val="0"/>
        <c:axPos val="b"/>
        <c:title>
          <c:tx>
            <c:rich>
              <a:bodyPr/>
              <a:lstStyle/>
              <a:p>
                <a:pPr lvl="0">
                  <a:defRPr b="0">
                    <a:solidFill>
                      <a:srgbClr val="000000"/>
                    </a:solidFill>
                    <a:latin typeface="+mn-lt"/>
                  </a:defRPr>
                </a:pPr>
                <a:endParaRPr lang="en-US"/>
              </a:p>
            </c:rich>
          </c:tx>
          <c:overlay val="0"/>
        </c:title>
        <c:numFmt formatCode="General" sourceLinked="1"/>
        <c:majorTickMark val="none"/>
        <c:minorTickMark val="none"/>
        <c:tickLblPos val="nextTo"/>
        <c:txPr>
          <a:bodyPr/>
          <a:lstStyle/>
          <a:p>
            <a:pPr lvl="0">
              <a:defRPr sz="900" b="0" i="0">
                <a:solidFill>
                  <a:srgbClr val="000000"/>
                </a:solidFill>
                <a:latin typeface="+mn-lt"/>
              </a:defRPr>
            </a:pPr>
            <a:endParaRPr lang="en-US"/>
          </a:p>
        </c:txPr>
        <c:crossAx val="500615180"/>
        <c:crosses val="autoZero"/>
        <c:auto val="1"/>
        <c:lblAlgn val="ctr"/>
        <c:lblOffset val="100"/>
        <c:noMultiLvlLbl val="1"/>
      </c:catAx>
      <c:valAx>
        <c:axId val="500615180"/>
        <c:scaling>
          <c:orientation val="minMax"/>
        </c:scaling>
        <c:delete val="0"/>
        <c:axPos val="l"/>
        <c:majorGridlines>
          <c:spPr>
            <a:ln>
              <a:solidFill>
                <a:srgbClr val="B7B7B7"/>
              </a:solidFill>
            </a:ln>
          </c:spPr>
        </c:majorGridlines>
        <c:title>
          <c:tx>
            <c:rich>
              <a:bodyPr/>
              <a:lstStyle/>
              <a:p>
                <a:pPr lvl="0">
                  <a:defRPr sz="1000" b="0" i="0">
                    <a:solidFill>
                      <a:srgbClr val="000000"/>
                    </a:solidFill>
                    <a:latin typeface="+mn-lt"/>
                  </a:defRPr>
                </a:pPr>
                <a:r>
                  <a:rPr lang="en-US" sz="1000" b="0" i="0">
                    <a:solidFill>
                      <a:srgbClr val="000000"/>
                    </a:solidFill>
                    <a:latin typeface="+mn-lt"/>
                  </a:rPr>
                  <a:t>Beta-galactosidase Activity 
(Miller Units)
</a:t>
                </a:r>
              </a:p>
            </c:rich>
          </c:tx>
          <c:overlay val="0"/>
        </c:title>
        <c:numFmt formatCode="0.0" sourceLinked="1"/>
        <c:majorTickMark val="none"/>
        <c:minorTickMark val="none"/>
        <c:tickLblPos val="nextTo"/>
        <c:spPr>
          <a:ln/>
        </c:spPr>
        <c:txPr>
          <a:bodyPr/>
          <a:lstStyle/>
          <a:p>
            <a:pPr lvl="0">
              <a:defRPr sz="900" b="0" i="0">
                <a:solidFill>
                  <a:srgbClr val="000000"/>
                </a:solidFill>
                <a:latin typeface="+mn-lt"/>
              </a:defRPr>
            </a:pPr>
            <a:endParaRPr lang="en-US"/>
          </a:p>
        </c:txPr>
        <c:crossAx val="1838572317"/>
        <c:crosses val="autoZero"/>
        <c:crossBetween val="between"/>
      </c:valAx>
    </c:plotArea>
    <c:plotVisOnly val="1"/>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19956076233108505"/>
          <c:y val="4.7135071439092652E-2"/>
          <c:w val="0.76202694573549623"/>
          <c:h val="0.89925388800549289"/>
        </c:manualLayout>
      </c:layout>
      <c:barChart>
        <c:barDir val="col"/>
        <c:grouping val="clustered"/>
        <c:varyColors val="1"/>
        <c:ser>
          <c:idx val="0"/>
          <c:order val="0"/>
          <c:spPr>
            <a:solidFill>
              <a:srgbClr val="4472C4"/>
            </a:solidFill>
            <a:ln cmpd="sng">
              <a:solidFill>
                <a:srgbClr val="000000"/>
              </a:solidFill>
            </a:ln>
          </c:spPr>
          <c:invertIfNegative val="1"/>
          <c:cat>
            <c:strRef>
              <c:f>Graph!$A$3:$A$4</c:f>
              <c:strCache>
                <c:ptCount val="2"/>
                <c:pt idx="0">
                  <c:v>LVS Tn7_PrpsU2_rpsU2UTR_lacZ aphA E-1</c:v>
                </c:pt>
                <c:pt idx="1">
                  <c:v>LVS ∆rpsU2 Tn7_PrpsU2_rpsU2UTR_lacZ aphA E-1</c:v>
                </c:pt>
              </c:strCache>
            </c:strRef>
          </c:cat>
          <c:val>
            <c:numRef>
              <c:f>Graph!$B$3:$B$4</c:f>
              <c:numCache>
                <c:formatCode>0.0</c:formatCode>
                <c:ptCount val="2"/>
                <c:pt idx="0">
                  <c:v>513.11239324408996</c:v>
                </c:pt>
                <c:pt idx="1">
                  <c:v>660.79258739073055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CF41-4AF6-9971-B984256C3AF8}"/>
            </c:ext>
          </c:extLst>
        </c:ser>
        <c:dLbls>
          <c:showLegendKey val="0"/>
          <c:showVal val="0"/>
          <c:showCatName val="0"/>
          <c:showSerName val="0"/>
          <c:showPercent val="0"/>
          <c:showBubbleSize val="0"/>
        </c:dLbls>
        <c:gapWidth val="150"/>
        <c:axId val="1838572317"/>
        <c:axId val="500615180"/>
      </c:barChart>
      <c:catAx>
        <c:axId val="1838572317"/>
        <c:scaling>
          <c:orientation val="minMax"/>
        </c:scaling>
        <c:delete val="0"/>
        <c:axPos val="b"/>
        <c:title>
          <c:tx>
            <c:rich>
              <a:bodyPr/>
              <a:lstStyle/>
              <a:p>
                <a:pPr lvl="0">
                  <a:defRPr b="0">
                    <a:solidFill>
                      <a:srgbClr val="000000"/>
                    </a:solidFill>
                    <a:latin typeface="+mn-lt"/>
                  </a:defRPr>
                </a:pPr>
                <a:endParaRPr lang="en-US"/>
              </a:p>
            </c:rich>
          </c:tx>
          <c:overlay val="0"/>
        </c:title>
        <c:numFmt formatCode="General" sourceLinked="1"/>
        <c:majorTickMark val="none"/>
        <c:minorTickMark val="none"/>
        <c:tickLblPos val="nextTo"/>
        <c:txPr>
          <a:bodyPr/>
          <a:lstStyle/>
          <a:p>
            <a:pPr lvl="0">
              <a:defRPr sz="900" b="0" i="0">
                <a:solidFill>
                  <a:srgbClr val="000000"/>
                </a:solidFill>
                <a:latin typeface="+mn-lt"/>
              </a:defRPr>
            </a:pPr>
            <a:endParaRPr lang="en-US"/>
          </a:p>
        </c:txPr>
        <c:crossAx val="500615180"/>
        <c:crosses val="autoZero"/>
        <c:auto val="0"/>
        <c:lblAlgn val="ctr"/>
        <c:lblOffset val="100"/>
        <c:noMultiLvlLbl val="1"/>
      </c:catAx>
      <c:valAx>
        <c:axId val="500615180"/>
        <c:scaling>
          <c:orientation val="minMax"/>
        </c:scaling>
        <c:delete val="0"/>
        <c:axPos val="l"/>
        <c:majorGridlines>
          <c:spPr>
            <a:ln>
              <a:solidFill>
                <a:srgbClr val="B7B7B7"/>
              </a:solidFill>
            </a:ln>
          </c:spPr>
        </c:majorGridlines>
        <c:title>
          <c:tx>
            <c:rich>
              <a:bodyPr/>
              <a:lstStyle/>
              <a:p>
                <a:pPr lvl="0">
                  <a:defRPr sz="1000" b="0" i="0">
                    <a:solidFill>
                      <a:srgbClr val="000000"/>
                    </a:solidFill>
                    <a:latin typeface="+mn-lt"/>
                  </a:defRPr>
                </a:pPr>
                <a:r>
                  <a:rPr lang="en-US" sz="1000" b="0" i="0">
                    <a:solidFill>
                      <a:srgbClr val="000000"/>
                    </a:solidFill>
                    <a:latin typeface="+mn-lt"/>
                  </a:rPr>
                  <a:t>Beta-galactosidase Activity 
(Miller Units)
</a:t>
                </a:r>
              </a:p>
            </c:rich>
          </c:tx>
          <c:overlay val="0"/>
        </c:title>
        <c:numFmt formatCode="0.0" sourceLinked="1"/>
        <c:majorTickMark val="none"/>
        <c:minorTickMark val="none"/>
        <c:tickLblPos val="nextTo"/>
        <c:spPr>
          <a:ln/>
        </c:spPr>
        <c:txPr>
          <a:bodyPr/>
          <a:lstStyle/>
          <a:p>
            <a:pPr lvl="0">
              <a:defRPr sz="900" b="0" i="0">
                <a:solidFill>
                  <a:srgbClr val="000000"/>
                </a:solidFill>
                <a:latin typeface="+mn-lt"/>
              </a:defRPr>
            </a:pPr>
            <a:endParaRPr lang="en-US"/>
          </a:p>
        </c:txPr>
        <c:crossAx val="1838572317"/>
        <c:crosses val="autoZero"/>
        <c:crossBetween val="between"/>
      </c:valAx>
    </c:plotArea>
    <c:plotVisOnly val="1"/>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Analysis!$U$4:$U$5</c:f>
                <c:numCache>
                  <c:formatCode>General</c:formatCode>
                  <c:ptCount val="2"/>
                  <c:pt idx="0">
                    <c:v>9.2184161923237196E-2</c:v>
                  </c:pt>
                  <c:pt idx="1">
                    <c:v>0.92901958743693092</c:v>
                  </c:pt>
                </c:numCache>
              </c:numRef>
            </c:plus>
            <c:minus>
              <c:numRef>
                <c:f>Analysis!$V$4:$V$5</c:f>
                <c:numCache>
                  <c:formatCode>General</c:formatCode>
                  <c:ptCount val="2"/>
                  <c:pt idx="0">
                    <c:v>0.10154500291439317</c:v>
                  </c:pt>
                  <c:pt idx="1">
                    <c:v>1.2239870901378587</c:v>
                  </c:pt>
                </c:numCache>
              </c:numRef>
            </c:minus>
            <c:spPr>
              <a:noFill/>
              <a:ln w="9525" cap="flat" cmpd="sng" algn="ctr">
                <a:solidFill>
                  <a:schemeClr val="tx1">
                    <a:lumMod val="65000"/>
                    <a:lumOff val="35000"/>
                  </a:schemeClr>
                </a:solidFill>
                <a:round/>
              </a:ln>
              <a:effectLst/>
            </c:spPr>
          </c:errBars>
          <c:cat>
            <c:strRef>
              <c:f>Analysis!$S$4:$S$5</c:f>
              <c:strCache>
                <c:ptCount val="2"/>
                <c:pt idx="0">
                  <c:v>LVS</c:v>
                </c:pt>
                <c:pt idx="1">
                  <c:v>LVS ∆rpsU2</c:v>
                </c:pt>
              </c:strCache>
            </c:strRef>
          </c:cat>
          <c:val>
            <c:numRef>
              <c:f>Analysis!$T$4:$T$5</c:f>
              <c:numCache>
                <c:formatCode>0.000</c:formatCode>
                <c:ptCount val="2"/>
                <c:pt idx="0">
                  <c:v>1</c:v>
                </c:pt>
                <c:pt idx="1">
                  <c:v>3.8550279983247226</c:v>
                </c:pt>
              </c:numCache>
            </c:numRef>
          </c:val>
          <c:extLst>
            <c:ext xmlns:c16="http://schemas.microsoft.com/office/drawing/2014/chart" uri="{C3380CC4-5D6E-409C-BE32-E72D297353CC}">
              <c16:uniqueId val="{00000000-06EF-40A3-B924-187EBC33AF43}"/>
            </c:ext>
          </c:extLst>
        </c:ser>
        <c:dLbls>
          <c:showLegendKey val="0"/>
          <c:showVal val="0"/>
          <c:showCatName val="0"/>
          <c:showSerName val="0"/>
          <c:showPercent val="0"/>
          <c:showBubbleSize val="0"/>
        </c:dLbls>
        <c:gapWidth val="100"/>
        <c:axId val="1827013855"/>
        <c:axId val="1801192079"/>
      </c:barChart>
      <c:catAx>
        <c:axId val="182701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801192079"/>
        <c:crosses val="autoZero"/>
        <c:auto val="1"/>
        <c:lblAlgn val="ctr"/>
        <c:lblOffset val="100"/>
        <c:noMultiLvlLbl val="0"/>
      </c:catAx>
      <c:valAx>
        <c:axId val="1801192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a:t>Relative transcript abundance - </a:t>
                </a:r>
                <a:r>
                  <a:rPr lang="en-US" sz="1100" b="1" i="1" dirty="0">
                    <a:solidFill>
                      <a:schemeClr val="tx1"/>
                    </a:solidFill>
                    <a:highlight>
                      <a:srgbClr val="00FFFF"/>
                    </a:highlight>
                  </a:rPr>
                  <a:t>lacZ</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70138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sz="1800" u="none" strike="noStrike">
                <a:latin typeface="Calibri"/>
                <a:ea typeface="Calibri"/>
                <a:cs typeface="Calibri"/>
                <a:sym typeface="Calibri"/>
              </a:rPr>
              <a:t>Hi everyone, my name is Aisling and I am an undergraduate researcher in Dr. Ramsey’s Lab. Today I will be talking about gene regulation in </a:t>
            </a:r>
            <a:r>
              <a:rPr i="1" lang="en-US" sz="1800" u="none" strike="noStrike">
                <a:latin typeface="Calibri"/>
                <a:ea typeface="Calibri"/>
                <a:cs typeface="Calibri"/>
                <a:sym typeface="Calibri"/>
              </a:rPr>
              <a:t>F. tularensis</a:t>
            </a:r>
            <a:r>
              <a:rPr lang="en-US" sz="1800" u="none" strike="noStrike">
                <a:latin typeface="Calibri"/>
                <a:ea typeface="Calibri"/>
                <a:cs typeface="Calibri"/>
                <a:sym typeface="Calibri"/>
              </a:rPr>
              <a:t>. If you have any questions, or if something doesn’t make sense, please be free to stop me!</a:t>
            </a:r>
            <a:endParaRPr sz="1800" u="none" strike="noStrike">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Another piece of preliminary data that was used is showing transcript abundance between LVS and delta rpsU2</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As you can see, when there the rpsu2 gene is deleted there is a 25 fold increase in transcript abundance </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This is clearly showing that when there is no protein present, there is an increase in transcript. The protein is suppressing itself. </a:t>
            </a:r>
            <a:endParaRPr sz="1200" u="none" strike="noStrike">
              <a:latin typeface="Times New Roman"/>
              <a:ea typeface="Times New Roman"/>
              <a:cs typeface="Times New Roman"/>
              <a:sym typeface="Times New Roman"/>
            </a:endParaRPr>
          </a:p>
          <a:p>
            <a:pPr indent="-228600" lvl="3" marL="16002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What could be happening?</a:t>
            </a:r>
            <a:endParaRPr sz="1200" u="none" strike="noStrike">
              <a:latin typeface="Times New Roman"/>
              <a:ea typeface="Times New Roman"/>
              <a:cs typeface="Times New Roman"/>
              <a:sym typeface="Times New Roman"/>
            </a:endParaRPr>
          </a:p>
          <a:p>
            <a:pPr indent="-228600" lvl="3" marL="16002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One option is that it is preventing its own transcription. </a:t>
            </a:r>
            <a:endParaRPr sz="1200" u="none" strike="noStrike">
              <a:latin typeface="Times New Roman"/>
              <a:ea typeface="Times New Roman"/>
              <a:cs typeface="Times New Roman"/>
              <a:sym typeface="Times New Roman"/>
            </a:endParaRPr>
          </a:p>
          <a:p>
            <a:pPr indent="-228600" lvl="4" marL="20574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Binding to DNA for example</a:t>
            </a:r>
            <a:endParaRPr sz="1200" u="none" strike="noStrike">
              <a:latin typeface="Times New Roman"/>
              <a:ea typeface="Times New Roman"/>
              <a:cs typeface="Times New Roman"/>
              <a:sym typeface="Times New Roman"/>
            </a:endParaRPr>
          </a:p>
          <a:p>
            <a:pPr indent="-228600" lvl="3" marL="16002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Another option is that it could be inhibiting translation leading to quick degradation</a:t>
            </a:r>
            <a:endParaRPr sz="1200" u="none" strike="noStrike">
              <a:latin typeface="Times New Roman"/>
              <a:ea typeface="Times New Roman"/>
              <a:cs typeface="Times New Roman"/>
              <a:sym typeface="Times New Roman"/>
            </a:endParaRPr>
          </a:p>
          <a:p>
            <a:pPr indent="-228600" lvl="4" marL="20574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Which would be similar to the example that I showed you earlier</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With this idea that the protein bS21-2 is preventing its own transcription, we were interested to investigate which specific part of the sequence could the protein be influencing? Is this regulation occuring at the level of transcription or translation?</a:t>
            </a:r>
            <a:endParaRPr sz="12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Font typeface="Quattrocento Sans"/>
              <a:buNone/>
            </a:pPr>
            <a:r>
              <a:rPr b="1" lang="en-US">
                <a:solidFill>
                  <a:schemeClr val="dk1"/>
                </a:solidFill>
              </a:rPr>
              <a:t>IS regulation occurring at the level of transcription or translation?</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15000"/>
              </a:lnSpc>
              <a:spcBef>
                <a:spcPts val="0"/>
              </a:spcBef>
              <a:spcAft>
                <a:spcPts val="0"/>
              </a:spcAft>
              <a:buSzPts val="1400"/>
              <a:buFont typeface="Noto Sans Symbols"/>
              <a:buChar char="∙"/>
            </a:pPr>
            <a:r>
              <a:rPr lang="en-US" sz="1100">
                <a:latin typeface="Calibri"/>
                <a:ea typeface="Calibri"/>
                <a:cs typeface="Calibri"/>
                <a:sym typeface="Calibri"/>
              </a:rPr>
              <a:t>Using reporter gene fusions to assess gene regulation</a:t>
            </a:r>
            <a:endParaRPr sz="1200">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Courier New"/>
              <a:buChar char="o"/>
            </a:pPr>
            <a:r>
              <a:rPr lang="en-US" sz="1100">
                <a:latin typeface="Calibri"/>
                <a:ea typeface="Calibri"/>
                <a:cs typeface="Calibri"/>
                <a:sym typeface="Calibri"/>
              </a:rPr>
              <a:t>When you take a strain and attach to a gene interest in order to measure an output</a:t>
            </a:r>
            <a:endParaRPr sz="1200">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Noto Sans Symbols"/>
              <a:buChar char="▪"/>
            </a:pPr>
            <a:r>
              <a:rPr lang="en-US" sz="1100">
                <a:latin typeface="Calibri"/>
                <a:ea typeface="Calibri"/>
                <a:cs typeface="Calibri"/>
                <a:sym typeface="Calibri"/>
              </a:rPr>
              <a:t>Some examples are GFP, and Beta gal</a:t>
            </a:r>
            <a:endParaRPr sz="1200">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Noto Sans Symbols"/>
              <a:buChar char="▪"/>
            </a:pPr>
            <a:r>
              <a:rPr lang="en-US" sz="1100">
                <a:latin typeface="Calibri"/>
                <a:ea typeface="Calibri"/>
                <a:cs typeface="Calibri"/>
                <a:sym typeface="Calibri"/>
              </a:rPr>
              <a:t>For our purposes, we would be able to use this method of reporter gene fusion to incorporate it into </a:t>
            </a:r>
            <a:r>
              <a:rPr i="1" lang="en-US" sz="1100">
                <a:latin typeface="Calibri"/>
                <a:ea typeface="Calibri"/>
                <a:cs typeface="Calibri"/>
                <a:sym typeface="Calibri"/>
              </a:rPr>
              <a:t>F. tularensis</a:t>
            </a:r>
            <a:r>
              <a:rPr lang="en-US" sz="1100">
                <a:latin typeface="Calibri"/>
                <a:ea typeface="Calibri"/>
                <a:cs typeface="Calibri"/>
                <a:sym typeface="Calibri"/>
              </a:rPr>
              <a:t> and measure reporter activity</a:t>
            </a:r>
            <a:endParaRPr/>
          </a:p>
          <a:p>
            <a:pPr indent="-228600" lvl="2" marL="1143000" marR="0" rtl="0" algn="l">
              <a:lnSpc>
                <a:spcPct val="115000"/>
              </a:lnSpc>
              <a:spcBef>
                <a:spcPts val="0"/>
              </a:spcBef>
              <a:spcAft>
                <a:spcPts val="0"/>
              </a:spcAft>
              <a:buSzPts val="1400"/>
              <a:buFont typeface="Noto Sans Symbols"/>
              <a:buChar char="▪"/>
            </a:pPr>
            <a:r>
              <a:rPr lang="en-US" sz="1100">
                <a:latin typeface="Calibri"/>
                <a:ea typeface="Calibri"/>
                <a:cs typeface="Calibri"/>
                <a:sym typeface="Calibri"/>
              </a:rPr>
              <a:t>Wanted to use this method instead of RT-PCR because it is faster, cheaper and simpler </a:t>
            </a:r>
            <a:endParaRPr sz="1200">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Noto Sans Symbols"/>
              <a:buChar char="▪"/>
            </a:pPr>
            <a:r>
              <a:rPr lang="en-US" sz="1100">
                <a:latin typeface="Calibri"/>
                <a:ea typeface="Calibri"/>
                <a:cs typeface="Calibri"/>
                <a:sym typeface="Calibri"/>
              </a:rPr>
              <a:t>Lil animation</a:t>
            </a:r>
            <a:endParaRPr sz="1200">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Going back to the question one more time… So how can we use the reporter gene in order to determine which sequence is being effected?</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Need:</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A control</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A baseline </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Switchero </a:t>
            </a:r>
            <a:endParaRPr sz="1200" u="none" strike="noStrike">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1" marL="742950" marR="0" rtl="0" algn="l">
              <a:lnSpc>
                <a:spcPct val="115000"/>
              </a:lnSpc>
              <a:spcBef>
                <a:spcPts val="0"/>
              </a:spcBef>
              <a:spcAft>
                <a:spcPts val="0"/>
              </a:spcAft>
              <a:buSzPts val="1400"/>
              <a:buFont typeface="Arial"/>
              <a:buChar char="○"/>
            </a:pPr>
            <a:r>
              <a:rPr lang="en-US" sz="1100" u="none" strike="noStrike">
                <a:solidFill>
                  <a:srgbClr val="202124"/>
                </a:solidFill>
                <a:highlight>
                  <a:srgbClr val="FFFFFF"/>
                </a:highlight>
                <a:latin typeface="Calibri"/>
                <a:ea typeface="Calibri"/>
                <a:cs typeface="Calibri"/>
                <a:sym typeface="Calibri"/>
              </a:rPr>
              <a:t>Different constructs</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rpsU2 promoter and rpsU2 5’ UTR with lacZ</a:t>
            </a:r>
            <a:endParaRPr sz="1200" u="none" strike="noStrike">
              <a:latin typeface="Times New Roman"/>
              <a:ea typeface="Times New Roman"/>
              <a:cs typeface="Times New Roman"/>
              <a:sym typeface="Times New Roman"/>
            </a:endParaRPr>
          </a:p>
          <a:p>
            <a:pPr indent="-228600" lvl="3" marL="16002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Validating the system accurately represents what we have done previously with other methods</a:t>
            </a:r>
            <a:endParaRPr sz="1200" u="none" strike="noStrike">
              <a:latin typeface="Times New Roman"/>
              <a:ea typeface="Times New Roman"/>
              <a:cs typeface="Times New Roman"/>
              <a:sym typeface="Times New Roman"/>
            </a:endParaRPr>
          </a:p>
          <a:p>
            <a:pPr indent="-228600" lvl="3" marL="16002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“Baseline” </a:t>
            </a:r>
            <a:endParaRPr sz="1200" u="none" strike="noStrike">
              <a:latin typeface="Times New Roman"/>
              <a:ea typeface="Times New Roman"/>
              <a:cs typeface="Times New Roman"/>
              <a:sym typeface="Times New Roman"/>
            </a:endParaRPr>
          </a:p>
          <a:p>
            <a:pPr indent="-228600" lvl="4" marL="20574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Expectations: no rpsU2, higher beta-gal activity</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Tul 4 promoter and tul 4 5’ UTR</a:t>
            </a:r>
            <a:endParaRPr sz="1200" u="none" strike="noStrike">
              <a:latin typeface="Times New Roman"/>
              <a:ea typeface="Times New Roman"/>
              <a:cs typeface="Times New Roman"/>
              <a:sym typeface="Times New Roman"/>
            </a:endParaRPr>
          </a:p>
          <a:p>
            <a:pPr indent="-228600" lvl="4" marL="20574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Expectations: the same beta-gal activity</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Last two compare to the first two, whichever looks like the first, would be the sequence that is responding to the presence of bS21-2</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rpsU2 promoter and tul 4 5’ UTR</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tul 4 promoter and  rpsU2 5’ UTR</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an important side not: this was all hinged upon the baseline acting as expected. </a:t>
            </a:r>
            <a:endParaRPr sz="12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1" marL="742950" marR="0" rtl="0" algn="l">
              <a:lnSpc>
                <a:spcPct val="115000"/>
              </a:lnSpc>
              <a:spcBef>
                <a:spcPts val="0"/>
              </a:spcBef>
              <a:spcAft>
                <a:spcPts val="0"/>
              </a:spcAft>
              <a:buSzPts val="1400"/>
              <a:buFont typeface="Arial"/>
              <a:buChar char="○"/>
            </a:pPr>
            <a:r>
              <a:rPr lang="en-US" sz="1800" u="none" strike="noStrike">
                <a:latin typeface="Calibri"/>
                <a:ea typeface="Calibri"/>
                <a:cs typeface="Calibri"/>
                <a:sym typeface="Calibri"/>
              </a:rPr>
              <a:t>Plot twist: it did not act as expected. </a:t>
            </a:r>
            <a:endParaRPr sz="18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800" u="none" strike="noStrike">
                <a:latin typeface="Calibri"/>
                <a:ea typeface="Calibri"/>
                <a:cs typeface="Calibri"/>
                <a:sym typeface="Calibri"/>
              </a:rPr>
              <a:t>The reporter only shows about a ~30% increase not what we were expecting at all</a:t>
            </a:r>
            <a:endParaRPr sz="18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800" u="none" strike="noStrike">
                <a:latin typeface="Calibri"/>
                <a:ea typeface="Calibri"/>
                <a:cs typeface="Calibri"/>
                <a:sym typeface="Calibri"/>
              </a:rPr>
              <a:t>As a reminder we were using this Beta-gal as a proxy to measuring transcript abundance  and because we didn’t want to go through with the tedious process of isolating RNA</a:t>
            </a:r>
            <a:endParaRPr sz="18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800" u="none" strike="noStrike">
                <a:latin typeface="Calibri"/>
                <a:ea typeface="Calibri"/>
                <a:cs typeface="Calibri"/>
                <a:sym typeface="Calibri"/>
              </a:rPr>
              <a:t>So it didn’t go as planned… now what?</a:t>
            </a:r>
            <a:endParaRPr sz="18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Here are some possibilities of the differences</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Error when labeling the tubes</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Maybe didn’t include all of the regulatory sequence fused to the reporter?</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Something is happening post-translationally instead?</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This is because a lot of mRNA is being made but then isn’t being translated into as much protein….</a:t>
            </a:r>
            <a:endParaRPr sz="1200" u="none" strike="noStrike">
              <a:latin typeface="Times New Roman"/>
              <a:ea typeface="Times New Roman"/>
              <a:cs typeface="Times New Roman"/>
              <a:sym typeface="Times New Roman"/>
            </a:endParaRPr>
          </a:p>
          <a:p>
            <a:pPr indent="-317500" lvl="0" marL="457200" rtl="0" algn="l">
              <a:lnSpc>
                <a:spcPct val="100000"/>
              </a:lnSpc>
              <a:spcBef>
                <a:spcPts val="0"/>
              </a:spcBef>
              <a:spcAft>
                <a:spcPts val="0"/>
              </a:spcAft>
              <a:buSzPts val="1400"/>
              <a:buChar char="●"/>
            </a:pPr>
            <a:r>
              <a:rPr lang="en-US"/>
              <a:t>Not error cause did a colony pcr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So we did have to go back and do the tedious and time consuming isolating RNA in order to complete a real-time PCR experiment</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Our goal was to compare the results of this experiment to our strains because our strains have the reporter fusion </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The main question was is there still a lot of transcription but less translation of beta-gal?</a:t>
            </a:r>
            <a:endParaRPr sz="12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The results were again not as expected…</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There was about a 4x increase in delta rpsu2 in comparison to LVS</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There are discrepancies between the 4x and the 30% as well as </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Between the WT and our engineered strain between transcript abundance (25 fold and 4 fold)</a:t>
            </a:r>
            <a:endParaRPr sz="12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Difference between transcript abundance (between the two strains or the 25 and 4)</a:t>
            </a:r>
            <a:endParaRPr/>
          </a:p>
          <a:p>
            <a:pPr indent="-317500" lvl="1" marL="914400" rtl="0" algn="l">
              <a:lnSpc>
                <a:spcPct val="100000"/>
              </a:lnSpc>
              <a:spcBef>
                <a:spcPts val="0"/>
              </a:spcBef>
              <a:spcAft>
                <a:spcPts val="0"/>
              </a:spcAft>
              <a:buSzPts val="1400"/>
              <a:buChar char="○"/>
            </a:pPr>
            <a:r>
              <a:rPr lang="en-US"/>
              <a:t>Mutation impacting bS21-2 regulation (Boring!)</a:t>
            </a:r>
            <a:endParaRPr/>
          </a:p>
          <a:p>
            <a:pPr indent="-317500" lvl="1" marL="914400" rtl="0" algn="l">
              <a:lnSpc>
                <a:spcPct val="100000"/>
              </a:lnSpc>
              <a:spcBef>
                <a:spcPts val="0"/>
              </a:spcBef>
              <a:spcAft>
                <a:spcPts val="0"/>
              </a:spcAft>
              <a:buSzPts val="1400"/>
              <a:buChar char="○"/>
            </a:pPr>
            <a:r>
              <a:rPr lang="en-US"/>
              <a:t>Less </a:t>
            </a:r>
            <a:r>
              <a:rPr i="1" lang="en-US"/>
              <a:t>lacZ</a:t>
            </a:r>
            <a:r>
              <a:rPr lang="en-US"/>
              <a:t> mRNA because transcript abundance decreases along the length of the transcript</a:t>
            </a:r>
            <a:endParaRPr/>
          </a:p>
          <a:p>
            <a:pPr indent="-317500" lvl="1" marL="914400" rtl="0" algn="l">
              <a:lnSpc>
                <a:spcPct val="100000"/>
              </a:lnSpc>
              <a:spcBef>
                <a:spcPts val="0"/>
              </a:spcBef>
              <a:spcAft>
                <a:spcPts val="0"/>
              </a:spcAft>
              <a:buSzPts val="1400"/>
              <a:buChar char="○"/>
            </a:pPr>
            <a:r>
              <a:rPr lang="en-US"/>
              <a:t>Needed more of the rpsU2 promoter fused to reporter construct to allow complete regulation</a:t>
            </a:r>
            <a:endParaRPr/>
          </a:p>
          <a:p>
            <a:pPr indent="-317500" lvl="0" marL="457200" rtl="0" algn="l">
              <a:lnSpc>
                <a:spcPct val="100000"/>
              </a:lnSpc>
              <a:spcBef>
                <a:spcPts val="0"/>
              </a:spcBef>
              <a:spcAft>
                <a:spcPts val="0"/>
              </a:spcAft>
              <a:buSzPts val="1400"/>
              <a:buChar char="●"/>
            </a:pPr>
            <a:r>
              <a:rPr lang="en-US"/>
              <a:t>Difference between transcript and protein abundance</a:t>
            </a:r>
            <a:endParaRPr/>
          </a:p>
          <a:p>
            <a:pPr indent="-317500" lvl="1" marL="914400" rtl="0" algn="l">
              <a:lnSpc>
                <a:spcPct val="100000"/>
              </a:lnSpc>
              <a:spcBef>
                <a:spcPts val="0"/>
              </a:spcBef>
              <a:spcAft>
                <a:spcPts val="0"/>
              </a:spcAft>
              <a:buSzPts val="1400"/>
              <a:buChar char="○"/>
            </a:pPr>
            <a:r>
              <a:rPr lang="en-US"/>
              <a:t>?????? TBD</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Image from Molecular Biology, 2019 </a:t>
            </a:r>
            <a:endParaRPr/>
          </a:p>
          <a:p>
            <a:pPr indent="-317500" lvl="0" marL="457200" rtl="0" algn="l">
              <a:lnSpc>
                <a:spcPct val="100000"/>
              </a:lnSpc>
              <a:spcBef>
                <a:spcPts val="0"/>
              </a:spcBef>
              <a:spcAft>
                <a:spcPts val="0"/>
              </a:spcAft>
              <a:buSzPts val="1400"/>
              <a:buChar char="●"/>
            </a:pPr>
            <a:r>
              <a:rPr lang="en-US"/>
              <a:t>Chapter 21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Gram-negative pathogenic bacterium</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Causes the disease tularemia</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Fatal in both humans and in animals</a:t>
            </a:r>
            <a:endParaRPr sz="1200" u="none" strike="noStrike">
              <a:latin typeface="Times New Roman"/>
              <a:ea typeface="Times New Roman"/>
              <a:cs typeface="Times New Roman"/>
              <a:sym typeface="Times New Roman"/>
            </a:endParaRPr>
          </a:p>
          <a:p>
            <a:pPr indent="-228600" lvl="3" marL="16002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The mortality rate is less than 2% with treatment, without treatment it is around 30-60%. (Minnesota Dept. Health Staff, 2006)</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Highly virulent with ~10 cells through injection and  25 through inhalation (WHO, 2007)</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 infections have been reported in 49 states, with the exception being Hawaii. (CDC, 2021)</a:t>
            </a:r>
            <a:endParaRPr sz="1200" u="none" strike="noStrike">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There are multiple sources of heterogeneity,</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The main one of interest for this project is</a:t>
            </a:r>
            <a:endParaRPr sz="1200" u="none" strike="noStrike">
              <a:latin typeface="Times New Roman"/>
              <a:ea typeface="Times New Roman"/>
              <a:cs typeface="Times New Roman"/>
              <a:sym typeface="Times New Roman"/>
            </a:endParaRPr>
          </a:p>
          <a:p>
            <a:pPr indent="-228600" lvl="3" marL="16002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That multiple genes encode the same ribosomal protein </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Just to clarify, a homolog is a different version of the same gene </a:t>
            </a:r>
            <a:endParaRPr sz="1200" u="none" strike="noStrike">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2" marL="1143000" marR="0" rtl="0" algn="l">
              <a:lnSpc>
                <a:spcPct val="115000"/>
              </a:lnSpc>
              <a:spcBef>
                <a:spcPts val="0"/>
              </a:spcBef>
              <a:spcAft>
                <a:spcPts val="0"/>
              </a:spcAft>
              <a:buSzPts val="1400"/>
              <a:buFont typeface="Arial"/>
              <a:buChar char="■"/>
            </a:pPr>
            <a:r>
              <a:rPr lang="en-US" sz="1800" u="none" strike="noStrike">
                <a:latin typeface="Calibri"/>
                <a:ea typeface="Calibri"/>
                <a:cs typeface="Calibri"/>
                <a:sym typeface="Calibri"/>
              </a:rPr>
              <a:t>Here are depicted is the promoter, which is this arrow, and then the genes and the ones that are highlighted in different colors are the homologs that I was describing before</a:t>
            </a:r>
            <a:endParaRPr sz="18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800" u="none" strike="noStrike">
                <a:latin typeface="Calibri"/>
                <a:ea typeface="Calibri"/>
                <a:cs typeface="Calibri"/>
                <a:sym typeface="Calibri"/>
              </a:rPr>
              <a:t>Most bacteria have 1 or no bS21</a:t>
            </a:r>
            <a:endParaRPr sz="18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800" u="none" strike="noStrike">
                <a:latin typeface="Calibri"/>
                <a:ea typeface="Calibri"/>
                <a:cs typeface="Calibri"/>
                <a:sym typeface="Calibri"/>
              </a:rPr>
              <a:t>Our lab is most interested in rpsu2</a:t>
            </a:r>
            <a:endParaRPr sz="18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800" u="none" strike="noStrike">
                <a:latin typeface="Calibri"/>
                <a:ea typeface="Calibri"/>
                <a:cs typeface="Calibri"/>
                <a:sym typeface="Calibri"/>
              </a:rPr>
              <a:t>Why?</a:t>
            </a:r>
            <a:endParaRPr sz="18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Three homologs of ribosomal protein bS21</a:t>
            </a:r>
            <a:endParaRPr sz="1200" u="none" strike="noStrike">
              <a:latin typeface="Times New Roman"/>
              <a:ea typeface="Times New Roman"/>
              <a:cs typeface="Times New Roman"/>
              <a:sym typeface="Times New Roman"/>
            </a:endParaRPr>
          </a:p>
          <a:p>
            <a:pPr indent="-228600" lvl="3" marL="16002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bS21-2 is most abundant </a:t>
            </a:r>
            <a:endParaRPr sz="1200" u="none" strike="noStrike">
              <a:latin typeface="Times New Roman"/>
              <a:ea typeface="Times New Roman"/>
              <a:cs typeface="Times New Roman"/>
              <a:sym typeface="Times New Roman"/>
            </a:endParaRPr>
          </a:p>
          <a:p>
            <a:pPr indent="-228600" lvl="3" marL="16002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it is important because it reduces the abundance of proteins that are important for type VI secretion system, which is a virulence factor</a:t>
            </a:r>
            <a:endParaRPr sz="1200" u="none" strike="noStrike">
              <a:latin typeface="Times New Roman"/>
              <a:ea typeface="Times New Roman"/>
              <a:cs typeface="Times New Roman"/>
              <a:sym typeface="Times New Roman"/>
            </a:endParaRPr>
          </a:p>
          <a:p>
            <a:pPr indent="-228600" lvl="3" marL="16002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it is critical for intramacrophage growth</a:t>
            </a:r>
            <a:endParaRPr sz="1200" u="none" strike="noStrike">
              <a:latin typeface="Times New Roman"/>
              <a:ea typeface="Times New Roman"/>
              <a:cs typeface="Times New Roman"/>
              <a:sym typeface="Times New Roman"/>
            </a:endParaRPr>
          </a:p>
          <a:p>
            <a:pPr indent="-228600" lvl="3" marL="16002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These are all reasons why we are interested in this particular protein, and want to better understand the mechanisms of regulation</a:t>
            </a:r>
            <a:endParaRPr sz="1200" u="none" strike="noStrike">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Starting off with the example of regular ribosomal protein expression</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In option A there are two proteins 1 and 2, which both have sites so that they both bind to their appropriate places on the rRNA</a:t>
            </a:r>
            <a:endParaRPr sz="1200" u="none" strike="noStrike">
              <a:latin typeface="Times New Roman"/>
              <a:ea typeface="Times New Roman"/>
              <a:cs typeface="Times New Roman"/>
              <a:sym typeface="Times New Roman"/>
            </a:endParaRPr>
          </a:p>
          <a:p>
            <a:pPr indent="-228600" lvl="3" marL="16002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This binding leads to the correct folding of the structure</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In option B there are the same two proteins, but only 2 binds to the translational site of protein, which then leads to the degradation of mRNA</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Could this be what is happening with bS21-2?</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Our expectation is</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If bS21-2 is the same as ribosomal protein 2 in scenario b, and there is no bS21-2 produced, and there is more </a:t>
            </a:r>
            <a:endParaRPr sz="12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Our first piece of Data is showing the amount of transcript abundance (like a histogram situation)</a:t>
            </a:r>
            <a:endParaRPr/>
          </a:p>
          <a:p>
            <a:pPr indent="-285750" lvl="2" marL="1200150" marR="0" rtl="0" algn="l">
              <a:lnSpc>
                <a:spcPct val="115000"/>
              </a:lnSpc>
              <a:spcBef>
                <a:spcPts val="0"/>
              </a:spcBef>
              <a:spcAft>
                <a:spcPts val="0"/>
              </a:spcAft>
              <a:buSzPts val="1400"/>
              <a:buFont typeface="Arial"/>
              <a:buChar char="○"/>
            </a:pPr>
            <a:r>
              <a:rPr lang="en-US" sz="1200" u="none" strike="noStrike">
                <a:latin typeface="Calibri"/>
                <a:ea typeface="Calibri"/>
                <a:cs typeface="Calibri"/>
                <a:sym typeface="Calibri"/>
              </a:rPr>
              <a:t>X-axis are the genes</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At the bottom is the sequence aligned and the red arrow is pointing to area that was of interest</a:t>
            </a:r>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Wild type cells, which have bS21-2, have low expression of rpsU2 and other genes surrounding</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Delta rpsu2 have an increased abundance of genes surrounding </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And the final is sort of like a control, it was a plasmid with rpsu2 and bS21 and there was a decent amount of rpsU2 transcript and none of anything else</a:t>
            </a:r>
            <a:endParaRPr sz="1200" u="none" strike="noStrike">
              <a:latin typeface="Times New Roman"/>
              <a:ea typeface="Times New Roman"/>
              <a:cs typeface="Times New Roman"/>
              <a:sym typeface="Times New Roman"/>
            </a:endParaRPr>
          </a:p>
          <a:p>
            <a:pPr indent="-228600" lvl="2" marL="11430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Conclusion: When there is no bS21-2 present, there is an increased abundance of the rest of the operon</a:t>
            </a:r>
            <a:endParaRPr sz="12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Just to quickly review the method behind RT – PCR</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You isolate RNA, and turn it into cDNA, which is a type of DNA made from mRNA</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This process is a quantifiable method of measuring amplification of a specific sequence of cDNA</a:t>
            </a:r>
            <a:endParaRPr sz="1200" u="none" strike="noStrike">
              <a:latin typeface="Times New Roman"/>
              <a:ea typeface="Times New Roman"/>
              <a:cs typeface="Times New Roman"/>
              <a:sym typeface="Times New Roman"/>
            </a:endParaRPr>
          </a:p>
          <a:p>
            <a:pPr indent="-285750" lvl="1" marL="742950" marR="0" rtl="0" algn="l">
              <a:lnSpc>
                <a:spcPct val="115000"/>
              </a:lnSpc>
              <a:spcBef>
                <a:spcPts val="0"/>
              </a:spcBef>
              <a:spcAft>
                <a:spcPts val="0"/>
              </a:spcAft>
              <a:buSzPts val="1400"/>
              <a:buFont typeface="Arial"/>
              <a:buChar char="○"/>
            </a:pPr>
            <a:r>
              <a:rPr lang="en-US" sz="1100" u="none" strike="noStrike">
                <a:latin typeface="Calibri"/>
                <a:ea typeface="Calibri"/>
                <a:cs typeface="Calibri"/>
                <a:sym typeface="Calibri"/>
              </a:rPr>
              <a:t>You design primers that are made for a specific region of interest</a:t>
            </a:r>
            <a:endParaRPr sz="1200" u="none" strike="noStrike">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33"/>
          <p:cNvSpPr txBox="1"/>
          <p:nvPr>
            <p:ph type="ctrTitle"/>
          </p:nvPr>
        </p:nvSpPr>
        <p:spPr>
          <a:xfrm>
            <a:off x="996630" y="2003888"/>
            <a:ext cx="45237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cxnSp>
        <p:nvCxnSpPr>
          <p:cNvPr id="11" name="Google Shape;11;p33"/>
          <p:cNvCxnSpPr/>
          <p:nvPr/>
        </p:nvCxnSpPr>
        <p:spPr>
          <a:xfrm>
            <a:off x="-6025" y="3676512"/>
            <a:ext cx="9162000" cy="0"/>
          </a:xfrm>
          <a:prstGeom prst="straightConnector1">
            <a:avLst/>
          </a:prstGeom>
          <a:noFill/>
          <a:ln cap="flat" cmpd="sng" w="9525">
            <a:solidFill>
              <a:srgbClr val="000000"/>
            </a:solidFill>
            <a:prstDash val="solid"/>
            <a:round/>
            <a:headEnd len="sm" w="sm" type="none"/>
            <a:tailEnd len="sm" w="sm" type="none"/>
          </a:ln>
        </p:spPr>
      </p:cxnSp>
      <p:sp>
        <p:nvSpPr>
          <p:cNvPr id="12" name="Google Shape;12;p33"/>
          <p:cNvSpPr/>
          <p:nvPr/>
        </p:nvSpPr>
        <p:spPr>
          <a:xfrm>
            <a:off x="1117950" y="3393000"/>
            <a:ext cx="567000" cy="5670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3" name="Shape 13"/>
        <p:cNvGrpSpPr/>
        <p:nvPr/>
      </p:nvGrpSpPr>
      <p:grpSpPr>
        <a:xfrm>
          <a:off x="0" y="0"/>
          <a:ext cx="0" cy="0"/>
          <a:chOff x="0" y="0"/>
          <a:chExt cx="0" cy="0"/>
        </a:xfrm>
      </p:grpSpPr>
      <p:cxnSp>
        <p:nvCxnSpPr>
          <p:cNvPr id="14" name="Google Shape;14;p34"/>
          <p:cNvCxnSpPr/>
          <p:nvPr/>
        </p:nvCxnSpPr>
        <p:spPr>
          <a:xfrm>
            <a:off x="0" y="1131725"/>
            <a:ext cx="1375800" cy="0"/>
          </a:xfrm>
          <a:prstGeom prst="straightConnector1">
            <a:avLst/>
          </a:prstGeom>
          <a:noFill/>
          <a:ln cap="flat" cmpd="sng" w="9525">
            <a:solidFill>
              <a:srgbClr val="CCCCCC"/>
            </a:solidFill>
            <a:prstDash val="solid"/>
            <a:round/>
            <a:headEnd len="sm" w="sm" type="none"/>
            <a:tailEnd len="sm" w="sm" type="none"/>
          </a:ln>
        </p:spPr>
      </p:cxnSp>
      <p:sp>
        <p:nvSpPr>
          <p:cNvPr id="15" name="Google Shape;15;p34"/>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4"/>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Font typeface="Lora"/>
              <a:buNone/>
              <a:defRPr b="1" sz="2000">
                <a:latin typeface="Lora"/>
                <a:ea typeface="Lora"/>
                <a:cs typeface="Lora"/>
                <a:sym typeface="Lora"/>
              </a:defRPr>
            </a:lvl1pPr>
            <a:lvl2pPr lvl="1"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2pPr>
            <a:lvl3pPr lvl="2"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3pPr>
            <a:lvl4pPr lvl="3"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4pPr>
            <a:lvl5pPr lvl="4"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5pPr>
            <a:lvl6pPr lvl="5"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6pPr>
            <a:lvl7pPr lvl="6"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7pPr>
            <a:lvl8pPr lvl="7"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8pPr>
            <a:lvl9pPr lvl="8" algn="l">
              <a:lnSpc>
                <a:spcPct val="100000"/>
              </a:lnSpc>
              <a:spcBef>
                <a:spcPts val="0"/>
              </a:spcBef>
              <a:spcAft>
                <a:spcPts val="0"/>
              </a:spcAft>
              <a:buSzPts val="2000"/>
              <a:buFont typeface="Lora"/>
              <a:buNone/>
              <a:defRPr b="1" sz="2000">
                <a:highlight>
                  <a:srgbClr val="FFFFFF"/>
                </a:highlight>
                <a:latin typeface="Lora"/>
                <a:ea typeface="Lora"/>
                <a:cs typeface="Lora"/>
                <a:sym typeface="Lora"/>
              </a:defRPr>
            </a:lvl9pPr>
          </a:lstStyle>
          <a:p/>
        </p:txBody>
      </p:sp>
      <p:sp>
        <p:nvSpPr>
          <p:cNvPr id="17" name="Google Shape;17;p34"/>
          <p:cNvSpPr txBox="1"/>
          <p:nvPr>
            <p:ph idx="1" type="body"/>
          </p:nvPr>
        </p:nvSpPr>
        <p:spPr>
          <a:xfrm>
            <a:off x="1381250" y="1616470"/>
            <a:ext cx="6809700" cy="3112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indent="-355600" lvl="1" marL="914400" algn="l">
              <a:lnSpc>
                <a:spcPct val="100000"/>
              </a:lnSpc>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indent="-355600" lvl="2" marL="1371600" algn="l">
              <a:lnSpc>
                <a:spcPct val="100000"/>
              </a:lnSpc>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indent="-342900" lvl="3" marL="18288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indent="-342900" lvl="4" marL="22860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indent="-342900" lvl="5" marL="27432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indent="-342900" lvl="6" marL="32004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indent="-342900" lvl="7" marL="36576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indent="-342900" lvl="8" marL="41148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p:txBody>
      </p:sp>
      <p:cxnSp>
        <p:nvCxnSpPr>
          <p:cNvPr id="18" name="Google Shape;18;p34"/>
          <p:cNvCxnSpPr/>
          <p:nvPr/>
        </p:nvCxnSpPr>
        <p:spPr>
          <a:xfrm>
            <a:off x="5265650" y="1131725"/>
            <a:ext cx="3878400" cy="0"/>
          </a:xfrm>
          <a:prstGeom prst="straightConnector1">
            <a:avLst/>
          </a:prstGeom>
          <a:noFill/>
          <a:ln cap="flat" cmpd="sng" w="9525">
            <a:solidFill>
              <a:srgbClr val="CCCCCC"/>
            </a:solidFill>
            <a:prstDash val="solid"/>
            <a:round/>
            <a:headEnd len="sm" w="sm" type="none"/>
            <a:tailEnd len="sm" w="sm" type="none"/>
          </a:ln>
        </p:spPr>
      </p:cxnSp>
      <p:sp>
        <p:nvSpPr>
          <p:cNvPr id="19" name="Google Shape;19;p3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0" name="Shape 20"/>
        <p:cNvGrpSpPr/>
        <p:nvPr/>
      </p:nvGrpSpPr>
      <p:grpSpPr>
        <a:xfrm>
          <a:off x="0" y="0"/>
          <a:ext cx="0" cy="0"/>
          <a:chOff x="0" y="0"/>
          <a:chExt cx="0" cy="0"/>
        </a:xfrm>
      </p:grpSpPr>
      <p:sp>
        <p:nvSpPr>
          <p:cNvPr id="21" name="Google Shape;21;p35"/>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 name="Google Shape;22;p35"/>
          <p:cNvSpPr txBox="1"/>
          <p:nvPr>
            <p:ph idx="1" type="body"/>
          </p:nvPr>
        </p:nvSpPr>
        <p:spPr>
          <a:xfrm>
            <a:off x="1381250" y="1618700"/>
            <a:ext cx="3425400" cy="32310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a:lvl2pPr>
            <a:lvl3pPr indent="-355600" lvl="2" marL="1371600" algn="l">
              <a:lnSpc>
                <a:spcPct val="100000"/>
              </a:lnSpc>
              <a:spcBef>
                <a:spcPts val="0"/>
              </a:spcBef>
              <a:spcAft>
                <a:spcPts val="0"/>
              </a:spcAft>
              <a:buSzPts val="2000"/>
              <a:buChar char="■"/>
              <a:defRPr/>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23" name="Google Shape;23;p35"/>
          <p:cNvSpPr txBox="1"/>
          <p:nvPr>
            <p:ph idx="2" type="body"/>
          </p:nvPr>
        </p:nvSpPr>
        <p:spPr>
          <a:xfrm>
            <a:off x="5012916" y="1618700"/>
            <a:ext cx="3425400" cy="32310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a:lvl2pPr>
            <a:lvl3pPr indent="-355600" lvl="2" marL="1371600" algn="l">
              <a:lnSpc>
                <a:spcPct val="100000"/>
              </a:lnSpc>
              <a:spcBef>
                <a:spcPts val="0"/>
              </a:spcBef>
              <a:spcAft>
                <a:spcPts val="0"/>
              </a:spcAft>
              <a:buSzPts val="2000"/>
              <a:buChar char="■"/>
              <a:defRPr/>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cxnSp>
        <p:nvCxnSpPr>
          <p:cNvPr id="24" name="Google Shape;24;p35"/>
          <p:cNvCxnSpPr/>
          <p:nvPr/>
        </p:nvCxnSpPr>
        <p:spPr>
          <a:xfrm>
            <a:off x="0" y="1131725"/>
            <a:ext cx="1375800" cy="0"/>
          </a:xfrm>
          <a:prstGeom prst="straightConnector1">
            <a:avLst/>
          </a:prstGeom>
          <a:noFill/>
          <a:ln cap="flat" cmpd="sng" w="9525">
            <a:solidFill>
              <a:srgbClr val="CCCCCC"/>
            </a:solidFill>
            <a:prstDash val="solid"/>
            <a:round/>
            <a:headEnd len="sm" w="sm" type="none"/>
            <a:tailEnd len="sm" w="sm" type="none"/>
          </a:ln>
        </p:spPr>
      </p:cxnSp>
      <p:sp>
        <p:nvSpPr>
          <p:cNvPr id="25" name="Google Shape;25;p35"/>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 name="Google Shape;26;p35"/>
          <p:cNvCxnSpPr/>
          <p:nvPr/>
        </p:nvCxnSpPr>
        <p:spPr>
          <a:xfrm>
            <a:off x="5265650" y="1131725"/>
            <a:ext cx="3878400" cy="0"/>
          </a:xfrm>
          <a:prstGeom prst="straightConnector1">
            <a:avLst/>
          </a:prstGeom>
          <a:noFill/>
          <a:ln cap="flat" cmpd="sng" w="9525">
            <a:solidFill>
              <a:srgbClr val="CCCCCC"/>
            </a:solidFill>
            <a:prstDash val="solid"/>
            <a:round/>
            <a:headEnd len="sm" w="sm" type="none"/>
            <a:tailEnd len="sm" w="sm" type="none"/>
          </a:ln>
        </p:spPr>
      </p:cxnSp>
      <p:sp>
        <p:nvSpPr>
          <p:cNvPr id="27" name="Google Shape;27;p3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6"/>
          <p:cNvSpPr txBox="1"/>
          <p:nvPr>
            <p:ph type="title"/>
          </p:nvPr>
        </p:nvSpPr>
        <p:spPr>
          <a:xfrm>
            <a:off x="1381250" y="937125"/>
            <a:ext cx="3878400" cy="435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cxnSp>
        <p:nvCxnSpPr>
          <p:cNvPr id="30" name="Google Shape;30;p36"/>
          <p:cNvCxnSpPr/>
          <p:nvPr/>
        </p:nvCxnSpPr>
        <p:spPr>
          <a:xfrm>
            <a:off x="0" y="1131725"/>
            <a:ext cx="1375800" cy="0"/>
          </a:xfrm>
          <a:prstGeom prst="straightConnector1">
            <a:avLst/>
          </a:prstGeom>
          <a:noFill/>
          <a:ln cap="flat" cmpd="sng" w="9525">
            <a:solidFill>
              <a:srgbClr val="CCCCCC"/>
            </a:solidFill>
            <a:prstDash val="solid"/>
            <a:round/>
            <a:headEnd len="sm" w="sm" type="none"/>
            <a:tailEnd len="sm" w="sm" type="none"/>
          </a:ln>
        </p:spPr>
      </p:cxnSp>
      <p:sp>
        <p:nvSpPr>
          <p:cNvPr id="31" name="Google Shape;31;p36"/>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2" name="Google Shape;32;p36"/>
          <p:cNvCxnSpPr/>
          <p:nvPr/>
        </p:nvCxnSpPr>
        <p:spPr>
          <a:xfrm>
            <a:off x="5265650" y="1131725"/>
            <a:ext cx="3878400" cy="0"/>
          </a:xfrm>
          <a:prstGeom prst="straightConnector1">
            <a:avLst/>
          </a:prstGeom>
          <a:noFill/>
          <a:ln cap="flat" cmpd="sng" w="9525">
            <a:solidFill>
              <a:srgbClr val="CCCCCC"/>
            </a:solidFill>
            <a:prstDash val="solid"/>
            <a:round/>
            <a:headEnd len="sm" w="sm" type="none"/>
            <a:tailEnd len="sm" w="sm" type="none"/>
          </a:ln>
        </p:spPr>
      </p:cxnSp>
      <p:sp>
        <p:nvSpPr>
          <p:cNvPr id="33" name="Google Shape;33;p3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34" name="Shape 34"/>
        <p:cNvGrpSpPr/>
        <p:nvPr/>
      </p:nvGrpSpPr>
      <p:grpSpPr>
        <a:xfrm>
          <a:off x="0" y="0"/>
          <a:ext cx="0" cy="0"/>
          <a:chOff x="0" y="0"/>
          <a:chExt cx="0" cy="0"/>
        </a:xfrm>
      </p:grpSpPr>
      <p:sp>
        <p:nvSpPr>
          <p:cNvPr id="35" name="Google Shape;35;p3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38"/>
          <p:cNvSpPr txBox="1"/>
          <p:nvPr>
            <p:ph idx="1" type="body"/>
          </p:nvPr>
        </p:nvSpPr>
        <p:spPr>
          <a:xfrm>
            <a:off x="1990450" y="4037375"/>
            <a:ext cx="5163000" cy="519600"/>
          </a:xfrm>
          <a:prstGeom prst="rect">
            <a:avLst/>
          </a:prstGeom>
          <a:noFill/>
          <a:ln>
            <a:noFill/>
          </a:ln>
        </p:spPr>
        <p:txBody>
          <a:bodyPr anchorCtr="0" anchor="b" bIns="91425" lIns="91425" spcFirstLastPara="1" rIns="91425" wrap="square" tIns="91425">
            <a:noAutofit/>
          </a:bodyPr>
          <a:lstStyle>
            <a:lvl1pPr indent="-228600" lvl="0" marL="457200" algn="ctr">
              <a:lnSpc>
                <a:spcPct val="100000"/>
              </a:lnSpc>
              <a:spcBef>
                <a:spcPts val="360"/>
              </a:spcBef>
              <a:spcAft>
                <a:spcPts val="0"/>
              </a:spcAft>
              <a:buSzPts val="1400"/>
              <a:buFont typeface="Lora"/>
              <a:buNone/>
              <a:defRPr i="1" sz="1400">
                <a:latin typeface="Lora"/>
                <a:ea typeface="Lora"/>
                <a:cs typeface="Lora"/>
                <a:sym typeface="Lora"/>
              </a:defRPr>
            </a:lvl1pPr>
          </a:lstStyle>
          <a:p/>
        </p:txBody>
      </p:sp>
      <p:cxnSp>
        <p:nvCxnSpPr>
          <p:cNvPr id="38" name="Google Shape;38;p38"/>
          <p:cNvCxnSpPr/>
          <p:nvPr/>
        </p:nvCxnSpPr>
        <p:spPr>
          <a:xfrm>
            <a:off x="-6025" y="4666129"/>
            <a:ext cx="9162000" cy="0"/>
          </a:xfrm>
          <a:prstGeom prst="straightConnector1">
            <a:avLst/>
          </a:prstGeom>
          <a:noFill/>
          <a:ln cap="flat" cmpd="sng" w="9525">
            <a:solidFill>
              <a:srgbClr val="CCCCCC"/>
            </a:solidFill>
            <a:prstDash val="solid"/>
            <a:round/>
            <a:headEnd len="sm" w="sm" type="none"/>
            <a:tailEnd len="sm" w="sm" type="none"/>
          </a:ln>
        </p:spPr>
      </p:cxnSp>
      <p:sp>
        <p:nvSpPr>
          <p:cNvPr id="39" name="Google Shape;39;p38"/>
          <p:cNvSpPr/>
          <p:nvPr/>
        </p:nvSpPr>
        <p:spPr>
          <a:xfrm>
            <a:off x="4457400" y="4551496"/>
            <a:ext cx="229200" cy="2292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8"/>
          <p:cNvSpPr txBox="1"/>
          <p:nvPr>
            <p:ph idx="12" type="sldNum"/>
          </p:nvPr>
        </p:nvSpPr>
        <p:spPr>
          <a:xfrm>
            <a:off x="4297650" y="4780700"/>
            <a:ext cx="548700" cy="3627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idx="1" type="body"/>
          </p:nvPr>
        </p:nvSpPr>
        <p:spPr>
          <a:xfrm>
            <a:off x="1381250" y="1616470"/>
            <a:ext cx="6809700" cy="31122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600"/>
              </a:spcBef>
              <a:spcAft>
                <a:spcPts val="0"/>
              </a:spcAft>
              <a:buClr>
                <a:srgbClr val="FFCD00"/>
              </a:buClr>
              <a:buSzPts val="2400"/>
              <a:buFont typeface="Quattrocento Sans"/>
              <a:buChar char="◉"/>
              <a:defRPr b="0" i="0" sz="2400" u="none" cap="none" strike="noStrike">
                <a:solidFill>
                  <a:srgbClr val="000000"/>
                </a:solidFill>
                <a:latin typeface="Quattrocento Sans"/>
                <a:ea typeface="Quattrocento Sans"/>
                <a:cs typeface="Quattrocento Sans"/>
                <a:sym typeface="Quattrocento Sans"/>
              </a:defRPr>
            </a:lvl1pPr>
            <a:lvl2pPr indent="-355600" lvl="1" marL="914400" marR="0" rtl="0" algn="l">
              <a:lnSpc>
                <a:spcPct val="100000"/>
              </a:lnSpc>
              <a:spcBef>
                <a:spcPts val="0"/>
              </a:spcBef>
              <a:spcAft>
                <a:spcPts val="0"/>
              </a:spcAft>
              <a:buClr>
                <a:srgbClr val="FFCD00"/>
              </a:buClr>
              <a:buSzPts val="2000"/>
              <a:buFont typeface="Quattrocento Sans"/>
              <a:buChar char="○"/>
              <a:defRPr b="0" i="0" sz="2000" u="none" cap="none" strike="noStrike">
                <a:solidFill>
                  <a:srgbClr val="000000"/>
                </a:solidFill>
                <a:latin typeface="Quattrocento Sans"/>
                <a:ea typeface="Quattrocento Sans"/>
                <a:cs typeface="Quattrocento Sans"/>
                <a:sym typeface="Quattrocento Sans"/>
              </a:defRPr>
            </a:lvl2pPr>
            <a:lvl3pPr indent="-355600" lvl="2" marL="1371600" marR="0" rtl="0" algn="l">
              <a:lnSpc>
                <a:spcPct val="100000"/>
              </a:lnSpc>
              <a:spcBef>
                <a:spcPts val="0"/>
              </a:spcBef>
              <a:spcAft>
                <a:spcPts val="0"/>
              </a:spcAft>
              <a:buClr>
                <a:srgbClr val="FFCD00"/>
              </a:buClr>
              <a:buSzPts val="2000"/>
              <a:buFont typeface="Quattrocento Sans"/>
              <a:buChar char="■"/>
              <a:defRPr b="0" i="0" sz="2000" u="none" cap="none" strike="noStrike">
                <a:solidFill>
                  <a:srgbClr val="000000"/>
                </a:solidFill>
                <a:latin typeface="Quattrocento Sans"/>
                <a:ea typeface="Quattrocento Sans"/>
                <a:cs typeface="Quattrocento Sans"/>
                <a:sym typeface="Quattrocento Sans"/>
              </a:defRPr>
            </a:lvl3pPr>
            <a:lvl4pPr indent="-342900" lvl="3" marL="1828800" marR="0" rtl="0" algn="l">
              <a:lnSpc>
                <a:spcPct val="100000"/>
              </a:lnSpc>
              <a:spcBef>
                <a:spcPts val="0"/>
              </a:spcBef>
              <a:spcAft>
                <a:spcPts val="0"/>
              </a:spcAft>
              <a:buClr>
                <a:srgbClr val="FFCD00"/>
              </a:buClr>
              <a:buSzPts val="1800"/>
              <a:buFont typeface="Quattrocento Sans"/>
              <a:buChar char="●"/>
              <a:defRPr b="0" i="0" sz="1800" u="none" cap="none" strike="noStrike">
                <a:solidFill>
                  <a:srgbClr val="000000"/>
                </a:solidFill>
                <a:latin typeface="Quattrocento Sans"/>
                <a:ea typeface="Quattrocento Sans"/>
                <a:cs typeface="Quattrocento Sans"/>
                <a:sym typeface="Quattrocento Sans"/>
              </a:defRPr>
            </a:lvl4pPr>
            <a:lvl5pPr indent="-342900" lvl="4" marL="2286000" marR="0" rtl="0" algn="l">
              <a:lnSpc>
                <a:spcPct val="100000"/>
              </a:lnSpc>
              <a:spcBef>
                <a:spcPts val="0"/>
              </a:spcBef>
              <a:spcAft>
                <a:spcPts val="0"/>
              </a:spcAft>
              <a:buClr>
                <a:srgbClr val="FFCD00"/>
              </a:buClr>
              <a:buSzPts val="1800"/>
              <a:buFont typeface="Quattrocento Sans"/>
              <a:buChar char="○"/>
              <a:defRPr b="0" i="0" sz="1800" u="none" cap="none" strike="noStrike">
                <a:solidFill>
                  <a:srgbClr val="000000"/>
                </a:solidFill>
                <a:latin typeface="Quattrocento Sans"/>
                <a:ea typeface="Quattrocento Sans"/>
                <a:cs typeface="Quattrocento Sans"/>
                <a:sym typeface="Quattrocento Sans"/>
              </a:defRPr>
            </a:lvl5pPr>
            <a:lvl6pPr indent="-342900" lvl="5" marL="2743200" marR="0" rtl="0" algn="l">
              <a:lnSpc>
                <a:spcPct val="100000"/>
              </a:lnSpc>
              <a:spcBef>
                <a:spcPts val="0"/>
              </a:spcBef>
              <a:spcAft>
                <a:spcPts val="0"/>
              </a:spcAft>
              <a:buClr>
                <a:srgbClr val="FFCD00"/>
              </a:buClr>
              <a:buSzPts val="1800"/>
              <a:buFont typeface="Quattrocento Sans"/>
              <a:buChar char="■"/>
              <a:defRPr b="0" i="0" sz="1800" u="none" cap="none" strike="noStrike">
                <a:solidFill>
                  <a:srgbClr val="000000"/>
                </a:solidFill>
                <a:latin typeface="Quattrocento Sans"/>
                <a:ea typeface="Quattrocento Sans"/>
                <a:cs typeface="Quattrocento Sans"/>
                <a:sym typeface="Quattrocento Sans"/>
              </a:defRPr>
            </a:lvl6pPr>
            <a:lvl7pPr indent="-342900" lvl="6" marL="3200400" marR="0" rtl="0" algn="l">
              <a:lnSpc>
                <a:spcPct val="100000"/>
              </a:lnSpc>
              <a:spcBef>
                <a:spcPts val="0"/>
              </a:spcBef>
              <a:spcAft>
                <a:spcPts val="0"/>
              </a:spcAft>
              <a:buClr>
                <a:srgbClr val="FFCD00"/>
              </a:buClr>
              <a:buSzPts val="1800"/>
              <a:buFont typeface="Quattrocento Sans"/>
              <a:buChar char="●"/>
              <a:defRPr b="0" i="0" sz="1800" u="none" cap="none" strike="noStrike">
                <a:solidFill>
                  <a:srgbClr val="000000"/>
                </a:solidFill>
                <a:latin typeface="Quattrocento Sans"/>
                <a:ea typeface="Quattrocento Sans"/>
                <a:cs typeface="Quattrocento Sans"/>
                <a:sym typeface="Quattrocento Sans"/>
              </a:defRPr>
            </a:lvl7pPr>
            <a:lvl8pPr indent="-342900" lvl="7" marL="3657600" marR="0" rtl="0" algn="l">
              <a:lnSpc>
                <a:spcPct val="100000"/>
              </a:lnSpc>
              <a:spcBef>
                <a:spcPts val="0"/>
              </a:spcBef>
              <a:spcAft>
                <a:spcPts val="0"/>
              </a:spcAft>
              <a:buClr>
                <a:srgbClr val="FFCD00"/>
              </a:buClr>
              <a:buSzPts val="1800"/>
              <a:buFont typeface="Quattrocento Sans"/>
              <a:buChar char="○"/>
              <a:defRPr b="0" i="0" sz="1800" u="none" cap="none" strike="noStrike">
                <a:solidFill>
                  <a:srgbClr val="000000"/>
                </a:solidFill>
                <a:latin typeface="Quattrocento Sans"/>
                <a:ea typeface="Quattrocento Sans"/>
                <a:cs typeface="Quattrocento Sans"/>
                <a:sym typeface="Quattrocento Sans"/>
              </a:defRPr>
            </a:lvl8pPr>
            <a:lvl9pPr indent="-342900" lvl="8" marL="4114800" marR="0" rtl="0" algn="l">
              <a:lnSpc>
                <a:spcPct val="100000"/>
              </a:lnSpc>
              <a:spcBef>
                <a:spcPts val="0"/>
              </a:spcBef>
              <a:spcAft>
                <a:spcPts val="0"/>
              </a:spcAft>
              <a:buClr>
                <a:srgbClr val="FFCD00"/>
              </a:buClr>
              <a:buSzPts val="1800"/>
              <a:buFont typeface="Quattrocento Sans"/>
              <a:buChar char="■"/>
              <a:defRPr b="0" i="0" sz="1800" u="none" cap="none" strike="noStrike">
                <a:solidFill>
                  <a:srgbClr val="000000"/>
                </a:solidFill>
                <a:latin typeface="Quattrocento Sans"/>
                <a:ea typeface="Quattrocento Sans"/>
                <a:cs typeface="Quattrocento Sans"/>
                <a:sym typeface="Quattrocento Sans"/>
              </a:defRPr>
            </a:lvl9pPr>
          </a:lstStyle>
          <a:p/>
        </p:txBody>
      </p:sp>
      <p:sp>
        <p:nvSpPr>
          <p:cNvPr id="7" name="Google Shape;7;p32"/>
          <p:cNvSpPr txBox="1"/>
          <p:nvPr>
            <p:ph type="title"/>
          </p:nvPr>
        </p:nvSpPr>
        <p:spPr>
          <a:xfrm>
            <a:off x="1381250" y="937117"/>
            <a:ext cx="6809700" cy="4356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2000"/>
              <a:buFont typeface="Lora"/>
              <a:buNone/>
              <a:defRPr b="1" i="0" sz="2000" u="none" cap="none" strike="noStrike">
                <a:solidFill>
                  <a:srgbClr val="000000"/>
                </a:solidFill>
                <a:latin typeface="Lora"/>
                <a:ea typeface="Lora"/>
                <a:cs typeface="Lora"/>
                <a:sym typeface="Lora"/>
              </a:defRPr>
            </a:lvl1pPr>
            <a:lvl2pPr lvl="1" marR="0" rtl="0" algn="l">
              <a:lnSpc>
                <a:spcPct val="100000"/>
              </a:lnSpc>
              <a:spcBef>
                <a:spcPts val="0"/>
              </a:spcBef>
              <a:spcAft>
                <a:spcPts val="0"/>
              </a:spcAft>
              <a:buClr>
                <a:srgbClr val="000000"/>
              </a:buClr>
              <a:buSzPts val="2000"/>
              <a:buFont typeface="Lora"/>
              <a:buNone/>
              <a:defRPr b="1" i="0" sz="2000" u="none" cap="none" strike="noStrike">
                <a:solidFill>
                  <a:srgbClr val="000000"/>
                </a:solidFill>
                <a:latin typeface="Lora"/>
                <a:ea typeface="Lora"/>
                <a:cs typeface="Lora"/>
                <a:sym typeface="Lora"/>
              </a:defRPr>
            </a:lvl2pPr>
            <a:lvl3pPr lvl="2" marR="0" rtl="0" algn="l">
              <a:lnSpc>
                <a:spcPct val="100000"/>
              </a:lnSpc>
              <a:spcBef>
                <a:spcPts val="0"/>
              </a:spcBef>
              <a:spcAft>
                <a:spcPts val="0"/>
              </a:spcAft>
              <a:buClr>
                <a:srgbClr val="000000"/>
              </a:buClr>
              <a:buSzPts val="2000"/>
              <a:buFont typeface="Lora"/>
              <a:buNone/>
              <a:defRPr b="1" i="0" sz="2000" u="none" cap="none" strike="noStrike">
                <a:solidFill>
                  <a:srgbClr val="000000"/>
                </a:solidFill>
                <a:latin typeface="Lora"/>
                <a:ea typeface="Lora"/>
                <a:cs typeface="Lora"/>
                <a:sym typeface="Lora"/>
              </a:defRPr>
            </a:lvl3pPr>
            <a:lvl4pPr lvl="3" marR="0" rtl="0" algn="l">
              <a:lnSpc>
                <a:spcPct val="100000"/>
              </a:lnSpc>
              <a:spcBef>
                <a:spcPts val="0"/>
              </a:spcBef>
              <a:spcAft>
                <a:spcPts val="0"/>
              </a:spcAft>
              <a:buClr>
                <a:srgbClr val="000000"/>
              </a:buClr>
              <a:buSzPts val="2000"/>
              <a:buFont typeface="Lora"/>
              <a:buNone/>
              <a:defRPr b="1" i="0" sz="2000" u="none" cap="none" strike="noStrike">
                <a:solidFill>
                  <a:srgbClr val="000000"/>
                </a:solidFill>
                <a:latin typeface="Lora"/>
                <a:ea typeface="Lora"/>
                <a:cs typeface="Lora"/>
                <a:sym typeface="Lora"/>
              </a:defRPr>
            </a:lvl4pPr>
            <a:lvl5pPr lvl="4" marR="0" rtl="0" algn="l">
              <a:lnSpc>
                <a:spcPct val="100000"/>
              </a:lnSpc>
              <a:spcBef>
                <a:spcPts val="0"/>
              </a:spcBef>
              <a:spcAft>
                <a:spcPts val="0"/>
              </a:spcAft>
              <a:buClr>
                <a:srgbClr val="000000"/>
              </a:buClr>
              <a:buSzPts val="2000"/>
              <a:buFont typeface="Lora"/>
              <a:buNone/>
              <a:defRPr b="1" i="0" sz="2000" u="none" cap="none" strike="noStrike">
                <a:solidFill>
                  <a:srgbClr val="000000"/>
                </a:solidFill>
                <a:latin typeface="Lora"/>
                <a:ea typeface="Lora"/>
                <a:cs typeface="Lora"/>
                <a:sym typeface="Lora"/>
              </a:defRPr>
            </a:lvl5pPr>
            <a:lvl6pPr lvl="5" marR="0" rtl="0" algn="l">
              <a:lnSpc>
                <a:spcPct val="100000"/>
              </a:lnSpc>
              <a:spcBef>
                <a:spcPts val="0"/>
              </a:spcBef>
              <a:spcAft>
                <a:spcPts val="0"/>
              </a:spcAft>
              <a:buClr>
                <a:srgbClr val="000000"/>
              </a:buClr>
              <a:buSzPts val="2000"/>
              <a:buFont typeface="Lora"/>
              <a:buNone/>
              <a:defRPr b="1" i="0" sz="2000" u="none" cap="none" strike="noStrike">
                <a:solidFill>
                  <a:srgbClr val="000000"/>
                </a:solidFill>
                <a:latin typeface="Lora"/>
                <a:ea typeface="Lora"/>
                <a:cs typeface="Lora"/>
                <a:sym typeface="Lora"/>
              </a:defRPr>
            </a:lvl6pPr>
            <a:lvl7pPr lvl="6" marR="0" rtl="0" algn="l">
              <a:lnSpc>
                <a:spcPct val="100000"/>
              </a:lnSpc>
              <a:spcBef>
                <a:spcPts val="0"/>
              </a:spcBef>
              <a:spcAft>
                <a:spcPts val="0"/>
              </a:spcAft>
              <a:buClr>
                <a:srgbClr val="000000"/>
              </a:buClr>
              <a:buSzPts val="2000"/>
              <a:buFont typeface="Lora"/>
              <a:buNone/>
              <a:defRPr b="1" i="0" sz="2000" u="none" cap="none" strike="noStrike">
                <a:solidFill>
                  <a:srgbClr val="000000"/>
                </a:solidFill>
                <a:latin typeface="Lora"/>
                <a:ea typeface="Lora"/>
                <a:cs typeface="Lora"/>
                <a:sym typeface="Lora"/>
              </a:defRPr>
            </a:lvl7pPr>
            <a:lvl8pPr lvl="7" marR="0" rtl="0" algn="l">
              <a:lnSpc>
                <a:spcPct val="100000"/>
              </a:lnSpc>
              <a:spcBef>
                <a:spcPts val="0"/>
              </a:spcBef>
              <a:spcAft>
                <a:spcPts val="0"/>
              </a:spcAft>
              <a:buClr>
                <a:srgbClr val="000000"/>
              </a:buClr>
              <a:buSzPts val="2000"/>
              <a:buFont typeface="Lora"/>
              <a:buNone/>
              <a:defRPr b="1" i="0" sz="2000" u="none" cap="none" strike="noStrike">
                <a:solidFill>
                  <a:srgbClr val="000000"/>
                </a:solidFill>
                <a:latin typeface="Lora"/>
                <a:ea typeface="Lora"/>
                <a:cs typeface="Lora"/>
                <a:sym typeface="Lora"/>
              </a:defRPr>
            </a:lvl8pPr>
            <a:lvl9pPr lvl="8" marR="0" rtl="0" algn="l">
              <a:lnSpc>
                <a:spcPct val="100000"/>
              </a:lnSpc>
              <a:spcBef>
                <a:spcPts val="0"/>
              </a:spcBef>
              <a:spcAft>
                <a:spcPts val="0"/>
              </a:spcAft>
              <a:buClr>
                <a:srgbClr val="000000"/>
              </a:buClr>
              <a:buSzPts val="2000"/>
              <a:buFont typeface="Lora"/>
              <a:buNone/>
              <a:defRPr b="1" i="0" sz="2000" u="none" cap="none" strike="noStrike">
                <a:solidFill>
                  <a:srgbClr val="000000"/>
                </a:solidFill>
                <a:latin typeface="Lora"/>
                <a:ea typeface="Lora"/>
                <a:cs typeface="Lora"/>
                <a:sym typeface="Lora"/>
              </a:defRPr>
            </a:lvl9pPr>
          </a:lstStyle>
          <a:p/>
        </p:txBody>
      </p:sp>
      <p:sp>
        <p:nvSpPr>
          <p:cNvPr id="8" name="Google Shape;8;p3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hart" Target="../charts/char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jp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ph type="ctrTitle"/>
          </p:nvPr>
        </p:nvSpPr>
        <p:spPr>
          <a:xfrm>
            <a:off x="996625" y="2003900"/>
            <a:ext cx="60369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US"/>
              <a:t>Gene Regulation within </a:t>
            </a:r>
            <a:r>
              <a:rPr i="1" lang="en-US"/>
              <a:t>Francisella tularensis</a:t>
            </a:r>
            <a:endParaRPr i="1"/>
          </a:p>
        </p:txBody>
      </p:sp>
      <p:grpSp>
        <p:nvGrpSpPr>
          <p:cNvPr id="46" name="Google Shape;46;p1"/>
          <p:cNvGrpSpPr/>
          <p:nvPr/>
        </p:nvGrpSpPr>
        <p:grpSpPr>
          <a:xfrm>
            <a:off x="1299165" y="3511424"/>
            <a:ext cx="215966" cy="342399"/>
            <a:chOff x="6718575" y="2318625"/>
            <a:chExt cx="256950" cy="407375"/>
          </a:xfrm>
        </p:grpSpPr>
        <p:sp>
          <p:nvSpPr>
            <p:cNvPr id="47" name="Google Shape;47;p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
            <p:cNvSpPr/>
            <p:nvPr/>
          </p:nvSpPr>
          <p:spPr>
            <a:xfrm>
              <a:off x="6795900" y="2628550"/>
              <a:ext cx="102300" cy="25"/>
            </a:xfrm>
            <a:custGeom>
              <a:rect b="b" l="l" r="r" t="t"/>
              <a:pathLst>
                <a:path extrusionOk="0" fill="none" h="1" w="4092">
                  <a:moveTo>
                    <a:pt x="0" y="1"/>
                  </a:moveTo>
                  <a:lnTo>
                    <a:pt x="4092" y="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 name="Google Shape;55;p1"/>
          <p:cNvSpPr txBox="1"/>
          <p:nvPr/>
        </p:nvSpPr>
        <p:spPr>
          <a:xfrm>
            <a:off x="1814725" y="3854950"/>
            <a:ext cx="2609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Quattrocento Sans"/>
                <a:ea typeface="Quattrocento Sans"/>
                <a:cs typeface="Quattrocento Sans"/>
                <a:sym typeface="Quattrocento Sans"/>
              </a:rPr>
              <a:t>Aisling Macaraeg</a:t>
            </a:r>
            <a:endParaRPr b="0" i="0" sz="1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Quattrocento Sans"/>
                <a:ea typeface="Quattrocento Sans"/>
                <a:cs typeface="Quattrocento Sans"/>
                <a:sym typeface="Quattrocento Sans"/>
              </a:rPr>
              <a:t>April 12, 2022</a:t>
            </a:r>
            <a:endParaRPr b="0" i="0" sz="14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0"/>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Font typeface="Lora"/>
              <a:buNone/>
            </a:pPr>
            <a:r>
              <a:rPr lang="en-US"/>
              <a:t>Previous RT-PCR suggest that bS21-2 is suppressing itself</a:t>
            </a:r>
            <a:endParaRPr/>
          </a:p>
        </p:txBody>
      </p:sp>
      <p:sp>
        <p:nvSpPr>
          <p:cNvPr id="271" name="Google Shape;271;p1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72" name="Google Shape;272;p10"/>
          <p:cNvPicPr preferRelativeResize="0"/>
          <p:nvPr/>
        </p:nvPicPr>
        <p:blipFill rotWithShape="1">
          <a:blip r:embed="rId3">
            <a:alphaModFix/>
          </a:blip>
          <a:srcRect b="0" l="0" r="0" t="0"/>
          <a:stretch/>
        </p:blipFill>
        <p:spPr>
          <a:xfrm>
            <a:off x="1006562" y="1736409"/>
            <a:ext cx="3423430" cy="2484424"/>
          </a:xfrm>
          <a:prstGeom prst="rect">
            <a:avLst/>
          </a:prstGeom>
          <a:noFill/>
          <a:ln>
            <a:noFill/>
          </a:ln>
        </p:spPr>
      </p:pic>
      <p:sp>
        <p:nvSpPr>
          <p:cNvPr id="273" name="Google Shape;273;p10"/>
          <p:cNvSpPr txBox="1"/>
          <p:nvPr/>
        </p:nvSpPr>
        <p:spPr>
          <a:xfrm>
            <a:off x="4714011" y="2567763"/>
            <a:ext cx="4164588" cy="622087"/>
          </a:xfrm>
          <a:prstGeom prst="rect">
            <a:avLst/>
          </a:prstGeom>
          <a:noFill/>
          <a:ln>
            <a:noFill/>
          </a:ln>
        </p:spPr>
        <p:txBody>
          <a:bodyPr anchorCtr="0" anchor="t" bIns="91425" lIns="91425" spcFirstLastPara="1" rIns="91425" wrap="square" tIns="91425">
            <a:noAutofit/>
          </a:bodyPr>
          <a:lstStyle/>
          <a:p>
            <a:pPr indent="-342892" lvl="0" marL="342892" marR="0" rtl="0" algn="l">
              <a:lnSpc>
                <a:spcPct val="100000"/>
              </a:lnSpc>
              <a:spcBef>
                <a:spcPts val="600"/>
              </a:spcBef>
              <a:spcAft>
                <a:spcPts val="0"/>
              </a:spcAft>
              <a:buClr>
                <a:srgbClr val="FFCD00"/>
              </a:buClr>
              <a:buSzPts val="2400"/>
              <a:buFont typeface="Quattrocento Sans"/>
              <a:buChar char="◉"/>
            </a:pPr>
            <a:r>
              <a:rPr b="0" i="0" lang="en-US" sz="1800" u="none" cap="none" strike="noStrike">
                <a:solidFill>
                  <a:srgbClr val="000000"/>
                </a:solidFill>
                <a:latin typeface="Quattrocento Sans"/>
                <a:ea typeface="Quattrocento Sans"/>
                <a:cs typeface="Quattrocento Sans"/>
                <a:sym typeface="Quattrocento Sans"/>
              </a:rPr>
              <a:t>This protein could be: </a:t>
            </a:r>
            <a:endParaRPr/>
          </a:p>
        </p:txBody>
      </p:sp>
      <p:sp>
        <p:nvSpPr>
          <p:cNvPr id="274" name="Google Shape;274;p10"/>
          <p:cNvSpPr txBox="1"/>
          <p:nvPr/>
        </p:nvSpPr>
        <p:spPr>
          <a:xfrm>
            <a:off x="4714011" y="2978621"/>
            <a:ext cx="4164588" cy="737755"/>
          </a:xfrm>
          <a:prstGeom prst="rect">
            <a:avLst/>
          </a:prstGeom>
          <a:noFill/>
          <a:ln>
            <a:noFill/>
          </a:ln>
        </p:spPr>
        <p:txBody>
          <a:bodyPr anchorCtr="0" anchor="t" bIns="91425" lIns="91425" spcFirstLastPara="1" rIns="91425" wrap="square" tIns="91425">
            <a:noAutofit/>
          </a:bodyPr>
          <a:lstStyle/>
          <a:p>
            <a:pPr indent="-342892" lvl="0" marL="342892" marR="0" rtl="0" algn="l">
              <a:lnSpc>
                <a:spcPct val="100000"/>
              </a:lnSpc>
              <a:spcBef>
                <a:spcPts val="600"/>
              </a:spcBef>
              <a:spcAft>
                <a:spcPts val="0"/>
              </a:spcAft>
              <a:buClr>
                <a:srgbClr val="FFCD00"/>
              </a:buClr>
              <a:buSzPts val="2400"/>
              <a:buFont typeface="Quattrocento Sans"/>
              <a:buChar char="◉"/>
            </a:pPr>
            <a:r>
              <a:rPr b="0" i="0" lang="en-US" sz="1800" u="none" cap="none" strike="noStrike">
                <a:solidFill>
                  <a:srgbClr val="000000"/>
                </a:solidFill>
                <a:latin typeface="Quattrocento Sans"/>
                <a:ea typeface="Quattrocento Sans"/>
                <a:cs typeface="Quattrocento Sans"/>
                <a:sym typeface="Quattrocento Sans"/>
              </a:rPr>
              <a:t>Preventing its own transcription (transcriptional regulation)</a:t>
            </a:r>
            <a:endParaRPr/>
          </a:p>
        </p:txBody>
      </p:sp>
      <p:sp>
        <p:nvSpPr>
          <p:cNvPr id="275" name="Google Shape;275;p10"/>
          <p:cNvSpPr txBox="1"/>
          <p:nvPr/>
        </p:nvSpPr>
        <p:spPr>
          <a:xfrm>
            <a:off x="4714011" y="3628950"/>
            <a:ext cx="4164588" cy="737755"/>
          </a:xfrm>
          <a:prstGeom prst="rect">
            <a:avLst/>
          </a:prstGeom>
          <a:noFill/>
          <a:ln>
            <a:noFill/>
          </a:ln>
        </p:spPr>
        <p:txBody>
          <a:bodyPr anchorCtr="0" anchor="t" bIns="91425" lIns="91425" spcFirstLastPara="1" rIns="91425" wrap="square" tIns="91425">
            <a:noAutofit/>
          </a:bodyPr>
          <a:lstStyle/>
          <a:p>
            <a:pPr indent="-342892" lvl="0" marL="342892" marR="0" rtl="0" algn="l">
              <a:lnSpc>
                <a:spcPct val="100000"/>
              </a:lnSpc>
              <a:spcBef>
                <a:spcPts val="600"/>
              </a:spcBef>
              <a:spcAft>
                <a:spcPts val="0"/>
              </a:spcAft>
              <a:buClr>
                <a:srgbClr val="FFCD00"/>
              </a:buClr>
              <a:buSzPts val="2400"/>
              <a:buFont typeface="Quattrocento Sans"/>
              <a:buChar char="◉"/>
            </a:pPr>
            <a:r>
              <a:rPr b="0" i="0" lang="en-US" sz="1800" u="none" cap="none" strike="noStrike">
                <a:solidFill>
                  <a:srgbClr val="000000"/>
                </a:solidFill>
                <a:latin typeface="Quattrocento Sans"/>
                <a:ea typeface="Quattrocento Sans"/>
                <a:cs typeface="Quattrocento Sans"/>
                <a:sym typeface="Quattrocento Sans"/>
              </a:rPr>
              <a:t>bS21-2 inhibts translation of its own mRNA, leading to its quick degradation (post-transcriptional level)</a:t>
            </a:r>
            <a:endParaRPr/>
          </a:p>
        </p:txBody>
      </p:sp>
      <p:sp>
        <p:nvSpPr>
          <p:cNvPr id="276" name="Google Shape;276;p10"/>
          <p:cNvSpPr txBox="1"/>
          <p:nvPr/>
        </p:nvSpPr>
        <p:spPr>
          <a:xfrm>
            <a:off x="4714011" y="1522952"/>
            <a:ext cx="4164588" cy="737755"/>
          </a:xfrm>
          <a:prstGeom prst="rect">
            <a:avLst/>
          </a:prstGeom>
          <a:noFill/>
          <a:ln>
            <a:noFill/>
          </a:ln>
        </p:spPr>
        <p:txBody>
          <a:bodyPr anchorCtr="0" anchor="t" bIns="91425" lIns="91425" spcFirstLastPara="1" rIns="91425" wrap="square" tIns="91425">
            <a:noAutofit/>
          </a:bodyPr>
          <a:lstStyle/>
          <a:p>
            <a:pPr indent="-342892" lvl="0" marL="342892" marR="0" rtl="0" algn="l">
              <a:lnSpc>
                <a:spcPct val="100000"/>
              </a:lnSpc>
              <a:spcBef>
                <a:spcPts val="600"/>
              </a:spcBef>
              <a:spcAft>
                <a:spcPts val="0"/>
              </a:spcAft>
              <a:buClr>
                <a:srgbClr val="FFCD00"/>
              </a:buClr>
              <a:buSzPts val="2400"/>
              <a:buFont typeface="Quattrocento Sans"/>
              <a:buChar char="◉"/>
            </a:pPr>
            <a:r>
              <a:rPr b="0" i="0" lang="en-US" sz="1800" u="none" cap="none" strike="noStrike">
                <a:solidFill>
                  <a:srgbClr val="000000"/>
                </a:solidFill>
                <a:latin typeface="Quattrocento Sans"/>
                <a:ea typeface="Quattrocento Sans"/>
                <a:cs typeface="Quattrocento Sans"/>
                <a:sym typeface="Quattrocento Sans"/>
              </a:rPr>
              <a:t>When there is no protein present, there is an increase in transcript. </a:t>
            </a:r>
            <a:r>
              <a:rPr b="0" i="0" lang="en-US" sz="1800" u="sng" cap="none" strike="noStrike">
                <a:solidFill>
                  <a:srgbClr val="000000"/>
                </a:solidFill>
                <a:latin typeface="Quattrocento Sans"/>
                <a:ea typeface="Quattrocento Sans"/>
                <a:cs typeface="Quattrocento Sans"/>
                <a:sym typeface="Quattrocento Sans"/>
              </a:rPr>
              <a:t>Protein suppresses itself</a:t>
            </a:r>
            <a:r>
              <a:rPr b="0" i="0" lang="en-US" sz="1800" u="none" cap="none" strike="noStrike">
                <a:solidFill>
                  <a:srgbClr val="000000"/>
                </a:solidFill>
                <a:latin typeface="Quattrocento Sans"/>
                <a:ea typeface="Quattrocento Sans"/>
                <a:cs typeface="Quattrocento Sans"/>
                <a:sym typeface="Quattrocento Sans"/>
              </a:rPr>
              <a:t>. </a:t>
            </a:r>
            <a:endParaRPr/>
          </a:p>
        </p:txBody>
      </p:sp>
      <p:sp>
        <p:nvSpPr>
          <p:cNvPr id="277" name="Google Shape;277;p10"/>
          <p:cNvSpPr/>
          <p:nvPr/>
        </p:nvSpPr>
        <p:spPr>
          <a:xfrm>
            <a:off x="4703223" y="3046343"/>
            <a:ext cx="4068060" cy="696631"/>
          </a:xfrm>
          <a:prstGeom prst="rect">
            <a:avLst/>
          </a:prstGeom>
          <a:noFill/>
          <a:ln cap="flat" cmpd="sng" w="28575">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1"/>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Question</a:t>
            </a:r>
            <a:endParaRPr/>
          </a:p>
        </p:txBody>
      </p:sp>
      <p:sp>
        <p:nvSpPr>
          <p:cNvPr id="283" name="Google Shape;283;p11"/>
          <p:cNvSpPr txBox="1"/>
          <p:nvPr>
            <p:ph idx="1" type="body"/>
          </p:nvPr>
        </p:nvSpPr>
        <p:spPr>
          <a:xfrm>
            <a:off x="1039091" y="2055842"/>
            <a:ext cx="7529395" cy="156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b="1" lang="en-US">
                <a:solidFill>
                  <a:schemeClr val="dk1"/>
                </a:solidFill>
              </a:rPr>
              <a:t>Is the activity of the promoter or the 5’ UTR sequence of the rpsU2 gene in </a:t>
            </a:r>
            <a:r>
              <a:rPr b="1" i="1" lang="en-US">
                <a:solidFill>
                  <a:schemeClr val="dk1"/>
                </a:solidFill>
              </a:rPr>
              <a:t>F. tularensis</a:t>
            </a:r>
            <a:r>
              <a:rPr b="1" lang="en-US">
                <a:solidFill>
                  <a:schemeClr val="dk1"/>
                </a:solidFill>
              </a:rPr>
              <a:t> responding to the presence of bS21-2?</a:t>
            </a:r>
            <a:endParaRPr>
              <a:solidFill>
                <a:schemeClr val="dk1"/>
              </a:solidFill>
            </a:endParaRPr>
          </a:p>
        </p:txBody>
      </p:sp>
      <p:sp>
        <p:nvSpPr>
          <p:cNvPr id="284" name="Google Shape;284;p1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285" name="Google Shape;285;p11"/>
          <p:cNvGrpSpPr/>
          <p:nvPr/>
        </p:nvGrpSpPr>
        <p:grpSpPr>
          <a:xfrm>
            <a:off x="3030057" y="1409975"/>
            <a:ext cx="2202977" cy="1101768"/>
            <a:chOff x="2405400" y="1555177"/>
            <a:chExt cx="2202977" cy="1101768"/>
          </a:xfrm>
        </p:grpSpPr>
        <p:sp>
          <p:nvSpPr>
            <p:cNvPr id="286" name="Google Shape;286;p11"/>
            <p:cNvSpPr txBox="1"/>
            <p:nvPr/>
          </p:nvSpPr>
          <p:spPr>
            <a:xfrm>
              <a:off x="2405400" y="1555177"/>
              <a:ext cx="20991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Quattrocento Sans"/>
                  <a:ea typeface="Quattrocento Sans"/>
                  <a:cs typeface="Quattrocento Sans"/>
                  <a:sym typeface="Quattrocento Sans"/>
                </a:rPr>
                <a:t>regulatory sequence upstream of gene</a:t>
              </a:r>
              <a:endParaRPr b="0" i="0" sz="1600" u="none" cap="none" strike="noStrike">
                <a:solidFill>
                  <a:srgbClr val="000000"/>
                </a:solidFill>
                <a:latin typeface="Quattrocento Sans"/>
                <a:ea typeface="Quattrocento Sans"/>
                <a:cs typeface="Quattrocento Sans"/>
                <a:sym typeface="Quattrocento Sans"/>
              </a:endParaRPr>
            </a:p>
          </p:txBody>
        </p:sp>
        <p:cxnSp>
          <p:nvCxnSpPr>
            <p:cNvPr id="287" name="Google Shape;287;p11"/>
            <p:cNvCxnSpPr>
              <a:stCxn id="286" idx="2"/>
            </p:cNvCxnSpPr>
            <p:nvPr/>
          </p:nvCxnSpPr>
          <p:spPr>
            <a:xfrm>
              <a:off x="3454950" y="2232277"/>
              <a:ext cx="279300" cy="120000"/>
            </a:xfrm>
            <a:prstGeom prst="straightConnector1">
              <a:avLst/>
            </a:prstGeom>
            <a:noFill/>
            <a:ln cap="flat" cmpd="sng" w="19050">
              <a:solidFill>
                <a:schemeClr val="accent3"/>
              </a:solidFill>
              <a:prstDash val="solid"/>
              <a:round/>
              <a:headEnd len="sm" w="sm" type="none"/>
              <a:tailEnd len="med" w="med" type="triangle"/>
            </a:ln>
          </p:spPr>
        </p:cxnSp>
        <p:cxnSp>
          <p:nvCxnSpPr>
            <p:cNvPr id="288" name="Google Shape;288;p11"/>
            <p:cNvCxnSpPr/>
            <p:nvPr/>
          </p:nvCxnSpPr>
          <p:spPr>
            <a:xfrm>
              <a:off x="3394877" y="2656945"/>
              <a:ext cx="1213500" cy="0"/>
            </a:xfrm>
            <a:prstGeom prst="straightConnector1">
              <a:avLst/>
            </a:prstGeom>
            <a:noFill/>
            <a:ln cap="flat" cmpd="sng" w="38100">
              <a:solidFill>
                <a:schemeClr val="accent3"/>
              </a:solidFill>
              <a:prstDash val="solid"/>
              <a:round/>
              <a:headEnd len="sm" w="sm" type="none"/>
              <a:tailEnd len="sm" w="sm" type="none"/>
            </a:ln>
          </p:spPr>
        </p:cxnSp>
      </p:grpSp>
      <p:grpSp>
        <p:nvGrpSpPr>
          <p:cNvPr id="289" name="Google Shape;289;p11"/>
          <p:cNvGrpSpPr/>
          <p:nvPr/>
        </p:nvGrpSpPr>
        <p:grpSpPr>
          <a:xfrm>
            <a:off x="5996055" y="1129588"/>
            <a:ext cx="3253500" cy="1362825"/>
            <a:chOff x="4660275" y="1274275"/>
            <a:chExt cx="3253500" cy="1362825"/>
          </a:xfrm>
        </p:grpSpPr>
        <p:cxnSp>
          <p:nvCxnSpPr>
            <p:cNvPr id="290" name="Google Shape;290;p11"/>
            <p:cNvCxnSpPr/>
            <p:nvPr/>
          </p:nvCxnSpPr>
          <p:spPr>
            <a:xfrm>
              <a:off x="4778400" y="2630800"/>
              <a:ext cx="893400" cy="6300"/>
            </a:xfrm>
            <a:prstGeom prst="straightConnector1">
              <a:avLst/>
            </a:prstGeom>
            <a:noFill/>
            <a:ln cap="flat" cmpd="sng" w="38100">
              <a:solidFill>
                <a:schemeClr val="accent1"/>
              </a:solidFill>
              <a:prstDash val="solid"/>
              <a:round/>
              <a:headEnd len="sm" w="sm" type="none"/>
              <a:tailEnd len="sm" w="sm" type="none"/>
            </a:ln>
          </p:spPr>
        </p:cxnSp>
        <p:sp>
          <p:nvSpPr>
            <p:cNvPr id="291" name="Google Shape;291;p11"/>
            <p:cNvSpPr txBox="1"/>
            <p:nvPr/>
          </p:nvSpPr>
          <p:spPr>
            <a:xfrm>
              <a:off x="4660275" y="1274275"/>
              <a:ext cx="32535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Quattrocento Sans"/>
                  <a:ea typeface="Quattrocento Sans"/>
                  <a:cs typeface="Quattrocento Sans"/>
                  <a:sym typeface="Quattrocento Sans"/>
                </a:rPr>
                <a:t>regulatory sequence influences post-transcription and translation</a:t>
              </a:r>
              <a:endParaRPr b="0" i="0" sz="1600" u="none" cap="none" strike="noStrike">
                <a:solidFill>
                  <a:srgbClr val="000000"/>
                </a:solidFill>
                <a:latin typeface="Quattrocento Sans"/>
                <a:ea typeface="Quattrocento Sans"/>
                <a:cs typeface="Quattrocento Sans"/>
                <a:sym typeface="Quattrocento Sans"/>
              </a:endParaRPr>
            </a:p>
          </p:txBody>
        </p:sp>
        <p:cxnSp>
          <p:nvCxnSpPr>
            <p:cNvPr id="292" name="Google Shape;292;p11"/>
            <p:cNvCxnSpPr>
              <a:stCxn id="291" idx="2"/>
            </p:cNvCxnSpPr>
            <p:nvPr/>
          </p:nvCxnSpPr>
          <p:spPr>
            <a:xfrm flipH="1">
              <a:off x="5272425" y="1951375"/>
              <a:ext cx="1014600" cy="365100"/>
            </a:xfrm>
            <a:prstGeom prst="straightConnector1">
              <a:avLst/>
            </a:prstGeom>
            <a:noFill/>
            <a:ln cap="flat" cmpd="sng" w="19050">
              <a:solidFill>
                <a:schemeClr val="accent1"/>
              </a:solidFill>
              <a:prstDash val="solid"/>
              <a:round/>
              <a:headEnd len="sm" w="sm" type="none"/>
              <a:tailEnd len="med" w="med" type="triangle"/>
            </a:ln>
          </p:spPr>
        </p:cxnSp>
      </p:grpSp>
      <p:grpSp>
        <p:nvGrpSpPr>
          <p:cNvPr id="293" name="Google Shape;293;p11"/>
          <p:cNvGrpSpPr/>
          <p:nvPr/>
        </p:nvGrpSpPr>
        <p:grpSpPr>
          <a:xfrm>
            <a:off x="1039091" y="2918954"/>
            <a:ext cx="2719800" cy="942350"/>
            <a:chOff x="769950" y="3049600"/>
            <a:chExt cx="2719800" cy="942350"/>
          </a:xfrm>
        </p:grpSpPr>
        <p:cxnSp>
          <p:nvCxnSpPr>
            <p:cNvPr id="294" name="Google Shape;294;p11"/>
            <p:cNvCxnSpPr/>
            <p:nvPr/>
          </p:nvCxnSpPr>
          <p:spPr>
            <a:xfrm>
              <a:off x="2050950" y="3049600"/>
              <a:ext cx="1438800" cy="0"/>
            </a:xfrm>
            <a:prstGeom prst="straightConnector1">
              <a:avLst/>
            </a:prstGeom>
            <a:noFill/>
            <a:ln cap="flat" cmpd="sng" w="38100">
              <a:solidFill>
                <a:schemeClr val="accent6"/>
              </a:solidFill>
              <a:prstDash val="solid"/>
              <a:round/>
              <a:headEnd len="sm" w="sm" type="none"/>
              <a:tailEnd len="sm" w="sm" type="none"/>
            </a:ln>
          </p:spPr>
        </p:cxnSp>
        <p:sp>
          <p:nvSpPr>
            <p:cNvPr id="295" name="Google Shape;295;p11"/>
            <p:cNvSpPr txBox="1"/>
            <p:nvPr/>
          </p:nvSpPr>
          <p:spPr>
            <a:xfrm>
              <a:off x="769950" y="3560850"/>
              <a:ext cx="20991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Quattrocento Sans"/>
                  <a:ea typeface="Quattrocento Sans"/>
                  <a:cs typeface="Quattrocento Sans"/>
                  <a:sym typeface="Quattrocento Sans"/>
                </a:rPr>
                <a:t>Gene of interest</a:t>
              </a:r>
              <a:endParaRPr b="0" i="0" sz="1600" u="none" cap="none" strike="noStrike">
                <a:solidFill>
                  <a:srgbClr val="000000"/>
                </a:solidFill>
                <a:latin typeface="Quattrocento Sans"/>
                <a:ea typeface="Quattrocento Sans"/>
                <a:cs typeface="Quattrocento Sans"/>
                <a:sym typeface="Quattrocento Sans"/>
              </a:endParaRPr>
            </a:p>
          </p:txBody>
        </p:sp>
        <p:cxnSp>
          <p:nvCxnSpPr>
            <p:cNvPr id="296" name="Google Shape;296;p11"/>
            <p:cNvCxnSpPr>
              <a:stCxn id="295" idx="0"/>
            </p:cNvCxnSpPr>
            <p:nvPr/>
          </p:nvCxnSpPr>
          <p:spPr>
            <a:xfrm flipH="1" rot="10800000">
              <a:off x="1819500" y="3199950"/>
              <a:ext cx="585900" cy="360900"/>
            </a:xfrm>
            <a:prstGeom prst="straightConnector1">
              <a:avLst/>
            </a:prstGeom>
            <a:noFill/>
            <a:ln cap="flat" cmpd="sng" w="19050">
              <a:solidFill>
                <a:schemeClr val="accent6"/>
              </a:solidFill>
              <a:prstDash val="solid"/>
              <a:round/>
              <a:headEnd len="sm" w="sm" type="none"/>
              <a:tailEnd len="med" w="med" type="triangle"/>
            </a:ln>
          </p:spPr>
        </p:cxnSp>
      </p:grpSp>
      <p:grpSp>
        <p:nvGrpSpPr>
          <p:cNvPr id="297" name="Google Shape;297;p11"/>
          <p:cNvGrpSpPr/>
          <p:nvPr/>
        </p:nvGrpSpPr>
        <p:grpSpPr>
          <a:xfrm>
            <a:off x="5044838" y="3185807"/>
            <a:ext cx="3862349" cy="786989"/>
            <a:chOff x="5287360" y="3335655"/>
            <a:chExt cx="3862349" cy="786989"/>
          </a:xfrm>
        </p:grpSpPr>
        <p:cxnSp>
          <p:nvCxnSpPr>
            <p:cNvPr id="298" name="Google Shape;298;p11"/>
            <p:cNvCxnSpPr/>
            <p:nvPr/>
          </p:nvCxnSpPr>
          <p:spPr>
            <a:xfrm>
              <a:off x="5287360" y="3512683"/>
              <a:ext cx="1106100" cy="0"/>
            </a:xfrm>
            <a:prstGeom prst="straightConnector1">
              <a:avLst/>
            </a:prstGeom>
            <a:noFill/>
            <a:ln cap="flat" cmpd="sng" w="38100">
              <a:solidFill>
                <a:schemeClr val="accent5"/>
              </a:solidFill>
              <a:prstDash val="solid"/>
              <a:round/>
              <a:headEnd len="sm" w="sm" type="none"/>
              <a:tailEnd len="sm" w="sm" type="none"/>
            </a:ln>
          </p:spPr>
        </p:cxnSp>
        <p:sp>
          <p:nvSpPr>
            <p:cNvPr id="299" name="Google Shape;299;p11"/>
            <p:cNvSpPr txBox="1"/>
            <p:nvPr/>
          </p:nvSpPr>
          <p:spPr>
            <a:xfrm>
              <a:off x="7050609" y="3445544"/>
              <a:ext cx="20991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Quattrocento Sans"/>
                  <a:ea typeface="Quattrocento Sans"/>
                  <a:cs typeface="Quattrocento Sans"/>
                  <a:sym typeface="Quattrocento Sans"/>
                </a:rPr>
                <a:t>Ribosomal protein</a:t>
              </a:r>
              <a:endParaRPr b="0" i="0" sz="16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Quattrocento Sans"/>
                  <a:ea typeface="Quattrocento Sans"/>
                  <a:cs typeface="Quattrocento Sans"/>
                  <a:sym typeface="Quattrocento Sans"/>
                </a:rPr>
                <a:t>(homolog 2)</a:t>
              </a:r>
              <a:endParaRPr b="0" i="0" sz="1600" u="none" cap="none" strike="noStrike">
                <a:solidFill>
                  <a:srgbClr val="000000"/>
                </a:solidFill>
                <a:latin typeface="Quattrocento Sans"/>
                <a:ea typeface="Quattrocento Sans"/>
                <a:cs typeface="Quattrocento Sans"/>
                <a:sym typeface="Quattrocento Sans"/>
              </a:endParaRPr>
            </a:p>
          </p:txBody>
        </p:sp>
        <p:cxnSp>
          <p:nvCxnSpPr>
            <p:cNvPr id="300" name="Google Shape;300;p11"/>
            <p:cNvCxnSpPr/>
            <p:nvPr/>
          </p:nvCxnSpPr>
          <p:spPr>
            <a:xfrm rot="10800000">
              <a:off x="6414137" y="3335655"/>
              <a:ext cx="734876" cy="364420"/>
            </a:xfrm>
            <a:prstGeom prst="straightConnector1">
              <a:avLst/>
            </a:prstGeom>
            <a:noFill/>
            <a:ln cap="flat" cmpd="sng" w="19050">
              <a:solidFill>
                <a:schemeClr val="accent5"/>
              </a:solidFill>
              <a:prstDash val="solid"/>
              <a:round/>
              <a:headEnd len="sm" w="sm" type="none"/>
              <a:tailEnd len="med" w="med" type="triangle"/>
            </a:ln>
          </p:spPr>
        </p:cxnSp>
      </p:grpSp>
      <p:sp>
        <p:nvSpPr>
          <p:cNvPr id="301" name="Google Shape;301;p11"/>
          <p:cNvSpPr/>
          <p:nvPr/>
        </p:nvSpPr>
        <p:spPr>
          <a:xfrm>
            <a:off x="1683645" y="4446146"/>
            <a:ext cx="1610400" cy="3921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5’UTR</a:t>
            </a:r>
            <a:endParaRPr b="0" i="0" sz="1400" u="none" cap="none" strike="noStrike">
              <a:solidFill>
                <a:srgbClr val="000000"/>
              </a:solidFill>
              <a:latin typeface="Arial"/>
              <a:ea typeface="Arial"/>
              <a:cs typeface="Arial"/>
              <a:sym typeface="Arial"/>
            </a:endParaRPr>
          </a:p>
        </p:txBody>
      </p:sp>
      <p:sp>
        <p:nvSpPr>
          <p:cNvPr id="302" name="Google Shape;302;p11"/>
          <p:cNvSpPr/>
          <p:nvPr/>
        </p:nvSpPr>
        <p:spPr>
          <a:xfrm>
            <a:off x="3293918" y="4446146"/>
            <a:ext cx="1610400" cy="392100"/>
          </a:xfrm>
          <a:prstGeom prst="rect">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rpsu2 </a:t>
            </a:r>
            <a:endParaRPr b="0" i="1" sz="1400" u="none" cap="none" strike="noStrike">
              <a:solidFill>
                <a:srgbClr val="000000"/>
              </a:solidFill>
              <a:latin typeface="Arial"/>
              <a:ea typeface="Arial"/>
              <a:cs typeface="Arial"/>
              <a:sym typeface="Arial"/>
            </a:endParaRPr>
          </a:p>
        </p:txBody>
      </p:sp>
      <p:sp>
        <p:nvSpPr>
          <p:cNvPr id="303" name="Google Shape;303;p11"/>
          <p:cNvSpPr/>
          <p:nvPr/>
        </p:nvSpPr>
        <p:spPr>
          <a:xfrm>
            <a:off x="547254" y="4446146"/>
            <a:ext cx="1130563" cy="3921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 and -35</a:t>
            </a:r>
            <a:endParaRPr b="0" i="0" sz="1400" u="none" cap="none" strike="noStrike">
              <a:solidFill>
                <a:srgbClr val="000000"/>
              </a:solidFill>
              <a:latin typeface="Arial"/>
              <a:ea typeface="Arial"/>
              <a:cs typeface="Arial"/>
              <a:sym typeface="Arial"/>
            </a:endParaRPr>
          </a:p>
        </p:txBody>
      </p:sp>
      <p:sp>
        <p:nvSpPr>
          <p:cNvPr id="304" name="Google Shape;304;p11"/>
          <p:cNvSpPr/>
          <p:nvPr/>
        </p:nvSpPr>
        <p:spPr>
          <a:xfrm>
            <a:off x="1621144" y="3978967"/>
            <a:ext cx="652290" cy="607759"/>
          </a:xfrm>
          <a:prstGeom prst="bentArrow">
            <a:avLst>
              <a:gd fmla="val 25000" name="adj1"/>
              <a:gd fmla="val 25000" name="adj2"/>
              <a:gd fmla="val 25000" name="adj3"/>
              <a:gd fmla="val 43750" name="adj4"/>
            </a:avLst>
          </a:prstGeom>
          <a:solidFill>
            <a:schemeClr val="accent3"/>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05" name="Google Shape;305;p11"/>
          <p:cNvSpPr/>
          <p:nvPr/>
        </p:nvSpPr>
        <p:spPr>
          <a:xfrm rot="1125109">
            <a:off x="4471555" y="4029721"/>
            <a:ext cx="938645" cy="227088"/>
          </a:xfrm>
          <a:prstGeom prst="bentArrow">
            <a:avLst>
              <a:gd fmla="val 25000" name="adj1"/>
              <a:gd fmla="val 25000" name="adj2"/>
              <a:gd fmla="val 25000" name="adj3"/>
              <a:gd fmla="val 43750" name="adj4"/>
            </a:avLst>
          </a:prstGeom>
          <a:solidFill>
            <a:schemeClr val="accent6"/>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06" name="Google Shape;306;p11"/>
          <p:cNvSpPr txBox="1"/>
          <p:nvPr/>
        </p:nvSpPr>
        <p:spPr>
          <a:xfrm>
            <a:off x="4729774" y="3647207"/>
            <a:ext cx="59647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5400" u="none" cap="none" strike="noStrike">
                <a:solidFill>
                  <a:srgbClr val="FF0000"/>
                </a:solidFill>
                <a:latin typeface="Quattrocento Sans"/>
                <a:ea typeface="Quattrocento Sans"/>
                <a:cs typeface="Quattrocento Sans"/>
                <a:sym typeface="Quattrocento Sans"/>
              </a:rPr>
              <a:t>?</a:t>
            </a:r>
            <a:endParaRPr/>
          </a:p>
        </p:txBody>
      </p:sp>
      <p:sp>
        <p:nvSpPr>
          <p:cNvPr id="307" name="Google Shape;307;p11"/>
          <p:cNvSpPr/>
          <p:nvPr/>
        </p:nvSpPr>
        <p:spPr>
          <a:xfrm>
            <a:off x="5745050" y="4192109"/>
            <a:ext cx="731520" cy="731520"/>
          </a:xfrm>
          <a:prstGeom prst="flowChartConnector">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8" name="Google Shape;308;p11"/>
          <p:cNvSpPr txBox="1"/>
          <p:nvPr/>
        </p:nvSpPr>
        <p:spPr>
          <a:xfrm>
            <a:off x="5745050" y="4411419"/>
            <a:ext cx="81395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bS21-2</a:t>
            </a:r>
            <a:endParaRPr/>
          </a:p>
        </p:txBody>
      </p:sp>
      <p:sp>
        <p:nvSpPr>
          <p:cNvPr id="309" name="Google Shape;309;p11"/>
          <p:cNvSpPr txBox="1"/>
          <p:nvPr/>
        </p:nvSpPr>
        <p:spPr>
          <a:xfrm>
            <a:off x="1429471" y="62322"/>
            <a:ext cx="6809700" cy="1562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FFCD00"/>
              </a:buClr>
              <a:buSzPts val="2400"/>
              <a:buFont typeface="Quattrocento Sans"/>
              <a:buNone/>
            </a:pPr>
            <a:r>
              <a:t/>
            </a:r>
            <a:endParaRPr b="0" i="0" sz="2400" u="none" cap="none" strike="noStrike">
              <a:solidFill>
                <a:schemeClr val="dk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2"/>
          <p:cNvSpPr/>
          <p:nvPr/>
        </p:nvSpPr>
        <p:spPr>
          <a:xfrm>
            <a:off x="5209309" y="976745"/>
            <a:ext cx="2933700" cy="40871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5" name="Google Shape;315;p12"/>
          <p:cNvSpPr txBox="1"/>
          <p:nvPr>
            <p:ph type="title"/>
          </p:nvPr>
        </p:nvSpPr>
        <p:spPr>
          <a:xfrm>
            <a:off x="1381249" y="922668"/>
            <a:ext cx="7161977"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Using reporter gene fusions to assess gene regulation</a:t>
            </a:r>
            <a:endParaRPr/>
          </a:p>
        </p:txBody>
      </p:sp>
      <p:sp>
        <p:nvSpPr>
          <p:cNvPr id="316" name="Google Shape;316;p12"/>
          <p:cNvSpPr txBox="1"/>
          <p:nvPr>
            <p:ph idx="1" type="body"/>
          </p:nvPr>
        </p:nvSpPr>
        <p:spPr>
          <a:xfrm>
            <a:off x="1381249" y="1348517"/>
            <a:ext cx="7710678" cy="1481255"/>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US">
                <a:latin typeface="Quattrocento Sans"/>
                <a:ea typeface="Quattrocento Sans"/>
                <a:cs typeface="Quattrocento Sans"/>
                <a:sym typeface="Quattrocento Sans"/>
              </a:rPr>
              <a:t>Attached to a gene of interest in order to measure an output</a:t>
            </a:r>
            <a:endParaRPr/>
          </a:p>
          <a:p>
            <a:pPr indent="-355600" lvl="0" marL="457200" rtl="0" algn="l">
              <a:lnSpc>
                <a:spcPct val="100000"/>
              </a:lnSpc>
              <a:spcBef>
                <a:spcPts val="600"/>
              </a:spcBef>
              <a:spcAft>
                <a:spcPts val="0"/>
              </a:spcAft>
              <a:buSzPts val="2000"/>
              <a:buChar char="◉"/>
            </a:pPr>
            <a:r>
              <a:rPr lang="en-US">
                <a:latin typeface="Quattrocento Sans"/>
                <a:ea typeface="Quattrocento Sans"/>
                <a:cs typeface="Quattrocento Sans"/>
                <a:sym typeface="Quattrocento Sans"/>
              </a:rPr>
              <a:t>Examples: GFP, </a:t>
            </a:r>
            <a:r>
              <a:rPr lang="en-US" sz="2000">
                <a:solidFill>
                  <a:schemeClr val="dk1"/>
                </a:solidFill>
                <a:latin typeface="Quattrocento Sans"/>
                <a:ea typeface="Quattrocento Sans"/>
                <a:cs typeface="Quattrocento Sans"/>
                <a:sym typeface="Quattrocento Sans"/>
              </a:rPr>
              <a:t>β-galactosidase</a:t>
            </a:r>
            <a:endParaRPr/>
          </a:p>
          <a:p>
            <a:pPr indent="-355600" lvl="0" marL="457200" rtl="0" algn="l">
              <a:lnSpc>
                <a:spcPct val="100000"/>
              </a:lnSpc>
              <a:spcBef>
                <a:spcPts val="600"/>
              </a:spcBef>
              <a:spcAft>
                <a:spcPts val="0"/>
              </a:spcAft>
              <a:buSzPts val="2000"/>
              <a:buChar char="◉"/>
            </a:pPr>
            <a:r>
              <a:rPr lang="en-US">
                <a:solidFill>
                  <a:schemeClr val="dk1"/>
                </a:solidFill>
                <a:latin typeface="Quattrocento Sans"/>
                <a:ea typeface="Quattrocento Sans"/>
                <a:cs typeface="Quattrocento Sans"/>
                <a:sym typeface="Quattrocento Sans"/>
              </a:rPr>
              <a:t>Can incorporate into </a:t>
            </a:r>
            <a:r>
              <a:rPr i="1" lang="en-US">
                <a:solidFill>
                  <a:schemeClr val="dk1"/>
                </a:solidFill>
                <a:latin typeface="Quattrocento Sans"/>
                <a:ea typeface="Quattrocento Sans"/>
                <a:cs typeface="Quattrocento Sans"/>
                <a:sym typeface="Quattrocento Sans"/>
              </a:rPr>
              <a:t>F. tularensis </a:t>
            </a:r>
            <a:r>
              <a:rPr lang="en-US">
                <a:solidFill>
                  <a:schemeClr val="dk1"/>
                </a:solidFill>
                <a:latin typeface="Quattrocento Sans"/>
                <a:ea typeface="Quattrocento Sans"/>
                <a:cs typeface="Quattrocento Sans"/>
                <a:sym typeface="Quattrocento Sans"/>
              </a:rPr>
              <a:t>and measure reporter activity</a:t>
            </a:r>
            <a:r>
              <a:rPr lang="en-US" sz="1100">
                <a:solidFill>
                  <a:schemeClr val="dk1"/>
                </a:solidFill>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a:p>
            <a:pPr indent="-228600" lvl="0" marL="457200" rtl="0" algn="l">
              <a:lnSpc>
                <a:spcPct val="100000"/>
              </a:lnSpc>
              <a:spcBef>
                <a:spcPts val="600"/>
              </a:spcBef>
              <a:spcAft>
                <a:spcPts val="0"/>
              </a:spcAft>
              <a:buSzPts val="2000"/>
              <a:buNone/>
            </a:pPr>
            <a:r>
              <a:t/>
            </a:r>
            <a:endParaRPr/>
          </a:p>
        </p:txBody>
      </p:sp>
      <p:sp>
        <p:nvSpPr>
          <p:cNvPr id="317" name="Google Shape;317;p1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318" name="Google Shape;318;p12"/>
          <p:cNvSpPr/>
          <p:nvPr/>
        </p:nvSpPr>
        <p:spPr>
          <a:xfrm>
            <a:off x="2518382" y="4024782"/>
            <a:ext cx="1610400" cy="3921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Gene of interest</a:t>
            </a:r>
            <a:endParaRPr b="0" i="0" sz="1400" u="none" cap="none" strike="noStrike">
              <a:solidFill>
                <a:srgbClr val="000000"/>
              </a:solidFill>
              <a:latin typeface="Arial"/>
              <a:ea typeface="Arial"/>
              <a:cs typeface="Arial"/>
              <a:sym typeface="Arial"/>
            </a:endParaRPr>
          </a:p>
        </p:txBody>
      </p:sp>
      <p:sp>
        <p:nvSpPr>
          <p:cNvPr id="319" name="Google Shape;319;p12"/>
          <p:cNvSpPr/>
          <p:nvPr/>
        </p:nvSpPr>
        <p:spPr>
          <a:xfrm>
            <a:off x="4128655" y="4024782"/>
            <a:ext cx="1610400" cy="3921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lacZ</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0" name="Google Shape;320;p12"/>
          <p:cNvSpPr/>
          <p:nvPr/>
        </p:nvSpPr>
        <p:spPr>
          <a:xfrm>
            <a:off x="908109" y="4024782"/>
            <a:ext cx="1610400" cy="3921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Regulatory stuff</a:t>
            </a:r>
            <a:endParaRPr b="0" i="0" sz="1400" u="none" cap="none" strike="noStrike">
              <a:solidFill>
                <a:srgbClr val="000000"/>
              </a:solidFill>
              <a:latin typeface="Arial"/>
              <a:ea typeface="Arial"/>
              <a:cs typeface="Arial"/>
              <a:sym typeface="Arial"/>
            </a:endParaRPr>
          </a:p>
        </p:txBody>
      </p:sp>
      <p:sp>
        <p:nvSpPr>
          <p:cNvPr id="321" name="Google Shape;321;p12"/>
          <p:cNvSpPr/>
          <p:nvPr/>
        </p:nvSpPr>
        <p:spPr>
          <a:xfrm>
            <a:off x="1558636" y="3228109"/>
            <a:ext cx="1309255" cy="917864"/>
          </a:xfrm>
          <a:prstGeom prst="ellipse">
            <a:avLst/>
          </a:prstGeom>
          <a:solidFill>
            <a:schemeClr val="accent1"/>
          </a:solidFill>
          <a:ln cap="flat" cmpd="sng" w="25400">
            <a:solidFill>
              <a:srgbClr val="2A5E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RNA Pol</a:t>
            </a:r>
            <a:endParaRPr/>
          </a:p>
        </p:txBody>
      </p:sp>
      <p:sp>
        <p:nvSpPr>
          <p:cNvPr id="322" name="Google Shape;322;p12"/>
          <p:cNvSpPr/>
          <p:nvPr/>
        </p:nvSpPr>
        <p:spPr>
          <a:xfrm>
            <a:off x="5915893" y="3228109"/>
            <a:ext cx="1142998" cy="979568"/>
          </a:xfrm>
          <a:prstGeom prst="pie">
            <a:avLst>
              <a:gd fmla="val 0" name="adj1"/>
              <a:gd fmla="val 16200000" name="adj2"/>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Beta-galactosidase</a:t>
            </a:r>
            <a:endParaRPr/>
          </a:p>
        </p:txBody>
      </p:sp>
      <p:sp>
        <p:nvSpPr>
          <p:cNvPr id="323" name="Google Shape;323;p12"/>
          <p:cNvSpPr/>
          <p:nvPr/>
        </p:nvSpPr>
        <p:spPr>
          <a:xfrm>
            <a:off x="342901" y="2641023"/>
            <a:ext cx="1309255" cy="917864"/>
          </a:xfrm>
          <a:prstGeom prst="ellipse">
            <a:avLst/>
          </a:prstGeom>
          <a:solidFill>
            <a:schemeClr val="accent1"/>
          </a:solidFill>
          <a:ln cap="flat" cmpd="sng" w="25400">
            <a:solidFill>
              <a:srgbClr val="2A5E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RNA Pol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321"/>
                                        </p:tgtEl>
                                        <p:attrNameLst>
                                          <p:attrName>ppt_y</p:attrName>
                                        </p:attrNameLst>
                                      </p:cBhvr>
                                      <p:tavLst>
                                        <p:tav fmla="" tm="0">
                                          <p:val>
                                            <p:strVal val="#ppt_y"/>
                                          </p:val>
                                        </p:tav>
                                        <p:tav fmla="" tm="100000">
                                          <p:val>
                                            <p:strVal val="#ppt_y+1"/>
                                          </p:val>
                                        </p:tav>
                                      </p:tavLst>
                                    </p:anim>
                                    <p:set>
                                      <p:cBhvr>
                                        <p:cTn dur="1" fill="hold">
                                          <p:stCondLst>
                                            <p:cond delay="500"/>
                                          </p:stCondLst>
                                        </p:cTn>
                                        <p:tgtEl>
                                          <p:spTgt spid="32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322"/>
                                        </p:tgtEl>
                                        <p:attrNameLst>
                                          <p:attrName>ppt_y</p:attrName>
                                        </p:attrNameLst>
                                      </p:cBhvr>
                                      <p:tavLst>
                                        <p:tav fmla="" tm="0">
                                          <p:val>
                                            <p:strVal val="#ppt_y"/>
                                          </p:val>
                                        </p:tav>
                                        <p:tav fmla="" tm="100000">
                                          <p:val>
                                            <p:strVal val="#ppt_y+1"/>
                                          </p:val>
                                        </p:tav>
                                      </p:tavLst>
                                    </p:anim>
                                    <p:set>
                                      <p:cBhvr>
                                        <p:cTn dur="1" fill="hold">
                                          <p:stCondLst>
                                            <p:cond delay="500"/>
                                          </p:stCondLst>
                                        </p:cTn>
                                        <p:tgtEl>
                                          <p:spTgt spid="3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323"/>
                                        </p:tgtEl>
                                        <p:attrNameLst>
                                          <p:attrName>ppt_y</p:attrName>
                                        </p:attrNameLst>
                                      </p:cBhvr>
                                      <p:tavLst>
                                        <p:tav fmla="" tm="0">
                                          <p:val>
                                            <p:strVal val="#ppt_y"/>
                                          </p:val>
                                        </p:tav>
                                        <p:tav fmla="" tm="100000">
                                          <p:val>
                                            <p:strVal val="#ppt_y+1"/>
                                          </p:val>
                                        </p:tav>
                                      </p:tavLst>
                                    </p:anim>
                                    <p:set>
                                      <p:cBhvr>
                                        <p:cTn dur="1" fill="hold">
                                          <p:stCondLst>
                                            <p:cond delay="500"/>
                                          </p:stCondLst>
                                        </p:cTn>
                                        <p:tgtEl>
                                          <p:spTgt spid="32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3"/>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Question</a:t>
            </a:r>
            <a:endParaRPr/>
          </a:p>
        </p:txBody>
      </p:sp>
      <p:sp>
        <p:nvSpPr>
          <p:cNvPr id="329" name="Google Shape;329;p13"/>
          <p:cNvSpPr txBox="1"/>
          <p:nvPr>
            <p:ph idx="1" type="body"/>
          </p:nvPr>
        </p:nvSpPr>
        <p:spPr>
          <a:xfrm>
            <a:off x="1381250" y="2209498"/>
            <a:ext cx="6809700" cy="156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b="1" lang="en-US">
                <a:solidFill>
                  <a:schemeClr val="dk1"/>
                </a:solidFill>
              </a:rPr>
              <a:t>Is the promoter or the 5’ UTR sequence of the rpsU2 gene in </a:t>
            </a:r>
            <a:r>
              <a:rPr b="1" i="1" lang="en-US">
                <a:solidFill>
                  <a:schemeClr val="dk1"/>
                </a:solidFill>
              </a:rPr>
              <a:t>F. tularensis</a:t>
            </a:r>
            <a:r>
              <a:rPr b="1" lang="en-US">
                <a:solidFill>
                  <a:schemeClr val="dk1"/>
                </a:solidFill>
              </a:rPr>
              <a:t> responding to the presence of bS21-2?</a:t>
            </a:r>
            <a:endParaRPr>
              <a:solidFill>
                <a:schemeClr val="dk1"/>
              </a:solidFill>
            </a:endParaRPr>
          </a:p>
        </p:txBody>
      </p:sp>
      <p:sp>
        <p:nvSpPr>
          <p:cNvPr id="330" name="Google Shape;330;p1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331" name="Google Shape;331;p13"/>
          <p:cNvGrpSpPr/>
          <p:nvPr/>
        </p:nvGrpSpPr>
        <p:grpSpPr>
          <a:xfrm>
            <a:off x="1819500" y="1534950"/>
            <a:ext cx="2099100" cy="1095875"/>
            <a:chOff x="1819500" y="1534950"/>
            <a:chExt cx="2099100" cy="1095875"/>
          </a:xfrm>
        </p:grpSpPr>
        <p:sp>
          <p:nvSpPr>
            <p:cNvPr id="332" name="Google Shape;332;p13"/>
            <p:cNvSpPr txBox="1"/>
            <p:nvPr/>
          </p:nvSpPr>
          <p:spPr>
            <a:xfrm>
              <a:off x="1819500" y="1534950"/>
              <a:ext cx="20991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Quattrocento Sans"/>
                  <a:ea typeface="Quattrocento Sans"/>
                  <a:cs typeface="Quattrocento Sans"/>
                  <a:sym typeface="Quattrocento Sans"/>
                </a:rPr>
                <a:t>regulatory sequence upstream of gene</a:t>
              </a:r>
              <a:endParaRPr b="0" i="0" sz="1600" u="none" cap="none" strike="noStrike">
                <a:solidFill>
                  <a:srgbClr val="000000"/>
                </a:solidFill>
                <a:latin typeface="Quattrocento Sans"/>
                <a:ea typeface="Quattrocento Sans"/>
                <a:cs typeface="Quattrocento Sans"/>
                <a:sym typeface="Quattrocento Sans"/>
              </a:endParaRPr>
            </a:p>
          </p:txBody>
        </p:sp>
        <p:cxnSp>
          <p:nvCxnSpPr>
            <p:cNvPr id="333" name="Google Shape;333;p13"/>
            <p:cNvCxnSpPr>
              <a:stCxn id="332" idx="2"/>
            </p:cNvCxnSpPr>
            <p:nvPr/>
          </p:nvCxnSpPr>
          <p:spPr>
            <a:xfrm>
              <a:off x="2869050" y="2212050"/>
              <a:ext cx="279300" cy="120000"/>
            </a:xfrm>
            <a:prstGeom prst="straightConnector1">
              <a:avLst/>
            </a:prstGeom>
            <a:noFill/>
            <a:ln cap="flat" cmpd="sng" w="19050">
              <a:solidFill>
                <a:schemeClr val="accent3"/>
              </a:solidFill>
              <a:prstDash val="solid"/>
              <a:round/>
              <a:headEnd len="sm" w="sm" type="none"/>
              <a:tailEnd len="med" w="med" type="triangle"/>
            </a:ln>
          </p:spPr>
        </p:cxnSp>
        <p:cxnSp>
          <p:nvCxnSpPr>
            <p:cNvPr id="334" name="Google Shape;334;p13"/>
            <p:cNvCxnSpPr/>
            <p:nvPr/>
          </p:nvCxnSpPr>
          <p:spPr>
            <a:xfrm>
              <a:off x="2587850" y="2630825"/>
              <a:ext cx="1213500" cy="0"/>
            </a:xfrm>
            <a:prstGeom prst="straightConnector1">
              <a:avLst/>
            </a:prstGeom>
            <a:noFill/>
            <a:ln cap="flat" cmpd="sng" w="38100">
              <a:solidFill>
                <a:schemeClr val="accent3"/>
              </a:solidFill>
              <a:prstDash val="solid"/>
              <a:round/>
              <a:headEnd len="sm" w="sm" type="none"/>
              <a:tailEnd len="sm" w="sm" type="none"/>
            </a:ln>
          </p:spPr>
        </p:cxnSp>
      </p:grpSp>
      <p:grpSp>
        <p:nvGrpSpPr>
          <p:cNvPr id="335" name="Google Shape;335;p13"/>
          <p:cNvGrpSpPr/>
          <p:nvPr/>
        </p:nvGrpSpPr>
        <p:grpSpPr>
          <a:xfrm>
            <a:off x="4660275" y="1274275"/>
            <a:ext cx="3253500" cy="1362825"/>
            <a:chOff x="4660275" y="1274275"/>
            <a:chExt cx="3253500" cy="1362825"/>
          </a:xfrm>
        </p:grpSpPr>
        <p:cxnSp>
          <p:nvCxnSpPr>
            <p:cNvPr id="336" name="Google Shape;336;p13"/>
            <p:cNvCxnSpPr/>
            <p:nvPr/>
          </p:nvCxnSpPr>
          <p:spPr>
            <a:xfrm>
              <a:off x="4778400" y="2630800"/>
              <a:ext cx="893400" cy="6300"/>
            </a:xfrm>
            <a:prstGeom prst="straightConnector1">
              <a:avLst/>
            </a:prstGeom>
            <a:noFill/>
            <a:ln cap="flat" cmpd="sng" w="38100">
              <a:solidFill>
                <a:schemeClr val="accent1"/>
              </a:solidFill>
              <a:prstDash val="solid"/>
              <a:round/>
              <a:headEnd len="sm" w="sm" type="none"/>
              <a:tailEnd len="sm" w="sm" type="none"/>
            </a:ln>
          </p:spPr>
        </p:cxnSp>
        <p:sp>
          <p:nvSpPr>
            <p:cNvPr id="337" name="Google Shape;337;p13"/>
            <p:cNvSpPr txBox="1"/>
            <p:nvPr/>
          </p:nvSpPr>
          <p:spPr>
            <a:xfrm>
              <a:off x="4660275" y="1274275"/>
              <a:ext cx="32535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Quattrocento Sans"/>
                  <a:ea typeface="Quattrocento Sans"/>
                  <a:cs typeface="Quattrocento Sans"/>
                  <a:sym typeface="Quattrocento Sans"/>
                </a:rPr>
                <a:t>regulatory sequence influences post-transcription and translation</a:t>
              </a:r>
              <a:endParaRPr b="0" i="0" sz="1600" u="none" cap="none" strike="noStrike">
                <a:solidFill>
                  <a:srgbClr val="000000"/>
                </a:solidFill>
                <a:latin typeface="Quattrocento Sans"/>
                <a:ea typeface="Quattrocento Sans"/>
                <a:cs typeface="Quattrocento Sans"/>
                <a:sym typeface="Quattrocento Sans"/>
              </a:endParaRPr>
            </a:p>
          </p:txBody>
        </p:sp>
        <p:cxnSp>
          <p:nvCxnSpPr>
            <p:cNvPr id="338" name="Google Shape;338;p13"/>
            <p:cNvCxnSpPr>
              <a:stCxn id="337" idx="2"/>
            </p:cNvCxnSpPr>
            <p:nvPr/>
          </p:nvCxnSpPr>
          <p:spPr>
            <a:xfrm flipH="1">
              <a:off x="5272425" y="1951375"/>
              <a:ext cx="1014600" cy="365100"/>
            </a:xfrm>
            <a:prstGeom prst="straightConnector1">
              <a:avLst/>
            </a:prstGeom>
            <a:noFill/>
            <a:ln cap="flat" cmpd="sng" w="19050">
              <a:solidFill>
                <a:schemeClr val="accent1"/>
              </a:solidFill>
              <a:prstDash val="solid"/>
              <a:round/>
              <a:headEnd len="sm" w="sm" type="none"/>
              <a:tailEnd len="med" w="med" type="triangle"/>
            </a:ln>
          </p:spPr>
        </p:cxnSp>
      </p:grpSp>
      <p:grpSp>
        <p:nvGrpSpPr>
          <p:cNvPr id="339" name="Google Shape;339;p13"/>
          <p:cNvGrpSpPr/>
          <p:nvPr/>
        </p:nvGrpSpPr>
        <p:grpSpPr>
          <a:xfrm>
            <a:off x="769950" y="3049600"/>
            <a:ext cx="2719800" cy="942350"/>
            <a:chOff x="769950" y="3049600"/>
            <a:chExt cx="2719800" cy="942350"/>
          </a:xfrm>
        </p:grpSpPr>
        <p:cxnSp>
          <p:nvCxnSpPr>
            <p:cNvPr id="340" name="Google Shape;340;p13"/>
            <p:cNvCxnSpPr/>
            <p:nvPr/>
          </p:nvCxnSpPr>
          <p:spPr>
            <a:xfrm>
              <a:off x="2050950" y="3049600"/>
              <a:ext cx="1438800" cy="0"/>
            </a:xfrm>
            <a:prstGeom prst="straightConnector1">
              <a:avLst/>
            </a:prstGeom>
            <a:noFill/>
            <a:ln cap="flat" cmpd="sng" w="38100">
              <a:solidFill>
                <a:schemeClr val="accent6"/>
              </a:solidFill>
              <a:prstDash val="solid"/>
              <a:round/>
              <a:headEnd len="sm" w="sm" type="none"/>
              <a:tailEnd len="sm" w="sm" type="none"/>
            </a:ln>
          </p:spPr>
        </p:cxnSp>
        <p:sp>
          <p:nvSpPr>
            <p:cNvPr id="341" name="Google Shape;341;p13"/>
            <p:cNvSpPr txBox="1"/>
            <p:nvPr/>
          </p:nvSpPr>
          <p:spPr>
            <a:xfrm>
              <a:off x="769950" y="3560850"/>
              <a:ext cx="20991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Quattrocento Sans"/>
                  <a:ea typeface="Quattrocento Sans"/>
                  <a:cs typeface="Quattrocento Sans"/>
                  <a:sym typeface="Quattrocento Sans"/>
                </a:rPr>
                <a:t>Gene of interest</a:t>
              </a:r>
              <a:endParaRPr b="0" i="0" sz="1600" u="none" cap="none" strike="noStrike">
                <a:solidFill>
                  <a:srgbClr val="000000"/>
                </a:solidFill>
                <a:latin typeface="Quattrocento Sans"/>
                <a:ea typeface="Quattrocento Sans"/>
                <a:cs typeface="Quattrocento Sans"/>
                <a:sym typeface="Quattrocento Sans"/>
              </a:endParaRPr>
            </a:p>
          </p:txBody>
        </p:sp>
        <p:cxnSp>
          <p:nvCxnSpPr>
            <p:cNvPr id="342" name="Google Shape;342;p13"/>
            <p:cNvCxnSpPr>
              <a:stCxn id="341" idx="0"/>
            </p:cNvCxnSpPr>
            <p:nvPr/>
          </p:nvCxnSpPr>
          <p:spPr>
            <a:xfrm flipH="1" rot="10800000">
              <a:off x="1819500" y="3199950"/>
              <a:ext cx="585900" cy="360900"/>
            </a:xfrm>
            <a:prstGeom prst="straightConnector1">
              <a:avLst/>
            </a:prstGeom>
            <a:noFill/>
            <a:ln cap="flat" cmpd="sng" w="19050">
              <a:solidFill>
                <a:schemeClr val="accent6"/>
              </a:solidFill>
              <a:prstDash val="solid"/>
              <a:round/>
              <a:headEnd len="sm" w="sm" type="none"/>
              <a:tailEnd len="med" w="med" type="triangle"/>
            </a:ln>
          </p:spPr>
        </p:cxnSp>
      </p:grpSp>
      <p:grpSp>
        <p:nvGrpSpPr>
          <p:cNvPr id="343" name="Google Shape;343;p13"/>
          <p:cNvGrpSpPr/>
          <p:nvPr/>
        </p:nvGrpSpPr>
        <p:grpSpPr>
          <a:xfrm>
            <a:off x="5135562" y="3315376"/>
            <a:ext cx="3899248" cy="821620"/>
            <a:chOff x="5135562" y="3315376"/>
            <a:chExt cx="3899248" cy="821620"/>
          </a:xfrm>
        </p:grpSpPr>
        <p:cxnSp>
          <p:nvCxnSpPr>
            <p:cNvPr id="344" name="Google Shape;344;p13"/>
            <p:cNvCxnSpPr/>
            <p:nvPr/>
          </p:nvCxnSpPr>
          <p:spPr>
            <a:xfrm>
              <a:off x="5135562" y="3540571"/>
              <a:ext cx="1106100" cy="0"/>
            </a:xfrm>
            <a:prstGeom prst="straightConnector1">
              <a:avLst/>
            </a:prstGeom>
            <a:noFill/>
            <a:ln cap="flat" cmpd="sng" w="38100">
              <a:solidFill>
                <a:schemeClr val="accent5"/>
              </a:solidFill>
              <a:prstDash val="solid"/>
              <a:round/>
              <a:headEnd len="sm" w="sm" type="none"/>
              <a:tailEnd len="sm" w="sm" type="none"/>
            </a:ln>
          </p:spPr>
        </p:cxnSp>
        <p:sp>
          <p:nvSpPr>
            <p:cNvPr id="345" name="Google Shape;345;p13"/>
            <p:cNvSpPr txBox="1"/>
            <p:nvPr/>
          </p:nvSpPr>
          <p:spPr>
            <a:xfrm>
              <a:off x="6935710" y="3459896"/>
              <a:ext cx="20991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Quattrocento Sans"/>
                  <a:ea typeface="Quattrocento Sans"/>
                  <a:cs typeface="Quattrocento Sans"/>
                  <a:sym typeface="Quattrocento Sans"/>
                </a:rPr>
                <a:t>Ribosomal protein</a:t>
              </a:r>
              <a:endParaRPr b="0" i="0" sz="16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Quattrocento Sans"/>
                  <a:ea typeface="Quattrocento Sans"/>
                  <a:cs typeface="Quattrocento Sans"/>
                  <a:sym typeface="Quattrocento Sans"/>
                </a:rPr>
                <a:t>(homolog 2)</a:t>
              </a:r>
              <a:endParaRPr b="0" i="0" sz="1600" u="none" cap="none" strike="noStrike">
                <a:solidFill>
                  <a:srgbClr val="000000"/>
                </a:solidFill>
                <a:latin typeface="Quattrocento Sans"/>
                <a:ea typeface="Quattrocento Sans"/>
                <a:cs typeface="Quattrocento Sans"/>
                <a:sym typeface="Quattrocento Sans"/>
              </a:endParaRPr>
            </a:p>
          </p:txBody>
        </p:sp>
        <p:cxnSp>
          <p:nvCxnSpPr>
            <p:cNvPr id="346" name="Google Shape;346;p13"/>
            <p:cNvCxnSpPr/>
            <p:nvPr/>
          </p:nvCxnSpPr>
          <p:spPr>
            <a:xfrm rot="10800000">
              <a:off x="6283420" y="3315376"/>
              <a:ext cx="910364" cy="225195"/>
            </a:xfrm>
            <a:prstGeom prst="straightConnector1">
              <a:avLst/>
            </a:prstGeom>
            <a:noFill/>
            <a:ln cap="flat" cmpd="sng" w="19050">
              <a:solidFill>
                <a:schemeClr val="accent5"/>
              </a:solidFill>
              <a:prstDash val="solid"/>
              <a:round/>
              <a:headEnd len="sm" w="sm" type="none"/>
              <a:tailEnd len="med" w="med" type="triangl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4"/>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Reporter Constructs and Expectations</a:t>
            </a:r>
            <a:endParaRPr>
              <a:latin typeface="Lora"/>
              <a:ea typeface="Lora"/>
              <a:cs typeface="Lora"/>
              <a:sym typeface="Lora"/>
            </a:endParaRPr>
          </a:p>
        </p:txBody>
      </p:sp>
      <p:sp>
        <p:nvSpPr>
          <p:cNvPr id="352" name="Google Shape;352;p1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353" name="Google Shape;353;p14"/>
          <p:cNvGrpSpPr/>
          <p:nvPr/>
        </p:nvGrpSpPr>
        <p:grpSpPr>
          <a:xfrm>
            <a:off x="287940" y="2117480"/>
            <a:ext cx="4096307" cy="2703547"/>
            <a:chOff x="287940" y="2117480"/>
            <a:chExt cx="4096307" cy="2703547"/>
          </a:xfrm>
        </p:grpSpPr>
        <p:sp>
          <p:nvSpPr>
            <p:cNvPr id="354" name="Google Shape;354;p14"/>
            <p:cNvSpPr/>
            <p:nvPr/>
          </p:nvSpPr>
          <p:spPr>
            <a:xfrm>
              <a:off x="308886" y="2117480"/>
              <a:ext cx="1358400" cy="3654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rpsU2</a:t>
              </a:r>
              <a:r>
                <a:rPr b="0" i="0" lang="en-US" sz="1200" u="none" cap="none" strike="noStrike">
                  <a:solidFill>
                    <a:srgbClr val="000000"/>
                  </a:solidFill>
                  <a:latin typeface="Arial"/>
                  <a:ea typeface="Arial"/>
                  <a:cs typeface="Arial"/>
                  <a:sym typeface="Arial"/>
                </a:rPr>
                <a:t> promoter</a:t>
              </a:r>
              <a:endParaRPr b="0" i="0" sz="1200" u="none" cap="none" strike="noStrike">
                <a:solidFill>
                  <a:srgbClr val="000000"/>
                </a:solidFill>
                <a:latin typeface="Arial"/>
                <a:ea typeface="Arial"/>
                <a:cs typeface="Arial"/>
                <a:sym typeface="Arial"/>
              </a:endParaRPr>
            </a:p>
          </p:txBody>
        </p:sp>
        <p:sp>
          <p:nvSpPr>
            <p:cNvPr id="355" name="Google Shape;355;p14"/>
            <p:cNvSpPr/>
            <p:nvPr/>
          </p:nvSpPr>
          <p:spPr>
            <a:xfrm>
              <a:off x="1667343" y="2117480"/>
              <a:ext cx="1358400" cy="3654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rpsU2</a:t>
              </a:r>
              <a:r>
                <a:rPr b="0" i="0" lang="en-US" sz="1200" u="none" cap="none" strike="noStrike">
                  <a:solidFill>
                    <a:srgbClr val="000000"/>
                  </a:solidFill>
                  <a:latin typeface="Arial"/>
                  <a:ea typeface="Arial"/>
                  <a:cs typeface="Arial"/>
                  <a:sym typeface="Arial"/>
                </a:rPr>
                <a:t> 5’ UTR</a:t>
              </a:r>
              <a:endParaRPr b="0" i="0" sz="1200" u="none" cap="none" strike="noStrike">
                <a:solidFill>
                  <a:srgbClr val="000000"/>
                </a:solidFill>
                <a:latin typeface="Arial"/>
                <a:ea typeface="Arial"/>
                <a:cs typeface="Arial"/>
                <a:sym typeface="Arial"/>
              </a:endParaRPr>
            </a:p>
          </p:txBody>
        </p:sp>
        <p:sp>
          <p:nvSpPr>
            <p:cNvPr id="356" name="Google Shape;356;p14"/>
            <p:cNvSpPr/>
            <p:nvPr/>
          </p:nvSpPr>
          <p:spPr>
            <a:xfrm>
              <a:off x="3025799" y="2117480"/>
              <a:ext cx="1358400" cy="3654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LacZ </a:t>
              </a:r>
              <a:endParaRPr b="0" i="0" sz="1200" u="none" cap="none" strike="noStrike">
                <a:solidFill>
                  <a:srgbClr val="000000"/>
                </a:solidFill>
                <a:latin typeface="Arial"/>
                <a:ea typeface="Arial"/>
                <a:cs typeface="Arial"/>
                <a:sym typeface="Arial"/>
              </a:endParaRPr>
            </a:p>
          </p:txBody>
        </p:sp>
        <p:sp>
          <p:nvSpPr>
            <p:cNvPr id="357" name="Google Shape;357;p14"/>
            <p:cNvSpPr/>
            <p:nvPr/>
          </p:nvSpPr>
          <p:spPr>
            <a:xfrm>
              <a:off x="287940" y="2896875"/>
              <a:ext cx="1358400" cy="365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lt1"/>
                  </a:solidFill>
                  <a:latin typeface="Arial"/>
                  <a:ea typeface="Arial"/>
                  <a:cs typeface="Arial"/>
                  <a:sym typeface="Arial"/>
                </a:rPr>
                <a:t>tul 4 </a:t>
              </a:r>
              <a:r>
                <a:rPr b="0" i="0" lang="en-US" sz="1200" u="none" cap="none" strike="noStrike">
                  <a:solidFill>
                    <a:schemeClr val="lt1"/>
                  </a:solidFill>
                  <a:latin typeface="Arial"/>
                  <a:ea typeface="Arial"/>
                  <a:cs typeface="Arial"/>
                  <a:sym typeface="Arial"/>
                </a:rPr>
                <a:t>promoter</a:t>
              </a:r>
              <a:endParaRPr b="0" i="0" sz="1200" u="none" cap="none" strike="noStrike">
                <a:solidFill>
                  <a:schemeClr val="lt1"/>
                </a:solidFill>
                <a:latin typeface="Arial"/>
                <a:ea typeface="Arial"/>
                <a:cs typeface="Arial"/>
                <a:sym typeface="Arial"/>
              </a:endParaRPr>
            </a:p>
          </p:txBody>
        </p:sp>
        <p:sp>
          <p:nvSpPr>
            <p:cNvPr id="358" name="Google Shape;358;p14"/>
            <p:cNvSpPr/>
            <p:nvPr/>
          </p:nvSpPr>
          <p:spPr>
            <a:xfrm>
              <a:off x="1646396" y="2896875"/>
              <a:ext cx="1358400" cy="365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lt1"/>
                  </a:solidFill>
                  <a:latin typeface="Arial"/>
                  <a:ea typeface="Arial"/>
                  <a:cs typeface="Arial"/>
                  <a:sym typeface="Arial"/>
                </a:rPr>
                <a:t>tul</a:t>
              </a:r>
              <a:r>
                <a:rPr b="0" i="0" lang="en-US" sz="1200" u="none" cap="none" strike="noStrike">
                  <a:solidFill>
                    <a:schemeClr val="lt1"/>
                  </a:solidFill>
                  <a:latin typeface="Arial"/>
                  <a:ea typeface="Arial"/>
                  <a:cs typeface="Arial"/>
                  <a:sym typeface="Arial"/>
                </a:rPr>
                <a:t> </a:t>
              </a:r>
              <a:r>
                <a:rPr b="0" i="1" lang="en-US" sz="1200" u="none" cap="none" strike="noStrike">
                  <a:solidFill>
                    <a:schemeClr val="lt1"/>
                  </a:solidFill>
                  <a:latin typeface="Arial"/>
                  <a:ea typeface="Arial"/>
                  <a:cs typeface="Arial"/>
                  <a:sym typeface="Arial"/>
                </a:rPr>
                <a:t>4</a:t>
              </a:r>
              <a:r>
                <a:rPr b="0" i="0" lang="en-US" sz="1200" u="none" cap="none" strike="noStrike">
                  <a:solidFill>
                    <a:schemeClr val="lt1"/>
                  </a:solidFill>
                  <a:latin typeface="Arial"/>
                  <a:ea typeface="Arial"/>
                  <a:cs typeface="Arial"/>
                  <a:sym typeface="Arial"/>
                </a:rPr>
                <a:t> 5’ UTR</a:t>
              </a:r>
              <a:endParaRPr b="0" i="0" sz="1200" u="none" cap="none" strike="noStrike">
                <a:solidFill>
                  <a:schemeClr val="lt1"/>
                </a:solidFill>
                <a:latin typeface="Arial"/>
                <a:ea typeface="Arial"/>
                <a:cs typeface="Arial"/>
                <a:sym typeface="Arial"/>
              </a:endParaRPr>
            </a:p>
          </p:txBody>
        </p:sp>
        <p:sp>
          <p:nvSpPr>
            <p:cNvPr id="359" name="Google Shape;359;p14"/>
            <p:cNvSpPr/>
            <p:nvPr/>
          </p:nvSpPr>
          <p:spPr>
            <a:xfrm>
              <a:off x="3004853" y="2896875"/>
              <a:ext cx="1358400" cy="3654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LacZ </a:t>
              </a:r>
              <a:endParaRPr b="0" i="0" sz="1200" u="none" cap="none" strike="noStrike">
                <a:solidFill>
                  <a:srgbClr val="000000"/>
                </a:solidFill>
                <a:latin typeface="Arial"/>
                <a:ea typeface="Arial"/>
                <a:cs typeface="Arial"/>
                <a:sym typeface="Arial"/>
              </a:endParaRPr>
            </a:p>
          </p:txBody>
        </p:sp>
        <p:sp>
          <p:nvSpPr>
            <p:cNvPr id="360" name="Google Shape;360;p14"/>
            <p:cNvSpPr/>
            <p:nvPr/>
          </p:nvSpPr>
          <p:spPr>
            <a:xfrm>
              <a:off x="308892" y="3676241"/>
              <a:ext cx="1358400" cy="3654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rpsU2</a:t>
              </a:r>
              <a:r>
                <a:rPr b="0" i="0" lang="en-US" sz="1200" u="none" cap="none" strike="noStrike">
                  <a:solidFill>
                    <a:srgbClr val="000000"/>
                  </a:solidFill>
                  <a:latin typeface="Arial"/>
                  <a:ea typeface="Arial"/>
                  <a:cs typeface="Arial"/>
                  <a:sym typeface="Arial"/>
                </a:rPr>
                <a:t> promoter</a:t>
              </a:r>
              <a:endParaRPr b="0" i="0" sz="1200" u="none" cap="none" strike="noStrike">
                <a:solidFill>
                  <a:srgbClr val="000000"/>
                </a:solidFill>
                <a:latin typeface="Arial"/>
                <a:ea typeface="Arial"/>
                <a:cs typeface="Arial"/>
                <a:sym typeface="Arial"/>
              </a:endParaRPr>
            </a:p>
          </p:txBody>
        </p:sp>
        <p:sp>
          <p:nvSpPr>
            <p:cNvPr id="361" name="Google Shape;361;p14"/>
            <p:cNvSpPr/>
            <p:nvPr/>
          </p:nvSpPr>
          <p:spPr>
            <a:xfrm>
              <a:off x="1667348" y="3676241"/>
              <a:ext cx="1358400" cy="365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lt1"/>
                  </a:solidFill>
                  <a:latin typeface="Arial"/>
                  <a:ea typeface="Arial"/>
                  <a:cs typeface="Arial"/>
                  <a:sym typeface="Arial"/>
                </a:rPr>
                <a:t>tul 4 </a:t>
              </a:r>
              <a:r>
                <a:rPr b="0" i="0" lang="en-US" sz="1200" u="none" cap="none" strike="noStrike">
                  <a:solidFill>
                    <a:schemeClr val="lt1"/>
                  </a:solidFill>
                  <a:latin typeface="Arial"/>
                  <a:ea typeface="Arial"/>
                  <a:cs typeface="Arial"/>
                  <a:sym typeface="Arial"/>
                </a:rPr>
                <a:t>5’ UTR</a:t>
              </a:r>
              <a:endParaRPr b="0" i="0" sz="1200" u="none" cap="none" strike="noStrike">
                <a:solidFill>
                  <a:schemeClr val="lt1"/>
                </a:solidFill>
                <a:latin typeface="Arial"/>
                <a:ea typeface="Arial"/>
                <a:cs typeface="Arial"/>
                <a:sym typeface="Arial"/>
              </a:endParaRPr>
            </a:p>
          </p:txBody>
        </p:sp>
        <p:sp>
          <p:nvSpPr>
            <p:cNvPr id="362" name="Google Shape;362;p14"/>
            <p:cNvSpPr/>
            <p:nvPr/>
          </p:nvSpPr>
          <p:spPr>
            <a:xfrm>
              <a:off x="3025804" y="3676241"/>
              <a:ext cx="1358400" cy="3654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LacZ </a:t>
              </a:r>
              <a:endParaRPr b="0" i="0" sz="1200" u="none" cap="none" strike="noStrike">
                <a:solidFill>
                  <a:srgbClr val="000000"/>
                </a:solidFill>
                <a:latin typeface="Arial"/>
                <a:ea typeface="Arial"/>
                <a:cs typeface="Arial"/>
                <a:sym typeface="Arial"/>
              </a:endParaRPr>
            </a:p>
          </p:txBody>
        </p:sp>
        <p:sp>
          <p:nvSpPr>
            <p:cNvPr id="363" name="Google Shape;363;p14"/>
            <p:cNvSpPr/>
            <p:nvPr/>
          </p:nvSpPr>
          <p:spPr>
            <a:xfrm>
              <a:off x="308934" y="4455627"/>
              <a:ext cx="1358400" cy="365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lt1"/>
                  </a:solidFill>
                  <a:latin typeface="Arial"/>
                  <a:ea typeface="Arial"/>
                  <a:cs typeface="Arial"/>
                  <a:sym typeface="Arial"/>
                </a:rPr>
                <a:t>tul 4  </a:t>
              </a:r>
              <a:r>
                <a:rPr b="0" i="0" lang="en-US" sz="1200" u="none" cap="none" strike="noStrike">
                  <a:solidFill>
                    <a:schemeClr val="lt1"/>
                  </a:solidFill>
                  <a:latin typeface="Arial"/>
                  <a:ea typeface="Arial"/>
                  <a:cs typeface="Arial"/>
                  <a:sym typeface="Arial"/>
                </a:rPr>
                <a:t>promoter</a:t>
              </a:r>
              <a:endParaRPr b="0" i="0" sz="1200" u="none" cap="none" strike="noStrike">
                <a:solidFill>
                  <a:schemeClr val="lt1"/>
                </a:solidFill>
                <a:latin typeface="Arial"/>
                <a:ea typeface="Arial"/>
                <a:cs typeface="Arial"/>
                <a:sym typeface="Arial"/>
              </a:endParaRPr>
            </a:p>
          </p:txBody>
        </p:sp>
        <p:sp>
          <p:nvSpPr>
            <p:cNvPr id="364" name="Google Shape;364;p14"/>
            <p:cNvSpPr/>
            <p:nvPr/>
          </p:nvSpPr>
          <p:spPr>
            <a:xfrm>
              <a:off x="1667390" y="4455627"/>
              <a:ext cx="1358400" cy="3654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rpsU2</a:t>
              </a:r>
              <a:r>
                <a:rPr b="0" i="0" lang="en-US" sz="1200" u="none" cap="none" strike="noStrike">
                  <a:solidFill>
                    <a:srgbClr val="000000"/>
                  </a:solidFill>
                  <a:latin typeface="Arial"/>
                  <a:ea typeface="Arial"/>
                  <a:cs typeface="Arial"/>
                  <a:sym typeface="Arial"/>
                </a:rPr>
                <a:t> 5’ UTR</a:t>
              </a:r>
              <a:endParaRPr b="0" i="0" sz="1200" u="none" cap="none" strike="noStrike">
                <a:solidFill>
                  <a:srgbClr val="000000"/>
                </a:solidFill>
                <a:latin typeface="Arial"/>
                <a:ea typeface="Arial"/>
                <a:cs typeface="Arial"/>
                <a:sym typeface="Arial"/>
              </a:endParaRPr>
            </a:p>
          </p:txBody>
        </p:sp>
        <p:sp>
          <p:nvSpPr>
            <p:cNvPr id="365" name="Google Shape;365;p14"/>
            <p:cNvSpPr/>
            <p:nvPr/>
          </p:nvSpPr>
          <p:spPr>
            <a:xfrm>
              <a:off x="3025847" y="4455627"/>
              <a:ext cx="1358400" cy="3654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LacZ </a:t>
              </a:r>
              <a:endParaRPr b="0" i="0" sz="1200" u="none" cap="none" strike="noStrike">
                <a:solidFill>
                  <a:srgbClr val="000000"/>
                </a:solidFill>
                <a:latin typeface="Arial"/>
                <a:ea typeface="Arial"/>
                <a:cs typeface="Arial"/>
                <a:sym typeface="Arial"/>
              </a:endParaRPr>
            </a:p>
          </p:txBody>
        </p:sp>
      </p:grpSp>
      <p:graphicFrame>
        <p:nvGraphicFramePr>
          <p:cNvPr id="366" name="Google Shape;366;p14"/>
          <p:cNvGraphicFramePr/>
          <p:nvPr/>
        </p:nvGraphicFramePr>
        <p:xfrm>
          <a:off x="4497455" y="1446009"/>
          <a:ext cx="3000000" cy="3000000"/>
        </p:xfrm>
        <a:graphic>
          <a:graphicData uri="http://schemas.openxmlformats.org/drawingml/2006/table">
            <a:tbl>
              <a:tblPr bandRow="1" firstRow="1">
                <a:noFill/>
                <a:tableStyleId>{2180B9AE-B24F-48C0-A80C-19E2B3991CA4}</a:tableStyleId>
              </a:tblPr>
              <a:tblGrid>
                <a:gridCol w="2177750"/>
                <a:gridCol w="2177750"/>
              </a:tblGrid>
              <a:tr h="576950">
                <a:tc>
                  <a:txBody>
                    <a:bodyPr/>
                    <a:lstStyle/>
                    <a:p>
                      <a:pPr indent="0" lvl="0" marL="0" marR="0" rtl="0" algn="ctr">
                        <a:lnSpc>
                          <a:spcPct val="100000"/>
                        </a:lnSpc>
                        <a:spcBef>
                          <a:spcPts val="0"/>
                        </a:spcBef>
                        <a:spcAft>
                          <a:spcPts val="0"/>
                        </a:spcAft>
                        <a:buNone/>
                      </a:pPr>
                      <a:r>
                        <a:rPr b="0" lang="en-US" sz="1400" u="none" cap="none" strike="noStrike">
                          <a:latin typeface="Quattrocento Sans"/>
                          <a:ea typeface="Quattrocento Sans"/>
                          <a:cs typeface="Quattrocento Sans"/>
                          <a:sym typeface="Quattrocento Sans"/>
                        </a:rPr>
                        <a:t>If in cells </a:t>
                      </a:r>
                      <a:r>
                        <a:rPr b="1" lang="en-US" sz="1400" u="sng" cap="none" strike="noStrike">
                          <a:latin typeface="Quattrocento Sans"/>
                          <a:ea typeface="Quattrocento Sans"/>
                          <a:cs typeface="Quattrocento Sans"/>
                          <a:sym typeface="Quattrocento Sans"/>
                        </a:rPr>
                        <a:t>with</a:t>
                      </a:r>
                      <a:r>
                        <a:rPr b="0" lang="en-US" sz="1400" u="none" cap="none" strike="noStrike">
                          <a:latin typeface="Quattrocento Sans"/>
                          <a:ea typeface="Quattrocento Sans"/>
                          <a:cs typeface="Quattrocento Sans"/>
                          <a:sym typeface="Quattrocento Sans"/>
                        </a:rPr>
                        <a:t> bS21-2</a:t>
                      </a:r>
                      <a:endParaRPr/>
                    </a:p>
                    <a:p>
                      <a:pPr indent="0" lvl="0" marL="0" marR="0" rtl="0" algn="ctr">
                        <a:lnSpc>
                          <a:spcPct val="100000"/>
                        </a:lnSpc>
                        <a:spcBef>
                          <a:spcPts val="0"/>
                        </a:spcBef>
                        <a:spcAft>
                          <a:spcPts val="0"/>
                        </a:spcAft>
                        <a:buNone/>
                      </a:pPr>
                      <a:r>
                        <a:rPr b="0" lang="en-US" sz="1400" u="none" cap="none" strike="noStrike">
                          <a:latin typeface="Quattrocento Sans"/>
                          <a:ea typeface="Quattrocento Sans"/>
                          <a:cs typeface="Quattrocento Sans"/>
                          <a:sym typeface="Quattrocento Sans"/>
                        </a:rPr>
                        <a:t>(WT)</a:t>
                      </a:r>
                      <a:endParaRPr/>
                    </a:p>
                  </a:txBody>
                  <a:tcPr marT="45725" marB="45725" marR="91450" marL="91450">
                    <a:solidFill>
                      <a:srgbClr val="EFD7A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Quattrocento Sans"/>
                          <a:ea typeface="Quattrocento Sans"/>
                          <a:cs typeface="Quattrocento Sans"/>
                          <a:sym typeface="Quattrocento Sans"/>
                        </a:rPr>
                        <a:t>If in cells </a:t>
                      </a:r>
                      <a:r>
                        <a:rPr b="1" lang="en-US" sz="1400" u="sng" cap="none" strike="noStrike">
                          <a:latin typeface="Quattrocento Sans"/>
                          <a:ea typeface="Quattrocento Sans"/>
                          <a:cs typeface="Quattrocento Sans"/>
                          <a:sym typeface="Quattrocento Sans"/>
                        </a:rPr>
                        <a:t>without</a:t>
                      </a:r>
                      <a:r>
                        <a:rPr b="0" lang="en-US" sz="1400" u="none" cap="none" strike="noStrike">
                          <a:latin typeface="Quattrocento Sans"/>
                          <a:ea typeface="Quattrocento Sans"/>
                          <a:cs typeface="Quattrocento Sans"/>
                          <a:sym typeface="Quattrocento Sans"/>
                        </a:rPr>
                        <a:t> bS21-2</a:t>
                      </a:r>
                      <a:endParaRPr/>
                    </a:p>
                    <a:p>
                      <a:pPr indent="0" lvl="0" marL="0" marR="0" rtl="0" algn="ctr">
                        <a:lnSpc>
                          <a:spcPct val="100000"/>
                        </a:lnSpc>
                        <a:spcBef>
                          <a:spcPts val="0"/>
                        </a:spcBef>
                        <a:spcAft>
                          <a:spcPts val="0"/>
                        </a:spcAft>
                        <a:buNone/>
                      </a:pPr>
                      <a:r>
                        <a:rPr b="0" lang="en-US" sz="1400" u="none" cap="none" strike="noStrike">
                          <a:latin typeface="Quattrocento Sans"/>
                          <a:ea typeface="Quattrocento Sans"/>
                          <a:cs typeface="Quattrocento Sans"/>
                          <a:sym typeface="Quattrocento Sans"/>
                        </a:rPr>
                        <a:t>(∆</a:t>
                      </a:r>
                      <a:r>
                        <a:rPr b="0" i="1" lang="en-US" sz="1400" u="none" cap="none" strike="noStrike">
                          <a:latin typeface="Quattrocento Sans"/>
                          <a:ea typeface="Quattrocento Sans"/>
                          <a:cs typeface="Quattrocento Sans"/>
                          <a:sym typeface="Quattrocento Sans"/>
                        </a:rPr>
                        <a:t>rpsU2</a:t>
                      </a:r>
                      <a:r>
                        <a:rPr b="0" lang="en-US" sz="1400" u="none" cap="none" strike="noStrike">
                          <a:latin typeface="Quattrocento Sans"/>
                          <a:ea typeface="Quattrocento Sans"/>
                          <a:cs typeface="Quattrocento Sans"/>
                          <a:sym typeface="Quattrocento Sans"/>
                        </a:rPr>
                        <a:t>)</a:t>
                      </a:r>
                      <a:endParaRPr/>
                    </a:p>
                  </a:txBody>
                  <a:tcPr marT="45725" marB="45725" marR="91450" marL="91450">
                    <a:solidFill>
                      <a:srgbClr val="EFD7AE"/>
                    </a:solidFill>
                  </a:tcPr>
                </a:tc>
              </a:tr>
            </a:tbl>
          </a:graphicData>
        </a:graphic>
      </p:graphicFrame>
      <p:pic>
        <p:nvPicPr>
          <p:cNvPr descr="Plus - PNG image with transparent background | Free Png Images" id="367" name="Google Shape;367;p14"/>
          <p:cNvPicPr preferRelativeResize="0"/>
          <p:nvPr/>
        </p:nvPicPr>
        <p:blipFill rotWithShape="1">
          <a:blip r:embed="rId3">
            <a:alphaModFix/>
          </a:blip>
          <a:srcRect b="0" l="0" r="0" t="0"/>
          <a:stretch/>
        </p:blipFill>
        <p:spPr>
          <a:xfrm>
            <a:off x="5369084" y="2094340"/>
            <a:ext cx="411678" cy="411678"/>
          </a:xfrm>
          <a:prstGeom prst="rect">
            <a:avLst/>
          </a:prstGeom>
          <a:noFill/>
          <a:ln>
            <a:noFill/>
          </a:ln>
        </p:spPr>
      </p:pic>
      <p:pic>
        <p:nvPicPr>
          <p:cNvPr descr="Plus - PNG image with transparent background | Free Png Images" id="368" name="Google Shape;368;p14"/>
          <p:cNvPicPr preferRelativeResize="0"/>
          <p:nvPr/>
        </p:nvPicPr>
        <p:blipFill rotWithShape="1">
          <a:blip r:embed="rId3">
            <a:alphaModFix/>
          </a:blip>
          <a:srcRect b="0" l="0" r="0" t="0"/>
          <a:stretch/>
        </p:blipFill>
        <p:spPr>
          <a:xfrm>
            <a:off x="6721319" y="2059224"/>
            <a:ext cx="411678" cy="411678"/>
          </a:xfrm>
          <a:prstGeom prst="rect">
            <a:avLst/>
          </a:prstGeom>
          <a:noFill/>
          <a:ln>
            <a:noFill/>
          </a:ln>
        </p:spPr>
      </p:pic>
      <p:pic>
        <p:nvPicPr>
          <p:cNvPr descr="Plus - PNG image with transparent background | Free Png Images" id="369" name="Google Shape;369;p14"/>
          <p:cNvPicPr preferRelativeResize="0"/>
          <p:nvPr/>
        </p:nvPicPr>
        <p:blipFill rotWithShape="1">
          <a:blip r:embed="rId3">
            <a:alphaModFix/>
          </a:blip>
          <a:srcRect b="0" l="0" r="0" t="0"/>
          <a:stretch/>
        </p:blipFill>
        <p:spPr>
          <a:xfrm>
            <a:off x="8423436" y="2059224"/>
            <a:ext cx="411678" cy="411678"/>
          </a:xfrm>
          <a:prstGeom prst="rect">
            <a:avLst/>
          </a:prstGeom>
          <a:noFill/>
          <a:ln>
            <a:noFill/>
          </a:ln>
        </p:spPr>
      </p:pic>
      <p:pic>
        <p:nvPicPr>
          <p:cNvPr descr="Plus - PNG image with transparent background | Free Png Images" id="370" name="Google Shape;370;p14"/>
          <p:cNvPicPr preferRelativeResize="0"/>
          <p:nvPr/>
        </p:nvPicPr>
        <p:blipFill rotWithShape="1">
          <a:blip r:embed="rId3">
            <a:alphaModFix/>
          </a:blip>
          <a:srcRect b="0" l="0" r="0" t="0"/>
          <a:stretch/>
        </p:blipFill>
        <p:spPr>
          <a:xfrm>
            <a:off x="7997906" y="2059224"/>
            <a:ext cx="411678" cy="411678"/>
          </a:xfrm>
          <a:prstGeom prst="rect">
            <a:avLst/>
          </a:prstGeom>
          <a:noFill/>
          <a:ln>
            <a:noFill/>
          </a:ln>
        </p:spPr>
      </p:pic>
      <p:pic>
        <p:nvPicPr>
          <p:cNvPr descr="Plus - PNG image with transparent background | Free Png Images" id="371" name="Google Shape;371;p14"/>
          <p:cNvPicPr preferRelativeResize="0"/>
          <p:nvPr/>
        </p:nvPicPr>
        <p:blipFill rotWithShape="1">
          <a:blip r:embed="rId3">
            <a:alphaModFix/>
          </a:blip>
          <a:srcRect b="0" l="0" r="0" t="0"/>
          <a:stretch/>
        </p:blipFill>
        <p:spPr>
          <a:xfrm>
            <a:off x="7572377" y="2059224"/>
            <a:ext cx="411678" cy="411678"/>
          </a:xfrm>
          <a:prstGeom prst="rect">
            <a:avLst/>
          </a:prstGeom>
          <a:noFill/>
          <a:ln>
            <a:noFill/>
          </a:ln>
        </p:spPr>
      </p:pic>
      <p:pic>
        <p:nvPicPr>
          <p:cNvPr descr="Plus - PNG image with transparent background | Free Png Images" id="372" name="Google Shape;372;p14"/>
          <p:cNvPicPr preferRelativeResize="0"/>
          <p:nvPr/>
        </p:nvPicPr>
        <p:blipFill rotWithShape="1">
          <a:blip r:embed="rId3">
            <a:alphaModFix/>
          </a:blip>
          <a:srcRect b="0" l="0" r="0" t="0"/>
          <a:stretch/>
        </p:blipFill>
        <p:spPr>
          <a:xfrm>
            <a:off x="7146848" y="2059224"/>
            <a:ext cx="411678" cy="411678"/>
          </a:xfrm>
          <a:prstGeom prst="rect">
            <a:avLst/>
          </a:prstGeom>
          <a:noFill/>
          <a:ln>
            <a:noFill/>
          </a:ln>
        </p:spPr>
      </p:pic>
      <p:pic>
        <p:nvPicPr>
          <p:cNvPr descr="Plus - PNG image with transparent background | Free Png Images" id="373" name="Google Shape;373;p14"/>
          <p:cNvPicPr preferRelativeResize="0"/>
          <p:nvPr/>
        </p:nvPicPr>
        <p:blipFill rotWithShape="1">
          <a:blip r:embed="rId3">
            <a:alphaModFix/>
          </a:blip>
          <a:srcRect b="0" l="0" r="0" t="0"/>
          <a:stretch/>
        </p:blipFill>
        <p:spPr>
          <a:xfrm>
            <a:off x="4974036" y="2914709"/>
            <a:ext cx="411678" cy="411678"/>
          </a:xfrm>
          <a:prstGeom prst="rect">
            <a:avLst/>
          </a:prstGeom>
          <a:noFill/>
          <a:ln>
            <a:noFill/>
          </a:ln>
        </p:spPr>
      </p:pic>
      <p:pic>
        <p:nvPicPr>
          <p:cNvPr descr="Plus - PNG image with transparent background | Free Png Images" id="374" name="Google Shape;374;p14"/>
          <p:cNvPicPr preferRelativeResize="0"/>
          <p:nvPr/>
        </p:nvPicPr>
        <p:blipFill rotWithShape="1">
          <a:blip r:embed="rId3">
            <a:alphaModFix/>
          </a:blip>
          <a:srcRect b="0" l="0" r="0" t="0"/>
          <a:stretch/>
        </p:blipFill>
        <p:spPr>
          <a:xfrm>
            <a:off x="5377399" y="2915582"/>
            <a:ext cx="411678" cy="411678"/>
          </a:xfrm>
          <a:prstGeom prst="rect">
            <a:avLst/>
          </a:prstGeom>
          <a:noFill/>
          <a:ln>
            <a:noFill/>
          </a:ln>
        </p:spPr>
      </p:pic>
      <p:pic>
        <p:nvPicPr>
          <p:cNvPr descr="Plus - PNG image with transparent background | Free Png Images" id="375" name="Google Shape;375;p14"/>
          <p:cNvPicPr preferRelativeResize="0"/>
          <p:nvPr/>
        </p:nvPicPr>
        <p:blipFill rotWithShape="1">
          <a:blip r:embed="rId3">
            <a:alphaModFix/>
          </a:blip>
          <a:srcRect b="0" l="0" r="0" t="0"/>
          <a:stretch/>
        </p:blipFill>
        <p:spPr>
          <a:xfrm>
            <a:off x="5780762" y="2914709"/>
            <a:ext cx="411678" cy="411678"/>
          </a:xfrm>
          <a:prstGeom prst="rect">
            <a:avLst/>
          </a:prstGeom>
          <a:noFill/>
          <a:ln>
            <a:noFill/>
          </a:ln>
        </p:spPr>
      </p:pic>
      <p:pic>
        <p:nvPicPr>
          <p:cNvPr descr="Plus - PNG image with transparent background | Free Png Images" id="376" name="Google Shape;376;p14"/>
          <p:cNvPicPr preferRelativeResize="0"/>
          <p:nvPr/>
        </p:nvPicPr>
        <p:blipFill rotWithShape="1">
          <a:blip r:embed="rId3">
            <a:alphaModFix/>
          </a:blip>
          <a:srcRect b="0" l="0" r="0" t="0"/>
          <a:stretch/>
        </p:blipFill>
        <p:spPr>
          <a:xfrm>
            <a:off x="7182865" y="2896875"/>
            <a:ext cx="411678" cy="411678"/>
          </a:xfrm>
          <a:prstGeom prst="rect">
            <a:avLst/>
          </a:prstGeom>
          <a:noFill/>
          <a:ln>
            <a:noFill/>
          </a:ln>
        </p:spPr>
      </p:pic>
      <p:pic>
        <p:nvPicPr>
          <p:cNvPr descr="Plus - PNG image with transparent background | Free Png Images" id="377" name="Google Shape;377;p14"/>
          <p:cNvPicPr preferRelativeResize="0"/>
          <p:nvPr/>
        </p:nvPicPr>
        <p:blipFill rotWithShape="1">
          <a:blip r:embed="rId3">
            <a:alphaModFix/>
          </a:blip>
          <a:srcRect b="0" l="0" r="0" t="0"/>
          <a:stretch/>
        </p:blipFill>
        <p:spPr>
          <a:xfrm>
            <a:off x="7586228" y="2897748"/>
            <a:ext cx="411678" cy="411678"/>
          </a:xfrm>
          <a:prstGeom prst="rect">
            <a:avLst/>
          </a:prstGeom>
          <a:noFill/>
          <a:ln>
            <a:noFill/>
          </a:ln>
        </p:spPr>
      </p:pic>
      <p:pic>
        <p:nvPicPr>
          <p:cNvPr descr="Plus - PNG image with transparent background | Free Png Images" id="378" name="Google Shape;378;p14"/>
          <p:cNvPicPr preferRelativeResize="0"/>
          <p:nvPr/>
        </p:nvPicPr>
        <p:blipFill rotWithShape="1">
          <a:blip r:embed="rId3">
            <a:alphaModFix/>
          </a:blip>
          <a:srcRect b="0" l="0" r="0" t="0"/>
          <a:stretch/>
        </p:blipFill>
        <p:spPr>
          <a:xfrm>
            <a:off x="7989591" y="2896875"/>
            <a:ext cx="411678" cy="411678"/>
          </a:xfrm>
          <a:prstGeom prst="rect">
            <a:avLst/>
          </a:prstGeom>
          <a:noFill/>
          <a:ln>
            <a:noFill/>
          </a:ln>
        </p:spPr>
      </p:pic>
      <p:sp>
        <p:nvSpPr>
          <p:cNvPr id="379" name="Google Shape;379;p14"/>
          <p:cNvSpPr txBox="1"/>
          <p:nvPr/>
        </p:nvSpPr>
        <p:spPr>
          <a:xfrm>
            <a:off x="5436895" y="3628108"/>
            <a:ext cx="27605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Quattrocento Sans"/>
                <a:ea typeface="Quattrocento Sans"/>
                <a:cs typeface="Quattrocento Sans"/>
                <a:sym typeface="Quattrocento Sans"/>
              </a:rPr>
              <a:t>?</a:t>
            </a:r>
            <a:endParaRPr/>
          </a:p>
        </p:txBody>
      </p:sp>
      <p:sp>
        <p:nvSpPr>
          <p:cNvPr id="380" name="Google Shape;380;p14"/>
          <p:cNvSpPr txBox="1"/>
          <p:nvPr/>
        </p:nvSpPr>
        <p:spPr>
          <a:xfrm>
            <a:off x="5436895" y="4359362"/>
            <a:ext cx="27605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Quattrocento Sans"/>
                <a:ea typeface="Quattrocento Sans"/>
                <a:cs typeface="Quattrocento Sans"/>
                <a:sym typeface="Quattrocento Sans"/>
              </a:rPr>
              <a:t>?</a:t>
            </a:r>
            <a:endParaRPr/>
          </a:p>
        </p:txBody>
      </p:sp>
      <p:sp>
        <p:nvSpPr>
          <p:cNvPr id="381" name="Google Shape;381;p14"/>
          <p:cNvSpPr txBox="1"/>
          <p:nvPr/>
        </p:nvSpPr>
        <p:spPr>
          <a:xfrm>
            <a:off x="7707999" y="4359362"/>
            <a:ext cx="27605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Quattrocento Sans"/>
                <a:ea typeface="Quattrocento Sans"/>
                <a:cs typeface="Quattrocento Sans"/>
                <a:sym typeface="Quattrocento Sans"/>
              </a:rPr>
              <a:t>?</a:t>
            </a:r>
            <a:endParaRPr/>
          </a:p>
        </p:txBody>
      </p:sp>
      <p:sp>
        <p:nvSpPr>
          <p:cNvPr id="382" name="Google Shape;382;p14"/>
          <p:cNvSpPr txBox="1"/>
          <p:nvPr/>
        </p:nvSpPr>
        <p:spPr>
          <a:xfrm>
            <a:off x="7707999" y="3676241"/>
            <a:ext cx="27605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Quattrocento Sans"/>
                <a:ea typeface="Quattrocento Sans"/>
                <a:cs typeface="Quattrocento Sans"/>
                <a:sym typeface="Quattrocento Sans"/>
              </a:rPr>
              <a:t>?</a:t>
            </a:r>
            <a:endParaRPr/>
          </a:p>
        </p:txBody>
      </p:sp>
      <p:sp>
        <p:nvSpPr>
          <p:cNvPr id="383" name="Google Shape;383;p14"/>
          <p:cNvSpPr/>
          <p:nvPr/>
        </p:nvSpPr>
        <p:spPr>
          <a:xfrm>
            <a:off x="287940" y="2022953"/>
            <a:ext cx="8565025" cy="548797"/>
          </a:xfrm>
          <a:prstGeom prst="rect">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graphicFrame>
        <p:nvGraphicFramePr>
          <p:cNvPr id="388" name="Google Shape;388;p15"/>
          <p:cNvGraphicFramePr/>
          <p:nvPr/>
        </p:nvGraphicFramePr>
        <p:xfrm>
          <a:off x="-107806" y="1544525"/>
          <a:ext cx="5210175" cy="3305175"/>
        </p:xfrm>
        <a:graphic>
          <a:graphicData uri="http://schemas.openxmlformats.org/drawingml/2006/chart">
            <c:chart r:id="rId3"/>
          </a:graphicData>
        </a:graphic>
      </p:graphicFrame>
      <p:sp>
        <p:nvSpPr>
          <p:cNvPr id="389" name="Google Shape;389;p15"/>
          <p:cNvSpPr txBox="1"/>
          <p:nvPr>
            <p:ph type="title"/>
          </p:nvPr>
        </p:nvSpPr>
        <p:spPr>
          <a:xfrm>
            <a:off x="1381250" y="922668"/>
            <a:ext cx="4355242"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Results of </a:t>
            </a:r>
            <a:r>
              <a:rPr b="1" lang="en-US" sz="2000">
                <a:solidFill>
                  <a:schemeClr val="dk1"/>
                </a:solidFill>
                <a:latin typeface="Lora"/>
                <a:ea typeface="Lora"/>
                <a:cs typeface="Lora"/>
                <a:sym typeface="Lora"/>
              </a:rPr>
              <a:t>β-galactosidase</a:t>
            </a:r>
            <a:r>
              <a:rPr b="1" lang="en-US" sz="1100">
                <a:solidFill>
                  <a:schemeClr val="dk1"/>
                </a:solidFill>
                <a:latin typeface="Lora"/>
                <a:ea typeface="Lora"/>
                <a:cs typeface="Lora"/>
                <a:sym typeface="Lora"/>
              </a:rPr>
              <a:t> </a:t>
            </a:r>
            <a:r>
              <a:rPr b="1" lang="en-US">
                <a:solidFill>
                  <a:schemeClr val="dk1"/>
                </a:solidFill>
                <a:latin typeface="Lora"/>
                <a:ea typeface="Lora"/>
                <a:cs typeface="Lora"/>
                <a:sym typeface="Lora"/>
              </a:rPr>
              <a:t>assay</a:t>
            </a:r>
            <a:endParaRPr/>
          </a:p>
        </p:txBody>
      </p:sp>
      <p:sp>
        <p:nvSpPr>
          <p:cNvPr id="390" name="Google Shape;390;p15"/>
          <p:cNvSpPr txBox="1"/>
          <p:nvPr>
            <p:ph idx="2" type="body"/>
          </p:nvPr>
        </p:nvSpPr>
        <p:spPr>
          <a:xfrm>
            <a:off x="5012915" y="1618700"/>
            <a:ext cx="3878399" cy="3231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US" u="sng">
                <a:solidFill>
                  <a:schemeClr val="dk1"/>
                </a:solidFill>
              </a:rPr>
              <a:t>Reporter only shows ~30% increase </a:t>
            </a:r>
            <a:r>
              <a:rPr lang="en-US">
                <a:solidFill>
                  <a:schemeClr val="dk1"/>
                </a:solidFill>
              </a:rPr>
              <a:t>in output in cells lacking bS21-2</a:t>
            </a:r>
            <a:endParaRPr/>
          </a:p>
          <a:p>
            <a:pPr indent="-355600" lvl="0" marL="457200" rtl="0" algn="l">
              <a:lnSpc>
                <a:spcPct val="100000"/>
              </a:lnSpc>
              <a:spcBef>
                <a:spcPts val="600"/>
              </a:spcBef>
              <a:spcAft>
                <a:spcPts val="0"/>
              </a:spcAft>
              <a:buSzPts val="2000"/>
              <a:buChar char="◉"/>
            </a:pPr>
            <a:r>
              <a:rPr lang="en-US"/>
              <a:t>Expecting: ~25 fold increase</a:t>
            </a:r>
            <a:endParaRPr/>
          </a:p>
          <a:p>
            <a:pPr indent="-355600" lvl="0" marL="457200" rtl="0" algn="l">
              <a:lnSpc>
                <a:spcPct val="100000"/>
              </a:lnSpc>
              <a:spcBef>
                <a:spcPts val="600"/>
              </a:spcBef>
              <a:spcAft>
                <a:spcPts val="0"/>
              </a:spcAft>
              <a:buSzPts val="2000"/>
              <a:buChar char="◉"/>
            </a:pPr>
            <a:r>
              <a:rPr lang="en-US">
                <a:solidFill>
                  <a:schemeClr val="dk1"/>
                </a:solidFill>
              </a:rPr>
              <a:t>Reporter expected to reflect RNA abundance, but is measuring b-gal activity</a:t>
            </a:r>
            <a:endParaRPr/>
          </a:p>
          <a:p>
            <a:pPr indent="-355600" lvl="0" marL="457200" rtl="0" algn="l">
              <a:lnSpc>
                <a:spcPct val="100000"/>
              </a:lnSpc>
              <a:spcBef>
                <a:spcPts val="600"/>
              </a:spcBef>
              <a:spcAft>
                <a:spcPts val="0"/>
              </a:spcAft>
              <a:buSzPts val="2000"/>
              <a:buChar char="◉"/>
            </a:pPr>
            <a:r>
              <a:rPr lang="en-US"/>
              <a:t>Drastically not what expected so what to do?</a:t>
            </a:r>
            <a:endParaRPr/>
          </a:p>
        </p:txBody>
      </p:sp>
      <p:sp>
        <p:nvSpPr>
          <p:cNvPr id="391" name="Google Shape;391;p1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392" name="Google Shape;392;p15"/>
          <p:cNvGrpSpPr/>
          <p:nvPr/>
        </p:nvGrpSpPr>
        <p:grpSpPr>
          <a:xfrm>
            <a:off x="1264227" y="4267200"/>
            <a:ext cx="3494809" cy="482651"/>
            <a:chOff x="1264227" y="4267200"/>
            <a:chExt cx="3494809" cy="482651"/>
          </a:xfrm>
        </p:grpSpPr>
        <p:sp>
          <p:nvSpPr>
            <p:cNvPr id="393" name="Google Shape;393;p15"/>
            <p:cNvSpPr/>
            <p:nvPr/>
          </p:nvSpPr>
          <p:spPr>
            <a:xfrm>
              <a:off x="1264227" y="4267200"/>
              <a:ext cx="3494809" cy="48265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4" name="Google Shape;394;p15"/>
            <p:cNvSpPr txBox="1"/>
            <p:nvPr/>
          </p:nvSpPr>
          <p:spPr>
            <a:xfrm>
              <a:off x="1565564" y="4333009"/>
              <a:ext cx="1174172"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LVS</a:t>
              </a:r>
              <a:endParaRPr b="0" i="0" sz="1400" u="none" cap="none" strike="noStrike">
                <a:solidFill>
                  <a:srgbClr val="000000"/>
                </a:solidFill>
                <a:latin typeface="Arial"/>
                <a:ea typeface="Arial"/>
                <a:cs typeface="Arial"/>
                <a:sym typeface="Arial"/>
              </a:endParaRPr>
            </a:p>
          </p:txBody>
        </p:sp>
        <p:sp>
          <p:nvSpPr>
            <p:cNvPr id="395" name="Google Shape;395;p15"/>
            <p:cNvSpPr txBox="1"/>
            <p:nvPr/>
          </p:nvSpPr>
          <p:spPr>
            <a:xfrm>
              <a:off x="3409169" y="4333008"/>
              <a:ext cx="1174172"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ΔrpsU2</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6"/>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Possibilities for difference</a:t>
            </a:r>
            <a:endParaRPr/>
          </a:p>
        </p:txBody>
      </p:sp>
      <p:sp>
        <p:nvSpPr>
          <p:cNvPr id="401" name="Google Shape;401;p16"/>
          <p:cNvSpPr txBox="1"/>
          <p:nvPr>
            <p:ph idx="2" type="body"/>
          </p:nvPr>
        </p:nvSpPr>
        <p:spPr>
          <a:xfrm>
            <a:off x="692320" y="3589067"/>
            <a:ext cx="7976551" cy="1241945"/>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US" sz="1800"/>
              <a:t>Error when labeling tubes…?</a:t>
            </a:r>
            <a:endParaRPr/>
          </a:p>
          <a:p>
            <a:pPr indent="-355600" lvl="0" marL="457200" rtl="0" algn="l">
              <a:lnSpc>
                <a:spcPct val="100000"/>
              </a:lnSpc>
              <a:spcBef>
                <a:spcPts val="600"/>
              </a:spcBef>
              <a:spcAft>
                <a:spcPts val="0"/>
              </a:spcAft>
              <a:buSzPts val="2000"/>
              <a:buChar char="◉"/>
            </a:pPr>
            <a:r>
              <a:rPr lang="en-US" sz="1800"/>
              <a:t>Maybe didn’t include all of regulatory sequence fused to reporter?</a:t>
            </a:r>
            <a:endParaRPr/>
          </a:p>
          <a:p>
            <a:pPr indent="-355600" lvl="0" marL="457200" rtl="0" algn="l">
              <a:lnSpc>
                <a:spcPct val="100000"/>
              </a:lnSpc>
              <a:spcBef>
                <a:spcPts val="600"/>
              </a:spcBef>
              <a:spcAft>
                <a:spcPts val="0"/>
              </a:spcAft>
              <a:buSzPts val="2000"/>
              <a:buChar char="◉"/>
            </a:pPr>
            <a:r>
              <a:rPr lang="en-US" sz="1800"/>
              <a:t>Post-translational?</a:t>
            </a:r>
            <a:endParaRPr/>
          </a:p>
          <a:p>
            <a:pPr indent="-355600" lvl="1" marL="914400" rtl="0" algn="l">
              <a:lnSpc>
                <a:spcPct val="100000"/>
              </a:lnSpc>
              <a:spcBef>
                <a:spcPts val="0"/>
              </a:spcBef>
              <a:spcAft>
                <a:spcPts val="0"/>
              </a:spcAft>
              <a:buSzPts val="2000"/>
              <a:buChar char="○"/>
            </a:pPr>
            <a:r>
              <a:rPr lang="en-US" sz="1800"/>
              <a:t>A ton of mRNA (transcript) but then a lot less protein?</a:t>
            </a:r>
            <a:endParaRPr/>
          </a:p>
        </p:txBody>
      </p:sp>
      <p:sp>
        <p:nvSpPr>
          <p:cNvPr id="402" name="Google Shape;402;p1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aphicFrame>
        <p:nvGraphicFramePr>
          <p:cNvPr id="403" name="Google Shape;403;p16"/>
          <p:cNvGraphicFramePr/>
          <p:nvPr/>
        </p:nvGraphicFramePr>
        <p:xfrm>
          <a:off x="1003590" y="1600159"/>
          <a:ext cx="3107315" cy="2205155"/>
        </p:xfrm>
        <a:graphic>
          <a:graphicData uri="http://schemas.openxmlformats.org/drawingml/2006/chart">
            <c:chart r:id="rId3"/>
          </a:graphicData>
        </a:graphic>
      </p:graphicFrame>
      <p:grpSp>
        <p:nvGrpSpPr>
          <p:cNvPr id="404" name="Google Shape;404;p16"/>
          <p:cNvGrpSpPr/>
          <p:nvPr/>
        </p:nvGrpSpPr>
        <p:grpSpPr>
          <a:xfrm>
            <a:off x="1925781" y="3117274"/>
            <a:ext cx="2143991" cy="602672"/>
            <a:chOff x="1264227" y="4267200"/>
            <a:chExt cx="3494809" cy="482651"/>
          </a:xfrm>
        </p:grpSpPr>
        <p:sp>
          <p:nvSpPr>
            <p:cNvPr id="405" name="Google Shape;405;p16"/>
            <p:cNvSpPr/>
            <p:nvPr/>
          </p:nvSpPr>
          <p:spPr>
            <a:xfrm>
              <a:off x="1264227" y="4267200"/>
              <a:ext cx="3494809" cy="48265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6" name="Google Shape;406;p16"/>
            <p:cNvSpPr txBox="1"/>
            <p:nvPr/>
          </p:nvSpPr>
          <p:spPr>
            <a:xfrm>
              <a:off x="1565564" y="4333009"/>
              <a:ext cx="1174172"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LVS</a:t>
              </a:r>
              <a:endParaRPr b="0" i="0" sz="1400" u="none" cap="none" strike="noStrike">
                <a:solidFill>
                  <a:srgbClr val="000000"/>
                </a:solidFill>
                <a:latin typeface="Arial"/>
                <a:ea typeface="Arial"/>
                <a:cs typeface="Arial"/>
                <a:sym typeface="Arial"/>
              </a:endParaRPr>
            </a:p>
          </p:txBody>
        </p:sp>
        <p:sp>
          <p:nvSpPr>
            <p:cNvPr id="407" name="Google Shape;407;p16"/>
            <p:cNvSpPr txBox="1"/>
            <p:nvPr/>
          </p:nvSpPr>
          <p:spPr>
            <a:xfrm>
              <a:off x="3409169" y="4333008"/>
              <a:ext cx="1174172"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ΔrpsU2</a:t>
              </a:r>
              <a:endParaRPr b="0" i="0" sz="1400" u="none" cap="none" strike="noStrike">
                <a:solidFill>
                  <a:srgbClr val="000000"/>
                </a:solidFill>
                <a:latin typeface="Arial"/>
                <a:ea typeface="Arial"/>
                <a:cs typeface="Arial"/>
                <a:sym typeface="Arial"/>
              </a:endParaRPr>
            </a:p>
          </p:txBody>
        </p:sp>
      </p:grpSp>
      <p:pic>
        <p:nvPicPr>
          <p:cNvPr id="408" name="Google Shape;408;p16"/>
          <p:cNvPicPr preferRelativeResize="0"/>
          <p:nvPr/>
        </p:nvPicPr>
        <p:blipFill rotWithShape="1">
          <a:blip r:embed="rId4">
            <a:alphaModFix/>
          </a:blip>
          <a:srcRect b="0" l="0" r="0" t="0"/>
          <a:stretch/>
        </p:blipFill>
        <p:spPr>
          <a:xfrm>
            <a:off x="5033096" y="1699471"/>
            <a:ext cx="2598113" cy="1790285"/>
          </a:xfrm>
          <a:prstGeom prst="rect">
            <a:avLst/>
          </a:prstGeom>
          <a:noFill/>
          <a:ln>
            <a:noFill/>
          </a:ln>
        </p:spPr>
      </p:pic>
      <p:sp>
        <p:nvSpPr>
          <p:cNvPr id="409" name="Google Shape;409;p16"/>
          <p:cNvSpPr txBox="1"/>
          <p:nvPr/>
        </p:nvSpPr>
        <p:spPr>
          <a:xfrm>
            <a:off x="4287982" y="2400300"/>
            <a:ext cx="50915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Quattrocento Sans"/>
                <a:ea typeface="Quattrocento Sans"/>
                <a:cs typeface="Quattrocento Sans"/>
                <a:sym typeface="Quattrocento Sans"/>
              </a:rPr>
              <a:t>≠</a:t>
            </a:r>
            <a:endParaRPr/>
          </a:p>
        </p:txBody>
      </p:sp>
      <p:sp>
        <p:nvSpPr>
          <p:cNvPr id="410" name="Google Shape;410;p16"/>
          <p:cNvSpPr txBox="1"/>
          <p:nvPr/>
        </p:nvSpPr>
        <p:spPr>
          <a:xfrm>
            <a:off x="1931328" y="1419746"/>
            <a:ext cx="151880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Lora"/>
                <a:ea typeface="Lora"/>
                <a:cs typeface="Lora"/>
                <a:sym typeface="Lora"/>
              </a:rPr>
              <a:t>β-galactosidase</a:t>
            </a:r>
            <a:r>
              <a:rPr b="1" i="0" lang="en-US" sz="900" u="none" cap="none" strike="noStrike">
                <a:solidFill>
                  <a:schemeClr val="dk1"/>
                </a:solidFill>
                <a:latin typeface="Lora"/>
                <a:ea typeface="Lora"/>
                <a:cs typeface="Lora"/>
                <a:sym typeface="Lora"/>
              </a:rPr>
              <a:t> </a:t>
            </a:r>
            <a:endParaRPr b="0" i="0" sz="1400" u="none" cap="none" strike="noStrike">
              <a:solidFill>
                <a:srgbClr val="000000"/>
              </a:solidFill>
              <a:latin typeface="Arial"/>
              <a:ea typeface="Arial"/>
              <a:cs typeface="Arial"/>
              <a:sym typeface="Arial"/>
            </a:endParaRPr>
          </a:p>
        </p:txBody>
      </p:sp>
      <p:sp>
        <p:nvSpPr>
          <p:cNvPr id="411" name="Google Shape;411;p16"/>
          <p:cNvSpPr txBox="1"/>
          <p:nvPr/>
        </p:nvSpPr>
        <p:spPr>
          <a:xfrm>
            <a:off x="5606246" y="1419746"/>
            <a:ext cx="151880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dk1"/>
                </a:solidFill>
                <a:latin typeface="Lora"/>
                <a:ea typeface="Lora"/>
                <a:cs typeface="Lora"/>
                <a:sym typeface="Lora"/>
              </a:rPr>
              <a:t>RT-PCR</a:t>
            </a:r>
            <a:endParaRPr b="0" i="0" sz="1400" u="none" cap="none" strike="noStrike">
              <a:solidFill>
                <a:srgbClr val="000000"/>
              </a:solidFill>
              <a:latin typeface="Arial"/>
              <a:ea typeface="Arial"/>
              <a:cs typeface="Arial"/>
              <a:sym typeface="Arial"/>
            </a:endParaRPr>
          </a:p>
        </p:txBody>
      </p:sp>
      <p:cxnSp>
        <p:nvCxnSpPr>
          <p:cNvPr id="412" name="Google Shape;412;p16"/>
          <p:cNvCxnSpPr/>
          <p:nvPr/>
        </p:nvCxnSpPr>
        <p:spPr>
          <a:xfrm rot="10800000">
            <a:off x="806824" y="3890682"/>
            <a:ext cx="3262948" cy="0"/>
          </a:xfrm>
          <a:prstGeom prst="straightConnector1">
            <a:avLst/>
          </a:prstGeom>
          <a:noFill/>
          <a:ln cap="flat" cmpd="sng" w="38100">
            <a:solidFill>
              <a:schemeClr val="dk1"/>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17"/>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RT-PCR Experiment</a:t>
            </a:r>
            <a:endParaRPr/>
          </a:p>
        </p:txBody>
      </p:sp>
      <p:sp>
        <p:nvSpPr>
          <p:cNvPr id="418" name="Google Shape;418;p17"/>
          <p:cNvSpPr txBox="1"/>
          <p:nvPr>
            <p:ph idx="2" type="body"/>
          </p:nvPr>
        </p:nvSpPr>
        <p:spPr>
          <a:xfrm>
            <a:off x="4520045" y="1302157"/>
            <a:ext cx="4361941" cy="3231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US"/>
              <a:t>Goal: To compare the results of this previous experiment to our strains. </a:t>
            </a:r>
            <a:endParaRPr/>
          </a:p>
          <a:p>
            <a:pPr indent="-355600" lvl="0" marL="457200" rtl="0" algn="l">
              <a:lnSpc>
                <a:spcPct val="100000"/>
              </a:lnSpc>
              <a:spcBef>
                <a:spcPts val="600"/>
              </a:spcBef>
              <a:spcAft>
                <a:spcPts val="0"/>
              </a:spcAft>
              <a:buSzPts val="2000"/>
              <a:buChar char="◉"/>
            </a:pPr>
            <a:r>
              <a:rPr lang="en-US"/>
              <a:t>Our strains have the reporter fusion somewhere else on the chromosome</a:t>
            </a:r>
            <a:endParaRPr/>
          </a:p>
          <a:p>
            <a:pPr indent="-355600" lvl="0" marL="457200" rtl="0" algn="l">
              <a:lnSpc>
                <a:spcPct val="100000"/>
              </a:lnSpc>
              <a:spcBef>
                <a:spcPts val="600"/>
              </a:spcBef>
              <a:spcAft>
                <a:spcPts val="0"/>
              </a:spcAft>
              <a:buSzPts val="2000"/>
              <a:buChar char="◉"/>
            </a:pPr>
            <a:r>
              <a:rPr lang="en-US"/>
              <a:t>Is there still a lot of transcription but less translation of beta-galactosidase? </a:t>
            </a:r>
            <a:endParaRPr/>
          </a:p>
          <a:p>
            <a:pPr indent="-228600" lvl="0" marL="457200" rtl="0" algn="l">
              <a:lnSpc>
                <a:spcPct val="100000"/>
              </a:lnSpc>
              <a:spcBef>
                <a:spcPts val="600"/>
              </a:spcBef>
              <a:spcAft>
                <a:spcPts val="0"/>
              </a:spcAft>
              <a:buSzPts val="2000"/>
              <a:buNone/>
            </a:pPr>
            <a:r>
              <a:t/>
            </a:r>
            <a:endParaRPr/>
          </a:p>
        </p:txBody>
      </p:sp>
      <p:sp>
        <p:nvSpPr>
          <p:cNvPr id="419" name="Google Shape;419;p1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420" name="Google Shape;420;p17"/>
          <p:cNvPicPr preferRelativeResize="0"/>
          <p:nvPr/>
        </p:nvPicPr>
        <p:blipFill rotWithShape="1">
          <a:blip r:embed="rId3">
            <a:alphaModFix/>
          </a:blip>
          <a:srcRect b="0" l="0" r="0" t="0"/>
          <a:stretch/>
        </p:blipFill>
        <p:spPr>
          <a:xfrm>
            <a:off x="932150" y="2048604"/>
            <a:ext cx="3054495" cy="2171493"/>
          </a:xfrm>
          <a:prstGeom prst="rect">
            <a:avLst/>
          </a:prstGeom>
          <a:noFill/>
          <a:ln>
            <a:noFill/>
          </a:ln>
        </p:spPr>
      </p:pic>
      <p:sp>
        <p:nvSpPr>
          <p:cNvPr id="421" name="Google Shape;421;p17"/>
          <p:cNvSpPr txBox="1"/>
          <p:nvPr/>
        </p:nvSpPr>
        <p:spPr>
          <a:xfrm>
            <a:off x="1541929" y="4320988"/>
            <a:ext cx="205537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Genes in native context</a:t>
            </a:r>
            <a:endParaRPr/>
          </a:p>
        </p:txBody>
      </p:sp>
      <p:sp>
        <p:nvSpPr>
          <p:cNvPr id="422" name="Google Shape;422;p17"/>
          <p:cNvSpPr txBox="1"/>
          <p:nvPr/>
        </p:nvSpPr>
        <p:spPr>
          <a:xfrm>
            <a:off x="4936871" y="4397028"/>
            <a:ext cx="352828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Quattrocento Sans"/>
                <a:ea typeface="Quattrocento Sans"/>
                <a:cs typeface="Quattrocento Sans"/>
                <a:sym typeface="Quattrocento Sans"/>
              </a:rPr>
              <a:t>Expectation: </a:t>
            </a:r>
            <a:r>
              <a:rPr b="0" i="0" lang="en-US" sz="1800" u="none" cap="none" strike="noStrike">
                <a:solidFill>
                  <a:srgbClr val="000000"/>
                </a:solidFill>
                <a:latin typeface="Quattrocento Sans"/>
                <a:ea typeface="Quattrocento Sans"/>
                <a:cs typeface="Quattrocento Sans"/>
                <a:sym typeface="Quattrocento Sans"/>
              </a:rPr>
              <a:t>cells without bS21-2 will have more </a:t>
            </a:r>
            <a:r>
              <a:rPr b="0" i="1" lang="en-US" sz="1800" u="none" cap="none" strike="noStrike">
                <a:solidFill>
                  <a:srgbClr val="000000"/>
                </a:solidFill>
                <a:latin typeface="Quattrocento Sans"/>
                <a:ea typeface="Quattrocento Sans"/>
                <a:cs typeface="Quattrocento Sans"/>
                <a:sym typeface="Quattrocento Sans"/>
              </a:rPr>
              <a:t>lacZ</a:t>
            </a:r>
            <a:r>
              <a:rPr b="0" i="0" lang="en-US" sz="1800" u="none" cap="none" strike="noStrike">
                <a:solidFill>
                  <a:srgbClr val="000000"/>
                </a:solidFill>
                <a:latin typeface="Quattrocento Sans"/>
                <a:ea typeface="Quattrocento Sans"/>
                <a:cs typeface="Quattrocento Sans"/>
                <a:sym typeface="Quattrocento Sans"/>
              </a:rPr>
              <a:t> transcript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8"/>
          <p:cNvSpPr/>
          <p:nvPr/>
        </p:nvSpPr>
        <p:spPr>
          <a:xfrm>
            <a:off x="5178136" y="1039091"/>
            <a:ext cx="1669473" cy="40870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8" name="Google Shape;428;p18"/>
          <p:cNvSpPr txBox="1"/>
          <p:nvPr>
            <p:ph type="title"/>
          </p:nvPr>
        </p:nvSpPr>
        <p:spPr>
          <a:xfrm>
            <a:off x="1381249" y="922668"/>
            <a:ext cx="5565276"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Discrepancies in reporter gene constructs and native bS21-2 gene regulation </a:t>
            </a:r>
            <a:endParaRPr/>
          </a:p>
        </p:txBody>
      </p:sp>
      <p:sp>
        <p:nvSpPr>
          <p:cNvPr id="429" name="Google Shape;429;p18"/>
          <p:cNvSpPr txBox="1"/>
          <p:nvPr>
            <p:ph idx="1" type="body"/>
          </p:nvPr>
        </p:nvSpPr>
        <p:spPr>
          <a:xfrm>
            <a:off x="744756" y="4165892"/>
            <a:ext cx="3425400" cy="628868"/>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US"/>
              <a:t>~ 4-fold increase</a:t>
            </a:r>
            <a:endParaRPr/>
          </a:p>
          <a:p>
            <a:pPr indent="-228600" lvl="0" marL="457200" rtl="0" algn="l">
              <a:lnSpc>
                <a:spcPct val="100000"/>
              </a:lnSpc>
              <a:spcBef>
                <a:spcPts val="600"/>
              </a:spcBef>
              <a:spcAft>
                <a:spcPts val="0"/>
              </a:spcAft>
              <a:buSzPts val="2000"/>
              <a:buNone/>
            </a:pPr>
            <a:r>
              <a:t/>
            </a:r>
            <a:endParaRPr/>
          </a:p>
        </p:txBody>
      </p:sp>
      <p:sp>
        <p:nvSpPr>
          <p:cNvPr id="430" name="Google Shape;430;p1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aphicFrame>
        <p:nvGraphicFramePr>
          <p:cNvPr id="431" name="Google Shape;431;p18"/>
          <p:cNvGraphicFramePr/>
          <p:nvPr/>
        </p:nvGraphicFramePr>
        <p:xfrm>
          <a:off x="698883" y="1563479"/>
          <a:ext cx="2960754" cy="2711636"/>
        </p:xfrm>
        <a:graphic>
          <a:graphicData uri="http://schemas.openxmlformats.org/drawingml/2006/chart">
            <c:chart r:id="rId3"/>
          </a:graphicData>
        </a:graphic>
      </p:graphicFrame>
      <p:graphicFrame>
        <p:nvGraphicFramePr>
          <p:cNvPr id="432" name="Google Shape;432;p18"/>
          <p:cNvGraphicFramePr/>
          <p:nvPr/>
        </p:nvGraphicFramePr>
        <p:xfrm>
          <a:off x="4074459" y="2284895"/>
          <a:ext cx="3000000" cy="3000000"/>
        </p:xfrm>
        <a:graphic>
          <a:graphicData uri="http://schemas.openxmlformats.org/drawingml/2006/table">
            <a:tbl>
              <a:tblPr bandRow="1" firstRow="1">
                <a:noFill/>
                <a:tableStyleId>{2180B9AE-B24F-48C0-A80C-19E2B3991CA4}</a:tableStyleId>
              </a:tblPr>
              <a:tblGrid>
                <a:gridCol w="2124625"/>
                <a:gridCol w="1037450"/>
                <a:gridCol w="1581050"/>
              </a:tblGrid>
              <a:tr h="370850">
                <a:tc>
                  <a:txBody>
                    <a:bodyPr/>
                    <a:lstStyle/>
                    <a:p>
                      <a:pPr indent="0" lvl="0" marL="0" marR="0" rtl="0" algn="ctr">
                        <a:lnSpc>
                          <a:spcPct val="100000"/>
                        </a:lnSpc>
                        <a:spcBef>
                          <a:spcPts val="0"/>
                        </a:spcBef>
                        <a:spcAft>
                          <a:spcPts val="0"/>
                        </a:spcAft>
                        <a:buNone/>
                      </a:pPr>
                      <a:r>
                        <a:t/>
                      </a:r>
                      <a:endParaRPr sz="1800" u="none" cap="none" strike="noStrike">
                        <a:latin typeface="Quattrocento Sans"/>
                        <a:ea typeface="Quattrocento Sans"/>
                        <a:cs typeface="Quattrocento Sans"/>
                        <a:sym typeface="Quattrocento Sans"/>
                      </a:endParaRPr>
                    </a:p>
                  </a:txBody>
                  <a:tcPr marT="45725" marB="45725" marR="91450" marL="91450">
                    <a:solidFill>
                      <a:srgbClr val="E7C586"/>
                    </a:solidFill>
                  </a:tcPr>
                </a:tc>
                <a:tc>
                  <a:txBody>
                    <a:bodyPr/>
                    <a:lstStyle/>
                    <a:p>
                      <a:pPr indent="0" lvl="0" marL="0" marR="0" rtl="0" algn="ctr">
                        <a:lnSpc>
                          <a:spcPct val="100000"/>
                        </a:lnSpc>
                        <a:spcBef>
                          <a:spcPts val="0"/>
                        </a:spcBef>
                        <a:spcAft>
                          <a:spcPts val="0"/>
                        </a:spcAft>
                        <a:buNone/>
                      </a:pPr>
                      <a:r>
                        <a:rPr b="1" lang="en-US" sz="1800" u="none" cap="none" strike="noStrike">
                          <a:latin typeface="Quattrocento Sans"/>
                          <a:ea typeface="Quattrocento Sans"/>
                          <a:cs typeface="Quattrocento Sans"/>
                          <a:sym typeface="Quattrocento Sans"/>
                        </a:rPr>
                        <a:t>mRNA</a:t>
                      </a:r>
                      <a:endParaRPr/>
                    </a:p>
                  </a:txBody>
                  <a:tcPr marT="45725" marB="45725" marR="91450" marL="91450">
                    <a:solidFill>
                      <a:srgbClr val="EFD7AE"/>
                    </a:solidFill>
                  </a:tcPr>
                </a:tc>
                <a:tc>
                  <a:txBody>
                    <a:bodyPr/>
                    <a:lstStyle/>
                    <a:p>
                      <a:pPr indent="0" lvl="0" marL="0" marR="0" rtl="0" algn="ctr">
                        <a:lnSpc>
                          <a:spcPct val="100000"/>
                        </a:lnSpc>
                        <a:spcBef>
                          <a:spcPts val="0"/>
                        </a:spcBef>
                        <a:spcAft>
                          <a:spcPts val="0"/>
                        </a:spcAft>
                        <a:buNone/>
                      </a:pPr>
                      <a:r>
                        <a:rPr b="1" lang="en-US" sz="1800" u="none" cap="none" strike="noStrike">
                          <a:latin typeface="Quattrocento Sans"/>
                          <a:ea typeface="Quattrocento Sans"/>
                          <a:cs typeface="Quattrocento Sans"/>
                          <a:sym typeface="Quattrocento Sans"/>
                        </a:rPr>
                        <a:t>protein</a:t>
                      </a:r>
                      <a:endParaRPr/>
                    </a:p>
                  </a:txBody>
                  <a:tcPr marT="45725" marB="45725" marR="91450" marL="91450">
                    <a:solidFill>
                      <a:srgbClr val="EFD7AE"/>
                    </a:solidFill>
                  </a:tcPr>
                </a:tc>
              </a:tr>
              <a:tr h="370850">
                <a:tc>
                  <a:txBody>
                    <a:bodyPr/>
                    <a:lstStyle/>
                    <a:p>
                      <a:pPr indent="0" lvl="0" marL="0" marR="0" rtl="0" algn="ctr">
                        <a:lnSpc>
                          <a:spcPct val="100000"/>
                        </a:lnSpc>
                        <a:spcBef>
                          <a:spcPts val="0"/>
                        </a:spcBef>
                        <a:spcAft>
                          <a:spcPts val="0"/>
                        </a:spcAft>
                        <a:buNone/>
                      </a:pPr>
                      <a:r>
                        <a:rPr lang="en-US" sz="1800" u="none" cap="none" strike="noStrike">
                          <a:latin typeface="Quattrocento Sans"/>
                          <a:ea typeface="Quattrocento Sans"/>
                          <a:cs typeface="Quattrocento Sans"/>
                          <a:sym typeface="Quattrocento Sans"/>
                        </a:rPr>
                        <a:t>WT: </a:t>
                      </a:r>
                      <a:r>
                        <a:rPr i="1" lang="en-US" sz="1800" u="none" cap="none" strike="noStrike">
                          <a:latin typeface="Quattrocento Sans"/>
                          <a:ea typeface="Quattrocento Sans"/>
                          <a:cs typeface="Quattrocento Sans"/>
                          <a:sym typeface="Quattrocento Sans"/>
                        </a:rPr>
                        <a:t>rpsu2</a:t>
                      </a:r>
                      <a:r>
                        <a:rPr lang="en-US" sz="1800" u="none" cap="none" strike="noStrike">
                          <a:latin typeface="Quattrocento Sans"/>
                          <a:ea typeface="Quattrocento Sans"/>
                          <a:cs typeface="Quattrocento Sans"/>
                          <a:sym typeface="Quattrocento Sans"/>
                        </a:rPr>
                        <a:t> operon</a:t>
                      </a:r>
                      <a:endParaRPr/>
                    </a:p>
                  </a:txBody>
                  <a:tcPr marT="45725" marB="45725" marR="91450" marL="91450">
                    <a:solidFill>
                      <a:srgbClr val="E7C586"/>
                    </a:solidFill>
                  </a:tcPr>
                </a:tc>
                <a:tc>
                  <a:txBody>
                    <a:bodyPr/>
                    <a:lstStyle/>
                    <a:p>
                      <a:pPr indent="0" lvl="0" marL="0" marR="0" rtl="0" algn="ctr">
                        <a:lnSpc>
                          <a:spcPct val="100000"/>
                        </a:lnSpc>
                        <a:spcBef>
                          <a:spcPts val="0"/>
                        </a:spcBef>
                        <a:spcAft>
                          <a:spcPts val="0"/>
                        </a:spcAft>
                        <a:buNone/>
                      </a:pPr>
                      <a:r>
                        <a:rPr lang="en-US" sz="1800" u="none" cap="none" strike="noStrike">
                          <a:latin typeface="Quattrocento Sans"/>
                          <a:ea typeface="Quattrocento Sans"/>
                          <a:cs typeface="Quattrocento Sans"/>
                          <a:sym typeface="Quattrocento Sans"/>
                        </a:rPr>
                        <a:t>25x</a:t>
                      </a:r>
                      <a:endParaRPr/>
                    </a:p>
                  </a:txBody>
                  <a:tcPr marT="45725" marB="45725" marR="91450" marL="91450"/>
                </a:tc>
                <a:tc>
                  <a:txBody>
                    <a:bodyPr/>
                    <a:lstStyle/>
                    <a:p>
                      <a:pPr indent="0" lvl="0" marL="0" marR="0" rtl="0" algn="ctr">
                        <a:lnSpc>
                          <a:spcPct val="100000"/>
                        </a:lnSpc>
                        <a:spcBef>
                          <a:spcPts val="0"/>
                        </a:spcBef>
                        <a:spcAft>
                          <a:spcPts val="0"/>
                        </a:spcAft>
                        <a:buNone/>
                      </a:pPr>
                      <a:r>
                        <a:rPr lang="en-US" sz="1800" u="none" cap="none" strike="noStrike">
                          <a:latin typeface="Quattrocento Sans"/>
                          <a:ea typeface="Quattrocento Sans"/>
                          <a:cs typeface="Quattrocento Sans"/>
                          <a:sym typeface="Quattrocento Sans"/>
                        </a:rPr>
                        <a:t>1x</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i="1" lang="en-US" sz="1800" u="none" cap="none" strike="noStrike">
                          <a:latin typeface="Quattrocento Sans"/>
                          <a:ea typeface="Quattrocento Sans"/>
                          <a:cs typeface="Quattrocento Sans"/>
                          <a:sym typeface="Quattrocento Sans"/>
                        </a:rPr>
                        <a:t>rpsu2</a:t>
                      </a:r>
                      <a:r>
                        <a:rPr lang="en-US" sz="1800" u="none" cap="none" strike="noStrike">
                          <a:latin typeface="Quattrocento Sans"/>
                          <a:ea typeface="Quattrocento Sans"/>
                          <a:cs typeface="Quattrocento Sans"/>
                          <a:sym typeface="Quattrocento Sans"/>
                        </a:rPr>
                        <a:t> promoter + 5’UTR + </a:t>
                      </a:r>
                      <a:r>
                        <a:rPr i="1" lang="en-US" sz="1800" u="none" cap="none" strike="noStrike">
                          <a:latin typeface="Quattrocento Sans"/>
                          <a:ea typeface="Quattrocento Sans"/>
                          <a:cs typeface="Quattrocento Sans"/>
                          <a:sym typeface="Quattrocento Sans"/>
                        </a:rPr>
                        <a:t>lacZ</a:t>
                      </a:r>
                      <a:endParaRPr sz="1800" u="none" cap="none" strike="noStrike">
                        <a:latin typeface="Quattrocento Sans"/>
                        <a:ea typeface="Quattrocento Sans"/>
                        <a:cs typeface="Quattrocento Sans"/>
                        <a:sym typeface="Quattrocento Sans"/>
                      </a:endParaRPr>
                    </a:p>
                  </a:txBody>
                  <a:tcPr marT="45725" marB="45725" marR="91450" marL="91450">
                    <a:solidFill>
                      <a:srgbClr val="E7C586"/>
                    </a:solidFill>
                  </a:tcPr>
                </a:tc>
                <a:tc>
                  <a:txBody>
                    <a:bodyPr/>
                    <a:lstStyle/>
                    <a:p>
                      <a:pPr indent="0" lvl="0" marL="0" marR="0" rtl="0" algn="ctr">
                        <a:lnSpc>
                          <a:spcPct val="100000"/>
                        </a:lnSpc>
                        <a:spcBef>
                          <a:spcPts val="0"/>
                        </a:spcBef>
                        <a:spcAft>
                          <a:spcPts val="0"/>
                        </a:spcAft>
                        <a:buNone/>
                      </a:pPr>
                      <a:r>
                        <a:rPr lang="en-US" sz="1800" u="none" cap="none" strike="noStrike">
                          <a:latin typeface="Quattrocento Sans"/>
                          <a:ea typeface="Quattrocento Sans"/>
                          <a:cs typeface="Quattrocento Sans"/>
                          <a:sym typeface="Quattrocento Sans"/>
                        </a:rPr>
                        <a:t>4x</a:t>
                      </a:r>
                      <a:endParaRPr/>
                    </a:p>
                  </a:txBody>
                  <a:tcPr marT="45725" marB="45725" marR="91450" marL="91450"/>
                </a:tc>
                <a:tc>
                  <a:txBody>
                    <a:bodyPr/>
                    <a:lstStyle/>
                    <a:p>
                      <a:pPr indent="0" lvl="0" marL="0" marR="0" rtl="0" algn="ctr">
                        <a:lnSpc>
                          <a:spcPct val="100000"/>
                        </a:lnSpc>
                        <a:spcBef>
                          <a:spcPts val="0"/>
                        </a:spcBef>
                        <a:spcAft>
                          <a:spcPts val="0"/>
                        </a:spcAft>
                        <a:buNone/>
                      </a:pPr>
                      <a:r>
                        <a:rPr lang="en-US" sz="1800" u="none" cap="none" strike="noStrike">
                          <a:latin typeface="Quattrocento Sans"/>
                          <a:ea typeface="Quattrocento Sans"/>
                          <a:cs typeface="Quattrocento Sans"/>
                          <a:sym typeface="Quattrocento Sans"/>
                        </a:rPr>
                        <a:t>30% increase</a:t>
                      </a:r>
                      <a:endParaRPr/>
                    </a:p>
                  </a:txBody>
                  <a:tcPr marT="45725" marB="45725" marR="91450" marL="91450"/>
                </a:tc>
              </a:tr>
            </a:tbl>
          </a:graphicData>
        </a:graphic>
      </p:graphicFrame>
      <p:sp>
        <p:nvSpPr>
          <p:cNvPr id="433" name="Google Shape;433;p18"/>
          <p:cNvSpPr/>
          <p:nvPr/>
        </p:nvSpPr>
        <p:spPr>
          <a:xfrm rot="5400000">
            <a:off x="7008157" y="3247464"/>
            <a:ext cx="470651" cy="1093695"/>
          </a:xfrm>
          <a:prstGeom prst="rightBrace">
            <a:avLst>
              <a:gd fmla="val 8333" name="adj1"/>
              <a:gd fmla="val 50000"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34" name="Google Shape;434;p18"/>
          <p:cNvSpPr txBox="1"/>
          <p:nvPr/>
        </p:nvSpPr>
        <p:spPr>
          <a:xfrm>
            <a:off x="7109011" y="4090449"/>
            <a:ext cx="4168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Quattrocento Sans"/>
                <a:ea typeface="Quattrocento Sans"/>
                <a:cs typeface="Quattrocento Sans"/>
                <a:sym typeface="Quattrocento Sans"/>
              </a:rPr>
              <a:t>?</a:t>
            </a:r>
            <a:endParaRPr/>
          </a:p>
        </p:txBody>
      </p:sp>
      <p:sp>
        <p:nvSpPr>
          <p:cNvPr id="435" name="Google Shape;435;p18"/>
          <p:cNvSpPr/>
          <p:nvPr/>
        </p:nvSpPr>
        <p:spPr>
          <a:xfrm>
            <a:off x="6946525" y="2736476"/>
            <a:ext cx="324972" cy="575983"/>
          </a:xfrm>
          <a:prstGeom prst="rightBrace">
            <a:avLst>
              <a:gd fmla="val 8333" name="adj1"/>
              <a:gd fmla="val 50000"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9"/>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Font typeface="Lora"/>
              <a:buNone/>
            </a:pPr>
            <a:r>
              <a:rPr lang="en-US"/>
              <a:t>Where does that leave us?</a:t>
            </a:r>
            <a:endParaRPr/>
          </a:p>
        </p:txBody>
      </p:sp>
      <p:sp>
        <p:nvSpPr>
          <p:cNvPr id="441" name="Google Shape;441;p19"/>
          <p:cNvSpPr txBox="1"/>
          <p:nvPr>
            <p:ph idx="1" type="body"/>
          </p:nvPr>
        </p:nvSpPr>
        <p:spPr>
          <a:xfrm>
            <a:off x="1381250" y="1616470"/>
            <a:ext cx="6809700" cy="31122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Clr>
                <a:srgbClr val="FFCD00"/>
              </a:buClr>
              <a:buSzPts val="2400"/>
              <a:buFont typeface="Quattrocento Sans"/>
              <a:buChar char="◉"/>
            </a:pPr>
            <a:r>
              <a:rPr lang="en-US" sz="1800"/>
              <a:t>Difference between transcript abundance in Δ</a:t>
            </a:r>
            <a:r>
              <a:rPr i="1" lang="en-US" sz="1800"/>
              <a:t>rpsu2 </a:t>
            </a:r>
            <a:r>
              <a:rPr lang="en-US" sz="1800"/>
              <a:t>WT and our engineered strain</a:t>
            </a:r>
            <a:endParaRPr/>
          </a:p>
          <a:p>
            <a:pPr indent="-355600" lvl="1" marL="914400" rtl="0" algn="l">
              <a:lnSpc>
                <a:spcPct val="100000"/>
              </a:lnSpc>
              <a:spcBef>
                <a:spcPts val="0"/>
              </a:spcBef>
              <a:spcAft>
                <a:spcPts val="0"/>
              </a:spcAft>
              <a:buSzPts val="2000"/>
              <a:buChar char="○"/>
            </a:pPr>
            <a:r>
              <a:rPr lang="en-US" sz="1800"/>
              <a:t>Mutation impacting bS21-2 regulation (Boring!)</a:t>
            </a:r>
            <a:endParaRPr/>
          </a:p>
          <a:p>
            <a:pPr indent="-355600" lvl="1" marL="914400" rtl="0" algn="l">
              <a:lnSpc>
                <a:spcPct val="100000"/>
              </a:lnSpc>
              <a:spcBef>
                <a:spcPts val="0"/>
              </a:spcBef>
              <a:spcAft>
                <a:spcPts val="0"/>
              </a:spcAft>
              <a:buSzPts val="2000"/>
              <a:buChar char="○"/>
            </a:pPr>
            <a:r>
              <a:rPr lang="en-US" sz="1800"/>
              <a:t>Less </a:t>
            </a:r>
            <a:r>
              <a:rPr i="1" lang="en-US" sz="1800"/>
              <a:t>lacZ</a:t>
            </a:r>
            <a:r>
              <a:rPr lang="en-US" sz="1800"/>
              <a:t> mRNA because transcript abundance decreases along the length of the transcript</a:t>
            </a:r>
            <a:endParaRPr/>
          </a:p>
          <a:p>
            <a:pPr indent="-355600" lvl="1" marL="914400" rtl="0" algn="l">
              <a:lnSpc>
                <a:spcPct val="100000"/>
              </a:lnSpc>
              <a:spcBef>
                <a:spcPts val="0"/>
              </a:spcBef>
              <a:spcAft>
                <a:spcPts val="0"/>
              </a:spcAft>
              <a:buSzPts val="2000"/>
              <a:buChar char="○"/>
            </a:pPr>
            <a:r>
              <a:rPr lang="en-US" sz="1800"/>
              <a:t>Needed more of the rpsU2 promoter fused to reporter construct to allow complete regulation</a:t>
            </a:r>
            <a:endParaRPr/>
          </a:p>
          <a:p>
            <a:pPr indent="-381000" lvl="0" marL="457200" rtl="0" algn="l">
              <a:lnSpc>
                <a:spcPct val="100000"/>
              </a:lnSpc>
              <a:spcBef>
                <a:spcPts val="600"/>
              </a:spcBef>
              <a:spcAft>
                <a:spcPts val="0"/>
              </a:spcAft>
              <a:buClr>
                <a:srgbClr val="FFCD00"/>
              </a:buClr>
              <a:buSzPts val="2400"/>
              <a:buFont typeface="Quattrocento Sans"/>
              <a:buChar char="◉"/>
            </a:pPr>
            <a:r>
              <a:rPr lang="en-US" sz="1800"/>
              <a:t>Difference between transcript and protein abundance</a:t>
            </a:r>
            <a:endParaRPr/>
          </a:p>
          <a:p>
            <a:pPr indent="-355600" lvl="1" marL="914400" rtl="0" algn="l">
              <a:lnSpc>
                <a:spcPct val="100000"/>
              </a:lnSpc>
              <a:spcBef>
                <a:spcPts val="0"/>
              </a:spcBef>
              <a:spcAft>
                <a:spcPts val="0"/>
              </a:spcAft>
              <a:buSzPts val="2000"/>
              <a:buChar char="○"/>
            </a:pPr>
            <a:r>
              <a:rPr lang="en-US" sz="1800"/>
              <a:t>?????? TBD</a:t>
            </a:r>
            <a:endParaRPr/>
          </a:p>
        </p:txBody>
      </p:sp>
      <p:sp>
        <p:nvSpPr>
          <p:cNvPr id="442" name="Google Shape;442;p1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Dr. Kathryn Ramsey’s Lab</a:t>
            </a:r>
            <a:endParaRPr/>
          </a:p>
        </p:txBody>
      </p:sp>
      <p:sp>
        <p:nvSpPr>
          <p:cNvPr id="61" name="Google Shape;61;p2"/>
          <p:cNvSpPr txBox="1"/>
          <p:nvPr>
            <p:ph idx="1" type="body"/>
          </p:nvPr>
        </p:nvSpPr>
        <p:spPr>
          <a:xfrm>
            <a:off x="4572000" y="1616470"/>
            <a:ext cx="3618949" cy="31122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600"/>
              </a:spcBef>
              <a:spcAft>
                <a:spcPts val="0"/>
              </a:spcAft>
              <a:buSzPts val="2400"/>
              <a:buChar char="◉"/>
            </a:pPr>
            <a:r>
              <a:rPr lang="en-US"/>
              <a:t>Organism of interest: </a:t>
            </a:r>
            <a:r>
              <a:rPr b="1" i="1" lang="en-US"/>
              <a:t>Francisella tularensis</a:t>
            </a:r>
            <a:r>
              <a:rPr lang="en-US"/>
              <a:t> LVS</a:t>
            </a:r>
            <a:endParaRPr b="1" i="1"/>
          </a:p>
          <a:p>
            <a:pPr indent="-342900" lvl="0" marL="342900" rtl="0" algn="l">
              <a:lnSpc>
                <a:spcPct val="100000"/>
              </a:lnSpc>
              <a:spcBef>
                <a:spcPts val="600"/>
              </a:spcBef>
              <a:spcAft>
                <a:spcPts val="0"/>
              </a:spcAft>
              <a:buSzPts val="2400"/>
              <a:buChar char="◉"/>
            </a:pPr>
            <a:r>
              <a:rPr lang="en-US"/>
              <a:t>Gene of interest: </a:t>
            </a:r>
            <a:r>
              <a:rPr i="1" lang="en-US"/>
              <a:t>rpsu2</a:t>
            </a:r>
            <a:endParaRPr/>
          </a:p>
          <a:p>
            <a:pPr indent="-342900" lvl="0" marL="342900" rtl="0" algn="l">
              <a:lnSpc>
                <a:spcPct val="100000"/>
              </a:lnSpc>
              <a:spcBef>
                <a:spcPts val="600"/>
              </a:spcBef>
              <a:spcAft>
                <a:spcPts val="0"/>
              </a:spcAft>
              <a:buSzPts val="2400"/>
              <a:buChar char="◉"/>
            </a:pPr>
            <a:r>
              <a:rPr lang="en-US"/>
              <a:t>Codes for protein: bS21 (ribosomal protein)</a:t>
            </a:r>
            <a:endParaRPr/>
          </a:p>
          <a:p>
            <a:pPr indent="-190500" lvl="0" marL="342900" rtl="0" algn="l">
              <a:lnSpc>
                <a:spcPct val="100000"/>
              </a:lnSpc>
              <a:spcBef>
                <a:spcPts val="600"/>
              </a:spcBef>
              <a:spcAft>
                <a:spcPts val="0"/>
              </a:spcAft>
              <a:buSzPts val="2400"/>
              <a:buNone/>
            </a:pPr>
            <a:r>
              <a:t/>
            </a:r>
            <a:endParaRPr/>
          </a:p>
        </p:txBody>
      </p:sp>
      <p:sp>
        <p:nvSpPr>
          <p:cNvPr id="62" name="Google Shape;62;p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University of Rhode Island College of Pharmacy - Wikipedia" id="63" name="Google Shape;63;p2"/>
          <p:cNvPicPr preferRelativeResize="0"/>
          <p:nvPr/>
        </p:nvPicPr>
        <p:blipFill rotWithShape="1">
          <a:blip r:embed="rId3">
            <a:alphaModFix/>
          </a:blip>
          <a:srcRect b="0" l="27614" r="0" t="4074"/>
          <a:stretch/>
        </p:blipFill>
        <p:spPr>
          <a:xfrm>
            <a:off x="1059870" y="1738806"/>
            <a:ext cx="3266211" cy="24820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0"/>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Font typeface="Lora"/>
              <a:buNone/>
            </a:pPr>
            <a:r>
              <a:rPr lang="en-US"/>
              <a:t>Major Take-Aways</a:t>
            </a:r>
            <a:endParaRPr/>
          </a:p>
        </p:txBody>
      </p:sp>
      <p:sp>
        <p:nvSpPr>
          <p:cNvPr id="448" name="Google Shape;448;p20"/>
          <p:cNvSpPr txBox="1"/>
          <p:nvPr>
            <p:ph idx="1" type="body"/>
          </p:nvPr>
        </p:nvSpPr>
        <p:spPr>
          <a:xfrm>
            <a:off x="1381250" y="1616470"/>
            <a:ext cx="6809700" cy="31122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Clr>
                <a:srgbClr val="FFCD00"/>
              </a:buClr>
              <a:buSzPts val="2400"/>
              <a:buFont typeface="Quattrocento Sans"/>
              <a:buChar char="◉"/>
            </a:pPr>
            <a:r>
              <a:rPr lang="en-US"/>
              <a:t>Making mistakes is ok</a:t>
            </a:r>
            <a:endParaRPr/>
          </a:p>
          <a:p>
            <a:pPr indent="-381000" lvl="0" marL="457200" rtl="0" algn="l">
              <a:lnSpc>
                <a:spcPct val="100000"/>
              </a:lnSpc>
              <a:spcBef>
                <a:spcPts val="600"/>
              </a:spcBef>
              <a:spcAft>
                <a:spcPts val="0"/>
              </a:spcAft>
              <a:buClr>
                <a:srgbClr val="FFCD00"/>
              </a:buClr>
              <a:buSzPts val="2400"/>
              <a:buFont typeface="Quattrocento Sans"/>
              <a:buChar char="◉"/>
            </a:pPr>
            <a:r>
              <a:rPr lang="en-US"/>
              <a:t>Biology isn’t perfect and doesn’t always go as planned </a:t>
            </a:r>
            <a:endParaRPr/>
          </a:p>
        </p:txBody>
      </p:sp>
      <p:sp>
        <p:nvSpPr>
          <p:cNvPr id="449" name="Google Shape;449;p2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Spoiled bacteria : r/microbiology" id="450" name="Google Shape;450;p20"/>
          <p:cNvPicPr preferRelativeResize="0"/>
          <p:nvPr/>
        </p:nvPicPr>
        <p:blipFill rotWithShape="1">
          <a:blip r:embed="rId3">
            <a:alphaModFix/>
          </a:blip>
          <a:srcRect b="0" l="0" r="0" t="19194"/>
          <a:stretch/>
        </p:blipFill>
        <p:spPr>
          <a:xfrm>
            <a:off x="3457625" y="2325600"/>
            <a:ext cx="4241750" cy="28178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21"/>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Acknowledgements </a:t>
            </a:r>
            <a:endParaRPr/>
          </a:p>
        </p:txBody>
      </p:sp>
      <p:sp>
        <p:nvSpPr>
          <p:cNvPr id="456" name="Google Shape;456;p21"/>
          <p:cNvSpPr txBox="1"/>
          <p:nvPr>
            <p:ph idx="2" type="body"/>
          </p:nvPr>
        </p:nvSpPr>
        <p:spPr>
          <a:xfrm>
            <a:off x="5012916" y="1618700"/>
            <a:ext cx="3425400" cy="3231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US" sz="1400">
                <a:solidFill>
                  <a:schemeClr val="dk1"/>
                </a:solidFill>
              </a:rPr>
              <a:t>I would like to thank the Ramsey Lab</a:t>
            </a:r>
            <a:endParaRPr/>
          </a:p>
          <a:p>
            <a:pPr indent="-355600" lvl="1" marL="914400" rtl="0" algn="l">
              <a:lnSpc>
                <a:spcPct val="100000"/>
              </a:lnSpc>
              <a:spcBef>
                <a:spcPts val="0"/>
              </a:spcBef>
              <a:spcAft>
                <a:spcPts val="0"/>
              </a:spcAft>
              <a:buSzPts val="2000"/>
              <a:buChar char="○"/>
            </a:pPr>
            <a:r>
              <a:rPr lang="en-US" sz="1400">
                <a:solidFill>
                  <a:schemeClr val="dk1"/>
                </a:solidFill>
              </a:rPr>
              <a:t>Hannah Trautmann</a:t>
            </a:r>
            <a:endParaRPr sz="1400">
              <a:solidFill>
                <a:schemeClr val="dk1"/>
              </a:solidFill>
            </a:endParaRPr>
          </a:p>
          <a:p>
            <a:pPr indent="-355600" lvl="1" marL="914400" rtl="0" algn="l">
              <a:lnSpc>
                <a:spcPct val="100000"/>
              </a:lnSpc>
              <a:spcBef>
                <a:spcPts val="0"/>
              </a:spcBef>
              <a:spcAft>
                <a:spcPts val="0"/>
              </a:spcAft>
              <a:buSzPts val="2000"/>
              <a:buChar char="○"/>
            </a:pPr>
            <a:r>
              <a:rPr lang="en-US" sz="1400">
                <a:solidFill>
                  <a:schemeClr val="dk1"/>
                </a:solidFill>
              </a:rPr>
              <a:t>Dr. Kathryn Ramsey</a:t>
            </a:r>
            <a:endParaRPr/>
          </a:p>
          <a:p>
            <a:pPr indent="-355600" lvl="1" marL="914400" rtl="0" algn="l">
              <a:lnSpc>
                <a:spcPct val="100000"/>
              </a:lnSpc>
              <a:spcBef>
                <a:spcPts val="0"/>
              </a:spcBef>
              <a:spcAft>
                <a:spcPts val="0"/>
              </a:spcAft>
              <a:buSzPts val="2000"/>
              <a:buChar char="○"/>
            </a:pPr>
            <a:r>
              <a:rPr lang="en-US" sz="1400">
                <a:solidFill>
                  <a:schemeClr val="dk1"/>
                </a:solidFill>
              </a:rPr>
              <a:t>Sierra Schmidt</a:t>
            </a:r>
            <a:endParaRPr/>
          </a:p>
          <a:p>
            <a:pPr indent="-355600" lvl="1" marL="914400" rtl="0" algn="l">
              <a:lnSpc>
                <a:spcPct val="100000"/>
              </a:lnSpc>
              <a:spcBef>
                <a:spcPts val="0"/>
              </a:spcBef>
              <a:spcAft>
                <a:spcPts val="0"/>
              </a:spcAft>
              <a:buSzPts val="2000"/>
              <a:buChar char="○"/>
            </a:pPr>
            <a:r>
              <a:rPr lang="en-US" sz="1400">
                <a:solidFill>
                  <a:schemeClr val="dk1"/>
                </a:solidFill>
              </a:rPr>
              <a:t>Caterina Ramirez</a:t>
            </a:r>
            <a:endParaRPr/>
          </a:p>
          <a:p>
            <a:pPr indent="-355600" lvl="1" marL="914400" rtl="0" algn="l">
              <a:lnSpc>
                <a:spcPct val="100000"/>
              </a:lnSpc>
              <a:spcBef>
                <a:spcPts val="0"/>
              </a:spcBef>
              <a:spcAft>
                <a:spcPts val="0"/>
              </a:spcAft>
              <a:buSzPts val="2000"/>
              <a:buChar char="○"/>
            </a:pPr>
            <a:r>
              <a:rPr lang="en-US" sz="1400">
                <a:solidFill>
                  <a:schemeClr val="dk1"/>
                </a:solidFill>
              </a:rPr>
              <a:t>Especially my lab partner, </a:t>
            </a:r>
            <a:r>
              <a:rPr b="1" lang="en-US" sz="1400">
                <a:solidFill>
                  <a:schemeClr val="dk1"/>
                </a:solidFill>
              </a:rPr>
              <a:t>Dan Floyd</a:t>
            </a:r>
            <a:r>
              <a:rPr lang="en-US" sz="1400">
                <a:solidFill>
                  <a:schemeClr val="dk1"/>
                </a:solidFill>
              </a:rPr>
              <a:t>, who worked on this project with me</a:t>
            </a:r>
            <a:endParaRPr/>
          </a:p>
          <a:p>
            <a:pPr indent="-355600" lvl="0" marL="457200" rtl="0" algn="l">
              <a:lnSpc>
                <a:spcPct val="100000"/>
              </a:lnSpc>
              <a:spcBef>
                <a:spcPts val="600"/>
              </a:spcBef>
              <a:spcAft>
                <a:spcPts val="0"/>
              </a:spcAft>
              <a:buSzPts val="2000"/>
              <a:buChar char="◉"/>
            </a:pPr>
            <a:r>
              <a:rPr lang="en-US"/>
              <a:t>INBRE and Janet</a:t>
            </a:r>
            <a:endParaRPr/>
          </a:p>
          <a:p>
            <a:pPr indent="-355600" lvl="0" marL="457200" rtl="0" algn="l">
              <a:lnSpc>
                <a:spcPct val="100000"/>
              </a:lnSpc>
              <a:spcBef>
                <a:spcPts val="600"/>
              </a:spcBef>
              <a:spcAft>
                <a:spcPts val="0"/>
              </a:spcAft>
              <a:buSzPts val="2000"/>
              <a:buChar char="◉"/>
            </a:pPr>
            <a:r>
              <a:rPr lang="en-US"/>
              <a:t>URI^2 for funding</a:t>
            </a:r>
            <a:endParaRPr/>
          </a:p>
        </p:txBody>
      </p:sp>
      <p:sp>
        <p:nvSpPr>
          <p:cNvPr id="457" name="Google Shape;457;p2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Rhode Island IDeA Network of Biomedical Research Excellence – (RI-INBRE)" id="458" name="Google Shape;458;p21"/>
          <p:cNvPicPr preferRelativeResize="0"/>
          <p:nvPr/>
        </p:nvPicPr>
        <p:blipFill rotWithShape="1">
          <a:blip r:embed="rId3">
            <a:alphaModFix/>
          </a:blip>
          <a:srcRect b="0" l="0" r="0" t="0"/>
          <a:stretch/>
        </p:blipFill>
        <p:spPr>
          <a:xfrm>
            <a:off x="1209992" y="1648149"/>
            <a:ext cx="2961193" cy="1160788"/>
          </a:xfrm>
          <a:prstGeom prst="rect">
            <a:avLst/>
          </a:prstGeom>
          <a:noFill/>
          <a:ln>
            <a:noFill/>
          </a:ln>
        </p:spPr>
      </p:pic>
      <p:pic>
        <p:nvPicPr>
          <p:cNvPr descr="Undergraduate Research Grant – Undergraduate Research and Innovation" id="459" name="Google Shape;459;p21"/>
          <p:cNvPicPr preferRelativeResize="0"/>
          <p:nvPr/>
        </p:nvPicPr>
        <p:blipFill rotWithShape="1">
          <a:blip r:embed="rId4">
            <a:alphaModFix/>
          </a:blip>
          <a:srcRect b="0" l="0" r="0" t="0"/>
          <a:stretch/>
        </p:blipFill>
        <p:spPr>
          <a:xfrm>
            <a:off x="1473945" y="3065362"/>
            <a:ext cx="2433286" cy="172324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2"/>
          <p:cNvSpPr txBox="1"/>
          <p:nvPr>
            <p:ph idx="4294967295" type="subTitle"/>
          </p:nvPr>
        </p:nvSpPr>
        <p:spPr>
          <a:xfrm>
            <a:off x="2371500" y="2093775"/>
            <a:ext cx="5021400" cy="78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FFCD00"/>
              </a:buClr>
              <a:buSzPts val="2400"/>
              <a:buFont typeface="Quattrocento Sans"/>
              <a:buNone/>
            </a:pPr>
            <a:r>
              <a:rPr b="1" i="1" lang="en-US" sz="3600" u="none" cap="none" strike="noStrike">
                <a:solidFill>
                  <a:srgbClr val="000000"/>
                </a:solidFill>
                <a:latin typeface="Lora"/>
                <a:ea typeface="Lora"/>
                <a:cs typeface="Lora"/>
                <a:sym typeface="Lora"/>
              </a:rPr>
              <a:t>Any </a:t>
            </a:r>
            <a:r>
              <a:rPr b="1" i="1" lang="en-US" sz="3600" u="none" cap="none" strike="noStrike">
                <a:solidFill>
                  <a:srgbClr val="000000"/>
                </a:solidFill>
                <a:highlight>
                  <a:srgbClr val="FFCD00"/>
                </a:highlight>
                <a:latin typeface="Lora"/>
                <a:ea typeface="Lora"/>
                <a:cs typeface="Lora"/>
                <a:sym typeface="Lora"/>
              </a:rPr>
              <a:t>questions</a:t>
            </a:r>
            <a:r>
              <a:rPr b="1" i="1" lang="en-US" sz="3600" u="none" cap="none" strike="noStrike">
                <a:solidFill>
                  <a:srgbClr val="000000"/>
                </a:solidFill>
                <a:latin typeface="Lora"/>
                <a:ea typeface="Lora"/>
                <a:cs typeface="Lora"/>
                <a:sym typeface="Lora"/>
              </a:rPr>
              <a:t> ?</a:t>
            </a:r>
            <a:endParaRPr b="1" i="1" sz="3600" u="none" cap="none" strike="noStrike">
              <a:solidFill>
                <a:srgbClr val="000000"/>
              </a:solidFill>
              <a:latin typeface="Lora"/>
              <a:ea typeface="Lora"/>
              <a:cs typeface="Lora"/>
              <a:sym typeface="Lora"/>
            </a:endParaRPr>
          </a:p>
          <a:p>
            <a:pPr indent="0" lvl="0" marL="0" marR="0" rtl="0" algn="l">
              <a:lnSpc>
                <a:spcPct val="100000"/>
              </a:lnSpc>
              <a:spcBef>
                <a:spcPts val="600"/>
              </a:spcBef>
              <a:spcAft>
                <a:spcPts val="0"/>
              </a:spcAft>
              <a:buClr>
                <a:srgbClr val="FFCD00"/>
              </a:buClr>
              <a:buSzPts val="2400"/>
              <a:buFont typeface="Quattrocento Sans"/>
              <a:buNone/>
            </a:pPr>
            <a:r>
              <a:t/>
            </a:r>
            <a:endParaRPr b="0" i="0" sz="1800" u="none" cap="none" strike="noStrike">
              <a:solidFill>
                <a:schemeClr val="dk1"/>
              </a:solidFill>
              <a:latin typeface="Quattrocento Sans"/>
              <a:ea typeface="Quattrocento Sans"/>
              <a:cs typeface="Quattrocento Sans"/>
              <a:sym typeface="Quattrocento Sans"/>
            </a:endParaRPr>
          </a:p>
        </p:txBody>
      </p:sp>
      <p:cxnSp>
        <p:nvCxnSpPr>
          <p:cNvPr id="465" name="Google Shape;465;p22"/>
          <p:cNvCxnSpPr/>
          <p:nvPr/>
        </p:nvCxnSpPr>
        <p:spPr>
          <a:xfrm>
            <a:off x="6450" y="1428750"/>
            <a:ext cx="2397300" cy="0"/>
          </a:xfrm>
          <a:prstGeom prst="straightConnector1">
            <a:avLst/>
          </a:prstGeom>
          <a:noFill/>
          <a:ln cap="flat" cmpd="sng" w="9525">
            <a:solidFill>
              <a:srgbClr val="CCCCCC"/>
            </a:solidFill>
            <a:prstDash val="solid"/>
            <a:round/>
            <a:headEnd len="sm" w="sm" type="none"/>
            <a:tailEnd len="sm" w="sm" type="none"/>
          </a:ln>
        </p:spPr>
      </p:cxnSp>
      <p:sp>
        <p:nvSpPr>
          <p:cNvPr id="466" name="Google Shape;466;p22"/>
          <p:cNvSpPr txBox="1"/>
          <p:nvPr>
            <p:ph idx="4294967295" type="ctrTitle"/>
          </p:nvPr>
        </p:nvSpPr>
        <p:spPr>
          <a:xfrm>
            <a:off x="2371625" y="816550"/>
            <a:ext cx="4908000" cy="1159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Lora"/>
              <a:buNone/>
            </a:pPr>
            <a:r>
              <a:rPr b="1" i="0" lang="en-US" sz="6000" u="none" cap="none" strike="noStrike">
                <a:solidFill>
                  <a:srgbClr val="000000"/>
                </a:solidFill>
                <a:latin typeface="Lora"/>
                <a:ea typeface="Lora"/>
                <a:cs typeface="Lora"/>
                <a:sym typeface="Lora"/>
              </a:rPr>
              <a:t>Thanks!</a:t>
            </a:r>
            <a:endParaRPr b="1" i="0" sz="6000" u="none" cap="none" strike="noStrike">
              <a:solidFill>
                <a:srgbClr val="000000"/>
              </a:solidFill>
              <a:latin typeface="Lora"/>
              <a:ea typeface="Lora"/>
              <a:cs typeface="Lora"/>
              <a:sym typeface="Lora"/>
            </a:endParaRPr>
          </a:p>
        </p:txBody>
      </p:sp>
      <p:cxnSp>
        <p:nvCxnSpPr>
          <p:cNvPr id="467" name="Google Shape;467;p22"/>
          <p:cNvCxnSpPr/>
          <p:nvPr/>
        </p:nvCxnSpPr>
        <p:spPr>
          <a:xfrm>
            <a:off x="5589800" y="1428750"/>
            <a:ext cx="3554100" cy="0"/>
          </a:xfrm>
          <a:prstGeom prst="straightConnector1">
            <a:avLst/>
          </a:prstGeom>
          <a:noFill/>
          <a:ln cap="flat" cmpd="sng" w="9525">
            <a:solidFill>
              <a:srgbClr val="CCCCCC"/>
            </a:solidFill>
            <a:prstDash val="solid"/>
            <a:round/>
            <a:headEnd len="sm" w="sm" type="none"/>
            <a:tailEnd len="sm" w="sm" type="none"/>
          </a:ln>
        </p:spPr>
      </p:cxnSp>
      <p:sp>
        <p:nvSpPr>
          <p:cNvPr id="468" name="Google Shape;468;p22"/>
          <p:cNvSpPr/>
          <p:nvPr/>
        </p:nvSpPr>
        <p:spPr>
          <a:xfrm>
            <a:off x="831925" y="859175"/>
            <a:ext cx="1139100" cy="11391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9" name="Google Shape;469;p22"/>
          <p:cNvGrpSpPr/>
          <p:nvPr/>
        </p:nvGrpSpPr>
        <p:grpSpPr>
          <a:xfrm>
            <a:off x="1148888" y="1190759"/>
            <a:ext cx="505722" cy="475767"/>
            <a:chOff x="5972700" y="2330200"/>
            <a:chExt cx="411625" cy="387275"/>
          </a:xfrm>
        </p:grpSpPr>
        <p:sp>
          <p:nvSpPr>
            <p:cNvPr id="470" name="Google Shape;470;p2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2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2" name="Google Shape;472;p2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3"/>
          <p:cNvSpPr txBox="1"/>
          <p:nvPr>
            <p:ph idx="1" type="body"/>
          </p:nvPr>
        </p:nvSpPr>
        <p:spPr>
          <a:xfrm>
            <a:off x="1990450" y="4037375"/>
            <a:ext cx="5163000" cy="519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60"/>
              </a:spcBef>
              <a:spcAft>
                <a:spcPts val="0"/>
              </a:spcAft>
              <a:buSzPts val="1400"/>
              <a:buNone/>
            </a:pPr>
            <a:r>
              <a:rPr b="1" i="0" lang="en-US" sz="2000"/>
              <a:t>Different Reporter Constructs</a:t>
            </a:r>
            <a:endParaRPr b="1" i="0" sz="2000"/>
          </a:p>
        </p:txBody>
      </p:sp>
      <p:sp>
        <p:nvSpPr>
          <p:cNvPr id="478" name="Google Shape;478;p23"/>
          <p:cNvSpPr txBox="1"/>
          <p:nvPr>
            <p:ph idx="12" type="sldNum"/>
          </p:nvPr>
        </p:nvSpPr>
        <p:spPr>
          <a:xfrm>
            <a:off x="4297650" y="4780700"/>
            <a:ext cx="548700" cy="36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
        <p:nvSpPr>
          <p:cNvPr id="479" name="Google Shape;479;p23"/>
          <p:cNvSpPr/>
          <p:nvPr/>
        </p:nvSpPr>
        <p:spPr>
          <a:xfrm>
            <a:off x="2104654" y="847942"/>
            <a:ext cx="1610400" cy="3921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rpsU2</a:t>
            </a:r>
            <a:r>
              <a:rPr b="0" i="0" lang="en-US" sz="1400" u="none" cap="none" strike="noStrike">
                <a:solidFill>
                  <a:srgbClr val="000000"/>
                </a:solidFill>
                <a:latin typeface="Arial"/>
                <a:ea typeface="Arial"/>
                <a:cs typeface="Arial"/>
                <a:sym typeface="Arial"/>
              </a:rPr>
              <a:t> promoter</a:t>
            </a:r>
            <a:endParaRPr b="0" i="0" sz="1400" u="none" cap="none" strike="noStrike">
              <a:solidFill>
                <a:srgbClr val="000000"/>
              </a:solidFill>
              <a:latin typeface="Arial"/>
              <a:ea typeface="Arial"/>
              <a:cs typeface="Arial"/>
              <a:sym typeface="Arial"/>
            </a:endParaRPr>
          </a:p>
        </p:txBody>
      </p:sp>
      <p:sp>
        <p:nvSpPr>
          <p:cNvPr id="480" name="Google Shape;480;p23"/>
          <p:cNvSpPr/>
          <p:nvPr/>
        </p:nvSpPr>
        <p:spPr>
          <a:xfrm>
            <a:off x="3714928" y="847942"/>
            <a:ext cx="1610400" cy="3921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rpsU2</a:t>
            </a:r>
            <a:r>
              <a:rPr b="0" i="0" lang="en-US" sz="1400" u="none" cap="none" strike="noStrike">
                <a:solidFill>
                  <a:srgbClr val="000000"/>
                </a:solidFill>
                <a:latin typeface="Arial"/>
                <a:ea typeface="Arial"/>
                <a:cs typeface="Arial"/>
                <a:sym typeface="Arial"/>
              </a:rPr>
              <a:t> 5’ UTR</a:t>
            </a:r>
            <a:endParaRPr b="0" i="0" sz="1400" u="none" cap="none" strike="noStrike">
              <a:solidFill>
                <a:srgbClr val="000000"/>
              </a:solidFill>
              <a:latin typeface="Arial"/>
              <a:ea typeface="Arial"/>
              <a:cs typeface="Arial"/>
              <a:sym typeface="Arial"/>
            </a:endParaRPr>
          </a:p>
        </p:txBody>
      </p:sp>
      <p:sp>
        <p:nvSpPr>
          <p:cNvPr id="481" name="Google Shape;481;p23"/>
          <p:cNvSpPr/>
          <p:nvPr/>
        </p:nvSpPr>
        <p:spPr>
          <a:xfrm>
            <a:off x="5325201" y="847942"/>
            <a:ext cx="1610400" cy="3921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LacZ </a:t>
            </a:r>
            <a:endParaRPr b="0" i="0" sz="1400" u="none" cap="none" strike="noStrike">
              <a:solidFill>
                <a:srgbClr val="000000"/>
              </a:solidFill>
              <a:latin typeface="Arial"/>
              <a:ea typeface="Arial"/>
              <a:cs typeface="Arial"/>
              <a:sym typeface="Arial"/>
            </a:endParaRPr>
          </a:p>
        </p:txBody>
      </p:sp>
      <p:sp>
        <p:nvSpPr>
          <p:cNvPr id="482" name="Google Shape;482;p23"/>
          <p:cNvSpPr/>
          <p:nvPr/>
        </p:nvSpPr>
        <p:spPr>
          <a:xfrm>
            <a:off x="2079825" y="1684402"/>
            <a:ext cx="1610400" cy="3921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tul 4 </a:t>
            </a:r>
            <a:r>
              <a:rPr b="0" i="0" lang="en-US" sz="1400" u="none" cap="none" strike="noStrike">
                <a:solidFill>
                  <a:srgbClr val="000000"/>
                </a:solidFill>
                <a:latin typeface="Arial"/>
                <a:ea typeface="Arial"/>
                <a:cs typeface="Arial"/>
                <a:sym typeface="Arial"/>
              </a:rPr>
              <a:t>promoter</a:t>
            </a:r>
            <a:endParaRPr b="0" i="0" sz="1400" u="none" cap="none" strike="noStrike">
              <a:solidFill>
                <a:srgbClr val="000000"/>
              </a:solidFill>
              <a:latin typeface="Arial"/>
              <a:ea typeface="Arial"/>
              <a:cs typeface="Arial"/>
              <a:sym typeface="Arial"/>
            </a:endParaRPr>
          </a:p>
        </p:txBody>
      </p:sp>
      <p:sp>
        <p:nvSpPr>
          <p:cNvPr id="483" name="Google Shape;483;p23"/>
          <p:cNvSpPr/>
          <p:nvPr/>
        </p:nvSpPr>
        <p:spPr>
          <a:xfrm>
            <a:off x="3690099" y="1684402"/>
            <a:ext cx="1610400" cy="3921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tul 4 </a:t>
            </a:r>
            <a:r>
              <a:rPr b="0" i="0" lang="en-US" sz="1400" u="none" cap="none" strike="noStrike">
                <a:solidFill>
                  <a:srgbClr val="000000"/>
                </a:solidFill>
                <a:latin typeface="Arial"/>
                <a:ea typeface="Arial"/>
                <a:cs typeface="Arial"/>
                <a:sym typeface="Arial"/>
              </a:rPr>
              <a:t>5’ UTR</a:t>
            </a:r>
            <a:endParaRPr b="0" i="0" sz="1400" u="none" cap="none" strike="noStrike">
              <a:solidFill>
                <a:srgbClr val="000000"/>
              </a:solidFill>
              <a:latin typeface="Arial"/>
              <a:ea typeface="Arial"/>
              <a:cs typeface="Arial"/>
              <a:sym typeface="Arial"/>
            </a:endParaRPr>
          </a:p>
        </p:txBody>
      </p:sp>
      <p:sp>
        <p:nvSpPr>
          <p:cNvPr id="484" name="Google Shape;484;p23"/>
          <p:cNvSpPr/>
          <p:nvPr/>
        </p:nvSpPr>
        <p:spPr>
          <a:xfrm>
            <a:off x="5300373" y="1684402"/>
            <a:ext cx="1610400" cy="3921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LacZ </a:t>
            </a:r>
            <a:endParaRPr b="0" i="0" sz="1400" u="none" cap="none" strike="noStrike">
              <a:solidFill>
                <a:srgbClr val="000000"/>
              </a:solidFill>
              <a:latin typeface="Arial"/>
              <a:ea typeface="Arial"/>
              <a:cs typeface="Arial"/>
              <a:sym typeface="Arial"/>
            </a:endParaRPr>
          </a:p>
        </p:txBody>
      </p:sp>
      <p:sp>
        <p:nvSpPr>
          <p:cNvPr id="485" name="Google Shape;485;p23"/>
          <p:cNvSpPr/>
          <p:nvPr/>
        </p:nvSpPr>
        <p:spPr>
          <a:xfrm>
            <a:off x="2104660" y="2520832"/>
            <a:ext cx="1610400" cy="3921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rpsU2</a:t>
            </a:r>
            <a:r>
              <a:rPr b="0" i="0" lang="en-US" sz="1400" u="none" cap="none" strike="noStrike">
                <a:solidFill>
                  <a:srgbClr val="000000"/>
                </a:solidFill>
                <a:latin typeface="Arial"/>
                <a:ea typeface="Arial"/>
                <a:cs typeface="Arial"/>
                <a:sym typeface="Arial"/>
              </a:rPr>
              <a:t> promoter</a:t>
            </a:r>
            <a:endParaRPr b="0" i="0" sz="1400" u="none" cap="none" strike="noStrike">
              <a:solidFill>
                <a:srgbClr val="000000"/>
              </a:solidFill>
              <a:latin typeface="Arial"/>
              <a:ea typeface="Arial"/>
              <a:cs typeface="Arial"/>
              <a:sym typeface="Arial"/>
            </a:endParaRPr>
          </a:p>
        </p:txBody>
      </p:sp>
      <p:sp>
        <p:nvSpPr>
          <p:cNvPr id="486" name="Google Shape;486;p23"/>
          <p:cNvSpPr/>
          <p:nvPr/>
        </p:nvSpPr>
        <p:spPr>
          <a:xfrm>
            <a:off x="3714934" y="2520832"/>
            <a:ext cx="1610400" cy="3921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tul 4 </a:t>
            </a:r>
            <a:r>
              <a:rPr b="0" i="0" lang="en-US" sz="1400" u="none" cap="none" strike="noStrike">
                <a:solidFill>
                  <a:srgbClr val="000000"/>
                </a:solidFill>
                <a:latin typeface="Arial"/>
                <a:ea typeface="Arial"/>
                <a:cs typeface="Arial"/>
                <a:sym typeface="Arial"/>
              </a:rPr>
              <a:t>5’ UTR</a:t>
            </a:r>
            <a:endParaRPr b="0" i="0" sz="1400" u="none" cap="none" strike="noStrike">
              <a:solidFill>
                <a:srgbClr val="000000"/>
              </a:solidFill>
              <a:latin typeface="Arial"/>
              <a:ea typeface="Arial"/>
              <a:cs typeface="Arial"/>
              <a:sym typeface="Arial"/>
            </a:endParaRPr>
          </a:p>
        </p:txBody>
      </p:sp>
      <p:sp>
        <p:nvSpPr>
          <p:cNvPr id="487" name="Google Shape;487;p23"/>
          <p:cNvSpPr/>
          <p:nvPr/>
        </p:nvSpPr>
        <p:spPr>
          <a:xfrm>
            <a:off x="5325208" y="2520832"/>
            <a:ext cx="1610400" cy="3921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LacZ </a:t>
            </a:r>
            <a:endParaRPr b="0" i="0" sz="1400" u="none" cap="none" strike="noStrike">
              <a:solidFill>
                <a:srgbClr val="000000"/>
              </a:solidFill>
              <a:latin typeface="Arial"/>
              <a:ea typeface="Arial"/>
              <a:cs typeface="Arial"/>
              <a:sym typeface="Arial"/>
            </a:endParaRPr>
          </a:p>
        </p:txBody>
      </p:sp>
      <p:sp>
        <p:nvSpPr>
          <p:cNvPr id="488" name="Google Shape;488;p23"/>
          <p:cNvSpPr/>
          <p:nvPr/>
        </p:nvSpPr>
        <p:spPr>
          <a:xfrm>
            <a:off x="2104710" y="3357282"/>
            <a:ext cx="1610400" cy="3921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Tul 4  </a:t>
            </a:r>
            <a:r>
              <a:rPr b="0" i="0" lang="en-US" sz="1400" u="none" cap="none" strike="noStrike">
                <a:solidFill>
                  <a:srgbClr val="000000"/>
                </a:solidFill>
                <a:latin typeface="Arial"/>
                <a:ea typeface="Arial"/>
                <a:cs typeface="Arial"/>
                <a:sym typeface="Arial"/>
              </a:rPr>
              <a:t>promoter</a:t>
            </a:r>
            <a:endParaRPr b="0" i="0" sz="1400" u="none" cap="none" strike="noStrike">
              <a:solidFill>
                <a:srgbClr val="000000"/>
              </a:solidFill>
              <a:latin typeface="Arial"/>
              <a:ea typeface="Arial"/>
              <a:cs typeface="Arial"/>
              <a:sym typeface="Arial"/>
            </a:endParaRPr>
          </a:p>
        </p:txBody>
      </p:sp>
      <p:sp>
        <p:nvSpPr>
          <p:cNvPr id="489" name="Google Shape;489;p23"/>
          <p:cNvSpPr/>
          <p:nvPr/>
        </p:nvSpPr>
        <p:spPr>
          <a:xfrm>
            <a:off x="3714984" y="3357282"/>
            <a:ext cx="1610400" cy="3921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rpsU2</a:t>
            </a:r>
            <a:r>
              <a:rPr b="0" i="0" lang="en-US" sz="1400" u="none" cap="none" strike="noStrike">
                <a:solidFill>
                  <a:srgbClr val="000000"/>
                </a:solidFill>
                <a:latin typeface="Arial"/>
                <a:ea typeface="Arial"/>
                <a:cs typeface="Arial"/>
                <a:sym typeface="Arial"/>
              </a:rPr>
              <a:t> 5’ UTR</a:t>
            </a:r>
            <a:endParaRPr b="0" i="0" sz="1400" u="none" cap="none" strike="noStrike">
              <a:solidFill>
                <a:srgbClr val="000000"/>
              </a:solidFill>
              <a:latin typeface="Arial"/>
              <a:ea typeface="Arial"/>
              <a:cs typeface="Arial"/>
              <a:sym typeface="Arial"/>
            </a:endParaRPr>
          </a:p>
        </p:txBody>
      </p:sp>
      <p:sp>
        <p:nvSpPr>
          <p:cNvPr id="490" name="Google Shape;490;p23"/>
          <p:cNvSpPr/>
          <p:nvPr/>
        </p:nvSpPr>
        <p:spPr>
          <a:xfrm>
            <a:off x="5325258" y="3357282"/>
            <a:ext cx="1610400" cy="3921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LacZ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4"/>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Font typeface="Lora"/>
              <a:buNone/>
            </a:pPr>
            <a:r>
              <a:rPr b="1" lang="en-US" sz="1100">
                <a:solidFill>
                  <a:schemeClr val="dk1"/>
                </a:solidFill>
                <a:latin typeface="Lora"/>
                <a:ea typeface="Lora"/>
                <a:cs typeface="Lora"/>
                <a:sym typeface="Lora"/>
              </a:rPr>
              <a:t> </a:t>
            </a:r>
            <a:r>
              <a:rPr b="1" lang="en-US" sz="2000">
                <a:solidFill>
                  <a:schemeClr val="dk1"/>
                </a:solidFill>
                <a:latin typeface="Lora"/>
                <a:ea typeface="Lora"/>
                <a:cs typeface="Lora"/>
                <a:sym typeface="Lora"/>
              </a:rPr>
              <a:t>β-galactosidase</a:t>
            </a:r>
            <a:r>
              <a:rPr b="1" lang="en-US" sz="1100">
                <a:solidFill>
                  <a:schemeClr val="dk1"/>
                </a:solidFill>
                <a:latin typeface="Lora"/>
                <a:ea typeface="Lora"/>
                <a:cs typeface="Lora"/>
                <a:sym typeface="Lora"/>
              </a:rPr>
              <a:t> </a:t>
            </a:r>
            <a:r>
              <a:rPr b="1" lang="en-US">
                <a:solidFill>
                  <a:schemeClr val="dk1"/>
                </a:solidFill>
                <a:latin typeface="Lora"/>
                <a:ea typeface="Lora"/>
                <a:cs typeface="Lora"/>
                <a:sym typeface="Lora"/>
              </a:rPr>
              <a:t>assay</a:t>
            </a:r>
            <a:endParaRPr/>
          </a:p>
        </p:txBody>
      </p:sp>
      <p:sp>
        <p:nvSpPr>
          <p:cNvPr id="496" name="Google Shape;496;p24"/>
          <p:cNvSpPr txBox="1"/>
          <p:nvPr>
            <p:ph idx="1" type="body"/>
          </p:nvPr>
        </p:nvSpPr>
        <p:spPr>
          <a:xfrm>
            <a:off x="1381250" y="1616470"/>
            <a:ext cx="4444586" cy="31122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Clr>
                <a:srgbClr val="FFCD00"/>
              </a:buClr>
              <a:buSzPts val="2400"/>
              <a:buFont typeface="Quattrocento Sans"/>
              <a:buChar char="◉"/>
            </a:pPr>
            <a:r>
              <a:rPr lang="en-US"/>
              <a:t>Measures enzymatic activity</a:t>
            </a:r>
            <a:endParaRPr/>
          </a:p>
          <a:p>
            <a:pPr indent="-381000" lvl="0" marL="457200" rtl="0" algn="l">
              <a:lnSpc>
                <a:spcPct val="100000"/>
              </a:lnSpc>
              <a:spcBef>
                <a:spcPts val="600"/>
              </a:spcBef>
              <a:spcAft>
                <a:spcPts val="0"/>
              </a:spcAft>
              <a:buClr>
                <a:srgbClr val="FFCD00"/>
              </a:buClr>
              <a:buSzPts val="2400"/>
              <a:buFont typeface="Quattrocento Sans"/>
              <a:buChar char="◉"/>
            </a:pPr>
            <a:r>
              <a:rPr lang="en-US"/>
              <a:t>A proxy for transcript abundance post-transcriptionally? </a:t>
            </a:r>
            <a:endParaRPr/>
          </a:p>
          <a:p>
            <a:pPr indent="-228600" lvl="0" marL="457200" rtl="0" algn="l">
              <a:lnSpc>
                <a:spcPct val="100000"/>
              </a:lnSpc>
              <a:spcBef>
                <a:spcPts val="600"/>
              </a:spcBef>
              <a:spcAft>
                <a:spcPts val="0"/>
              </a:spcAft>
              <a:buClr>
                <a:srgbClr val="FFCD00"/>
              </a:buClr>
              <a:buSzPts val="2400"/>
              <a:buFont typeface="Quattrocento Sans"/>
              <a:buNone/>
            </a:pPr>
            <a:r>
              <a:t/>
            </a:r>
            <a:endParaRPr/>
          </a:p>
        </p:txBody>
      </p:sp>
      <p:sp>
        <p:nvSpPr>
          <p:cNvPr id="497" name="Google Shape;497;p2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498" name="Google Shape;498;p24"/>
          <p:cNvPicPr preferRelativeResize="0"/>
          <p:nvPr/>
        </p:nvPicPr>
        <p:blipFill rotWithShape="1">
          <a:blip r:embed="rId3">
            <a:alphaModFix/>
          </a:blip>
          <a:srcRect b="0" l="0" r="0" t="0"/>
          <a:stretch/>
        </p:blipFill>
        <p:spPr>
          <a:xfrm>
            <a:off x="5923071" y="1669472"/>
            <a:ext cx="2894506" cy="2689513"/>
          </a:xfrm>
          <a:prstGeom prst="rect">
            <a:avLst/>
          </a:prstGeom>
          <a:noFill/>
          <a:ln>
            <a:noFill/>
          </a:ln>
        </p:spPr>
      </p:pic>
      <p:sp>
        <p:nvSpPr>
          <p:cNvPr id="499" name="Google Shape;499;p24"/>
          <p:cNvSpPr txBox="1"/>
          <p:nvPr/>
        </p:nvSpPr>
        <p:spPr>
          <a:xfrm>
            <a:off x="6561859" y="4358985"/>
            <a:ext cx="175086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(Clark et al., 2019)</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25"/>
          <p:cNvSpPr txBox="1"/>
          <p:nvPr>
            <p:ph type="title"/>
          </p:nvPr>
        </p:nvSpPr>
        <p:spPr>
          <a:xfrm>
            <a:off x="1381250" y="937125"/>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Procedure</a:t>
            </a:r>
            <a:endParaRPr/>
          </a:p>
        </p:txBody>
      </p:sp>
      <p:grpSp>
        <p:nvGrpSpPr>
          <p:cNvPr id="505" name="Google Shape;505;p25"/>
          <p:cNvGrpSpPr/>
          <p:nvPr/>
        </p:nvGrpSpPr>
        <p:grpSpPr>
          <a:xfrm>
            <a:off x="916458" y="1019750"/>
            <a:ext cx="214625" cy="214625"/>
            <a:chOff x="2594050" y="1631825"/>
            <a:chExt cx="439625" cy="439625"/>
          </a:xfrm>
        </p:grpSpPr>
        <p:sp>
          <p:nvSpPr>
            <p:cNvPr id="506" name="Google Shape;506;p25"/>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5"/>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5"/>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5"/>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0" name="Google Shape;510;p25"/>
          <p:cNvSpPr/>
          <p:nvPr/>
        </p:nvSpPr>
        <p:spPr>
          <a:xfrm>
            <a:off x="285724" y="1569825"/>
            <a:ext cx="1517700" cy="1318800"/>
          </a:xfrm>
          <a:prstGeom prst="ellipse">
            <a:avLst/>
          </a:prstGeom>
          <a:noFill/>
          <a:ln cap="flat" cmpd="sng" w="114300">
            <a:solidFill>
              <a:srgbClr val="FFCD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Lora"/>
                <a:ea typeface="Lora"/>
                <a:cs typeface="Lora"/>
                <a:sym typeface="Lora"/>
              </a:rPr>
              <a:t>Amplify DNA</a:t>
            </a:r>
            <a:endParaRPr b="1" i="0" sz="1400" u="none" cap="none" strike="noStrike">
              <a:solidFill>
                <a:srgbClr val="000000"/>
              </a:solidFill>
              <a:latin typeface="Lora"/>
              <a:ea typeface="Lora"/>
              <a:cs typeface="Lora"/>
              <a:sym typeface="Lora"/>
            </a:endParaRPr>
          </a:p>
        </p:txBody>
      </p:sp>
      <p:sp>
        <p:nvSpPr>
          <p:cNvPr id="511" name="Google Shape;511;p25"/>
          <p:cNvSpPr/>
          <p:nvPr/>
        </p:nvSpPr>
        <p:spPr>
          <a:xfrm>
            <a:off x="4988955" y="1569825"/>
            <a:ext cx="1517700" cy="1318800"/>
          </a:xfrm>
          <a:prstGeom prst="ellipse">
            <a:avLst/>
          </a:prstGeom>
          <a:noFill/>
          <a:ln cap="flat" cmpd="sng" w="114300">
            <a:solidFill>
              <a:srgbClr val="FFCD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Lora"/>
                <a:ea typeface="Lora"/>
                <a:cs typeface="Lora"/>
                <a:sym typeface="Lora"/>
              </a:rPr>
              <a:t>Ligation</a:t>
            </a:r>
            <a:endParaRPr b="1" i="0" sz="1400" u="none" cap="none" strike="noStrike">
              <a:solidFill>
                <a:srgbClr val="000000"/>
              </a:solidFill>
              <a:latin typeface="Lora"/>
              <a:ea typeface="Lora"/>
              <a:cs typeface="Lora"/>
              <a:sym typeface="Lora"/>
            </a:endParaRPr>
          </a:p>
        </p:txBody>
      </p:sp>
      <p:sp>
        <p:nvSpPr>
          <p:cNvPr id="512" name="Google Shape;512;p25"/>
          <p:cNvSpPr/>
          <p:nvPr/>
        </p:nvSpPr>
        <p:spPr>
          <a:xfrm>
            <a:off x="2637317" y="1569825"/>
            <a:ext cx="1517700" cy="1318800"/>
          </a:xfrm>
          <a:prstGeom prst="ellipse">
            <a:avLst/>
          </a:prstGeom>
          <a:noFill/>
          <a:ln cap="flat" cmpd="sng" w="114300">
            <a:solidFill>
              <a:srgbClr val="FFCD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Lora"/>
                <a:ea typeface="Lora"/>
                <a:cs typeface="Lora"/>
                <a:sym typeface="Lora"/>
              </a:rPr>
              <a:t>Digestion</a:t>
            </a:r>
            <a:endParaRPr b="1" i="0" sz="1400" u="none" cap="none" strike="noStrike">
              <a:solidFill>
                <a:srgbClr val="000000"/>
              </a:solidFill>
              <a:latin typeface="Lora"/>
              <a:ea typeface="Lora"/>
              <a:cs typeface="Lora"/>
              <a:sym typeface="Lora"/>
            </a:endParaRPr>
          </a:p>
        </p:txBody>
      </p:sp>
      <p:cxnSp>
        <p:nvCxnSpPr>
          <p:cNvPr id="513" name="Google Shape;513;p25"/>
          <p:cNvCxnSpPr>
            <a:endCxn id="512" idx="2"/>
          </p:cNvCxnSpPr>
          <p:nvPr/>
        </p:nvCxnSpPr>
        <p:spPr>
          <a:xfrm>
            <a:off x="1803317" y="2229225"/>
            <a:ext cx="834000" cy="0"/>
          </a:xfrm>
          <a:prstGeom prst="straightConnector1">
            <a:avLst/>
          </a:prstGeom>
          <a:noFill/>
          <a:ln cap="flat" cmpd="sng" w="38100">
            <a:solidFill>
              <a:srgbClr val="FFCD00"/>
            </a:solidFill>
            <a:prstDash val="solid"/>
            <a:round/>
            <a:headEnd len="sm" w="sm" type="none"/>
            <a:tailEnd len="sm" w="sm" type="triangle"/>
          </a:ln>
        </p:spPr>
      </p:cxnSp>
      <p:cxnSp>
        <p:nvCxnSpPr>
          <p:cNvPr id="514" name="Google Shape;514;p25"/>
          <p:cNvCxnSpPr>
            <a:endCxn id="511" idx="2"/>
          </p:cNvCxnSpPr>
          <p:nvPr/>
        </p:nvCxnSpPr>
        <p:spPr>
          <a:xfrm>
            <a:off x="4154955" y="2229225"/>
            <a:ext cx="834000" cy="0"/>
          </a:xfrm>
          <a:prstGeom prst="straightConnector1">
            <a:avLst/>
          </a:prstGeom>
          <a:noFill/>
          <a:ln cap="flat" cmpd="sng" w="38100">
            <a:solidFill>
              <a:srgbClr val="FFCD00"/>
            </a:solidFill>
            <a:prstDash val="solid"/>
            <a:round/>
            <a:headEnd len="sm" w="sm" type="none"/>
            <a:tailEnd len="sm" w="sm" type="triangle"/>
          </a:ln>
        </p:spPr>
      </p:cxnSp>
      <p:sp>
        <p:nvSpPr>
          <p:cNvPr id="515" name="Google Shape;515;p2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516" name="Google Shape;516;p25"/>
          <p:cNvSpPr/>
          <p:nvPr/>
        </p:nvSpPr>
        <p:spPr>
          <a:xfrm>
            <a:off x="7340580" y="1518225"/>
            <a:ext cx="1517700" cy="1318800"/>
          </a:xfrm>
          <a:prstGeom prst="ellipse">
            <a:avLst/>
          </a:prstGeom>
          <a:noFill/>
          <a:ln cap="flat" cmpd="sng" w="114300">
            <a:solidFill>
              <a:srgbClr val="FFCD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Lora"/>
                <a:ea typeface="Lora"/>
                <a:cs typeface="Lora"/>
                <a:sym typeface="Lora"/>
              </a:rPr>
              <a:t>Transform into </a:t>
            </a:r>
            <a:r>
              <a:rPr b="1" i="1" lang="en-US" sz="1300" u="none" cap="none" strike="noStrike">
                <a:solidFill>
                  <a:srgbClr val="000000"/>
                </a:solidFill>
                <a:latin typeface="Lora"/>
                <a:ea typeface="Lora"/>
                <a:cs typeface="Lora"/>
                <a:sym typeface="Lora"/>
              </a:rPr>
              <a:t>E. coli</a:t>
            </a:r>
            <a:endParaRPr b="1" i="1" sz="1300" u="none" cap="none" strike="noStrike">
              <a:solidFill>
                <a:srgbClr val="000000"/>
              </a:solidFill>
              <a:latin typeface="Lora"/>
              <a:ea typeface="Lora"/>
              <a:cs typeface="Lora"/>
              <a:sym typeface="Lora"/>
            </a:endParaRPr>
          </a:p>
        </p:txBody>
      </p:sp>
      <p:cxnSp>
        <p:nvCxnSpPr>
          <p:cNvPr id="517" name="Google Shape;517;p25"/>
          <p:cNvCxnSpPr>
            <a:endCxn id="516" idx="2"/>
          </p:cNvCxnSpPr>
          <p:nvPr/>
        </p:nvCxnSpPr>
        <p:spPr>
          <a:xfrm>
            <a:off x="6506580" y="2177625"/>
            <a:ext cx="834000" cy="0"/>
          </a:xfrm>
          <a:prstGeom prst="straightConnector1">
            <a:avLst/>
          </a:prstGeom>
          <a:noFill/>
          <a:ln cap="flat" cmpd="sng" w="38100">
            <a:solidFill>
              <a:srgbClr val="FFCD00"/>
            </a:solidFill>
            <a:prstDash val="solid"/>
            <a:round/>
            <a:headEnd len="sm" w="sm" type="none"/>
            <a:tailEnd len="sm" w="sm" type="triangle"/>
          </a:ln>
        </p:spPr>
      </p:cxnSp>
      <p:sp>
        <p:nvSpPr>
          <p:cNvPr id="518" name="Google Shape;518;p25"/>
          <p:cNvSpPr/>
          <p:nvPr/>
        </p:nvSpPr>
        <p:spPr>
          <a:xfrm>
            <a:off x="285799" y="3275675"/>
            <a:ext cx="1517700" cy="1318800"/>
          </a:xfrm>
          <a:prstGeom prst="ellipse">
            <a:avLst/>
          </a:prstGeom>
          <a:noFill/>
          <a:ln cap="flat" cmpd="sng" w="114300">
            <a:solidFill>
              <a:srgbClr val="FFCD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900"/>
              <a:buFont typeface="Arial"/>
              <a:buNone/>
            </a:pPr>
            <a:r>
              <a:rPr b="1" i="0" lang="en-US" sz="900" u="none" cap="none" strike="noStrike">
                <a:solidFill>
                  <a:schemeClr val="dk1"/>
                </a:solidFill>
                <a:latin typeface="Lora"/>
                <a:ea typeface="Lora"/>
                <a:cs typeface="Lora"/>
                <a:sym typeface="Lora"/>
              </a:rPr>
              <a:t> β-galactosidase assay</a:t>
            </a:r>
            <a:endParaRPr b="1" i="0" sz="1200" u="none" cap="none" strike="noStrike">
              <a:solidFill>
                <a:srgbClr val="000000"/>
              </a:solidFill>
              <a:latin typeface="Lora"/>
              <a:ea typeface="Lora"/>
              <a:cs typeface="Lora"/>
              <a:sym typeface="Lora"/>
            </a:endParaRPr>
          </a:p>
        </p:txBody>
      </p:sp>
      <p:sp>
        <p:nvSpPr>
          <p:cNvPr id="519" name="Google Shape;519;p25"/>
          <p:cNvSpPr/>
          <p:nvPr/>
        </p:nvSpPr>
        <p:spPr>
          <a:xfrm>
            <a:off x="4989030" y="3275675"/>
            <a:ext cx="1517700" cy="1318800"/>
          </a:xfrm>
          <a:prstGeom prst="ellipse">
            <a:avLst/>
          </a:prstGeom>
          <a:noFill/>
          <a:ln cap="flat" cmpd="sng" w="114300">
            <a:solidFill>
              <a:srgbClr val="FFCD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Lora"/>
                <a:ea typeface="Lora"/>
                <a:cs typeface="Lora"/>
                <a:sym typeface="Lora"/>
              </a:rPr>
              <a:t>Sequence</a:t>
            </a:r>
            <a:endParaRPr b="1" i="0" sz="1400" u="none" cap="none" strike="noStrike">
              <a:solidFill>
                <a:srgbClr val="000000"/>
              </a:solidFill>
              <a:latin typeface="Lora"/>
              <a:ea typeface="Lora"/>
              <a:cs typeface="Lora"/>
              <a:sym typeface="Lora"/>
            </a:endParaRPr>
          </a:p>
        </p:txBody>
      </p:sp>
      <p:sp>
        <p:nvSpPr>
          <p:cNvPr id="520" name="Google Shape;520;p25"/>
          <p:cNvSpPr/>
          <p:nvPr/>
        </p:nvSpPr>
        <p:spPr>
          <a:xfrm>
            <a:off x="2637392" y="3275675"/>
            <a:ext cx="1517700" cy="1318800"/>
          </a:xfrm>
          <a:prstGeom prst="ellipse">
            <a:avLst/>
          </a:prstGeom>
          <a:noFill/>
          <a:ln cap="flat" cmpd="sng" w="114300">
            <a:solidFill>
              <a:srgbClr val="FFCD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ora"/>
                <a:ea typeface="Lora"/>
                <a:cs typeface="Lora"/>
                <a:sym typeface="Lora"/>
              </a:rPr>
              <a:t>Electroporate</a:t>
            </a:r>
            <a:endParaRPr b="1" i="0" sz="1100" u="none" cap="none" strike="noStrike">
              <a:solidFill>
                <a:srgbClr val="000000"/>
              </a:solidFill>
              <a:latin typeface="Lora"/>
              <a:ea typeface="Lora"/>
              <a:cs typeface="Lora"/>
              <a:sym typeface="Lora"/>
            </a:endParaRPr>
          </a:p>
        </p:txBody>
      </p:sp>
      <p:cxnSp>
        <p:nvCxnSpPr>
          <p:cNvPr id="521" name="Google Shape;521;p25"/>
          <p:cNvCxnSpPr>
            <a:endCxn id="520" idx="2"/>
          </p:cNvCxnSpPr>
          <p:nvPr/>
        </p:nvCxnSpPr>
        <p:spPr>
          <a:xfrm>
            <a:off x="1803392" y="3935075"/>
            <a:ext cx="834000" cy="0"/>
          </a:xfrm>
          <a:prstGeom prst="straightConnector1">
            <a:avLst/>
          </a:prstGeom>
          <a:noFill/>
          <a:ln cap="flat" cmpd="sng" w="38100">
            <a:solidFill>
              <a:srgbClr val="FFCD00"/>
            </a:solidFill>
            <a:prstDash val="solid"/>
            <a:round/>
            <a:headEnd len="sm" w="sm" type="none"/>
            <a:tailEnd len="sm" w="sm" type="triangle"/>
          </a:ln>
        </p:spPr>
      </p:cxnSp>
      <p:cxnSp>
        <p:nvCxnSpPr>
          <p:cNvPr id="522" name="Google Shape;522;p25"/>
          <p:cNvCxnSpPr>
            <a:endCxn id="519" idx="2"/>
          </p:cNvCxnSpPr>
          <p:nvPr/>
        </p:nvCxnSpPr>
        <p:spPr>
          <a:xfrm>
            <a:off x="4155030" y="3935075"/>
            <a:ext cx="834000" cy="0"/>
          </a:xfrm>
          <a:prstGeom prst="straightConnector1">
            <a:avLst/>
          </a:prstGeom>
          <a:noFill/>
          <a:ln cap="flat" cmpd="sng" w="38100">
            <a:solidFill>
              <a:srgbClr val="FFCD00"/>
            </a:solidFill>
            <a:prstDash val="solid"/>
            <a:round/>
            <a:headEnd len="sm" w="sm" type="none"/>
            <a:tailEnd len="sm" w="sm" type="triangle"/>
          </a:ln>
        </p:spPr>
      </p:cxnSp>
      <p:sp>
        <p:nvSpPr>
          <p:cNvPr id="523" name="Google Shape;523;p25"/>
          <p:cNvSpPr/>
          <p:nvPr/>
        </p:nvSpPr>
        <p:spPr>
          <a:xfrm>
            <a:off x="7340655" y="3224075"/>
            <a:ext cx="1517700" cy="1318800"/>
          </a:xfrm>
          <a:prstGeom prst="ellipse">
            <a:avLst/>
          </a:prstGeom>
          <a:noFill/>
          <a:ln cap="flat" cmpd="sng" w="114300">
            <a:solidFill>
              <a:srgbClr val="FFCD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Lora"/>
                <a:ea typeface="Lora"/>
                <a:cs typeface="Lora"/>
                <a:sym typeface="Lora"/>
              </a:rPr>
              <a:t>Purify DNA</a:t>
            </a:r>
            <a:endParaRPr b="1" i="0" sz="1400" u="none" cap="none" strike="noStrike">
              <a:solidFill>
                <a:srgbClr val="000000"/>
              </a:solidFill>
              <a:latin typeface="Lora"/>
              <a:ea typeface="Lora"/>
              <a:cs typeface="Lora"/>
              <a:sym typeface="Lora"/>
            </a:endParaRPr>
          </a:p>
        </p:txBody>
      </p:sp>
      <p:cxnSp>
        <p:nvCxnSpPr>
          <p:cNvPr id="524" name="Google Shape;524;p25"/>
          <p:cNvCxnSpPr>
            <a:endCxn id="523" idx="2"/>
          </p:cNvCxnSpPr>
          <p:nvPr/>
        </p:nvCxnSpPr>
        <p:spPr>
          <a:xfrm>
            <a:off x="6506655" y="3883475"/>
            <a:ext cx="834000" cy="0"/>
          </a:xfrm>
          <a:prstGeom prst="straightConnector1">
            <a:avLst/>
          </a:prstGeom>
          <a:noFill/>
          <a:ln cap="flat" cmpd="sng" w="38100">
            <a:solidFill>
              <a:srgbClr val="FFCD00"/>
            </a:solidFill>
            <a:prstDash val="solid"/>
            <a:round/>
            <a:headEnd len="sm" w="sm" type="none"/>
            <a:tailEnd len="sm" w="sm" type="triangle"/>
          </a:ln>
        </p:spPr>
      </p:cxnSp>
      <p:cxnSp>
        <p:nvCxnSpPr>
          <p:cNvPr id="525" name="Google Shape;525;p25"/>
          <p:cNvCxnSpPr>
            <a:stCxn id="516" idx="4"/>
            <a:endCxn id="523" idx="0"/>
          </p:cNvCxnSpPr>
          <p:nvPr/>
        </p:nvCxnSpPr>
        <p:spPr>
          <a:xfrm>
            <a:off x="8099430" y="2837025"/>
            <a:ext cx="0" cy="387000"/>
          </a:xfrm>
          <a:prstGeom prst="straightConnector1">
            <a:avLst/>
          </a:prstGeom>
          <a:noFill/>
          <a:ln cap="flat" cmpd="sng" w="38100">
            <a:solidFill>
              <a:srgbClr val="FFCD00"/>
            </a:solidFill>
            <a:prstDash val="solid"/>
            <a:round/>
            <a:headEnd len="sm" w="sm" type="none"/>
            <a:tailEnd len="sm" w="sm"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26"/>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Font typeface="Lora"/>
              <a:buNone/>
            </a:pPr>
            <a:r>
              <a:rPr lang="en-US"/>
              <a:t>Type VI Secretion System</a:t>
            </a:r>
            <a:endParaRPr/>
          </a:p>
        </p:txBody>
      </p:sp>
      <p:sp>
        <p:nvSpPr>
          <p:cNvPr id="531" name="Google Shape;531;p2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Rules of Engagement: The Type VI Secretion System in Vibrio cholerae:  Trends in Microbiology" id="532" name="Google Shape;532;p26"/>
          <p:cNvPicPr preferRelativeResize="0"/>
          <p:nvPr/>
        </p:nvPicPr>
        <p:blipFill rotWithShape="1">
          <a:blip r:embed="rId3">
            <a:alphaModFix/>
          </a:blip>
          <a:srcRect b="0" l="0" r="0" t="0"/>
          <a:stretch/>
        </p:blipFill>
        <p:spPr>
          <a:xfrm>
            <a:off x="1381250" y="1589093"/>
            <a:ext cx="4084638" cy="3235752"/>
          </a:xfrm>
          <a:prstGeom prst="rect">
            <a:avLst/>
          </a:prstGeom>
          <a:noFill/>
          <a:ln>
            <a:noFill/>
          </a:ln>
        </p:spPr>
      </p:pic>
      <p:pic>
        <p:nvPicPr>
          <p:cNvPr id="533" name="Google Shape;533;p26"/>
          <p:cNvPicPr preferRelativeResize="0"/>
          <p:nvPr/>
        </p:nvPicPr>
        <p:blipFill rotWithShape="1">
          <a:blip r:embed="rId4">
            <a:alphaModFix/>
          </a:blip>
          <a:srcRect b="0" l="0" r="0" t="0"/>
          <a:stretch/>
        </p:blipFill>
        <p:spPr>
          <a:xfrm>
            <a:off x="5898572" y="4089579"/>
            <a:ext cx="2497282" cy="65666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7"/>
          <p:cNvSpPr txBox="1"/>
          <p:nvPr>
            <p:ph idx="1" type="body"/>
          </p:nvPr>
        </p:nvSpPr>
        <p:spPr>
          <a:xfrm>
            <a:off x="1990450" y="4037375"/>
            <a:ext cx="5163000" cy="519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60"/>
              </a:spcBef>
              <a:spcAft>
                <a:spcPts val="0"/>
              </a:spcAft>
              <a:buSzPts val="1400"/>
              <a:buNone/>
            </a:pPr>
            <a:r>
              <a:rPr b="1" i="0" lang="en-US" sz="2000"/>
              <a:t>Different Cell Types Used </a:t>
            </a:r>
            <a:endParaRPr b="1" i="0" sz="2000"/>
          </a:p>
        </p:txBody>
      </p:sp>
      <p:sp>
        <p:nvSpPr>
          <p:cNvPr id="539" name="Google Shape;539;p27"/>
          <p:cNvSpPr txBox="1"/>
          <p:nvPr>
            <p:ph idx="12" type="sldNum"/>
          </p:nvPr>
        </p:nvSpPr>
        <p:spPr>
          <a:xfrm>
            <a:off x="4297650" y="4780700"/>
            <a:ext cx="548700" cy="36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
        <p:nvSpPr>
          <p:cNvPr id="540" name="Google Shape;540;p27"/>
          <p:cNvSpPr/>
          <p:nvPr/>
        </p:nvSpPr>
        <p:spPr>
          <a:xfrm>
            <a:off x="222296" y="1175371"/>
            <a:ext cx="1358400" cy="3654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rpsU2</a:t>
            </a:r>
            <a:r>
              <a:rPr b="0" i="0" lang="en-US" sz="1200" u="none" cap="none" strike="noStrike">
                <a:solidFill>
                  <a:srgbClr val="000000"/>
                </a:solidFill>
                <a:latin typeface="Arial"/>
                <a:ea typeface="Arial"/>
                <a:cs typeface="Arial"/>
                <a:sym typeface="Arial"/>
              </a:rPr>
              <a:t> promoter</a:t>
            </a:r>
            <a:endParaRPr b="0" i="0" sz="1200" u="none" cap="none" strike="noStrike">
              <a:solidFill>
                <a:srgbClr val="000000"/>
              </a:solidFill>
              <a:latin typeface="Arial"/>
              <a:ea typeface="Arial"/>
              <a:cs typeface="Arial"/>
              <a:sym typeface="Arial"/>
            </a:endParaRPr>
          </a:p>
        </p:txBody>
      </p:sp>
      <p:sp>
        <p:nvSpPr>
          <p:cNvPr id="541" name="Google Shape;541;p27"/>
          <p:cNvSpPr/>
          <p:nvPr/>
        </p:nvSpPr>
        <p:spPr>
          <a:xfrm>
            <a:off x="1580753" y="1175371"/>
            <a:ext cx="1358400" cy="3654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rpsU2</a:t>
            </a:r>
            <a:r>
              <a:rPr b="0" i="0" lang="en-US" sz="1200" u="none" cap="none" strike="noStrike">
                <a:solidFill>
                  <a:srgbClr val="000000"/>
                </a:solidFill>
                <a:latin typeface="Arial"/>
                <a:ea typeface="Arial"/>
                <a:cs typeface="Arial"/>
                <a:sym typeface="Arial"/>
              </a:rPr>
              <a:t> 5’ UTR</a:t>
            </a:r>
            <a:endParaRPr b="0" i="0" sz="1200" u="none" cap="none" strike="noStrike">
              <a:solidFill>
                <a:srgbClr val="000000"/>
              </a:solidFill>
              <a:latin typeface="Arial"/>
              <a:ea typeface="Arial"/>
              <a:cs typeface="Arial"/>
              <a:sym typeface="Arial"/>
            </a:endParaRPr>
          </a:p>
        </p:txBody>
      </p:sp>
      <p:sp>
        <p:nvSpPr>
          <p:cNvPr id="542" name="Google Shape;542;p27"/>
          <p:cNvSpPr/>
          <p:nvPr/>
        </p:nvSpPr>
        <p:spPr>
          <a:xfrm>
            <a:off x="2939209" y="1175371"/>
            <a:ext cx="1358400" cy="3654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LacZ </a:t>
            </a:r>
            <a:endParaRPr b="0" i="0" sz="1200" u="none" cap="none" strike="noStrike">
              <a:solidFill>
                <a:srgbClr val="000000"/>
              </a:solidFill>
              <a:latin typeface="Arial"/>
              <a:ea typeface="Arial"/>
              <a:cs typeface="Arial"/>
              <a:sym typeface="Arial"/>
            </a:endParaRPr>
          </a:p>
        </p:txBody>
      </p:sp>
      <p:sp>
        <p:nvSpPr>
          <p:cNvPr id="543" name="Google Shape;543;p27"/>
          <p:cNvSpPr txBox="1"/>
          <p:nvPr/>
        </p:nvSpPr>
        <p:spPr>
          <a:xfrm>
            <a:off x="1645649" y="818550"/>
            <a:ext cx="1145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Quattrocento Sans"/>
                <a:ea typeface="Quattrocento Sans"/>
                <a:cs typeface="Quattrocento Sans"/>
                <a:sym typeface="Quattrocento Sans"/>
              </a:rPr>
              <a:t>pKR121</a:t>
            </a:r>
            <a:endParaRPr b="1" i="0" sz="1400" u="none" cap="none" strike="noStrike">
              <a:solidFill>
                <a:srgbClr val="000000"/>
              </a:solidFill>
              <a:latin typeface="Quattrocento Sans"/>
              <a:ea typeface="Quattrocento Sans"/>
              <a:cs typeface="Quattrocento Sans"/>
              <a:sym typeface="Quattrocento Sans"/>
            </a:endParaRPr>
          </a:p>
        </p:txBody>
      </p:sp>
      <p:sp>
        <p:nvSpPr>
          <p:cNvPr id="544" name="Google Shape;544;p27"/>
          <p:cNvSpPr/>
          <p:nvPr/>
        </p:nvSpPr>
        <p:spPr>
          <a:xfrm>
            <a:off x="201350" y="1954766"/>
            <a:ext cx="1358400" cy="365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tul 4 </a:t>
            </a:r>
            <a:r>
              <a:rPr b="0" i="0" lang="en-US" sz="1200" u="none" cap="none" strike="noStrike">
                <a:solidFill>
                  <a:srgbClr val="000000"/>
                </a:solidFill>
                <a:latin typeface="Arial"/>
                <a:ea typeface="Arial"/>
                <a:cs typeface="Arial"/>
                <a:sym typeface="Arial"/>
              </a:rPr>
              <a:t>promoter</a:t>
            </a:r>
            <a:endParaRPr b="0" i="0" sz="1200" u="none" cap="none" strike="noStrike">
              <a:solidFill>
                <a:srgbClr val="000000"/>
              </a:solidFill>
              <a:latin typeface="Arial"/>
              <a:ea typeface="Arial"/>
              <a:cs typeface="Arial"/>
              <a:sym typeface="Arial"/>
            </a:endParaRPr>
          </a:p>
        </p:txBody>
      </p:sp>
      <p:sp>
        <p:nvSpPr>
          <p:cNvPr id="545" name="Google Shape;545;p27"/>
          <p:cNvSpPr/>
          <p:nvPr/>
        </p:nvSpPr>
        <p:spPr>
          <a:xfrm>
            <a:off x="1559806" y="1954766"/>
            <a:ext cx="1358400" cy="365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tul</a:t>
            </a:r>
            <a:r>
              <a:rPr b="0" i="0" lang="en-US" sz="1200" u="none" cap="none" strike="noStrike">
                <a:solidFill>
                  <a:srgbClr val="000000"/>
                </a:solidFill>
                <a:latin typeface="Arial"/>
                <a:ea typeface="Arial"/>
                <a:cs typeface="Arial"/>
                <a:sym typeface="Arial"/>
              </a:rPr>
              <a:t> </a:t>
            </a:r>
            <a:r>
              <a:rPr b="0" i="1" lang="en-US" sz="1200" u="none" cap="none" strike="noStrike">
                <a:solidFill>
                  <a:srgbClr val="000000"/>
                </a:solidFill>
                <a:latin typeface="Arial"/>
                <a:ea typeface="Arial"/>
                <a:cs typeface="Arial"/>
                <a:sym typeface="Arial"/>
              </a:rPr>
              <a:t>4</a:t>
            </a:r>
            <a:r>
              <a:rPr b="0" i="0" lang="en-US" sz="1200" u="none" cap="none" strike="noStrike">
                <a:solidFill>
                  <a:srgbClr val="000000"/>
                </a:solidFill>
                <a:latin typeface="Arial"/>
                <a:ea typeface="Arial"/>
                <a:cs typeface="Arial"/>
                <a:sym typeface="Arial"/>
              </a:rPr>
              <a:t> 5’ UTR</a:t>
            </a:r>
            <a:endParaRPr b="0" i="0" sz="1200" u="none" cap="none" strike="noStrike">
              <a:solidFill>
                <a:srgbClr val="000000"/>
              </a:solidFill>
              <a:latin typeface="Arial"/>
              <a:ea typeface="Arial"/>
              <a:cs typeface="Arial"/>
              <a:sym typeface="Arial"/>
            </a:endParaRPr>
          </a:p>
        </p:txBody>
      </p:sp>
      <p:sp>
        <p:nvSpPr>
          <p:cNvPr id="546" name="Google Shape;546;p27"/>
          <p:cNvSpPr/>
          <p:nvPr/>
        </p:nvSpPr>
        <p:spPr>
          <a:xfrm>
            <a:off x="2918263" y="1954766"/>
            <a:ext cx="1358400" cy="3654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LacZ </a:t>
            </a:r>
            <a:endParaRPr b="0" i="0" sz="1200" u="none" cap="none" strike="noStrike">
              <a:solidFill>
                <a:srgbClr val="000000"/>
              </a:solidFill>
              <a:latin typeface="Arial"/>
              <a:ea typeface="Arial"/>
              <a:cs typeface="Arial"/>
              <a:sym typeface="Arial"/>
            </a:endParaRPr>
          </a:p>
        </p:txBody>
      </p:sp>
      <p:sp>
        <p:nvSpPr>
          <p:cNvPr id="547" name="Google Shape;547;p27"/>
          <p:cNvSpPr txBox="1"/>
          <p:nvPr/>
        </p:nvSpPr>
        <p:spPr>
          <a:xfrm>
            <a:off x="1624702" y="1597945"/>
            <a:ext cx="1145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Quattrocento Sans"/>
                <a:ea typeface="Quattrocento Sans"/>
                <a:cs typeface="Quattrocento Sans"/>
                <a:sym typeface="Quattrocento Sans"/>
              </a:rPr>
              <a:t>pKR111</a:t>
            </a:r>
            <a:endParaRPr b="1" i="0" sz="1400" u="none" cap="none" strike="noStrike">
              <a:solidFill>
                <a:srgbClr val="000000"/>
              </a:solidFill>
              <a:latin typeface="Quattrocento Sans"/>
              <a:ea typeface="Quattrocento Sans"/>
              <a:cs typeface="Quattrocento Sans"/>
              <a:sym typeface="Quattrocento Sans"/>
            </a:endParaRPr>
          </a:p>
        </p:txBody>
      </p:sp>
      <p:sp>
        <p:nvSpPr>
          <p:cNvPr id="548" name="Google Shape;548;p27"/>
          <p:cNvSpPr/>
          <p:nvPr/>
        </p:nvSpPr>
        <p:spPr>
          <a:xfrm>
            <a:off x="222302" y="2734132"/>
            <a:ext cx="1358400" cy="3654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rpsU2</a:t>
            </a:r>
            <a:r>
              <a:rPr b="0" i="0" lang="en-US" sz="1200" u="none" cap="none" strike="noStrike">
                <a:solidFill>
                  <a:srgbClr val="000000"/>
                </a:solidFill>
                <a:latin typeface="Arial"/>
                <a:ea typeface="Arial"/>
                <a:cs typeface="Arial"/>
                <a:sym typeface="Arial"/>
              </a:rPr>
              <a:t> promoter</a:t>
            </a:r>
            <a:endParaRPr b="0" i="0" sz="1200" u="none" cap="none" strike="noStrike">
              <a:solidFill>
                <a:srgbClr val="000000"/>
              </a:solidFill>
              <a:latin typeface="Arial"/>
              <a:ea typeface="Arial"/>
              <a:cs typeface="Arial"/>
              <a:sym typeface="Arial"/>
            </a:endParaRPr>
          </a:p>
        </p:txBody>
      </p:sp>
      <p:sp>
        <p:nvSpPr>
          <p:cNvPr id="549" name="Google Shape;549;p27"/>
          <p:cNvSpPr/>
          <p:nvPr/>
        </p:nvSpPr>
        <p:spPr>
          <a:xfrm>
            <a:off x="1580758" y="2734132"/>
            <a:ext cx="1358400" cy="365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tul 4 </a:t>
            </a:r>
            <a:r>
              <a:rPr b="0" i="0" lang="en-US" sz="1200" u="none" cap="none" strike="noStrike">
                <a:solidFill>
                  <a:srgbClr val="000000"/>
                </a:solidFill>
                <a:latin typeface="Arial"/>
                <a:ea typeface="Arial"/>
                <a:cs typeface="Arial"/>
                <a:sym typeface="Arial"/>
              </a:rPr>
              <a:t>5’ UTR</a:t>
            </a:r>
            <a:endParaRPr b="0" i="0" sz="1200" u="none" cap="none" strike="noStrike">
              <a:solidFill>
                <a:srgbClr val="000000"/>
              </a:solidFill>
              <a:latin typeface="Arial"/>
              <a:ea typeface="Arial"/>
              <a:cs typeface="Arial"/>
              <a:sym typeface="Arial"/>
            </a:endParaRPr>
          </a:p>
        </p:txBody>
      </p:sp>
      <p:sp>
        <p:nvSpPr>
          <p:cNvPr id="550" name="Google Shape;550;p27"/>
          <p:cNvSpPr/>
          <p:nvPr/>
        </p:nvSpPr>
        <p:spPr>
          <a:xfrm>
            <a:off x="2939214" y="2734132"/>
            <a:ext cx="1358400" cy="3654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LacZ </a:t>
            </a:r>
            <a:endParaRPr b="0" i="0" sz="1200" u="none" cap="none" strike="noStrike">
              <a:solidFill>
                <a:srgbClr val="000000"/>
              </a:solidFill>
              <a:latin typeface="Arial"/>
              <a:ea typeface="Arial"/>
              <a:cs typeface="Arial"/>
              <a:sym typeface="Arial"/>
            </a:endParaRPr>
          </a:p>
        </p:txBody>
      </p:sp>
      <p:sp>
        <p:nvSpPr>
          <p:cNvPr id="551" name="Google Shape;551;p27"/>
          <p:cNvSpPr txBox="1"/>
          <p:nvPr/>
        </p:nvSpPr>
        <p:spPr>
          <a:xfrm>
            <a:off x="1645654" y="2377311"/>
            <a:ext cx="1145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Quattrocento Sans"/>
                <a:ea typeface="Quattrocento Sans"/>
                <a:cs typeface="Quattrocento Sans"/>
                <a:sym typeface="Quattrocento Sans"/>
              </a:rPr>
              <a:t>pKR122</a:t>
            </a:r>
            <a:endParaRPr b="1" i="0" sz="1400" u="none" cap="none" strike="noStrike">
              <a:solidFill>
                <a:srgbClr val="000000"/>
              </a:solidFill>
              <a:latin typeface="Quattrocento Sans"/>
              <a:ea typeface="Quattrocento Sans"/>
              <a:cs typeface="Quattrocento Sans"/>
              <a:sym typeface="Quattrocento Sans"/>
            </a:endParaRPr>
          </a:p>
        </p:txBody>
      </p:sp>
      <p:sp>
        <p:nvSpPr>
          <p:cNvPr id="552" name="Google Shape;552;p27"/>
          <p:cNvSpPr/>
          <p:nvPr/>
        </p:nvSpPr>
        <p:spPr>
          <a:xfrm>
            <a:off x="222344" y="3513518"/>
            <a:ext cx="1358400" cy="365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tul 4  </a:t>
            </a:r>
            <a:r>
              <a:rPr b="0" i="0" lang="en-US" sz="1200" u="none" cap="none" strike="noStrike">
                <a:solidFill>
                  <a:srgbClr val="000000"/>
                </a:solidFill>
                <a:latin typeface="Arial"/>
                <a:ea typeface="Arial"/>
                <a:cs typeface="Arial"/>
                <a:sym typeface="Arial"/>
              </a:rPr>
              <a:t>promoter</a:t>
            </a:r>
            <a:endParaRPr b="0" i="0" sz="1200" u="none" cap="none" strike="noStrike">
              <a:solidFill>
                <a:srgbClr val="000000"/>
              </a:solidFill>
              <a:latin typeface="Arial"/>
              <a:ea typeface="Arial"/>
              <a:cs typeface="Arial"/>
              <a:sym typeface="Arial"/>
            </a:endParaRPr>
          </a:p>
        </p:txBody>
      </p:sp>
      <p:sp>
        <p:nvSpPr>
          <p:cNvPr id="553" name="Google Shape;553;p27"/>
          <p:cNvSpPr/>
          <p:nvPr/>
        </p:nvSpPr>
        <p:spPr>
          <a:xfrm>
            <a:off x="1580800" y="3513518"/>
            <a:ext cx="1358400" cy="3654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rpsU2</a:t>
            </a:r>
            <a:r>
              <a:rPr b="0" i="0" lang="en-US" sz="1200" u="none" cap="none" strike="noStrike">
                <a:solidFill>
                  <a:srgbClr val="000000"/>
                </a:solidFill>
                <a:latin typeface="Arial"/>
                <a:ea typeface="Arial"/>
                <a:cs typeface="Arial"/>
                <a:sym typeface="Arial"/>
              </a:rPr>
              <a:t> 5’ UTR</a:t>
            </a:r>
            <a:endParaRPr b="0" i="0" sz="1200" u="none" cap="none" strike="noStrike">
              <a:solidFill>
                <a:srgbClr val="000000"/>
              </a:solidFill>
              <a:latin typeface="Arial"/>
              <a:ea typeface="Arial"/>
              <a:cs typeface="Arial"/>
              <a:sym typeface="Arial"/>
            </a:endParaRPr>
          </a:p>
        </p:txBody>
      </p:sp>
      <p:sp>
        <p:nvSpPr>
          <p:cNvPr id="554" name="Google Shape;554;p27"/>
          <p:cNvSpPr/>
          <p:nvPr/>
        </p:nvSpPr>
        <p:spPr>
          <a:xfrm>
            <a:off x="2939257" y="3513518"/>
            <a:ext cx="1358400" cy="3654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LacZ </a:t>
            </a:r>
            <a:endParaRPr b="0" i="0" sz="1200" u="none" cap="none" strike="noStrike">
              <a:solidFill>
                <a:srgbClr val="000000"/>
              </a:solidFill>
              <a:latin typeface="Arial"/>
              <a:ea typeface="Arial"/>
              <a:cs typeface="Arial"/>
              <a:sym typeface="Arial"/>
            </a:endParaRPr>
          </a:p>
        </p:txBody>
      </p:sp>
      <p:sp>
        <p:nvSpPr>
          <p:cNvPr id="555" name="Google Shape;555;p27"/>
          <p:cNvSpPr txBox="1"/>
          <p:nvPr/>
        </p:nvSpPr>
        <p:spPr>
          <a:xfrm>
            <a:off x="1645696" y="3156696"/>
            <a:ext cx="1145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Quattrocento Sans"/>
                <a:ea typeface="Quattrocento Sans"/>
                <a:cs typeface="Quattrocento Sans"/>
                <a:sym typeface="Quattrocento Sans"/>
              </a:rPr>
              <a:t>pKR123</a:t>
            </a:r>
            <a:endParaRPr b="1" i="0" sz="1400" u="none" cap="none" strike="noStrike">
              <a:solidFill>
                <a:srgbClr val="000000"/>
              </a:solidFill>
              <a:latin typeface="Quattrocento Sans"/>
              <a:ea typeface="Quattrocento Sans"/>
              <a:cs typeface="Quattrocento Sans"/>
              <a:sym typeface="Quattrocento Sans"/>
            </a:endParaRPr>
          </a:p>
        </p:txBody>
      </p:sp>
      <p:sp>
        <p:nvSpPr>
          <p:cNvPr id="556" name="Google Shape;556;p27"/>
          <p:cNvSpPr/>
          <p:nvPr/>
        </p:nvSpPr>
        <p:spPr>
          <a:xfrm>
            <a:off x="4867296" y="1175371"/>
            <a:ext cx="1358400" cy="3654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rpsU2</a:t>
            </a:r>
            <a:r>
              <a:rPr b="0" i="0" lang="en-US" sz="1200" u="none" cap="none" strike="noStrike">
                <a:solidFill>
                  <a:srgbClr val="000000"/>
                </a:solidFill>
                <a:latin typeface="Arial"/>
                <a:ea typeface="Arial"/>
                <a:cs typeface="Arial"/>
                <a:sym typeface="Arial"/>
              </a:rPr>
              <a:t> promoter</a:t>
            </a:r>
            <a:endParaRPr b="0" i="0" sz="1200" u="none" cap="none" strike="noStrike">
              <a:solidFill>
                <a:srgbClr val="000000"/>
              </a:solidFill>
              <a:latin typeface="Arial"/>
              <a:ea typeface="Arial"/>
              <a:cs typeface="Arial"/>
              <a:sym typeface="Arial"/>
            </a:endParaRPr>
          </a:p>
        </p:txBody>
      </p:sp>
      <p:sp>
        <p:nvSpPr>
          <p:cNvPr id="557" name="Google Shape;557;p27"/>
          <p:cNvSpPr/>
          <p:nvPr/>
        </p:nvSpPr>
        <p:spPr>
          <a:xfrm>
            <a:off x="6225753" y="1175371"/>
            <a:ext cx="1358400" cy="3654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rpsU2</a:t>
            </a:r>
            <a:r>
              <a:rPr b="0" i="0" lang="en-US" sz="1200" u="none" cap="none" strike="noStrike">
                <a:solidFill>
                  <a:srgbClr val="000000"/>
                </a:solidFill>
                <a:latin typeface="Arial"/>
                <a:ea typeface="Arial"/>
                <a:cs typeface="Arial"/>
                <a:sym typeface="Arial"/>
              </a:rPr>
              <a:t> 5’ UTR</a:t>
            </a:r>
            <a:endParaRPr b="0" i="0" sz="1200" u="none" cap="none" strike="noStrike">
              <a:solidFill>
                <a:srgbClr val="000000"/>
              </a:solidFill>
              <a:latin typeface="Arial"/>
              <a:ea typeface="Arial"/>
              <a:cs typeface="Arial"/>
              <a:sym typeface="Arial"/>
            </a:endParaRPr>
          </a:p>
        </p:txBody>
      </p:sp>
      <p:sp>
        <p:nvSpPr>
          <p:cNvPr id="558" name="Google Shape;558;p27"/>
          <p:cNvSpPr/>
          <p:nvPr/>
        </p:nvSpPr>
        <p:spPr>
          <a:xfrm>
            <a:off x="7584209" y="1175371"/>
            <a:ext cx="1358400" cy="3654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LacZ </a:t>
            </a:r>
            <a:endParaRPr b="0" i="0" sz="1200" u="none" cap="none" strike="noStrike">
              <a:solidFill>
                <a:srgbClr val="000000"/>
              </a:solidFill>
              <a:latin typeface="Arial"/>
              <a:ea typeface="Arial"/>
              <a:cs typeface="Arial"/>
              <a:sym typeface="Arial"/>
            </a:endParaRPr>
          </a:p>
        </p:txBody>
      </p:sp>
      <p:sp>
        <p:nvSpPr>
          <p:cNvPr id="559" name="Google Shape;559;p27"/>
          <p:cNvSpPr txBox="1"/>
          <p:nvPr/>
        </p:nvSpPr>
        <p:spPr>
          <a:xfrm>
            <a:off x="6290649" y="818550"/>
            <a:ext cx="1145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Quattrocento Sans"/>
                <a:ea typeface="Quattrocento Sans"/>
                <a:cs typeface="Quattrocento Sans"/>
                <a:sym typeface="Quattrocento Sans"/>
              </a:rPr>
              <a:t>pKR121</a:t>
            </a:r>
            <a:endParaRPr b="1" i="0" sz="1400" u="none" cap="none" strike="noStrike">
              <a:solidFill>
                <a:srgbClr val="000000"/>
              </a:solidFill>
              <a:latin typeface="Quattrocento Sans"/>
              <a:ea typeface="Quattrocento Sans"/>
              <a:cs typeface="Quattrocento Sans"/>
              <a:sym typeface="Quattrocento Sans"/>
            </a:endParaRPr>
          </a:p>
        </p:txBody>
      </p:sp>
      <p:sp>
        <p:nvSpPr>
          <p:cNvPr id="560" name="Google Shape;560;p27"/>
          <p:cNvSpPr/>
          <p:nvPr/>
        </p:nvSpPr>
        <p:spPr>
          <a:xfrm>
            <a:off x="4846350" y="1954766"/>
            <a:ext cx="1358400" cy="365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tul 4 </a:t>
            </a:r>
            <a:r>
              <a:rPr b="0" i="0" lang="en-US" sz="1200" u="none" cap="none" strike="noStrike">
                <a:solidFill>
                  <a:srgbClr val="000000"/>
                </a:solidFill>
                <a:latin typeface="Arial"/>
                <a:ea typeface="Arial"/>
                <a:cs typeface="Arial"/>
                <a:sym typeface="Arial"/>
              </a:rPr>
              <a:t>promoter</a:t>
            </a:r>
            <a:endParaRPr b="0" i="0" sz="1200" u="none" cap="none" strike="noStrike">
              <a:solidFill>
                <a:srgbClr val="000000"/>
              </a:solidFill>
              <a:latin typeface="Arial"/>
              <a:ea typeface="Arial"/>
              <a:cs typeface="Arial"/>
              <a:sym typeface="Arial"/>
            </a:endParaRPr>
          </a:p>
        </p:txBody>
      </p:sp>
      <p:sp>
        <p:nvSpPr>
          <p:cNvPr id="561" name="Google Shape;561;p27"/>
          <p:cNvSpPr/>
          <p:nvPr/>
        </p:nvSpPr>
        <p:spPr>
          <a:xfrm>
            <a:off x="6204806" y="1954766"/>
            <a:ext cx="1358400" cy="365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tul 4 </a:t>
            </a:r>
            <a:r>
              <a:rPr b="0" i="0" lang="en-US" sz="1200" u="none" cap="none" strike="noStrike">
                <a:solidFill>
                  <a:srgbClr val="000000"/>
                </a:solidFill>
                <a:latin typeface="Arial"/>
                <a:ea typeface="Arial"/>
                <a:cs typeface="Arial"/>
                <a:sym typeface="Arial"/>
              </a:rPr>
              <a:t>5’ UTR</a:t>
            </a:r>
            <a:endParaRPr b="0" i="0" sz="1200" u="none" cap="none" strike="noStrike">
              <a:solidFill>
                <a:srgbClr val="000000"/>
              </a:solidFill>
              <a:latin typeface="Arial"/>
              <a:ea typeface="Arial"/>
              <a:cs typeface="Arial"/>
              <a:sym typeface="Arial"/>
            </a:endParaRPr>
          </a:p>
        </p:txBody>
      </p:sp>
      <p:sp>
        <p:nvSpPr>
          <p:cNvPr id="562" name="Google Shape;562;p27"/>
          <p:cNvSpPr/>
          <p:nvPr/>
        </p:nvSpPr>
        <p:spPr>
          <a:xfrm>
            <a:off x="7563263" y="1954766"/>
            <a:ext cx="1358400" cy="3654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LacZ </a:t>
            </a:r>
            <a:endParaRPr b="0" i="0" sz="1200" u="none" cap="none" strike="noStrike">
              <a:solidFill>
                <a:srgbClr val="000000"/>
              </a:solidFill>
              <a:latin typeface="Arial"/>
              <a:ea typeface="Arial"/>
              <a:cs typeface="Arial"/>
              <a:sym typeface="Arial"/>
            </a:endParaRPr>
          </a:p>
        </p:txBody>
      </p:sp>
      <p:sp>
        <p:nvSpPr>
          <p:cNvPr id="563" name="Google Shape;563;p27"/>
          <p:cNvSpPr txBox="1"/>
          <p:nvPr/>
        </p:nvSpPr>
        <p:spPr>
          <a:xfrm>
            <a:off x="6269702" y="1597945"/>
            <a:ext cx="1145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Quattrocento Sans"/>
                <a:ea typeface="Quattrocento Sans"/>
                <a:cs typeface="Quattrocento Sans"/>
                <a:sym typeface="Quattrocento Sans"/>
              </a:rPr>
              <a:t>pKR111</a:t>
            </a:r>
            <a:endParaRPr b="1" i="0" sz="1400" u="none" cap="none" strike="noStrike">
              <a:solidFill>
                <a:srgbClr val="000000"/>
              </a:solidFill>
              <a:latin typeface="Quattrocento Sans"/>
              <a:ea typeface="Quattrocento Sans"/>
              <a:cs typeface="Quattrocento Sans"/>
              <a:sym typeface="Quattrocento Sans"/>
            </a:endParaRPr>
          </a:p>
        </p:txBody>
      </p:sp>
      <p:sp>
        <p:nvSpPr>
          <p:cNvPr id="564" name="Google Shape;564;p27"/>
          <p:cNvSpPr/>
          <p:nvPr/>
        </p:nvSpPr>
        <p:spPr>
          <a:xfrm>
            <a:off x="4867302" y="2734132"/>
            <a:ext cx="1358400" cy="3654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rpsU2</a:t>
            </a:r>
            <a:r>
              <a:rPr b="0" i="0" lang="en-US" sz="1200" u="none" cap="none" strike="noStrike">
                <a:solidFill>
                  <a:srgbClr val="000000"/>
                </a:solidFill>
                <a:latin typeface="Arial"/>
                <a:ea typeface="Arial"/>
                <a:cs typeface="Arial"/>
                <a:sym typeface="Arial"/>
              </a:rPr>
              <a:t> promoter</a:t>
            </a:r>
            <a:endParaRPr b="0" i="0" sz="1200" u="none" cap="none" strike="noStrike">
              <a:solidFill>
                <a:srgbClr val="000000"/>
              </a:solidFill>
              <a:latin typeface="Arial"/>
              <a:ea typeface="Arial"/>
              <a:cs typeface="Arial"/>
              <a:sym typeface="Arial"/>
            </a:endParaRPr>
          </a:p>
        </p:txBody>
      </p:sp>
      <p:sp>
        <p:nvSpPr>
          <p:cNvPr id="565" name="Google Shape;565;p27"/>
          <p:cNvSpPr/>
          <p:nvPr/>
        </p:nvSpPr>
        <p:spPr>
          <a:xfrm>
            <a:off x="6225758" y="2734132"/>
            <a:ext cx="1358400" cy="365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tul 4 </a:t>
            </a:r>
            <a:r>
              <a:rPr b="0" i="0" lang="en-US" sz="1200" u="none" cap="none" strike="noStrike">
                <a:solidFill>
                  <a:srgbClr val="000000"/>
                </a:solidFill>
                <a:latin typeface="Arial"/>
                <a:ea typeface="Arial"/>
                <a:cs typeface="Arial"/>
                <a:sym typeface="Arial"/>
              </a:rPr>
              <a:t>5’ UTR</a:t>
            </a:r>
            <a:endParaRPr b="0" i="0" sz="1200" u="none" cap="none" strike="noStrike">
              <a:solidFill>
                <a:srgbClr val="000000"/>
              </a:solidFill>
              <a:latin typeface="Arial"/>
              <a:ea typeface="Arial"/>
              <a:cs typeface="Arial"/>
              <a:sym typeface="Arial"/>
            </a:endParaRPr>
          </a:p>
        </p:txBody>
      </p:sp>
      <p:sp>
        <p:nvSpPr>
          <p:cNvPr id="566" name="Google Shape;566;p27"/>
          <p:cNvSpPr/>
          <p:nvPr/>
        </p:nvSpPr>
        <p:spPr>
          <a:xfrm>
            <a:off x="7584214" y="2734132"/>
            <a:ext cx="1358400" cy="3654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LacZ </a:t>
            </a:r>
            <a:endParaRPr b="0" i="0" sz="1200" u="none" cap="none" strike="noStrike">
              <a:solidFill>
                <a:srgbClr val="000000"/>
              </a:solidFill>
              <a:latin typeface="Arial"/>
              <a:ea typeface="Arial"/>
              <a:cs typeface="Arial"/>
              <a:sym typeface="Arial"/>
            </a:endParaRPr>
          </a:p>
        </p:txBody>
      </p:sp>
      <p:sp>
        <p:nvSpPr>
          <p:cNvPr id="567" name="Google Shape;567;p27"/>
          <p:cNvSpPr txBox="1"/>
          <p:nvPr/>
        </p:nvSpPr>
        <p:spPr>
          <a:xfrm>
            <a:off x="6290654" y="2377311"/>
            <a:ext cx="1145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Quattrocento Sans"/>
                <a:ea typeface="Quattrocento Sans"/>
                <a:cs typeface="Quattrocento Sans"/>
                <a:sym typeface="Quattrocento Sans"/>
              </a:rPr>
              <a:t>pKR122</a:t>
            </a:r>
            <a:endParaRPr b="1" i="0" sz="1400" u="none" cap="none" strike="noStrike">
              <a:solidFill>
                <a:srgbClr val="000000"/>
              </a:solidFill>
              <a:latin typeface="Quattrocento Sans"/>
              <a:ea typeface="Quattrocento Sans"/>
              <a:cs typeface="Quattrocento Sans"/>
              <a:sym typeface="Quattrocento Sans"/>
            </a:endParaRPr>
          </a:p>
        </p:txBody>
      </p:sp>
      <p:sp>
        <p:nvSpPr>
          <p:cNvPr id="568" name="Google Shape;568;p27"/>
          <p:cNvSpPr/>
          <p:nvPr/>
        </p:nvSpPr>
        <p:spPr>
          <a:xfrm>
            <a:off x="4867344" y="3513518"/>
            <a:ext cx="1358400" cy="365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tul 4  </a:t>
            </a:r>
            <a:r>
              <a:rPr b="0" i="0" lang="en-US" sz="1200" u="none" cap="none" strike="noStrike">
                <a:solidFill>
                  <a:srgbClr val="000000"/>
                </a:solidFill>
                <a:latin typeface="Arial"/>
                <a:ea typeface="Arial"/>
                <a:cs typeface="Arial"/>
                <a:sym typeface="Arial"/>
              </a:rPr>
              <a:t>promoter</a:t>
            </a:r>
            <a:endParaRPr b="0" i="0" sz="1200" u="none" cap="none" strike="noStrike">
              <a:solidFill>
                <a:srgbClr val="000000"/>
              </a:solidFill>
              <a:latin typeface="Arial"/>
              <a:ea typeface="Arial"/>
              <a:cs typeface="Arial"/>
              <a:sym typeface="Arial"/>
            </a:endParaRPr>
          </a:p>
        </p:txBody>
      </p:sp>
      <p:sp>
        <p:nvSpPr>
          <p:cNvPr id="569" name="Google Shape;569;p27"/>
          <p:cNvSpPr/>
          <p:nvPr/>
        </p:nvSpPr>
        <p:spPr>
          <a:xfrm>
            <a:off x="6225800" y="3513518"/>
            <a:ext cx="1358400" cy="3654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rpsU2</a:t>
            </a:r>
            <a:r>
              <a:rPr b="0" i="0" lang="en-US" sz="1200" u="none" cap="none" strike="noStrike">
                <a:solidFill>
                  <a:srgbClr val="000000"/>
                </a:solidFill>
                <a:latin typeface="Arial"/>
                <a:ea typeface="Arial"/>
                <a:cs typeface="Arial"/>
                <a:sym typeface="Arial"/>
              </a:rPr>
              <a:t> 5’ UTR</a:t>
            </a:r>
            <a:endParaRPr b="0" i="0" sz="1200" u="none" cap="none" strike="noStrike">
              <a:solidFill>
                <a:srgbClr val="000000"/>
              </a:solidFill>
              <a:latin typeface="Arial"/>
              <a:ea typeface="Arial"/>
              <a:cs typeface="Arial"/>
              <a:sym typeface="Arial"/>
            </a:endParaRPr>
          </a:p>
        </p:txBody>
      </p:sp>
      <p:sp>
        <p:nvSpPr>
          <p:cNvPr id="570" name="Google Shape;570;p27"/>
          <p:cNvSpPr/>
          <p:nvPr/>
        </p:nvSpPr>
        <p:spPr>
          <a:xfrm>
            <a:off x="7584257" y="3513518"/>
            <a:ext cx="1358400" cy="365400"/>
          </a:xfrm>
          <a:prstGeom prst="rect">
            <a:avLst/>
          </a:prstGeom>
          <a:solidFill>
            <a:srgbClr val="FFCD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LacZ </a:t>
            </a:r>
            <a:endParaRPr b="0" i="0" sz="1200" u="none" cap="none" strike="noStrike">
              <a:solidFill>
                <a:srgbClr val="000000"/>
              </a:solidFill>
              <a:latin typeface="Arial"/>
              <a:ea typeface="Arial"/>
              <a:cs typeface="Arial"/>
              <a:sym typeface="Arial"/>
            </a:endParaRPr>
          </a:p>
        </p:txBody>
      </p:sp>
      <p:sp>
        <p:nvSpPr>
          <p:cNvPr id="571" name="Google Shape;571;p27"/>
          <p:cNvSpPr txBox="1"/>
          <p:nvPr/>
        </p:nvSpPr>
        <p:spPr>
          <a:xfrm>
            <a:off x="6290696" y="3156696"/>
            <a:ext cx="1145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Quattrocento Sans"/>
                <a:ea typeface="Quattrocento Sans"/>
                <a:cs typeface="Quattrocento Sans"/>
                <a:sym typeface="Quattrocento Sans"/>
              </a:rPr>
              <a:t>pKR123</a:t>
            </a:r>
            <a:endParaRPr b="1" i="0" sz="1400" u="none" cap="none" strike="noStrike">
              <a:solidFill>
                <a:srgbClr val="000000"/>
              </a:solidFill>
              <a:latin typeface="Quattrocento Sans"/>
              <a:ea typeface="Quattrocento Sans"/>
              <a:cs typeface="Quattrocento Sans"/>
              <a:sym typeface="Quattrocento Sans"/>
            </a:endParaRPr>
          </a:p>
        </p:txBody>
      </p:sp>
      <p:sp>
        <p:nvSpPr>
          <p:cNvPr id="572" name="Google Shape;572;p27"/>
          <p:cNvSpPr txBox="1"/>
          <p:nvPr/>
        </p:nvSpPr>
        <p:spPr>
          <a:xfrm>
            <a:off x="1084076" y="341291"/>
            <a:ext cx="2268245" cy="492412"/>
          </a:xfrm>
          <a:prstGeom prst="rect">
            <a:avLst/>
          </a:prstGeom>
          <a:solidFill>
            <a:srgbClr val="8BAB42">
              <a:alpha val="36862"/>
            </a:srgbClr>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Quattrocento Sans"/>
                <a:ea typeface="Quattrocento Sans"/>
                <a:cs typeface="Quattrocento Sans"/>
                <a:sym typeface="Quattrocento Sans"/>
              </a:rPr>
              <a:t>LVS: has bS21-2</a:t>
            </a:r>
            <a:endParaRPr b="1" i="0" sz="2000" u="none" cap="none" strike="noStrike">
              <a:solidFill>
                <a:schemeClr val="dk1"/>
              </a:solidFill>
              <a:latin typeface="Quattrocento Sans"/>
              <a:ea typeface="Quattrocento Sans"/>
              <a:cs typeface="Quattrocento Sans"/>
              <a:sym typeface="Quattrocento Sans"/>
            </a:endParaRPr>
          </a:p>
        </p:txBody>
      </p:sp>
      <p:sp>
        <p:nvSpPr>
          <p:cNvPr id="573" name="Google Shape;573;p27"/>
          <p:cNvSpPr txBox="1"/>
          <p:nvPr/>
        </p:nvSpPr>
        <p:spPr>
          <a:xfrm>
            <a:off x="5750009" y="340319"/>
            <a:ext cx="2364964" cy="492412"/>
          </a:xfrm>
          <a:prstGeom prst="rect">
            <a:avLst/>
          </a:prstGeom>
          <a:solidFill>
            <a:srgbClr val="963334">
              <a:alpha val="34117"/>
            </a:srgbClr>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1" lang="en-US" sz="2000" u="none" cap="none" strike="noStrike">
                <a:solidFill>
                  <a:schemeClr val="dk1"/>
                </a:solidFill>
                <a:latin typeface="Quattrocento Sans"/>
                <a:ea typeface="Quattrocento Sans"/>
                <a:cs typeface="Quattrocento Sans"/>
                <a:sym typeface="Quattrocento Sans"/>
              </a:rPr>
              <a:t>ΔrpsU2: </a:t>
            </a:r>
            <a:r>
              <a:rPr b="1" i="0" lang="en-US" sz="2000" u="none" cap="none" strike="noStrike">
                <a:solidFill>
                  <a:schemeClr val="dk1"/>
                </a:solidFill>
                <a:latin typeface="Quattrocento Sans"/>
                <a:ea typeface="Quattrocento Sans"/>
                <a:cs typeface="Quattrocento Sans"/>
                <a:sym typeface="Quattrocento Sans"/>
              </a:rPr>
              <a:t>no bS21-2</a:t>
            </a:r>
            <a:endParaRPr b="1" i="0" sz="2000" u="none" cap="none" strike="noStrike">
              <a:solidFill>
                <a:schemeClr val="dk1"/>
              </a:solidFill>
              <a:latin typeface="Quattrocento Sans"/>
              <a:ea typeface="Quattrocento Sans"/>
              <a:cs typeface="Quattrocento Sans"/>
              <a:sym typeface="Quattrocento Sans"/>
            </a:endParaRPr>
          </a:p>
        </p:txBody>
      </p:sp>
      <p:sp>
        <p:nvSpPr>
          <p:cNvPr id="574" name="Google Shape;574;p27"/>
          <p:cNvSpPr/>
          <p:nvPr/>
        </p:nvSpPr>
        <p:spPr>
          <a:xfrm>
            <a:off x="107375" y="826825"/>
            <a:ext cx="4305900" cy="3210600"/>
          </a:xfrm>
          <a:prstGeom prst="rect">
            <a:avLst/>
          </a:prstGeom>
          <a:solidFill>
            <a:srgbClr val="8BAB42">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7"/>
          <p:cNvSpPr/>
          <p:nvPr/>
        </p:nvSpPr>
        <p:spPr>
          <a:xfrm>
            <a:off x="4731050" y="826825"/>
            <a:ext cx="4305900" cy="3210600"/>
          </a:xfrm>
          <a:prstGeom prst="rect">
            <a:avLst/>
          </a:prstGeom>
          <a:solidFill>
            <a:srgbClr val="963334">
              <a:alpha val="3411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28"/>
          <p:cNvSpPr txBox="1"/>
          <p:nvPr>
            <p:ph type="title"/>
          </p:nvPr>
        </p:nvSpPr>
        <p:spPr>
          <a:xfrm>
            <a:off x="1381250" y="937125"/>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How do we answer this question?</a:t>
            </a:r>
            <a:endParaRPr/>
          </a:p>
        </p:txBody>
      </p:sp>
      <p:grpSp>
        <p:nvGrpSpPr>
          <p:cNvPr id="581" name="Google Shape;581;p28"/>
          <p:cNvGrpSpPr/>
          <p:nvPr/>
        </p:nvGrpSpPr>
        <p:grpSpPr>
          <a:xfrm>
            <a:off x="916458" y="1019750"/>
            <a:ext cx="214625" cy="214625"/>
            <a:chOff x="2594050" y="1631825"/>
            <a:chExt cx="439625" cy="439625"/>
          </a:xfrm>
        </p:grpSpPr>
        <p:sp>
          <p:nvSpPr>
            <p:cNvPr id="582" name="Google Shape;582;p28"/>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8"/>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28"/>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8"/>
            <p:cNvSpPr/>
            <p:nvPr/>
          </p:nvSpPr>
          <p:spPr>
            <a:xfrm>
              <a:off x="2814912" y="1754062"/>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6" name="Google Shape;586;p28"/>
          <p:cNvSpPr/>
          <p:nvPr/>
        </p:nvSpPr>
        <p:spPr>
          <a:xfrm>
            <a:off x="735997" y="2101525"/>
            <a:ext cx="1828800" cy="1828800"/>
          </a:xfrm>
          <a:prstGeom prst="ellipse">
            <a:avLst/>
          </a:prstGeom>
          <a:noFill/>
          <a:ln cap="flat" cmpd="sng" w="114300">
            <a:solidFill>
              <a:srgbClr val="FFCD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Lora"/>
                <a:ea typeface="Lora"/>
                <a:cs typeface="Lora"/>
                <a:sym typeface="Lora"/>
              </a:rPr>
              <a:t>Clone plasmids</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Lora"/>
                <a:ea typeface="Lora"/>
                <a:cs typeface="Lora"/>
                <a:sym typeface="Lora"/>
              </a:rPr>
              <a:t>w/ reporter gene</a:t>
            </a:r>
            <a:endParaRPr b="1" i="0" sz="1400" u="none" cap="none" strike="noStrike">
              <a:solidFill>
                <a:srgbClr val="000000"/>
              </a:solidFill>
              <a:latin typeface="Lora"/>
              <a:ea typeface="Lora"/>
              <a:cs typeface="Lora"/>
              <a:sym typeface="Lora"/>
            </a:endParaRPr>
          </a:p>
        </p:txBody>
      </p:sp>
      <p:sp>
        <p:nvSpPr>
          <p:cNvPr id="587" name="Google Shape;587;p28"/>
          <p:cNvSpPr/>
          <p:nvPr/>
        </p:nvSpPr>
        <p:spPr>
          <a:xfrm>
            <a:off x="3678394" y="2101924"/>
            <a:ext cx="1828800" cy="1828002"/>
          </a:xfrm>
          <a:prstGeom prst="ellipse">
            <a:avLst/>
          </a:prstGeom>
          <a:noFill/>
          <a:ln cap="flat" cmpd="sng" w="114300">
            <a:solidFill>
              <a:srgbClr val="FFCD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Lora"/>
                <a:ea typeface="Lora"/>
                <a:cs typeface="Lora"/>
                <a:sym typeface="Lora"/>
              </a:rPr>
              <a:t>Incorporate into</a:t>
            </a:r>
            <a:r>
              <a:rPr b="1" i="1" lang="en-US" sz="1400" u="none" cap="none" strike="noStrike">
                <a:solidFill>
                  <a:srgbClr val="000000"/>
                </a:solidFill>
                <a:latin typeface="Lora"/>
                <a:ea typeface="Lora"/>
                <a:cs typeface="Lora"/>
                <a:sym typeface="Lora"/>
              </a:rPr>
              <a:t> LVS F. tularensis</a:t>
            </a:r>
            <a:endParaRPr b="1" i="1" sz="1400" u="none" cap="none" strike="noStrike">
              <a:solidFill>
                <a:srgbClr val="000000"/>
              </a:solidFill>
              <a:latin typeface="Lora"/>
              <a:ea typeface="Lora"/>
              <a:cs typeface="Lora"/>
              <a:sym typeface="Lora"/>
            </a:endParaRPr>
          </a:p>
        </p:txBody>
      </p:sp>
      <p:sp>
        <p:nvSpPr>
          <p:cNvPr id="588" name="Google Shape;588;p28"/>
          <p:cNvSpPr/>
          <p:nvPr/>
        </p:nvSpPr>
        <p:spPr>
          <a:xfrm>
            <a:off x="6620790" y="2101525"/>
            <a:ext cx="1828800" cy="1828800"/>
          </a:xfrm>
          <a:prstGeom prst="ellipse">
            <a:avLst/>
          </a:prstGeom>
          <a:noFill/>
          <a:ln cap="flat" cmpd="sng" w="114300">
            <a:solidFill>
              <a:srgbClr val="FFCD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900"/>
              <a:buFont typeface="Arial"/>
              <a:buNone/>
            </a:pPr>
            <a:r>
              <a:rPr b="1" i="0" lang="en-US" sz="900" u="none" cap="none" strike="noStrike">
                <a:solidFill>
                  <a:schemeClr val="dk1"/>
                </a:solidFill>
                <a:latin typeface="Lora"/>
                <a:ea typeface="Lora"/>
                <a:cs typeface="Lora"/>
                <a:sym typeface="Lora"/>
              </a:rPr>
              <a:t> </a:t>
            </a:r>
            <a:r>
              <a:rPr b="1" i="0" lang="en-US" sz="1300" u="none" cap="none" strike="noStrike">
                <a:solidFill>
                  <a:schemeClr val="dk1"/>
                </a:solidFill>
                <a:latin typeface="Lora"/>
                <a:ea typeface="Lora"/>
                <a:cs typeface="Lora"/>
                <a:sym typeface="Lora"/>
              </a:rPr>
              <a:t>β-galactosidase</a:t>
            </a:r>
            <a:r>
              <a:rPr b="1" i="0" lang="en-US" sz="900" u="none" cap="none" strike="noStrike">
                <a:solidFill>
                  <a:schemeClr val="dk1"/>
                </a:solidFill>
                <a:latin typeface="Lora"/>
                <a:ea typeface="Lora"/>
                <a:cs typeface="Lora"/>
                <a:sym typeface="Lora"/>
              </a:rPr>
              <a:t> </a:t>
            </a:r>
            <a:r>
              <a:rPr b="1" i="0" lang="en-US" sz="1400" u="none" cap="none" strike="noStrike">
                <a:solidFill>
                  <a:schemeClr val="dk1"/>
                </a:solidFill>
                <a:latin typeface="Lora"/>
                <a:ea typeface="Lora"/>
                <a:cs typeface="Lora"/>
                <a:sym typeface="Lora"/>
              </a:rPr>
              <a:t>assay</a:t>
            </a:r>
            <a:endParaRPr b="1" i="0" sz="1200" u="none" cap="none" strike="noStrike">
              <a:solidFill>
                <a:srgbClr val="000000"/>
              </a:solidFill>
              <a:latin typeface="Lora"/>
              <a:ea typeface="Lora"/>
              <a:cs typeface="Lora"/>
              <a:sym typeface="Lora"/>
            </a:endParaRPr>
          </a:p>
        </p:txBody>
      </p:sp>
      <p:cxnSp>
        <p:nvCxnSpPr>
          <p:cNvPr id="589" name="Google Shape;589;p28"/>
          <p:cNvCxnSpPr/>
          <p:nvPr/>
        </p:nvCxnSpPr>
        <p:spPr>
          <a:xfrm>
            <a:off x="2611251" y="2984752"/>
            <a:ext cx="1113597" cy="0"/>
          </a:xfrm>
          <a:prstGeom prst="straightConnector1">
            <a:avLst/>
          </a:prstGeom>
          <a:noFill/>
          <a:ln cap="flat" cmpd="sng" w="76200">
            <a:solidFill>
              <a:srgbClr val="7F7F7F"/>
            </a:solidFill>
            <a:prstDash val="solid"/>
            <a:round/>
            <a:headEnd len="sm" w="sm" type="none"/>
            <a:tailEnd len="med" w="med" type="triangle"/>
          </a:ln>
        </p:spPr>
      </p:cxnSp>
      <p:cxnSp>
        <p:nvCxnSpPr>
          <p:cNvPr id="590" name="Google Shape;590;p28"/>
          <p:cNvCxnSpPr/>
          <p:nvPr/>
        </p:nvCxnSpPr>
        <p:spPr>
          <a:xfrm>
            <a:off x="5544951" y="3015925"/>
            <a:ext cx="1113597" cy="0"/>
          </a:xfrm>
          <a:prstGeom prst="straightConnector1">
            <a:avLst/>
          </a:prstGeom>
          <a:noFill/>
          <a:ln cap="flat" cmpd="sng" w="76200">
            <a:solidFill>
              <a:srgbClr val="7F7F7F"/>
            </a:solidFill>
            <a:prstDash val="solid"/>
            <a:round/>
            <a:headEnd len="sm" w="sm"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9"/>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Colony PCR</a:t>
            </a:r>
            <a:endParaRPr/>
          </a:p>
        </p:txBody>
      </p:sp>
      <p:sp>
        <p:nvSpPr>
          <p:cNvPr id="596" name="Google Shape;596;p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A picture containing text&#10;&#10;Description automatically generated" id="597" name="Google Shape;597;p29"/>
          <p:cNvPicPr preferRelativeResize="0"/>
          <p:nvPr/>
        </p:nvPicPr>
        <p:blipFill rotWithShape="1">
          <a:blip r:embed="rId3">
            <a:alphaModFix/>
          </a:blip>
          <a:srcRect b="0" l="15483" r="18734" t="0"/>
          <a:stretch/>
        </p:blipFill>
        <p:spPr>
          <a:xfrm>
            <a:off x="954434" y="1473251"/>
            <a:ext cx="2884805" cy="3276600"/>
          </a:xfrm>
          <a:prstGeom prst="rect">
            <a:avLst/>
          </a:prstGeom>
          <a:noFill/>
          <a:ln>
            <a:noFill/>
          </a:ln>
        </p:spPr>
      </p:pic>
      <p:graphicFrame>
        <p:nvGraphicFramePr>
          <p:cNvPr id="598" name="Google Shape;598;p29"/>
          <p:cNvGraphicFramePr/>
          <p:nvPr/>
        </p:nvGraphicFramePr>
        <p:xfrm>
          <a:off x="4603173" y="2350351"/>
          <a:ext cx="3000000" cy="3000000"/>
        </p:xfrm>
        <a:graphic>
          <a:graphicData uri="http://schemas.openxmlformats.org/drawingml/2006/table">
            <a:tbl>
              <a:tblPr bandRow="1" firstCol="1" firstRow="1">
                <a:noFill/>
                <a:tableStyleId>{2180B9AE-B24F-48C0-A80C-19E2B3991CA4}</a:tableStyleId>
              </a:tblPr>
              <a:tblGrid>
                <a:gridCol w="1071375"/>
                <a:gridCol w="823550"/>
                <a:gridCol w="1383075"/>
                <a:gridCol w="662050"/>
              </a:tblGrid>
              <a:tr h="177800">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Genotype</a:t>
                      </a:r>
                      <a:endParaRPr/>
                    </a:p>
                  </a:txBody>
                  <a:tcPr marT="0" marB="0" marR="68575" marL="68575">
                    <a:solidFill>
                      <a:schemeClr val="accent1"/>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Lane</a:t>
                      </a:r>
                      <a:endParaRPr sz="1400" u="none" cap="none" strike="noStrike">
                        <a:latin typeface="Quattrocento Sans"/>
                        <a:ea typeface="Quattrocento Sans"/>
                        <a:cs typeface="Quattrocento Sans"/>
                        <a:sym typeface="Quattrocento Sans"/>
                      </a:endParaRPr>
                    </a:p>
                  </a:txBody>
                  <a:tcPr marT="0" marB="0" marR="68575" marL="68575">
                    <a:solidFill>
                      <a:schemeClr val="accent1"/>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Expected</a:t>
                      </a:r>
                      <a:endParaRPr sz="1400" u="none" cap="none" strike="noStrike">
                        <a:latin typeface="Quattrocento Sans"/>
                        <a:ea typeface="Quattrocento Sans"/>
                        <a:cs typeface="Quattrocento Sans"/>
                        <a:sym typeface="Quattrocento Sans"/>
                      </a:endParaRPr>
                    </a:p>
                  </a:txBody>
                  <a:tcPr marT="0" marB="0" marR="68575" marL="68575">
                    <a:solidFill>
                      <a:schemeClr val="accent1"/>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Y/N</a:t>
                      </a:r>
                      <a:endParaRPr sz="1400" u="none" cap="none" strike="noStrike">
                        <a:latin typeface="Quattrocento Sans"/>
                        <a:ea typeface="Quattrocento Sans"/>
                        <a:cs typeface="Quattrocento Sans"/>
                        <a:sym typeface="Quattrocento Sans"/>
                      </a:endParaRPr>
                    </a:p>
                  </a:txBody>
                  <a:tcPr marT="0" marB="0" marR="68575" marL="68575">
                    <a:solidFill>
                      <a:schemeClr val="accent1"/>
                    </a:solidFill>
                  </a:tcPr>
                </a:tc>
              </a:tr>
              <a:tr h="177800">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Quattrocento Sans"/>
                          <a:ea typeface="Quattrocento Sans"/>
                          <a:cs typeface="Quattrocento Sans"/>
                          <a:sym typeface="Quattrocento Sans"/>
                        </a:rPr>
                        <a:t>LVS</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1</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1300</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Y</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r>
              <a:tr h="177800">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Quattrocento Sans"/>
                          <a:ea typeface="Quattrocento Sans"/>
                          <a:cs typeface="Quattrocento Sans"/>
                          <a:sym typeface="Quattrocento Sans"/>
                        </a:rPr>
                        <a:t>LVS</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2</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1300</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Y</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r>
              <a:tr h="177800">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Quattrocento Sans"/>
                          <a:ea typeface="Quattrocento Sans"/>
                          <a:cs typeface="Quattrocento Sans"/>
                          <a:sym typeface="Quattrocento Sans"/>
                        </a:rPr>
                        <a:t>LVS</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3</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1300</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Y</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r>
              <a:tr h="177800">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Δrpsu2</a:t>
                      </a:r>
                      <a:endParaRPr/>
                    </a:p>
                  </a:txBody>
                  <a:tcPr marT="0" marB="0" marR="68575" marL="68575">
                    <a:solidFill>
                      <a:srgbClr val="D5E5F2"/>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4</a:t>
                      </a:r>
                      <a:endParaRPr sz="1400" u="none" cap="none" strike="noStrike">
                        <a:latin typeface="Quattrocento Sans"/>
                        <a:ea typeface="Quattrocento Sans"/>
                        <a:cs typeface="Quattrocento Sans"/>
                        <a:sym typeface="Quattrocento Sans"/>
                      </a:endParaRPr>
                    </a:p>
                  </a:txBody>
                  <a:tcPr marT="0" marB="0" marR="68575" marL="68575">
                    <a:solidFill>
                      <a:srgbClr val="D5E5F2"/>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1100</a:t>
                      </a:r>
                      <a:endParaRPr sz="1400" u="none" cap="none" strike="noStrike">
                        <a:latin typeface="Quattrocento Sans"/>
                        <a:ea typeface="Quattrocento Sans"/>
                        <a:cs typeface="Quattrocento Sans"/>
                        <a:sym typeface="Quattrocento Sans"/>
                      </a:endParaRPr>
                    </a:p>
                  </a:txBody>
                  <a:tcPr marT="0" marB="0" marR="68575" marL="68575">
                    <a:solidFill>
                      <a:srgbClr val="D5E5F2"/>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Y</a:t>
                      </a:r>
                      <a:endParaRPr sz="1400" u="none" cap="none" strike="noStrike">
                        <a:latin typeface="Quattrocento Sans"/>
                        <a:ea typeface="Quattrocento Sans"/>
                        <a:cs typeface="Quattrocento Sans"/>
                        <a:sym typeface="Quattrocento Sans"/>
                      </a:endParaRPr>
                    </a:p>
                  </a:txBody>
                  <a:tcPr marT="0" marB="0" marR="68575" marL="68575">
                    <a:solidFill>
                      <a:srgbClr val="D5E5F2"/>
                    </a:solidFill>
                  </a:tcPr>
                </a:tc>
              </a:tr>
              <a:tr h="1778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Quattrocento Sans"/>
                          <a:ea typeface="Quattrocento Sans"/>
                          <a:cs typeface="Quattrocento Sans"/>
                          <a:sym typeface="Quattrocento Sans"/>
                        </a:rPr>
                        <a:t>Δrpsu2</a:t>
                      </a:r>
                      <a:endParaRPr/>
                    </a:p>
                  </a:txBody>
                  <a:tcPr marT="0" marB="0" marR="68575" marL="68575">
                    <a:solidFill>
                      <a:srgbClr val="D5E5F2"/>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5</a:t>
                      </a:r>
                      <a:endParaRPr sz="1400" u="none" cap="none" strike="noStrike">
                        <a:latin typeface="Quattrocento Sans"/>
                        <a:ea typeface="Quattrocento Sans"/>
                        <a:cs typeface="Quattrocento Sans"/>
                        <a:sym typeface="Quattrocento Sans"/>
                      </a:endParaRPr>
                    </a:p>
                  </a:txBody>
                  <a:tcPr marT="0" marB="0" marR="68575" marL="68575">
                    <a:solidFill>
                      <a:srgbClr val="D5E5F2"/>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1100</a:t>
                      </a:r>
                      <a:endParaRPr sz="1400" u="none" cap="none" strike="noStrike">
                        <a:latin typeface="Quattrocento Sans"/>
                        <a:ea typeface="Quattrocento Sans"/>
                        <a:cs typeface="Quattrocento Sans"/>
                        <a:sym typeface="Quattrocento Sans"/>
                      </a:endParaRPr>
                    </a:p>
                  </a:txBody>
                  <a:tcPr marT="0" marB="0" marR="68575" marL="68575">
                    <a:solidFill>
                      <a:srgbClr val="D5E5F2"/>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Y</a:t>
                      </a:r>
                      <a:endParaRPr sz="1400" u="none" cap="none" strike="noStrike">
                        <a:latin typeface="Quattrocento Sans"/>
                        <a:ea typeface="Quattrocento Sans"/>
                        <a:cs typeface="Quattrocento Sans"/>
                        <a:sym typeface="Quattrocento Sans"/>
                      </a:endParaRPr>
                    </a:p>
                  </a:txBody>
                  <a:tcPr marT="0" marB="0" marR="68575" marL="68575">
                    <a:solidFill>
                      <a:srgbClr val="D5E5F2"/>
                    </a:solidFill>
                  </a:tcPr>
                </a:tc>
              </a:tr>
              <a:tr h="1778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Quattrocento Sans"/>
                          <a:ea typeface="Quattrocento Sans"/>
                          <a:cs typeface="Quattrocento Sans"/>
                          <a:sym typeface="Quattrocento Sans"/>
                        </a:rPr>
                        <a:t>Δrpsu2</a:t>
                      </a:r>
                      <a:endParaRPr/>
                    </a:p>
                  </a:txBody>
                  <a:tcPr marT="0" marB="0" marR="68575" marL="68575">
                    <a:solidFill>
                      <a:srgbClr val="D5E5F2"/>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6</a:t>
                      </a:r>
                      <a:endParaRPr sz="1400" u="none" cap="none" strike="noStrike">
                        <a:latin typeface="Quattrocento Sans"/>
                        <a:ea typeface="Quattrocento Sans"/>
                        <a:cs typeface="Quattrocento Sans"/>
                        <a:sym typeface="Quattrocento Sans"/>
                      </a:endParaRPr>
                    </a:p>
                  </a:txBody>
                  <a:tcPr marT="0" marB="0" marR="68575" marL="68575">
                    <a:solidFill>
                      <a:srgbClr val="D5E5F2"/>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1100</a:t>
                      </a:r>
                      <a:endParaRPr sz="1400" u="none" cap="none" strike="noStrike">
                        <a:latin typeface="Quattrocento Sans"/>
                        <a:ea typeface="Quattrocento Sans"/>
                        <a:cs typeface="Quattrocento Sans"/>
                        <a:sym typeface="Quattrocento Sans"/>
                      </a:endParaRPr>
                    </a:p>
                  </a:txBody>
                  <a:tcPr marT="0" marB="0" marR="68575" marL="68575">
                    <a:solidFill>
                      <a:srgbClr val="D5E5F2"/>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Y</a:t>
                      </a:r>
                      <a:endParaRPr sz="1400" u="none" cap="none" strike="noStrike">
                        <a:latin typeface="Quattrocento Sans"/>
                        <a:ea typeface="Quattrocento Sans"/>
                        <a:cs typeface="Quattrocento Sans"/>
                        <a:sym typeface="Quattrocento Sans"/>
                      </a:endParaRPr>
                    </a:p>
                  </a:txBody>
                  <a:tcPr marT="0" marB="0" marR="68575" marL="68575">
                    <a:solidFill>
                      <a:srgbClr val="D5E5F2"/>
                    </a:solidFill>
                  </a:tcPr>
                </a:tc>
              </a:tr>
              <a:tr h="1778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Quattrocento Sans"/>
                          <a:ea typeface="Quattrocento Sans"/>
                          <a:cs typeface="Quattrocento Sans"/>
                          <a:sym typeface="Quattrocento Sans"/>
                        </a:rPr>
                        <a:t>Δrpsu2</a:t>
                      </a:r>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7</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1100</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Y</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r>
              <a:tr h="177800">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Quattrocento Sans"/>
                          <a:ea typeface="Quattrocento Sans"/>
                          <a:cs typeface="Quattrocento Sans"/>
                          <a:sym typeface="Quattrocento Sans"/>
                        </a:rPr>
                        <a:t>Pos control</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8</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1300</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Y</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r>
              <a:tr h="177800">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Quattrocento Sans"/>
                          <a:ea typeface="Quattrocento Sans"/>
                          <a:cs typeface="Quattrocento Sans"/>
                          <a:sym typeface="Quattrocento Sans"/>
                        </a:rPr>
                        <a:t>Pos control</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9</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1300</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Y</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r>
              <a:tr h="177800">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Neg control</a:t>
                      </a:r>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10</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0</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c>
                  <a:txBody>
                    <a:bodyPr/>
                    <a:lstStyle/>
                    <a:p>
                      <a:pPr indent="0" lvl="0" marL="0" marR="0" rtl="0" algn="ctr">
                        <a:lnSpc>
                          <a:spcPct val="100000"/>
                        </a:lnSpc>
                        <a:spcBef>
                          <a:spcPts val="0"/>
                        </a:spcBef>
                        <a:spcAft>
                          <a:spcPts val="0"/>
                        </a:spcAft>
                        <a:buNone/>
                      </a:pPr>
                      <a:r>
                        <a:rPr lang="en-US" sz="1400" u="none" cap="none" strike="noStrike">
                          <a:latin typeface="Quattrocento Sans"/>
                          <a:ea typeface="Quattrocento Sans"/>
                          <a:cs typeface="Quattrocento Sans"/>
                          <a:sym typeface="Quattrocento Sans"/>
                        </a:rPr>
                        <a:t>Y</a:t>
                      </a:r>
                      <a:endParaRPr sz="1400" u="none" cap="none" strike="noStrike">
                        <a:latin typeface="Quattrocento Sans"/>
                        <a:ea typeface="Quattrocento Sans"/>
                        <a:cs typeface="Quattrocento Sans"/>
                        <a:sym typeface="Quattrocento Sans"/>
                      </a:endParaRPr>
                    </a:p>
                  </a:txBody>
                  <a:tcPr marT="0" marB="0" marR="68575" marL="68575">
                    <a:solidFill>
                      <a:srgbClr val="ADCCE5"/>
                    </a:solidFill>
                  </a:tcPr>
                </a:tc>
              </a:tr>
            </a:tbl>
          </a:graphicData>
        </a:graphic>
      </p:graphicFrame>
      <p:sp>
        <p:nvSpPr>
          <p:cNvPr id="599" name="Google Shape;599;p29"/>
          <p:cNvSpPr txBox="1"/>
          <p:nvPr>
            <p:ph idx="2" type="body"/>
          </p:nvPr>
        </p:nvSpPr>
        <p:spPr>
          <a:xfrm>
            <a:off x="5012916" y="1618700"/>
            <a:ext cx="3425400" cy="32310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600"/>
              </a:spcBef>
              <a:spcAft>
                <a:spcPts val="0"/>
              </a:spcAft>
              <a:buSzPts val="2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i="1" lang="en-US"/>
              <a:t>Francisella tularensis</a:t>
            </a:r>
            <a:endParaRPr i="1"/>
          </a:p>
        </p:txBody>
      </p:sp>
      <p:sp>
        <p:nvSpPr>
          <p:cNvPr id="69" name="Google Shape;69;p3"/>
          <p:cNvSpPr txBox="1"/>
          <p:nvPr>
            <p:ph idx="2" type="body"/>
          </p:nvPr>
        </p:nvSpPr>
        <p:spPr>
          <a:xfrm>
            <a:off x="5012916" y="1618700"/>
            <a:ext cx="3425400" cy="3231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US"/>
              <a:t>Gram (-) </a:t>
            </a:r>
            <a:endParaRPr/>
          </a:p>
          <a:p>
            <a:pPr indent="-355600" lvl="0" marL="457200" rtl="0" algn="l">
              <a:lnSpc>
                <a:spcPct val="100000"/>
              </a:lnSpc>
              <a:spcBef>
                <a:spcPts val="0"/>
              </a:spcBef>
              <a:spcAft>
                <a:spcPts val="0"/>
              </a:spcAft>
              <a:buSzPts val="2000"/>
              <a:buChar char="◉"/>
            </a:pPr>
            <a:r>
              <a:rPr lang="en-US"/>
              <a:t>Causative agent of tularemia</a:t>
            </a:r>
            <a:endParaRPr/>
          </a:p>
          <a:p>
            <a:pPr indent="-355600" lvl="0" marL="457200" rtl="0" algn="l">
              <a:lnSpc>
                <a:spcPct val="100000"/>
              </a:lnSpc>
              <a:spcBef>
                <a:spcPts val="0"/>
              </a:spcBef>
              <a:spcAft>
                <a:spcPts val="0"/>
              </a:spcAft>
              <a:buSzPts val="2000"/>
              <a:buChar char="◉"/>
            </a:pPr>
            <a:r>
              <a:rPr lang="en-US"/>
              <a:t>Sometimes fatal in both humans and animals </a:t>
            </a:r>
            <a:r>
              <a:rPr baseline="-25000" lang="en-US"/>
              <a:t>1</a:t>
            </a:r>
            <a:endParaRPr baseline="-25000"/>
          </a:p>
          <a:p>
            <a:pPr indent="-355600" lvl="0" marL="457200" rtl="0" algn="l">
              <a:lnSpc>
                <a:spcPct val="100000"/>
              </a:lnSpc>
              <a:spcBef>
                <a:spcPts val="0"/>
              </a:spcBef>
              <a:spcAft>
                <a:spcPts val="0"/>
              </a:spcAft>
              <a:buSzPts val="2000"/>
              <a:buChar char="◉"/>
            </a:pPr>
            <a:r>
              <a:rPr lang="en-US" u="sng"/>
              <a:t>Highly virulent </a:t>
            </a:r>
            <a:r>
              <a:rPr baseline="-25000" lang="en-US"/>
              <a:t>2</a:t>
            </a:r>
            <a:endParaRPr baseline="-25000"/>
          </a:p>
          <a:p>
            <a:pPr indent="-355600" lvl="0" marL="457200" rtl="0" algn="l">
              <a:lnSpc>
                <a:spcPct val="100000"/>
              </a:lnSpc>
              <a:spcBef>
                <a:spcPts val="0"/>
              </a:spcBef>
              <a:spcAft>
                <a:spcPts val="0"/>
              </a:spcAft>
              <a:buSzPts val="2000"/>
              <a:buChar char="◉"/>
            </a:pPr>
            <a:r>
              <a:rPr lang="en-US"/>
              <a:t>Found in 49 states </a:t>
            </a:r>
            <a:r>
              <a:rPr baseline="-25000" lang="en-US"/>
              <a:t>3</a:t>
            </a:r>
            <a:endParaRPr baseline="-25000"/>
          </a:p>
          <a:p>
            <a:pPr indent="0" lvl="0" marL="0" rtl="0" algn="l">
              <a:lnSpc>
                <a:spcPct val="100000"/>
              </a:lnSpc>
              <a:spcBef>
                <a:spcPts val="600"/>
              </a:spcBef>
              <a:spcAft>
                <a:spcPts val="0"/>
              </a:spcAft>
              <a:buSzPts val="2000"/>
              <a:buNone/>
            </a:pPr>
            <a:r>
              <a:rPr lang="en-US"/>
              <a:t> </a:t>
            </a:r>
            <a:endParaRPr/>
          </a:p>
          <a:p>
            <a:pPr indent="-298450" lvl="0" marL="457200" rtl="0" algn="l">
              <a:lnSpc>
                <a:spcPct val="115000"/>
              </a:lnSpc>
              <a:spcBef>
                <a:spcPts val="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Minnesota Dept. Health Staff, 2006</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WHO, 2007</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CDC, 2021</a:t>
            </a:r>
            <a:endParaRPr sz="1100">
              <a:solidFill>
                <a:schemeClr val="dk1"/>
              </a:solidFill>
              <a:latin typeface="Calibri"/>
              <a:ea typeface="Calibri"/>
              <a:cs typeface="Calibri"/>
              <a:sym typeface="Calibri"/>
            </a:endParaRPr>
          </a:p>
        </p:txBody>
      </p:sp>
      <p:sp>
        <p:nvSpPr>
          <p:cNvPr id="70" name="Google Shape;70;p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71" name="Google Shape;71;p3"/>
          <p:cNvSpPr txBox="1"/>
          <p:nvPr/>
        </p:nvSpPr>
        <p:spPr>
          <a:xfrm>
            <a:off x="1396255" y="4434202"/>
            <a:ext cx="273483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700" u="none" cap="none" strike="noStrike">
                <a:solidFill>
                  <a:srgbClr val="31261D"/>
                </a:solidFill>
                <a:latin typeface="Open Sans"/>
                <a:ea typeface="Open Sans"/>
                <a:cs typeface="Open Sans"/>
                <a:sym typeface="Open Sans"/>
              </a:rPr>
              <a:t>National Institute of Allergy and Infectious Disease (NIAID) Laboratory of Intracellular Parasites, Tularemia Pathogenesis Section</a:t>
            </a:r>
            <a:endParaRPr b="0" i="0" sz="700" u="none" cap="none" strike="noStrike">
              <a:solidFill>
                <a:srgbClr val="000000"/>
              </a:solidFill>
              <a:latin typeface="Arial"/>
              <a:ea typeface="Arial"/>
              <a:cs typeface="Arial"/>
              <a:sym typeface="Arial"/>
            </a:endParaRPr>
          </a:p>
        </p:txBody>
      </p:sp>
      <p:pic>
        <p:nvPicPr>
          <p:cNvPr id="72" name="Google Shape;72;p3"/>
          <p:cNvPicPr preferRelativeResize="0"/>
          <p:nvPr/>
        </p:nvPicPr>
        <p:blipFill rotWithShape="1">
          <a:blip r:embed="rId3">
            <a:alphaModFix/>
          </a:blip>
          <a:srcRect b="0" l="0" r="0" t="0"/>
          <a:stretch/>
        </p:blipFill>
        <p:spPr>
          <a:xfrm>
            <a:off x="1396255" y="1544711"/>
            <a:ext cx="2734830" cy="28648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0"/>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Font typeface="Lora"/>
              <a:buNone/>
            </a:pPr>
            <a:r>
              <a:rPr lang="en-US"/>
              <a:t>Transformation</a:t>
            </a:r>
            <a:endParaRPr/>
          </a:p>
        </p:txBody>
      </p:sp>
      <p:sp>
        <p:nvSpPr>
          <p:cNvPr id="605" name="Google Shape;605;p3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606" name="Google Shape;606;p30"/>
          <p:cNvSpPr txBox="1"/>
          <p:nvPr/>
        </p:nvSpPr>
        <p:spPr>
          <a:xfrm>
            <a:off x="665018" y="3661263"/>
            <a:ext cx="174913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Quattrocento Sans"/>
                <a:ea typeface="Quattrocento Sans"/>
                <a:cs typeface="Quattrocento Sans"/>
                <a:sym typeface="Quattrocento Sans"/>
              </a:rPr>
              <a:t>Arbitrary plasmid</a:t>
            </a:r>
            <a:endParaRPr/>
          </a:p>
        </p:txBody>
      </p:sp>
      <p:sp>
        <p:nvSpPr>
          <p:cNvPr id="607" name="Google Shape;607;p30"/>
          <p:cNvSpPr/>
          <p:nvPr/>
        </p:nvSpPr>
        <p:spPr>
          <a:xfrm>
            <a:off x="2531772" y="2485405"/>
            <a:ext cx="661701" cy="311727"/>
          </a:xfrm>
          <a:prstGeom prst="rightArrow">
            <a:avLst>
              <a:gd fmla="val 50000" name="adj1"/>
              <a:gd fmla="val 50000" name="adj2"/>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8" name="Google Shape;608;p30"/>
          <p:cNvSpPr/>
          <p:nvPr/>
        </p:nvSpPr>
        <p:spPr>
          <a:xfrm>
            <a:off x="3368185" y="1936173"/>
            <a:ext cx="2179030" cy="1271154"/>
          </a:xfrm>
          <a:prstGeom prst="ellipse">
            <a:avLst/>
          </a:prstGeom>
          <a:solidFill>
            <a:srgbClr val="83B3D9"/>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9" name="Google Shape;609;p30"/>
          <p:cNvSpPr/>
          <p:nvPr/>
        </p:nvSpPr>
        <p:spPr>
          <a:xfrm>
            <a:off x="3740728" y="2281050"/>
            <a:ext cx="1433946" cy="720436"/>
          </a:xfrm>
          <a:custGeom>
            <a:rect b="b" l="l" r="r" t="t"/>
            <a:pathLst>
              <a:path extrusionOk="0" h="609600" w="1271155">
                <a:moveTo>
                  <a:pt x="0" y="235527"/>
                </a:moveTo>
                <a:cubicBezTo>
                  <a:pt x="724" y="253613"/>
                  <a:pt x="246" y="315188"/>
                  <a:pt x="6927" y="346364"/>
                </a:cubicBezTo>
                <a:cubicBezTo>
                  <a:pt x="9604" y="358859"/>
                  <a:pt x="16633" y="378943"/>
                  <a:pt x="20782" y="391391"/>
                </a:cubicBezTo>
                <a:cubicBezTo>
                  <a:pt x="20863" y="391961"/>
                  <a:pt x="25685" y="428907"/>
                  <a:pt x="27709" y="432955"/>
                </a:cubicBezTo>
                <a:cubicBezTo>
                  <a:pt x="32150" y="441838"/>
                  <a:pt x="39254" y="449118"/>
                  <a:pt x="45027" y="457200"/>
                </a:cubicBezTo>
                <a:cubicBezTo>
                  <a:pt x="50402" y="476009"/>
                  <a:pt x="50357" y="483777"/>
                  <a:pt x="62346" y="498764"/>
                </a:cubicBezTo>
                <a:cubicBezTo>
                  <a:pt x="67446" y="505139"/>
                  <a:pt x="74147" y="510064"/>
                  <a:pt x="79664" y="516082"/>
                </a:cubicBezTo>
                <a:cubicBezTo>
                  <a:pt x="86857" y="523928"/>
                  <a:pt x="91675" y="534297"/>
                  <a:pt x="100446" y="540327"/>
                </a:cubicBezTo>
                <a:cubicBezTo>
                  <a:pt x="110693" y="547372"/>
                  <a:pt x="123719" y="549132"/>
                  <a:pt x="135082" y="554182"/>
                </a:cubicBezTo>
                <a:cubicBezTo>
                  <a:pt x="144518" y="558376"/>
                  <a:pt x="153066" y="564563"/>
                  <a:pt x="162791" y="568036"/>
                </a:cubicBezTo>
                <a:cubicBezTo>
                  <a:pt x="169813" y="570544"/>
                  <a:pt x="212429" y="574707"/>
                  <a:pt x="214746" y="574964"/>
                </a:cubicBezTo>
                <a:cubicBezTo>
                  <a:pt x="229755" y="573809"/>
                  <a:pt x="245215" y="575331"/>
                  <a:pt x="259773" y="571500"/>
                </a:cubicBezTo>
                <a:cubicBezTo>
                  <a:pt x="266637" y="569694"/>
                  <a:pt x="285253" y="554845"/>
                  <a:pt x="290946" y="547255"/>
                </a:cubicBezTo>
                <a:cubicBezTo>
                  <a:pt x="294985" y="541869"/>
                  <a:pt x="297603" y="535538"/>
                  <a:pt x="301337" y="529936"/>
                </a:cubicBezTo>
                <a:cubicBezTo>
                  <a:pt x="311530" y="514645"/>
                  <a:pt x="314851" y="512958"/>
                  <a:pt x="329046" y="498764"/>
                </a:cubicBezTo>
                <a:cubicBezTo>
                  <a:pt x="356545" y="416263"/>
                  <a:pt x="320945" y="516991"/>
                  <a:pt x="342900" y="467591"/>
                </a:cubicBezTo>
                <a:cubicBezTo>
                  <a:pt x="345866" y="460918"/>
                  <a:pt x="345639" y="452791"/>
                  <a:pt x="349827" y="446809"/>
                </a:cubicBezTo>
                <a:cubicBezTo>
                  <a:pt x="354067" y="440753"/>
                  <a:pt x="361167" y="437303"/>
                  <a:pt x="367146" y="432955"/>
                </a:cubicBezTo>
                <a:cubicBezTo>
                  <a:pt x="393682" y="413656"/>
                  <a:pt x="385381" y="421301"/>
                  <a:pt x="419100" y="405245"/>
                </a:cubicBezTo>
                <a:cubicBezTo>
                  <a:pt x="433085" y="398586"/>
                  <a:pt x="446034" y="389553"/>
                  <a:pt x="460664" y="384464"/>
                </a:cubicBezTo>
                <a:cubicBezTo>
                  <a:pt x="472856" y="380223"/>
                  <a:pt x="486150" y="380278"/>
                  <a:pt x="498764" y="377536"/>
                </a:cubicBezTo>
                <a:cubicBezTo>
                  <a:pt x="512719" y="374502"/>
                  <a:pt x="526473" y="370609"/>
                  <a:pt x="540327" y="367145"/>
                </a:cubicBezTo>
                <a:cubicBezTo>
                  <a:pt x="562264" y="370609"/>
                  <a:pt x="585843" y="368516"/>
                  <a:pt x="606137" y="377536"/>
                </a:cubicBezTo>
                <a:cubicBezTo>
                  <a:pt x="616528" y="382154"/>
                  <a:pt x="627399" y="385816"/>
                  <a:pt x="637309" y="391391"/>
                </a:cubicBezTo>
                <a:cubicBezTo>
                  <a:pt x="661929" y="405240"/>
                  <a:pt x="659685" y="408438"/>
                  <a:pt x="678873" y="426027"/>
                </a:cubicBezTo>
                <a:cubicBezTo>
                  <a:pt x="686719" y="433220"/>
                  <a:pt x="695925" y="438962"/>
                  <a:pt x="703118" y="446809"/>
                </a:cubicBezTo>
                <a:cubicBezTo>
                  <a:pt x="711337" y="455775"/>
                  <a:pt x="724916" y="482231"/>
                  <a:pt x="730827" y="491836"/>
                </a:cubicBezTo>
                <a:cubicBezTo>
                  <a:pt x="735190" y="498927"/>
                  <a:pt x="740551" y="505389"/>
                  <a:pt x="744682" y="512618"/>
                </a:cubicBezTo>
                <a:cubicBezTo>
                  <a:pt x="749806" y="521584"/>
                  <a:pt x="752809" y="531735"/>
                  <a:pt x="758537" y="540327"/>
                </a:cubicBezTo>
                <a:cubicBezTo>
                  <a:pt x="762160" y="545761"/>
                  <a:pt x="767405" y="549963"/>
                  <a:pt x="772391" y="554182"/>
                </a:cubicBezTo>
                <a:cubicBezTo>
                  <a:pt x="800609" y="578059"/>
                  <a:pt x="800503" y="577802"/>
                  <a:pt x="831273" y="592282"/>
                </a:cubicBezTo>
                <a:cubicBezTo>
                  <a:pt x="841562" y="597124"/>
                  <a:pt x="851296" y="603906"/>
                  <a:pt x="862446" y="606136"/>
                </a:cubicBezTo>
                <a:cubicBezTo>
                  <a:pt x="880595" y="609766"/>
                  <a:pt x="899391" y="608445"/>
                  <a:pt x="917864" y="609600"/>
                </a:cubicBezTo>
                <a:cubicBezTo>
                  <a:pt x="934028" y="606136"/>
                  <a:pt x="950393" y="603506"/>
                  <a:pt x="966355" y="599209"/>
                </a:cubicBezTo>
                <a:cubicBezTo>
                  <a:pt x="980457" y="595412"/>
                  <a:pt x="993750" y="588897"/>
                  <a:pt x="1007918" y="585355"/>
                </a:cubicBezTo>
                <a:cubicBezTo>
                  <a:pt x="1039992" y="577337"/>
                  <a:pt x="1104900" y="564573"/>
                  <a:pt x="1104900" y="564573"/>
                </a:cubicBezTo>
                <a:cubicBezTo>
                  <a:pt x="1123373" y="553027"/>
                  <a:pt x="1142701" y="542749"/>
                  <a:pt x="1160318" y="529936"/>
                </a:cubicBezTo>
                <a:cubicBezTo>
                  <a:pt x="1206572" y="496296"/>
                  <a:pt x="1217423" y="483221"/>
                  <a:pt x="1253837" y="446809"/>
                </a:cubicBezTo>
                <a:cubicBezTo>
                  <a:pt x="1256146" y="439882"/>
                  <a:pt x="1257956" y="432767"/>
                  <a:pt x="1260764" y="426027"/>
                </a:cubicBezTo>
                <a:cubicBezTo>
                  <a:pt x="1263743" y="418878"/>
                  <a:pt x="1271155" y="412990"/>
                  <a:pt x="1271155" y="405245"/>
                </a:cubicBezTo>
                <a:cubicBezTo>
                  <a:pt x="1271155" y="351359"/>
                  <a:pt x="1263958" y="305562"/>
                  <a:pt x="1246909" y="256309"/>
                </a:cubicBezTo>
                <a:cubicBezTo>
                  <a:pt x="1241999" y="242126"/>
                  <a:pt x="1237111" y="227734"/>
                  <a:pt x="1229591" y="214745"/>
                </a:cubicBezTo>
                <a:cubicBezTo>
                  <a:pt x="1224258" y="205533"/>
                  <a:pt x="1215459" y="198812"/>
                  <a:pt x="1208809" y="190500"/>
                </a:cubicBezTo>
                <a:cubicBezTo>
                  <a:pt x="1185129" y="160900"/>
                  <a:pt x="1188658" y="158399"/>
                  <a:pt x="1156855" y="131618"/>
                </a:cubicBezTo>
                <a:cubicBezTo>
                  <a:pt x="1109311" y="91581"/>
                  <a:pt x="1137703" y="120249"/>
                  <a:pt x="1087582" y="93518"/>
                </a:cubicBezTo>
                <a:cubicBezTo>
                  <a:pt x="1047709" y="72253"/>
                  <a:pt x="1095450" y="83262"/>
                  <a:pt x="1046018" y="76200"/>
                </a:cubicBezTo>
                <a:cubicBezTo>
                  <a:pt x="1035627" y="77355"/>
                  <a:pt x="1023712" y="74123"/>
                  <a:pt x="1014846" y="79664"/>
                </a:cubicBezTo>
                <a:cubicBezTo>
                  <a:pt x="1003683" y="86641"/>
                  <a:pt x="998191" y="100082"/>
                  <a:pt x="990600" y="110836"/>
                </a:cubicBezTo>
                <a:cubicBezTo>
                  <a:pt x="984319" y="119734"/>
                  <a:pt x="978770" y="129137"/>
                  <a:pt x="973282" y="138545"/>
                </a:cubicBezTo>
                <a:cubicBezTo>
                  <a:pt x="960526" y="160413"/>
                  <a:pt x="970044" y="153916"/>
                  <a:pt x="949037" y="183573"/>
                </a:cubicBezTo>
                <a:cubicBezTo>
                  <a:pt x="936218" y="201671"/>
                  <a:pt x="929220" y="231177"/>
                  <a:pt x="907473" y="235527"/>
                </a:cubicBezTo>
                <a:cubicBezTo>
                  <a:pt x="868615" y="243300"/>
                  <a:pt x="896034" y="238682"/>
                  <a:pt x="824346" y="242455"/>
                </a:cubicBezTo>
                <a:cubicBezTo>
                  <a:pt x="810491" y="241300"/>
                  <a:pt x="795650" y="244255"/>
                  <a:pt x="782782" y="238991"/>
                </a:cubicBezTo>
                <a:cubicBezTo>
                  <a:pt x="749589" y="225412"/>
                  <a:pt x="744394" y="199461"/>
                  <a:pt x="720437" y="176645"/>
                </a:cubicBezTo>
                <a:cubicBezTo>
                  <a:pt x="715217" y="171674"/>
                  <a:pt x="658384" y="127928"/>
                  <a:pt x="644237" y="121227"/>
                </a:cubicBezTo>
                <a:cubicBezTo>
                  <a:pt x="536613" y="70247"/>
                  <a:pt x="695105" y="162665"/>
                  <a:pt x="568037" y="90055"/>
                </a:cubicBezTo>
                <a:cubicBezTo>
                  <a:pt x="557194" y="83859"/>
                  <a:pt x="546964" y="76618"/>
                  <a:pt x="536864" y="69273"/>
                </a:cubicBezTo>
                <a:cubicBezTo>
                  <a:pt x="521550" y="58135"/>
                  <a:pt x="509339" y="41865"/>
                  <a:pt x="491837" y="34636"/>
                </a:cubicBezTo>
                <a:cubicBezTo>
                  <a:pt x="409097" y="461"/>
                  <a:pt x="387630" y="3995"/>
                  <a:pt x="311727" y="0"/>
                </a:cubicBezTo>
                <a:cubicBezTo>
                  <a:pt x="304800" y="1155"/>
                  <a:pt x="295670" y="-1732"/>
                  <a:pt x="290946" y="3464"/>
                </a:cubicBezTo>
                <a:cubicBezTo>
                  <a:pt x="283871" y="11246"/>
                  <a:pt x="273814" y="49570"/>
                  <a:pt x="270164" y="62345"/>
                </a:cubicBezTo>
                <a:cubicBezTo>
                  <a:pt x="269009" y="72736"/>
                  <a:pt x="267619" y="83104"/>
                  <a:pt x="266700" y="93518"/>
                </a:cubicBezTo>
                <a:cubicBezTo>
                  <a:pt x="264155" y="122362"/>
                  <a:pt x="266151" y="151864"/>
                  <a:pt x="259773" y="180109"/>
                </a:cubicBezTo>
                <a:cubicBezTo>
                  <a:pt x="254511" y="203415"/>
                  <a:pt x="230802" y="203254"/>
                  <a:pt x="214746" y="211282"/>
                </a:cubicBezTo>
                <a:cubicBezTo>
                  <a:pt x="146355" y="245477"/>
                  <a:pt x="165364" y="245887"/>
                  <a:pt x="96982" y="266700"/>
                </a:cubicBezTo>
                <a:cubicBezTo>
                  <a:pt x="84623" y="270461"/>
                  <a:pt x="25443" y="273541"/>
                  <a:pt x="24246" y="273627"/>
                </a:cubicBezTo>
                <a:cubicBezTo>
                  <a:pt x="9371" y="292220"/>
                  <a:pt x="15618" y="285718"/>
                  <a:pt x="6927" y="294409"/>
                </a:cubicBezTo>
              </a:path>
            </a:pathLst>
          </a:cu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0" name="Google Shape;610;p30"/>
          <p:cNvSpPr txBox="1"/>
          <p:nvPr/>
        </p:nvSpPr>
        <p:spPr>
          <a:xfrm>
            <a:off x="3583131" y="3538152"/>
            <a:ext cx="174913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Quattrocento Sans"/>
                <a:ea typeface="Quattrocento Sans"/>
                <a:cs typeface="Quattrocento Sans"/>
                <a:sym typeface="Quattrocento Sans"/>
              </a:rPr>
              <a:t>Chromosome in bacterial cell</a:t>
            </a:r>
            <a:endParaRPr/>
          </a:p>
        </p:txBody>
      </p:sp>
      <p:sp>
        <p:nvSpPr>
          <p:cNvPr id="611" name="Google Shape;611;p30"/>
          <p:cNvSpPr/>
          <p:nvPr/>
        </p:nvSpPr>
        <p:spPr>
          <a:xfrm>
            <a:off x="6754091" y="1936173"/>
            <a:ext cx="2179030" cy="1271154"/>
          </a:xfrm>
          <a:prstGeom prst="ellipse">
            <a:avLst/>
          </a:prstGeom>
          <a:solidFill>
            <a:srgbClr val="83B3D9"/>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2" name="Google Shape;612;p30"/>
          <p:cNvSpPr/>
          <p:nvPr/>
        </p:nvSpPr>
        <p:spPr>
          <a:xfrm>
            <a:off x="7126633" y="2281050"/>
            <a:ext cx="1433946" cy="720436"/>
          </a:xfrm>
          <a:custGeom>
            <a:rect b="b" l="l" r="r" t="t"/>
            <a:pathLst>
              <a:path extrusionOk="0" h="609600" w="1271155">
                <a:moveTo>
                  <a:pt x="0" y="235527"/>
                </a:moveTo>
                <a:cubicBezTo>
                  <a:pt x="724" y="253613"/>
                  <a:pt x="246" y="315188"/>
                  <a:pt x="6927" y="346364"/>
                </a:cubicBezTo>
                <a:cubicBezTo>
                  <a:pt x="9604" y="358859"/>
                  <a:pt x="16633" y="378943"/>
                  <a:pt x="20782" y="391391"/>
                </a:cubicBezTo>
                <a:cubicBezTo>
                  <a:pt x="20863" y="391961"/>
                  <a:pt x="25685" y="428907"/>
                  <a:pt x="27709" y="432955"/>
                </a:cubicBezTo>
                <a:cubicBezTo>
                  <a:pt x="32150" y="441838"/>
                  <a:pt x="39254" y="449118"/>
                  <a:pt x="45027" y="457200"/>
                </a:cubicBezTo>
                <a:cubicBezTo>
                  <a:pt x="50402" y="476009"/>
                  <a:pt x="50357" y="483777"/>
                  <a:pt x="62346" y="498764"/>
                </a:cubicBezTo>
                <a:cubicBezTo>
                  <a:pt x="67446" y="505139"/>
                  <a:pt x="74147" y="510064"/>
                  <a:pt x="79664" y="516082"/>
                </a:cubicBezTo>
                <a:cubicBezTo>
                  <a:pt x="86857" y="523928"/>
                  <a:pt x="91675" y="534297"/>
                  <a:pt x="100446" y="540327"/>
                </a:cubicBezTo>
                <a:cubicBezTo>
                  <a:pt x="110693" y="547372"/>
                  <a:pt x="123719" y="549132"/>
                  <a:pt x="135082" y="554182"/>
                </a:cubicBezTo>
                <a:cubicBezTo>
                  <a:pt x="144518" y="558376"/>
                  <a:pt x="153066" y="564563"/>
                  <a:pt x="162791" y="568036"/>
                </a:cubicBezTo>
                <a:cubicBezTo>
                  <a:pt x="169813" y="570544"/>
                  <a:pt x="212429" y="574707"/>
                  <a:pt x="214746" y="574964"/>
                </a:cubicBezTo>
                <a:cubicBezTo>
                  <a:pt x="229755" y="573809"/>
                  <a:pt x="245215" y="575331"/>
                  <a:pt x="259773" y="571500"/>
                </a:cubicBezTo>
                <a:cubicBezTo>
                  <a:pt x="266637" y="569694"/>
                  <a:pt x="285253" y="554845"/>
                  <a:pt x="290946" y="547255"/>
                </a:cubicBezTo>
                <a:cubicBezTo>
                  <a:pt x="294985" y="541869"/>
                  <a:pt x="297603" y="535538"/>
                  <a:pt x="301337" y="529936"/>
                </a:cubicBezTo>
                <a:cubicBezTo>
                  <a:pt x="311530" y="514645"/>
                  <a:pt x="314851" y="512958"/>
                  <a:pt x="329046" y="498764"/>
                </a:cubicBezTo>
                <a:cubicBezTo>
                  <a:pt x="356545" y="416263"/>
                  <a:pt x="320945" y="516991"/>
                  <a:pt x="342900" y="467591"/>
                </a:cubicBezTo>
                <a:cubicBezTo>
                  <a:pt x="345866" y="460918"/>
                  <a:pt x="345639" y="452791"/>
                  <a:pt x="349827" y="446809"/>
                </a:cubicBezTo>
                <a:cubicBezTo>
                  <a:pt x="354067" y="440753"/>
                  <a:pt x="361167" y="437303"/>
                  <a:pt x="367146" y="432955"/>
                </a:cubicBezTo>
                <a:cubicBezTo>
                  <a:pt x="393682" y="413656"/>
                  <a:pt x="385381" y="421301"/>
                  <a:pt x="419100" y="405245"/>
                </a:cubicBezTo>
                <a:cubicBezTo>
                  <a:pt x="433085" y="398586"/>
                  <a:pt x="446034" y="389553"/>
                  <a:pt x="460664" y="384464"/>
                </a:cubicBezTo>
                <a:cubicBezTo>
                  <a:pt x="472856" y="380223"/>
                  <a:pt x="486150" y="380278"/>
                  <a:pt x="498764" y="377536"/>
                </a:cubicBezTo>
                <a:cubicBezTo>
                  <a:pt x="512719" y="374502"/>
                  <a:pt x="526473" y="370609"/>
                  <a:pt x="540327" y="367145"/>
                </a:cubicBezTo>
                <a:cubicBezTo>
                  <a:pt x="562264" y="370609"/>
                  <a:pt x="585843" y="368516"/>
                  <a:pt x="606137" y="377536"/>
                </a:cubicBezTo>
                <a:cubicBezTo>
                  <a:pt x="616528" y="382154"/>
                  <a:pt x="627399" y="385816"/>
                  <a:pt x="637309" y="391391"/>
                </a:cubicBezTo>
                <a:cubicBezTo>
                  <a:pt x="661929" y="405240"/>
                  <a:pt x="659685" y="408438"/>
                  <a:pt x="678873" y="426027"/>
                </a:cubicBezTo>
                <a:cubicBezTo>
                  <a:pt x="686719" y="433220"/>
                  <a:pt x="695925" y="438962"/>
                  <a:pt x="703118" y="446809"/>
                </a:cubicBezTo>
                <a:cubicBezTo>
                  <a:pt x="711337" y="455775"/>
                  <a:pt x="724916" y="482231"/>
                  <a:pt x="730827" y="491836"/>
                </a:cubicBezTo>
                <a:cubicBezTo>
                  <a:pt x="735190" y="498927"/>
                  <a:pt x="740551" y="505389"/>
                  <a:pt x="744682" y="512618"/>
                </a:cubicBezTo>
                <a:cubicBezTo>
                  <a:pt x="749806" y="521584"/>
                  <a:pt x="752809" y="531735"/>
                  <a:pt x="758537" y="540327"/>
                </a:cubicBezTo>
                <a:cubicBezTo>
                  <a:pt x="762160" y="545761"/>
                  <a:pt x="767405" y="549963"/>
                  <a:pt x="772391" y="554182"/>
                </a:cubicBezTo>
                <a:cubicBezTo>
                  <a:pt x="800609" y="578059"/>
                  <a:pt x="800503" y="577802"/>
                  <a:pt x="831273" y="592282"/>
                </a:cubicBezTo>
                <a:cubicBezTo>
                  <a:pt x="841562" y="597124"/>
                  <a:pt x="851296" y="603906"/>
                  <a:pt x="862446" y="606136"/>
                </a:cubicBezTo>
                <a:cubicBezTo>
                  <a:pt x="880595" y="609766"/>
                  <a:pt x="899391" y="608445"/>
                  <a:pt x="917864" y="609600"/>
                </a:cubicBezTo>
                <a:cubicBezTo>
                  <a:pt x="934028" y="606136"/>
                  <a:pt x="950393" y="603506"/>
                  <a:pt x="966355" y="599209"/>
                </a:cubicBezTo>
                <a:cubicBezTo>
                  <a:pt x="980457" y="595412"/>
                  <a:pt x="993750" y="588897"/>
                  <a:pt x="1007918" y="585355"/>
                </a:cubicBezTo>
                <a:cubicBezTo>
                  <a:pt x="1039992" y="577337"/>
                  <a:pt x="1104900" y="564573"/>
                  <a:pt x="1104900" y="564573"/>
                </a:cubicBezTo>
                <a:cubicBezTo>
                  <a:pt x="1123373" y="553027"/>
                  <a:pt x="1142701" y="542749"/>
                  <a:pt x="1160318" y="529936"/>
                </a:cubicBezTo>
                <a:cubicBezTo>
                  <a:pt x="1206572" y="496296"/>
                  <a:pt x="1217423" y="483221"/>
                  <a:pt x="1253837" y="446809"/>
                </a:cubicBezTo>
                <a:cubicBezTo>
                  <a:pt x="1256146" y="439882"/>
                  <a:pt x="1257956" y="432767"/>
                  <a:pt x="1260764" y="426027"/>
                </a:cubicBezTo>
                <a:cubicBezTo>
                  <a:pt x="1263743" y="418878"/>
                  <a:pt x="1271155" y="412990"/>
                  <a:pt x="1271155" y="405245"/>
                </a:cubicBezTo>
                <a:cubicBezTo>
                  <a:pt x="1271155" y="351359"/>
                  <a:pt x="1263958" y="305562"/>
                  <a:pt x="1246909" y="256309"/>
                </a:cubicBezTo>
                <a:cubicBezTo>
                  <a:pt x="1241999" y="242126"/>
                  <a:pt x="1237111" y="227734"/>
                  <a:pt x="1229591" y="214745"/>
                </a:cubicBezTo>
                <a:cubicBezTo>
                  <a:pt x="1224258" y="205533"/>
                  <a:pt x="1215459" y="198812"/>
                  <a:pt x="1208809" y="190500"/>
                </a:cubicBezTo>
                <a:cubicBezTo>
                  <a:pt x="1185129" y="160900"/>
                  <a:pt x="1188658" y="158399"/>
                  <a:pt x="1156855" y="131618"/>
                </a:cubicBezTo>
                <a:cubicBezTo>
                  <a:pt x="1109311" y="91581"/>
                  <a:pt x="1137703" y="120249"/>
                  <a:pt x="1087582" y="93518"/>
                </a:cubicBezTo>
                <a:cubicBezTo>
                  <a:pt x="1047709" y="72253"/>
                  <a:pt x="1095450" y="83262"/>
                  <a:pt x="1046018" y="76200"/>
                </a:cubicBezTo>
                <a:cubicBezTo>
                  <a:pt x="1035627" y="77355"/>
                  <a:pt x="1023712" y="74123"/>
                  <a:pt x="1014846" y="79664"/>
                </a:cubicBezTo>
                <a:cubicBezTo>
                  <a:pt x="1003683" y="86641"/>
                  <a:pt x="998191" y="100082"/>
                  <a:pt x="990600" y="110836"/>
                </a:cubicBezTo>
                <a:cubicBezTo>
                  <a:pt x="984319" y="119734"/>
                  <a:pt x="978770" y="129137"/>
                  <a:pt x="973282" y="138545"/>
                </a:cubicBezTo>
                <a:cubicBezTo>
                  <a:pt x="960526" y="160413"/>
                  <a:pt x="970044" y="153916"/>
                  <a:pt x="949037" y="183573"/>
                </a:cubicBezTo>
                <a:cubicBezTo>
                  <a:pt x="936218" y="201671"/>
                  <a:pt x="929220" y="231177"/>
                  <a:pt x="907473" y="235527"/>
                </a:cubicBezTo>
                <a:cubicBezTo>
                  <a:pt x="868615" y="243300"/>
                  <a:pt x="896034" y="238682"/>
                  <a:pt x="824346" y="242455"/>
                </a:cubicBezTo>
                <a:cubicBezTo>
                  <a:pt x="810491" y="241300"/>
                  <a:pt x="795650" y="244255"/>
                  <a:pt x="782782" y="238991"/>
                </a:cubicBezTo>
                <a:cubicBezTo>
                  <a:pt x="749589" y="225412"/>
                  <a:pt x="744394" y="199461"/>
                  <a:pt x="720437" y="176645"/>
                </a:cubicBezTo>
                <a:cubicBezTo>
                  <a:pt x="715217" y="171674"/>
                  <a:pt x="658384" y="127928"/>
                  <a:pt x="644237" y="121227"/>
                </a:cubicBezTo>
                <a:cubicBezTo>
                  <a:pt x="536613" y="70247"/>
                  <a:pt x="695105" y="162665"/>
                  <a:pt x="568037" y="90055"/>
                </a:cubicBezTo>
                <a:cubicBezTo>
                  <a:pt x="557194" y="83859"/>
                  <a:pt x="546964" y="76618"/>
                  <a:pt x="536864" y="69273"/>
                </a:cubicBezTo>
                <a:cubicBezTo>
                  <a:pt x="521550" y="58135"/>
                  <a:pt x="509339" y="41865"/>
                  <a:pt x="491837" y="34636"/>
                </a:cubicBezTo>
                <a:cubicBezTo>
                  <a:pt x="409097" y="461"/>
                  <a:pt x="387630" y="3995"/>
                  <a:pt x="311727" y="0"/>
                </a:cubicBezTo>
                <a:cubicBezTo>
                  <a:pt x="304800" y="1155"/>
                  <a:pt x="295670" y="-1732"/>
                  <a:pt x="290946" y="3464"/>
                </a:cubicBezTo>
                <a:cubicBezTo>
                  <a:pt x="283871" y="11246"/>
                  <a:pt x="273814" y="49570"/>
                  <a:pt x="270164" y="62345"/>
                </a:cubicBezTo>
                <a:cubicBezTo>
                  <a:pt x="269009" y="72736"/>
                  <a:pt x="267619" y="83104"/>
                  <a:pt x="266700" y="93518"/>
                </a:cubicBezTo>
                <a:cubicBezTo>
                  <a:pt x="264155" y="122362"/>
                  <a:pt x="266151" y="151864"/>
                  <a:pt x="259773" y="180109"/>
                </a:cubicBezTo>
                <a:cubicBezTo>
                  <a:pt x="254511" y="203415"/>
                  <a:pt x="230802" y="203254"/>
                  <a:pt x="214746" y="211282"/>
                </a:cubicBezTo>
                <a:cubicBezTo>
                  <a:pt x="146355" y="245477"/>
                  <a:pt x="165364" y="245887"/>
                  <a:pt x="96982" y="266700"/>
                </a:cubicBezTo>
                <a:cubicBezTo>
                  <a:pt x="84623" y="270461"/>
                  <a:pt x="25443" y="273541"/>
                  <a:pt x="24246" y="273627"/>
                </a:cubicBezTo>
                <a:cubicBezTo>
                  <a:pt x="9371" y="292220"/>
                  <a:pt x="15618" y="285718"/>
                  <a:pt x="6927" y="294409"/>
                </a:cubicBezTo>
              </a:path>
            </a:pathLst>
          </a:cu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3" name="Google Shape;613;p30"/>
          <p:cNvSpPr/>
          <p:nvPr/>
        </p:nvSpPr>
        <p:spPr>
          <a:xfrm>
            <a:off x="7422093" y="2300232"/>
            <a:ext cx="20642" cy="150249"/>
          </a:xfrm>
          <a:custGeom>
            <a:rect b="b" l="l" r="r" t="t"/>
            <a:pathLst>
              <a:path extrusionOk="0" h="150249" w="20642">
                <a:moveTo>
                  <a:pt x="2324" y="131193"/>
                </a:moveTo>
                <a:cubicBezTo>
                  <a:pt x="1937" y="134678"/>
                  <a:pt x="4518" y="127465"/>
                  <a:pt x="4648" y="125383"/>
                </a:cubicBezTo>
                <a:cubicBezTo>
                  <a:pt x="5105" y="118068"/>
                  <a:pt x="3865" y="114119"/>
                  <a:pt x="2324" y="107955"/>
                </a:cubicBezTo>
                <a:cubicBezTo>
                  <a:pt x="2705" y="103761"/>
                  <a:pt x="3836" y="84304"/>
                  <a:pt x="5809" y="75423"/>
                </a:cubicBezTo>
                <a:cubicBezTo>
                  <a:pt x="6075" y="74227"/>
                  <a:pt x="6423" y="73033"/>
                  <a:pt x="6971" y="71937"/>
                </a:cubicBezTo>
                <a:cubicBezTo>
                  <a:pt x="7596" y="70688"/>
                  <a:pt x="8602" y="69664"/>
                  <a:pt x="9295" y="68451"/>
                </a:cubicBezTo>
                <a:cubicBezTo>
                  <a:pt x="15192" y="58132"/>
                  <a:pt x="8281" y="68812"/>
                  <a:pt x="13943" y="60318"/>
                </a:cubicBezTo>
                <a:cubicBezTo>
                  <a:pt x="8044" y="98662"/>
                  <a:pt x="15144" y="49495"/>
                  <a:pt x="10457" y="94013"/>
                </a:cubicBezTo>
                <a:cubicBezTo>
                  <a:pt x="10329" y="95231"/>
                  <a:pt x="9592" y="96310"/>
                  <a:pt x="9295" y="97498"/>
                </a:cubicBezTo>
                <a:cubicBezTo>
                  <a:pt x="7217" y="105811"/>
                  <a:pt x="8938" y="101606"/>
                  <a:pt x="6971" y="111441"/>
                </a:cubicBezTo>
                <a:cubicBezTo>
                  <a:pt x="6440" y="114096"/>
                  <a:pt x="2524" y="122540"/>
                  <a:pt x="2324" y="123060"/>
                </a:cubicBezTo>
                <a:cubicBezTo>
                  <a:pt x="1445" y="125346"/>
                  <a:pt x="775" y="127707"/>
                  <a:pt x="0" y="130031"/>
                </a:cubicBezTo>
                <a:cubicBezTo>
                  <a:pt x="775" y="136615"/>
                  <a:pt x="58" y="143553"/>
                  <a:pt x="2324" y="149783"/>
                </a:cubicBezTo>
                <a:cubicBezTo>
                  <a:pt x="3161" y="152085"/>
                  <a:pt x="4344" y="145242"/>
                  <a:pt x="4648" y="142812"/>
                </a:cubicBezTo>
                <a:cubicBezTo>
                  <a:pt x="5514" y="135884"/>
                  <a:pt x="5472" y="128872"/>
                  <a:pt x="5809" y="121898"/>
                </a:cubicBezTo>
                <a:cubicBezTo>
                  <a:pt x="6633" y="104859"/>
                  <a:pt x="6017" y="87702"/>
                  <a:pt x="8133" y="70775"/>
                </a:cubicBezTo>
                <a:cubicBezTo>
                  <a:pt x="8520" y="67677"/>
                  <a:pt x="8618" y="64528"/>
                  <a:pt x="9295" y="61480"/>
                </a:cubicBezTo>
                <a:cubicBezTo>
                  <a:pt x="10172" y="57533"/>
                  <a:pt x="11188" y="53578"/>
                  <a:pt x="12781" y="49861"/>
                </a:cubicBezTo>
                <a:cubicBezTo>
                  <a:pt x="13544" y="48081"/>
                  <a:pt x="15104" y="46763"/>
                  <a:pt x="16266" y="45214"/>
                </a:cubicBezTo>
                <a:cubicBezTo>
                  <a:pt x="16653" y="36693"/>
                  <a:pt x="16757" y="28155"/>
                  <a:pt x="17428" y="19652"/>
                </a:cubicBezTo>
                <a:cubicBezTo>
                  <a:pt x="17920" y="13426"/>
                  <a:pt x="22545" y="-4524"/>
                  <a:pt x="19752" y="1062"/>
                </a:cubicBezTo>
                <a:cubicBezTo>
                  <a:pt x="15468" y="9632"/>
                  <a:pt x="15452" y="19746"/>
                  <a:pt x="12781" y="28947"/>
                </a:cubicBezTo>
                <a:cubicBezTo>
                  <a:pt x="11959" y="31780"/>
                  <a:pt x="10457" y="34369"/>
                  <a:pt x="9295" y="37080"/>
                </a:cubicBezTo>
                <a:cubicBezTo>
                  <a:pt x="6874" y="73398"/>
                  <a:pt x="8701" y="42201"/>
                  <a:pt x="6971" y="104470"/>
                </a:cubicBezTo>
                <a:cubicBezTo>
                  <a:pt x="6648" y="116091"/>
                  <a:pt x="2711" y="127708"/>
                  <a:pt x="2324" y="131193"/>
                </a:cubicBezTo>
                <a:close/>
              </a:path>
            </a:pathLst>
          </a:custGeom>
          <a:solidFill>
            <a:schemeClr val="accen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4" name="Google Shape;614;p30"/>
          <p:cNvSpPr/>
          <p:nvPr/>
        </p:nvSpPr>
        <p:spPr>
          <a:xfrm>
            <a:off x="7445906" y="2256645"/>
            <a:ext cx="160735" cy="48809"/>
          </a:xfrm>
          <a:custGeom>
            <a:rect b="b" l="l" r="r" t="t"/>
            <a:pathLst>
              <a:path extrusionOk="0" h="48809" w="160735">
                <a:moveTo>
                  <a:pt x="153" y="42990"/>
                </a:moveTo>
                <a:cubicBezTo>
                  <a:pt x="-622" y="41054"/>
                  <a:pt x="1744" y="39134"/>
                  <a:pt x="2476" y="37181"/>
                </a:cubicBezTo>
                <a:cubicBezTo>
                  <a:pt x="3466" y="34540"/>
                  <a:pt x="4108" y="31272"/>
                  <a:pt x="5962" y="29047"/>
                </a:cubicBezTo>
                <a:cubicBezTo>
                  <a:pt x="6856" y="27974"/>
                  <a:pt x="8312" y="27536"/>
                  <a:pt x="9448" y="26724"/>
                </a:cubicBezTo>
                <a:cubicBezTo>
                  <a:pt x="11024" y="25599"/>
                  <a:pt x="12787" y="24665"/>
                  <a:pt x="14095" y="23238"/>
                </a:cubicBezTo>
                <a:cubicBezTo>
                  <a:pt x="25319" y="10993"/>
                  <a:pt x="17181" y="14043"/>
                  <a:pt x="26876" y="11619"/>
                </a:cubicBezTo>
                <a:cubicBezTo>
                  <a:pt x="29408" y="4026"/>
                  <a:pt x="26943" y="8682"/>
                  <a:pt x="39657" y="2324"/>
                </a:cubicBezTo>
                <a:lnTo>
                  <a:pt x="44304" y="0"/>
                </a:lnTo>
                <a:cubicBezTo>
                  <a:pt x="61215" y="1691"/>
                  <a:pt x="52293" y="-962"/>
                  <a:pt x="68704" y="9295"/>
                </a:cubicBezTo>
                <a:cubicBezTo>
                  <a:pt x="70619" y="10492"/>
                  <a:pt x="72916" y="11184"/>
                  <a:pt x="74513" y="12781"/>
                </a:cubicBezTo>
                <a:cubicBezTo>
                  <a:pt x="79018" y="17286"/>
                  <a:pt x="82524" y="21703"/>
                  <a:pt x="88456" y="24400"/>
                </a:cubicBezTo>
                <a:cubicBezTo>
                  <a:pt x="90254" y="25217"/>
                  <a:pt x="92329" y="25175"/>
                  <a:pt x="94265" y="25562"/>
                </a:cubicBezTo>
                <a:cubicBezTo>
                  <a:pt x="96976" y="26724"/>
                  <a:pt x="99620" y="28055"/>
                  <a:pt x="102398" y="29047"/>
                </a:cubicBezTo>
                <a:cubicBezTo>
                  <a:pt x="117092" y="34294"/>
                  <a:pt x="105002" y="28606"/>
                  <a:pt x="115179" y="33695"/>
                </a:cubicBezTo>
                <a:cubicBezTo>
                  <a:pt x="117890" y="33308"/>
                  <a:pt x="120573" y="32533"/>
                  <a:pt x="123312" y="32533"/>
                </a:cubicBezTo>
                <a:cubicBezTo>
                  <a:pt x="141903" y="32533"/>
                  <a:pt x="118662" y="35632"/>
                  <a:pt x="137255" y="32533"/>
                </a:cubicBezTo>
                <a:cubicBezTo>
                  <a:pt x="141515" y="32920"/>
                  <a:pt x="145757" y="33695"/>
                  <a:pt x="150035" y="33695"/>
                </a:cubicBezTo>
                <a:cubicBezTo>
                  <a:pt x="152391" y="33695"/>
                  <a:pt x="155340" y="34199"/>
                  <a:pt x="157006" y="32533"/>
                </a:cubicBezTo>
                <a:cubicBezTo>
                  <a:pt x="157993" y="31546"/>
                  <a:pt x="154705" y="30949"/>
                  <a:pt x="153521" y="30209"/>
                </a:cubicBezTo>
                <a:cubicBezTo>
                  <a:pt x="151606" y="29012"/>
                  <a:pt x="149616" y="27936"/>
                  <a:pt x="147711" y="26724"/>
                </a:cubicBezTo>
                <a:cubicBezTo>
                  <a:pt x="145355" y="25225"/>
                  <a:pt x="140740" y="22076"/>
                  <a:pt x="140740" y="22076"/>
                </a:cubicBezTo>
                <a:cubicBezTo>
                  <a:pt x="139578" y="20527"/>
                  <a:pt x="138725" y="18689"/>
                  <a:pt x="137255" y="17429"/>
                </a:cubicBezTo>
                <a:cubicBezTo>
                  <a:pt x="129041" y="10389"/>
                  <a:pt x="102647" y="16257"/>
                  <a:pt x="102398" y="16267"/>
                </a:cubicBezTo>
                <a:cubicBezTo>
                  <a:pt x="99300" y="16654"/>
                  <a:pt x="96087" y="16511"/>
                  <a:pt x="93103" y="17429"/>
                </a:cubicBezTo>
                <a:cubicBezTo>
                  <a:pt x="90945" y="18093"/>
                  <a:pt x="89548" y="20782"/>
                  <a:pt x="87294" y="20914"/>
                </a:cubicBezTo>
                <a:cubicBezTo>
                  <a:pt x="82590" y="21190"/>
                  <a:pt x="77999" y="19365"/>
                  <a:pt x="73351" y="18590"/>
                </a:cubicBezTo>
                <a:cubicBezTo>
                  <a:pt x="68704" y="19365"/>
                  <a:pt x="63980" y="19771"/>
                  <a:pt x="59409" y="20914"/>
                </a:cubicBezTo>
                <a:cubicBezTo>
                  <a:pt x="56198" y="21717"/>
                  <a:pt x="53223" y="23269"/>
                  <a:pt x="50113" y="24400"/>
                </a:cubicBezTo>
                <a:cubicBezTo>
                  <a:pt x="45332" y="26139"/>
                  <a:pt x="43295" y="26395"/>
                  <a:pt x="37333" y="27886"/>
                </a:cubicBezTo>
                <a:cubicBezTo>
                  <a:pt x="34622" y="27499"/>
                  <a:pt x="31939" y="26724"/>
                  <a:pt x="29200" y="26724"/>
                </a:cubicBezTo>
                <a:cubicBezTo>
                  <a:pt x="24536" y="26724"/>
                  <a:pt x="19885" y="27308"/>
                  <a:pt x="15257" y="27886"/>
                </a:cubicBezTo>
                <a:cubicBezTo>
                  <a:pt x="12919" y="28178"/>
                  <a:pt x="9442" y="29436"/>
                  <a:pt x="7124" y="30209"/>
                </a:cubicBezTo>
                <a:cubicBezTo>
                  <a:pt x="6349" y="28660"/>
                  <a:pt x="4944" y="27288"/>
                  <a:pt x="4800" y="25562"/>
                </a:cubicBezTo>
                <a:cubicBezTo>
                  <a:pt x="4384" y="20577"/>
                  <a:pt x="5699" y="14206"/>
                  <a:pt x="9448" y="10457"/>
                </a:cubicBezTo>
                <a:cubicBezTo>
                  <a:pt x="10314" y="9591"/>
                  <a:pt x="11745" y="9592"/>
                  <a:pt x="12933" y="9295"/>
                </a:cubicBezTo>
                <a:cubicBezTo>
                  <a:pt x="14849" y="8816"/>
                  <a:pt x="16815" y="8562"/>
                  <a:pt x="18743" y="8134"/>
                </a:cubicBezTo>
                <a:cubicBezTo>
                  <a:pt x="20302" y="7788"/>
                  <a:pt x="21815" y="7235"/>
                  <a:pt x="23390" y="6972"/>
                </a:cubicBezTo>
                <a:cubicBezTo>
                  <a:pt x="26470" y="6459"/>
                  <a:pt x="29594" y="6252"/>
                  <a:pt x="32685" y="5810"/>
                </a:cubicBezTo>
                <a:cubicBezTo>
                  <a:pt x="35017" y="5477"/>
                  <a:pt x="37333" y="5035"/>
                  <a:pt x="39657" y="4648"/>
                </a:cubicBezTo>
                <a:lnTo>
                  <a:pt x="95427" y="5810"/>
                </a:lnTo>
                <a:cubicBezTo>
                  <a:pt x="99510" y="5964"/>
                  <a:pt x="101178" y="7122"/>
                  <a:pt x="104722" y="8134"/>
                </a:cubicBezTo>
                <a:cubicBezTo>
                  <a:pt x="106257" y="8572"/>
                  <a:pt x="107820" y="8908"/>
                  <a:pt x="109369" y="9295"/>
                </a:cubicBezTo>
                <a:cubicBezTo>
                  <a:pt x="110531" y="10844"/>
                  <a:pt x="111244" y="12869"/>
                  <a:pt x="112855" y="13943"/>
                </a:cubicBezTo>
                <a:cubicBezTo>
                  <a:pt x="115383" y="15628"/>
                  <a:pt x="122518" y="16805"/>
                  <a:pt x="125636" y="17429"/>
                </a:cubicBezTo>
                <a:cubicBezTo>
                  <a:pt x="128734" y="19365"/>
                  <a:pt x="133297" y="19970"/>
                  <a:pt x="134931" y="23238"/>
                </a:cubicBezTo>
                <a:cubicBezTo>
                  <a:pt x="135706" y="24787"/>
                  <a:pt x="136030" y="26661"/>
                  <a:pt x="137255" y="27886"/>
                </a:cubicBezTo>
                <a:cubicBezTo>
                  <a:pt x="138121" y="28752"/>
                  <a:pt x="139615" y="28565"/>
                  <a:pt x="140740" y="29047"/>
                </a:cubicBezTo>
                <a:cubicBezTo>
                  <a:pt x="142332" y="29729"/>
                  <a:pt x="143796" y="30689"/>
                  <a:pt x="145388" y="31371"/>
                </a:cubicBezTo>
                <a:cubicBezTo>
                  <a:pt x="146514" y="31853"/>
                  <a:pt x="147726" y="32103"/>
                  <a:pt x="148873" y="32533"/>
                </a:cubicBezTo>
                <a:cubicBezTo>
                  <a:pt x="150826" y="33265"/>
                  <a:pt x="152746" y="34082"/>
                  <a:pt x="154683" y="34857"/>
                </a:cubicBezTo>
                <a:cubicBezTo>
                  <a:pt x="155845" y="36406"/>
                  <a:pt x="156232" y="39504"/>
                  <a:pt x="158168" y="39504"/>
                </a:cubicBezTo>
                <a:cubicBezTo>
                  <a:pt x="162891" y="39504"/>
                  <a:pt x="159730" y="32439"/>
                  <a:pt x="159330" y="31371"/>
                </a:cubicBezTo>
                <a:cubicBezTo>
                  <a:pt x="158598" y="29418"/>
                  <a:pt x="158218" y="27259"/>
                  <a:pt x="157006" y="25562"/>
                </a:cubicBezTo>
                <a:cubicBezTo>
                  <a:pt x="155598" y="23590"/>
                  <a:pt x="152130" y="22774"/>
                  <a:pt x="150035" y="22076"/>
                </a:cubicBezTo>
                <a:cubicBezTo>
                  <a:pt x="149648" y="24400"/>
                  <a:pt x="149096" y="26702"/>
                  <a:pt x="148873" y="29047"/>
                </a:cubicBezTo>
                <a:cubicBezTo>
                  <a:pt x="148321" y="34843"/>
                  <a:pt x="150151" y="41189"/>
                  <a:pt x="147711" y="46476"/>
                </a:cubicBezTo>
                <a:cubicBezTo>
                  <a:pt x="146837" y="48370"/>
                  <a:pt x="143880" y="44812"/>
                  <a:pt x="141902" y="44152"/>
                </a:cubicBezTo>
                <a:cubicBezTo>
                  <a:pt x="140387" y="43647"/>
                  <a:pt x="138844" y="43141"/>
                  <a:pt x="137255" y="42990"/>
                </a:cubicBezTo>
                <a:cubicBezTo>
                  <a:pt x="130689" y="42365"/>
                  <a:pt x="124094" y="42082"/>
                  <a:pt x="117503" y="41828"/>
                </a:cubicBezTo>
                <a:lnTo>
                  <a:pt x="76837" y="40666"/>
                </a:lnTo>
                <a:cubicBezTo>
                  <a:pt x="58657" y="34606"/>
                  <a:pt x="69723" y="37857"/>
                  <a:pt x="25714" y="40666"/>
                </a:cubicBezTo>
                <a:cubicBezTo>
                  <a:pt x="23270" y="40822"/>
                  <a:pt x="18743" y="42990"/>
                  <a:pt x="18743" y="42990"/>
                </a:cubicBezTo>
                <a:cubicBezTo>
                  <a:pt x="17968" y="44152"/>
                  <a:pt x="17632" y="45783"/>
                  <a:pt x="16419" y="46476"/>
                </a:cubicBezTo>
                <a:cubicBezTo>
                  <a:pt x="14705" y="47456"/>
                  <a:pt x="12526" y="47158"/>
                  <a:pt x="10610" y="47637"/>
                </a:cubicBezTo>
                <a:cubicBezTo>
                  <a:pt x="9422" y="47934"/>
                  <a:pt x="8220" y="48251"/>
                  <a:pt x="7124" y="48799"/>
                </a:cubicBezTo>
                <a:cubicBezTo>
                  <a:pt x="6634" y="49044"/>
                  <a:pt x="928" y="44926"/>
                  <a:pt x="153" y="42990"/>
                </a:cubicBezTo>
                <a:close/>
              </a:path>
            </a:pathLst>
          </a:custGeom>
          <a:solidFill>
            <a:schemeClr val="accent1"/>
          </a:solidFill>
          <a:ln cap="flat" cmpd="sng" w="25400">
            <a:solidFill>
              <a:srgbClr val="5142B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5" name="Google Shape;615;p30"/>
          <p:cNvSpPr/>
          <p:nvPr/>
        </p:nvSpPr>
        <p:spPr>
          <a:xfrm>
            <a:off x="7608588" y="2293348"/>
            <a:ext cx="129607" cy="76684"/>
          </a:xfrm>
          <a:custGeom>
            <a:rect b="b" l="l" r="r" t="t"/>
            <a:pathLst>
              <a:path extrusionOk="0" h="76684" w="129607">
                <a:moveTo>
                  <a:pt x="3494" y="6971"/>
                </a:moveTo>
                <a:cubicBezTo>
                  <a:pt x="4656" y="8520"/>
                  <a:pt x="7534" y="8190"/>
                  <a:pt x="9303" y="9295"/>
                </a:cubicBezTo>
                <a:cubicBezTo>
                  <a:pt x="10696" y="10166"/>
                  <a:pt x="11245" y="12219"/>
                  <a:pt x="12789" y="12780"/>
                </a:cubicBezTo>
                <a:cubicBezTo>
                  <a:pt x="15724" y="13847"/>
                  <a:pt x="18986" y="13555"/>
                  <a:pt x="22084" y="13942"/>
                </a:cubicBezTo>
                <a:cubicBezTo>
                  <a:pt x="22471" y="15104"/>
                  <a:pt x="22196" y="16798"/>
                  <a:pt x="23246" y="17428"/>
                </a:cubicBezTo>
                <a:cubicBezTo>
                  <a:pt x="26397" y="19318"/>
                  <a:pt x="33703" y="20913"/>
                  <a:pt x="33703" y="20913"/>
                </a:cubicBezTo>
                <a:cubicBezTo>
                  <a:pt x="44663" y="29134"/>
                  <a:pt x="32319" y="20814"/>
                  <a:pt x="42998" y="25561"/>
                </a:cubicBezTo>
                <a:cubicBezTo>
                  <a:pt x="55920" y="31305"/>
                  <a:pt x="42554" y="27484"/>
                  <a:pt x="53455" y="30209"/>
                </a:cubicBezTo>
                <a:cubicBezTo>
                  <a:pt x="57107" y="33130"/>
                  <a:pt x="59498" y="35709"/>
                  <a:pt x="63912" y="37180"/>
                </a:cubicBezTo>
                <a:cubicBezTo>
                  <a:pt x="65785" y="37805"/>
                  <a:pt x="67785" y="37955"/>
                  <a:pt x="69721" y="38342"/>
                </a:cubicBezTo>
                <a:cubicBezTo>
                  <a:pt x="71471" y="43590"/>
                  <a:pt x="69587" y="41206"/>
                  <a:pt x="75530" y="42989"/>
                </a:cubicBezTo>
                <a:cubicBezTo>
                  <a:pt x="77876" y="43693"/>
                  <a:pt x="82502" y="45313"/>
                  <a:pt x="82502" y="45313"/>
                </a:cubicBezTo>
                <a:cubicBezTo>
                  <a:pt x="84051" y="46862"/>
                  <a:pt x="85326" y="48745"/>
                  <a:pt x="87149" y="49960"/>
                </a:cubicBezTo>
                <a:cubicBezTo>
                  <a:pt x="88885" y="51117"/>
                  <a:pt x="90980" y="51624"/>
                  <a:pt x="92959" y="52284"/>
                </a:cubicBezTo>
                <a:cubicBezTo>
                  <a:pt x="95422" y="53105"/>
                  <a:pt x="101112" y="54147"/>
                  <a:pt x="103416" y="54608"/>
                </a:cubicBezTo>
                <a:cubicBezTo>
                  <a:pt x="110525" y="65277"/>
                  <a:pt x="100812" y="52246"/>
                  <a:pt x="109225" y="59256"/>
                </a:cubicBezTo>
                <a:cubicBezTo>
                  <a:pt x="110713" y="60496"/>
                  <a:pt x="111223" y="62663"/>
                  <a:pt x="112711" y="63903"/>
                </a:cubicBezTo>
                <a:cubicBezTo>
                  <a:pt x="113652" y="64687"/>
                  <a:pt x="115101" y="64517"/>
                  <a:pt x="116196" y="65065"/>
                </a:cubicBezTo>
                <a:cubicBezTo>
                  <a:pt x="125202" y="69569"/>
                  <a:pt x="114409" y="65631"/>
                  <a:pt x="123168" y="68551"/>
                </a:cubicBezTo>
                <a:cubicBezTo>
                  <a:pt x="124717" y="69713"/>
                  <a:pt x="126690" y="70460"/>
                  <a:pt x="127815" y="72036"/>
                </a:cubicBezTo>
                <a:cubicBezTo>
                  <a:pt x="128743" y="73336"/>
                  <a:pt x="130574" y="76684"/>
                  <a:pt x="128977" y="76684"/>
                </a:cubicBezTo>
                <a:cubicBezTo>
                  <a:pt x="126786" y="76684"/>
                  <a:pt x="126059" y="73381"/>
                  <a:pt x="124329" y="72036"/>
                </a:cubicBezTo>
                <a:cubicBezTo>
                  <a:pt x="122547" y="70650"/>
                  <a:pt x="120377" y="69836"/>
                  <a:pt x="118520" y="68551"/>
                </a:cubicBezTo>
                <a:cubicBezTo>
                  <a:pt x="115336" y="66346"/>
                  <a:pt x="112223" y="64032"/>
                  <a:pt x="109225" y="61579"/>
                </a:cubicBezTo>
                <a:cubicBezTo>
                  <a:pt x="107953" y="60539"/>
                  <a:pt x="107076" y="59049"/>
                  <a:pt x="105739" y="58094"/>
                </a:cubicBezTo>
                <a:cubicBezTo>
                  <a:pt x="104330" y="57087"/>
                  <a:pt x="102606" y="56611"/>
                  <a:pt x="101092" y="55770"/>
                </a:cubicBezTo>
                <a:cubicBezTo>
                  <a:pt x="99118" y="54673"/>
                  <a:pt x="97219" y="53446"/>
                  <a:pt x="95282" y="52284"/>
                </a:cubicBezTo>
                <a:cubicBezTo>
                  <a:pt x="94895" y="51122"/>
                  <a:pt x="94800" y="49818"/>
                  <a:pt x="94121" y="48799"/>
                </a:cubicBezTo>
                <a:cubicBezTo>
                  <a:pt x="90471" y="43324"/>
                  <a:pt x="90847" y="47532"/>
                  <a:pt x="88311" y="41827"/>
                </a:cubicBezTo>
                <a:cubicBezTo>
                  <a:pt x="82777" y="29378"/>
                  <a:pt x="88923" y="39262"/>
                  <a:pt x="83664" y="31370"/>
                </a:cubicBezTo>
                <a:cubicBezTo>
                  <a:pt x="82889" y="28659"/>
                  <a:pt x="82791" y="25655"/>
                  <a:pt x="81340" y="23237"/>
                </a:cubicBezTo>
                <a:cubicBezTo>
                  <a:pt x="80344" y="21577"/>
                  <a:pt x="78162" y="21012"/>
                  <a:pt x="76692" y="19752"/>
                </a:cubicBezTo>
                <a:cubicBezTo>
                  <a:pt x="75444" y="18683"/>
                  <a:pt x="74600" y="17137"/>
                  <a:pt x="73207" y="16266"/>
                </a:cubicBezTo>
                <a:cubicBezTo>
                  <a:pt x="71438" y="15160"/>
                  <a:pt x="69361" y="14643"/>
                  <a:pt x="67397" y="13942"/>
                </a:cubicBezTo>
                <a:cubicBezTo>
                  <a:pt x="44668" y="5825"/>
                  <a:pt x="67000" y="13553"/>
                  <a:pt x="49969" y="9295"/>
                </a:cubicBezTo>
                <a:cubicBezTo>
                  <a:pt x="25281" y="3122"/>
                  <a:pt x="42448" y="5619"/>
                  <a:pt x="23246" y="3485"/>
                </a:cubicBezTo>
                <a:cubicBezTo>
                  <a:pt x="15758" y="989"/>
                  <a:pt x="13520" y="0"/>
                  <a:pt x="2332" y="0"/>
                </a:cubicBezTo>
                <a:cubicBezTo>
                  <a:pt x="-3009" y="0"/>
                  <a:pt x="2332" y="5422"/>
                  <a:pt x="3494" y="6971"/>
                </a:cubicBezTo>
                <a:close/>
              </a:path>
            </a:pathLst>
          </a:custGeom>
          <a:solidFill>
            <a:schemeClr val="accent1"/>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16" name="Google Shape;616;p30"/>
          <p:cNvCxnSpPr/>
          <p:nvPr/>
        </p:nvCxnSpPr>
        <p:spPr>
          <a:xfrm>
            <a:off x="6996545" y="1617518"/>
            <a:ext cx="446190" cy="540327"/>
          </a:xfrm>
          <a:prstGeom prst="straightConnector1">
            <a:avLst/>
          </a:prstGeom>
          <a:noFill/>
          <a:ln cap="flat" cmpd="sng" w="57150">
            <a:solidFill>
              <a:srgbClr val="FF0000"/>
            </a:solidFill>
            <a:prstDash val="solid"/>
            <a:round/>
            <a:headEnd len="sm" w="sm" type="none"/>
            <a:tailEnd len="med" w="med" type="triangle"/>
          </a:ln>
        </p:spPr>
      </p:cxnSp>
      <p:sp>
        <p:nvSpPr>
          <p:cNvPr id="617" name="Google Shape;617;p30"/>
          <p:cNvSpPr txBox="1"/>
          <p:nvPr/>
        </p:nvSpPr>
        <p:spPr>
          <a:xfrm>
            <a:off x="5746575" y="1058762"/>
            <a:ext cx="224466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Quattrocento Sans"/>
                <a:ea typeface="Quattrocento Sans"/>
                <a:cs typeface="Quattrocento Sans"/>
                <a:sym typeface="Quattrocento Sans"/>
              </a:rPr>
              <a:t>Plasmid now a part of </a:t>
            </a:r>
            <a:r>
              <a:rPr b="1" i="0" lang="en-US" sz="1600" u="none" cap="none" strike="noStrike">
                <a:solidFill>
                  <a:schemeClr val="dk1"/>
                </a:solidFill>
                <a:latin typeface="Quattrocento Sans"/>
                <a:ea typeface="Quattrocento Sans"/>
                <a:cs typeface="Quattrocento Sans"/>
                <a:sym typeface="Quattrocento Sans"/>
              </a:rPr>
              <a:t>the</a:t>
            </a:r>
            <a:r>
              <a:rPr b="1" i="0" lang="en-US" sz="1600" u="none" cap="none" strike="noStrike">
                <a:solidFill>
                  <a:srgbClr val="000000"/>
                </a:solidFill>
                <a:latin typeface="Quattrocento Sans"/>
                <a:ea typeface="Quattrocento Sans"/>
                <a:cs typeface="Quattrocento Sans"/>
                <a:sym typeface="Quattrocento Sans"/>
              </a:rPr>
              <a:t> chromosome</a:t>
            </a:r>
            <a:endParaRPr/>
          </a:p>
        </p:txBody>
      </p:sp>
      <p:grpSp>
        <p:nvGrpSpPr>
          <p:cNvPr id="618" name="Google Shape;618;p30"/>
          <p:cNvGrpSpPr/>
          <p:nvPr/>
        </p:nvGrpSpPr>
        <p:grpSpPr>
          <a:xfrm>
            <a:off x="370257" y="1509942"/>
            <a:ext cx="2179030" cy="2179030"/>
            <a:chOff x="352742" y="1482233"/>
            <a:chExt cx="2179030" cy="2179030"/>
          </a:xfrm>
        </p:grpSpPr>
        <p:sp>
          <p:nvSpPr>
            <p:cNvPr id="619" name="Google Shape;619;p30"/>
            <p:cNvSpPr/>
            <p:nvPr/>
          </p:nvSpPr>
          <p:spPr>
            <a:xfrm>
              <a:off x="661398" y="1794508"/>
              <a:ext cx="1554480" cy="1554480"/>
            </a:xfrm>
            <a:prstGeom prst="blockArc">
              <a:avLst>
                <a:gd fmla="val 10800000" name="adj1"/>
                <a:gd fmla="val 0" name="adj2"/>
                <a:gd fmla="val 25000" name="adj3"/>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620" name="Google Shape;620;p30"/>
            <p:cNvSpPr/>
            <p:nvPr/>
          </p:nvSpPr>
          <p:spPr>
            <a:xfrm rot="4164031">
              <a:off x="665018" y="1794508"/>
              <a:ext cx="1554480" cy="1554480"/>
            </a:xfrm>
            <a:prstGeom prst="blockArc">
              <a:avLst>
                <a:gd fmla="val 10800000" name="adj1"/>
                <a:gd fmla="val 0" name="adj2"/>
                <a:gd fmla="val 25000" name="adj3"/>
              </a:avLst>
            </a:prstGeom>
            <a:solidFill>
              <a:srgbClr val="5142BB"/>
            </a:solidFill>
            <a:ln cap="flat" cmpd="sng" w="25400">
              <a:solidFill>
                <a:srgbClr val="5142B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621" name="Google Shape;621;p30"/>
            <p:cNvSpPr/>
            <p:nvPr/>
          </p:nvSpPr>
          <p:spPr>
            <a:xfrm rot="7643697">
              <a:off x="665017" y="1794508"/>
              <a:ext cx="1554480" cy="1554480"/>
            </a:xfrm>
            <a:prstGeom prst="blockArc">
              <a:avLst>
                <a:gd fmla="val 10800000" name="adj1"/>
                <a:gd fmla="val 0" name="adj2"/>
                <a:gd fmla="val 25000" name="adj3"/>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622" name="Google Shape;622;p30"/>
            <p:cNvSpPr/>
            <p:nvPr/>
          </p:nvSpPr>
          <p:spPr>
            <a:xfrm rot="-10058694">
              <a:off x="664823" y="1791842"/>
              <a:ext cx="1554480" cy="1554480"/>
            </a:xfrm>
            <a:prstGeom prst="blockArc">
              <a:avLst>
                <a:gd fmla="val 10800000" name="adj1"/>
                <a:gd fmla="val 0" name="adj2"/>
                <a:gd fmla="val 25000" name="adj3"/>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6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0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1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1"/>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Font typeface="Lora"/>
              <a:buNone/>
            </a:pPr>
            <a:r>
              <a:rPr lang="en-US"/>
              <a:t>Previous Data</a:t>
            </a:r>
            <a:endParaRPr/>
          </a:p>
        </p:txBody>
      </p:sp>
      <p:sp>
        <p:nvSpPr>
          <p:cNvPr id="628" name="Google Shape;628;p3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629" name="Google Shape;629;p31"/>
          <p:cNvPicPr preferRelativeResize="0"/>
          <p:nvPr/>
        </p:nvPicPr>
        <p:blipFill rotWithShape="1">
          <a:blip r:embed="rId3">
            <a:alphaModFix/>
          </a:blip>
          <a:srcRect b="0" l="0" r="0" t="0"/>
          <a:stretch/>
        </p:blipFill>
        <p:spPr>
          <a:xfrm>
            <a:off x="1006561" y="1736408"/>
            <a:ext cx="3998394" cy="2800956"/>
          </a:xfrm>
          <a:prstGeom prst="rect">
            <a:avLst/>
          </a:prstGeom>
          <a:noFill/>
          <a:ln>
            <a:noFill/>
          </a:ln>
        </p:spPr>
      </p:pic>
      <p:sp>
        <p:nvSpPr>
          <p:cNvPr id="630" name="Google Shape;630;p31"/>
          <p:cNvSpPr txBox="1"/>
          <p:nvPr/>
        </p:nvSpPr>
        <p:spPr>
          <a:xfrm>
            <a:off x="5223165" y="1580786"/>
            <a:ext cx="3618949" cy="31122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600"/>
              </a:spcBef>
              <a:spcAft>
                <a:spcPts val="0"/>
              </a:spcAft>
              <a:buClr>
                <a:srgbClr val="FFCD00"/>
              </a:buClr>
              <a:buSzPts val="2400"/>
              <a:buFont typeface="Quattrocento Sans"/>
              <a:buChar char="◉"/>
            </a:pPr>
            <a:r>
              <a:rPr b="0" i="0" lang="en-US" sz="1800" u="none" cap="none" strike="noStrike">
                <a:solidFill>
                  <a:srgbClr val="000000"/>
                </a:solidFill>
                <a:latin typeface="Quattrocento Sans"/>
                <a:ea typeface="Quattrocento Sans"/>
                <a:cs typeface="Quattrocento Sans"/>
                <a:sym typeface="Quattrocento Sans"/>
              </a:rPr>
              <a:t>Cells lacking bS21-2 (Δ</a:t>
            </a:r>
            <a:r>
              <a:rPr b="0" i="1" lang="en-US" sz="1800" u="none" cap="none" strike="noStrike">
                <a:solidFill>
                  <a:srgbClr val="000000"/>
                </a:solidFill>
                <a:latin typeface="Quattrocento Sans"/>
                <a:ea typeface="Quattrocento Sans"/>
                <a:cs typeface="Quattrocento Sans"/>
                <a:sym typeface="Quattrocento Sans"/>
              </a:rPr>
              <a:t>rpsU2</a:t>
            </a:r>
            <a:r>
              <a:rPr b="0" i="0" lang="en-US" sz="1800" u="none" cap="none" strike="noStrike">
                <a:solidFill>
                  <a:srgbClr val="000000"/>
                </a:solidFill>
                <a:latin typeface="Quattrocento Sans"/>
                <a:ea typeface="Quattrocento Sans"/>
                <a:cs typeface="Quattrocento Sans"/>
                <a:sym typeface="Quattrocento Sans"/>
              </a:rPr>
              <a:t>) had a </a:t>
            </a:r>
            <a:r>
              <a:rPr b="1" i="0" lang="en-US" sz="1800" u="none" cap="none" strike="noStrike">
                <a:solidFill>
                  <a:srgbClr val="000000"/>
                </a:solidFill>
                <a:latin typeface="Quattrocento Sans"/>
                <a:ea typeface="Quattrocento Sans"/>
                <a:cs typeface="Quattrocento Sans"/>
                <a:sym typeface="Quattrocento Sans"/>
              </a:rPr>
              <a:t>25 times </a:t>
            </a:r>
            <a:r>
              <a:rPr b="0" i="0" lang="en-US" sz="1800" u="none" cap="none" strike="noStrike">
                <a:solidFill>
                  <a:srgbClr val="000000"/>
                </a:solidFill>
                <a:latin typeface="Quattrocento Sans"/>
                <a:ea typeface="Quattrocento Sans"/>
                <a:cs typeface="Quattrocento Sans"/>
                <a:sym typeface="Quattrocento Sans"/>
              </a:rPr>
              <a:t>more transcript abundance in comparison to the LVS</a:t>
            </a:r>
            <a:endParaRPr/>
          </a:p>
          <a:p>
            <a:pPr indent="-342900" lvl="0" marL="342900" marR="0" rtl="0" algn="l">
              <a:lnSpc>
                <a:spcPct val="100000"/>
              </a:lnSpc>
              <a:spcBef>
                <a:spcPts val="600"/>
              </a:spcBef>
              <a:spcAft>
                <a:spcPts val="0"/>
              </a:spcAft>
              <a:buClr>
                <a:srgbClr val="FFCD00"/>
              </a:buClr>
              <a:buSzPts val="2400"/>
              <a:buFont typeface="Quattrocento Sans"/>
              <a:buChar char="◉"/>
            </a:pPr>
            <a:r>
              <a:rPr b="0" i="0" lang="en-US" sz="1800" u="none" cap="none" strike="noStrike">
                <a:solidFill>
                  <a:srgbClr val="000000"/>
                </a:solidFill>
                <a:latin typeface="Quattrocento Sans"/>
                <a:ea typeface="Quattrocento Sans"/>
                <a:cs typeface="Quattrocento Sans"/>
                <a:sym typeface="Quattrocento Sans"/>
              </a:rPr>
              <a:t>ΔrpsU2 pF-rpsU2 = the gene present in the cell in a plasmid</a:t>
            </a:r>
            <a:endParaRPr/>
          </a:p>
          <a:p>
            <a:pPr indent="-342900" lvl="0" marL="342900" marR="0" rtl="0" algn="l">
              <a:lnSpc>
                <a:spcPct val="100000"/>
              </a:lnSpc>
              <a:spcBef>
                <a:spcPts val="600"/>
              </a:spcBef>
              <a:spcAft>
                <a:spcPts val="0"/>
              </a:spcAft>
              <a:buClr>
                <a:srgbClr val="FFCD00"/>
              </a:buClr>
              <a:buSzPts val="2400"/>
              <a:buFont typeface="Quattrocento Sans"/>
              <a:buChar char="◉"/>
            </a:pPr>
            <a:r>
              <a:rPr b="0" i="0" lang="en-US" sz="1800" u="none" cap="none" strike="noStrike">
                <a:solidFill>
                  <a:srgbClr val="000000"/>
                </a:solidFill>
                <a:latin typeface="Quattrocento Sans"/>
                <a:ea typeface="Quattrocento Sans"/>
                <a:cs typeface="Quattrocento Sans"/>
                <a:sym typeface="Quattrocento Sans"/>
              </a:rPr>
              <a:t>How can we analyze this data?</a:t>
            </a:r>
            <a:endParaRPr/>
          </a:p>
          <a:p>
            <a:pPr indent="-190500" lvl="0" marL="342900" marR="0" rtl="0" algn="l">
              <a:lnSpc>
                <a:spcPct val="100000"/>
              </a:lnSpc>
              <a:spcBef>
                <a:spcPts val="600"/>
              </a:spcBef>
              <a:spcAft>
                <a:spcPts val="0"/>
              </a:spcAft>
              <a:buClr>
                <a:srgbClr val="FFCD00"/>
              </a:buClr>
              <a:buSzPts val="2400"/>
              <a:buFont typeface="Quattrocento Sans"/>
              <a:buNone/>
            </a:pPr>
            <a:r>
              <a:t/>
            </a:r>
            <a:endParaRPr b="0" i="0" sz="1800" u="none" cap="none" strike="noStrike">
              <a:solidFill>
                <a:srgbClr val="000000"/>
              </a:solidFill>
              <a:latin typeface="Quattrocento Sans"/>
              <a:ea typeface="Quattrocento Sans"/>
              <a:cs typeface="Quattrocento Sans"/>
              <a:sym typeface="Quattrocento Sans"/>
            </a:endParaRPr>
          </a:p>
        </p:txBody>
      </p:sp>
      <p:sp>
        <p:nvSpPr>
          <p:cNvPr id="631" name="Google Shape;631;p31"/>
          <p:cNvSpPr txBox="1"/>
          <p:nvPr/>
        </p:nvSpPr>
        <p:spPr>
          <a:xfrm>
            <a:off x="3682093" y="4800600"/>
            <a:ext cx="46121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Consistant with known regulation of ribosomal proteins.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p:nvPr/>
        </p:nvSpPr>
        <p:spPr>
          <a:xfrm>
            <a:off x="4966855" y="922668"/>
            <a:ext cx="516081" cy="39005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8" name="Google Shape;78;p4"/>
          <p:cNvSpPr txBox="1"/>
          <p:nvPr>
            <p:ph type="title"/>
          </p:nvPr>
        </p:nvSpPr>
        <p:spPr>
          <a:xfrm>
            <a:off x="1381249" y="922668"/>
            <a:ext cx="4150177"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Ribosomes can be heterogenous</a:t>
            </a:r>
            <a:endParaRPr/>
          </a:p>
        </p:txBody>
      </p:sp>
      <p:sp>
        <p:nvSpPr>
          <p:cNvPr id="79" name="Google Shape;79;p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80" name="Google Shape;80;p4"/>
          <p:cNvSpPr txBox="1"/>
          <p:nvPr/>
        </p:nvSpPr>
        <p:spPr>
          <a:xfrm>
            <a:off x="1381249" y="1358268"/>
            <a:ext cx="3878289" cy="11772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Quattrocento Sans"/>
                <a:ea typeface="Quattrocento Sans"/>
                <a:cs typeface="Quattrocento Sans"/>
                <a:sym typeface="Quattrocento Sans"/>
              </a:rPr>
              <a:t>Multiple sources of heterogeneity</a:t>
            </a:r>
            <a:endParaRPr/>
          </a:p>
          <a:p>
            <a:pPr indent="-257175" lvl="0" marL="257175" marR="0" rtl="0" algn="l">
              <a:lnSpc>
                <a:spcPct val="100000"/>
              </a:lnSpc>
              <a:spcBef>
                <a:spcPts val="900"/>
              </a:spcBef>
              <a:spcAft>
                <a:spcPts val="0"/>
              </a:spcAft>
              <a:buClr>
                <a:srgbClr val="000000"/>
              </a:buClr>
              <a:buSzPts val="1350"/>
              <a:buFont typeface="Arial"/>
              <a:buChar char="•"/>
            </a:pPr>
            <a:r>
              <a:rPr b="0" i="0" lang="en-US" sz="1350" u="none" cap="none" strike="noStrike">
                <a:solidFill>
                  <a:srgbClr val="000000"/>
                </a:solidFill>
                <a:latin typeface="Quattrocento Sans"/>
                <a:ea typeface="Quattrocento Sans"/>
                <a:cs typeface="Quattrocento Sans"/>
                <a:sym typeface="Quattrocento Sans"/>
              </a:rPr>
              <a:t>Multiple genes (homologs) encode the same ribosomal protein</a:t>
            </a:r>
            <a:endParaRPr/>
          </a:p>
          <a:p>
            <a:pPr indent="-257175" lvl="1" marL="600075" marR="0" rtl="0" algn="l">
              <a:lnSpc>
                <a:spcPct val="100000"/>
              </a:lnSpc>
              <a:spcBef>
                <a:spcPts val="900"/>
              </a:spcBef>
              <a:spcAft>
                <a:spcPts val="0"/>
              </a:spcAft>
              <a:buClr>
                <a:srgbClr val="000000"/>
              </a:buClr>
              <a:buSzPts val="1050"/>
              <a:buFont typeface="Arial"/>
              <a:buChar char="•"/>
            </a:pPr>
            <a:r>
              <a:rPr b="0" i="0" lang="en-US" sz="1050" u="none" cap="none" strike="noStrike">
                <a:solidFill>
                  <a:srgbClr val="000000"/>
                </a:solidFill>
                <a:latin typeface="Quattrocento Sans"/>
                <a:ea typeface="Quattrocento Sans"/>
                <a:cs typeface="Quattrocento Sans"/>
                <a:sym typeface="Quattrocento Sans"/>
              </a:rPr>
              <a:t>Homologs = different version of the same gene</a:t>
            </a:r>
            <a:endParaRPr b="0" i="0" sz="1050" u="none" cap="none" strike="noStrike">
              <a:solidFill>
                <a:srgbClr val="000000"/>
              </a:solidFill>
              <a:latin typeface="Quattrocento Sans"/>
              <a:ea typeface="Quattrocento Sans"/>
              <a:cs typeface="Quattrocento Sans"/>
              <a:sym typeface="Quattrocento Sans"/>
            </a:endParaRPr>
          </a:p>
        </p:txBody>
      </p:sp>
      <p:grpSp>
        <p:nvGrpSpPr>
          <p:cNvPr id="81" name="Google Shape;81;p4"/>
          <p:cNvGrpSpPr/>
          <p:nvPr/>
        </p:nvGrpSpPr>
        <p:grpSpPr>
          <a:xfrm>
            <a:off x="3118324" y="3115590"/>
            <a:ext cx="2914650" cy="1054282"/>
            <a:chOff x="6163176" y="2571750"/>
            <a:chExt cx="2914650" cy="1054282"/>
          </a:xfrm>
        </p:grpSpPr>
        <p:sp>
          <p:nvSpPr>
            <p:cNvPr id="82" name="Google Shape;82;p4"/>
            <p:cNvSpPr/>
            <p:nvPr/>
          </p:nvSpPr>
          <p:spPr>
            <a:xfrm>
              <a:off x="6163176" y="3155008"/>
              <a:ext cx="2914650" cy="439082"/>
            </a:xfrm>
            <a:custGeom>
              <a:rect b="b" l="l" r="r" t="t"/>
              <a:pathLst>
                <a:path extrusionOk="0" h="585442" w="3886200">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83" name="Google Shape;83;p4"/>
            <p:cNvSpPr/>
            <p:nvPr/>
          </p:nvSpPr>
          <p:spPr>
            <a:xfrm>
              <a:off x="6816850" y="2608612"/>
              <a:ext cx="1285607" cy="840962"/>
            </a:xfrm>
            <a:prstGeom prst="ellipse">
              <a:avLst/>
            </a:prstGeom>
            <a:solidFill>
              <a:srgbClr val="E7EFD7"/>
            </a:solidFill>
            <a:ln cap="flat" cmpd="sng" w="285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Calibri"/>
                  <a:ea typeface="Calibri"/>
                  <a:cs typeface="Calibri"/>
                  <a:sym typeface="Calibri"/>
                </a:rPr>
                <a:t>50S</a:t>
              </a:r>
              <a:endParaRPr/>
            </a:p>
          </p:txBody>
        </p:sp>
        <p:sp>
          <p:nvSpPr>
            <p:cNvPr id="84" name="Google Shape;84;p4"/>
            <p:cNvSpPr/>
            <p:nvPr/>
          </p:nvSpPr>
          <p:spPr>
            <a:xfrm>
              <a:off x="6930699" y="3152248"/>
              <a:ext cx="1056990" cy="473784"/>
            </a:xfrm>
            <a:prstGeom prst="ellipse">
              <a:avLst/>
            </a:prstGeom>
            <a:solidFill>
              <a:srgbClr val="E7EFD7"/>
            </a:solidFill>
            <a:ln cap="flat" cmpd="sng" w="285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Calibri"/>
                  <a:ea typeface="Calibri"/>
                  <a:cs typeface="Calibri"/>
                  <a:sym typeface="Calibri"/>
                </a:rPr>
                <a:t>30S</a:t>
              </a:r>
              <a:endParaRPr/>
            </a:p>
          </p:txBody>
        </p:sp>
        <p:grpSp>
          <p:nvGrpSpPr>
            <p:cNvPr id="85" name="Google Shape;85;p4"/>
            <p:cNvGrpSpPr/>
            <p:nvPr/>
          </p:nvGrpSpPr>
          <p:grpSpPr>
            <a:xfrm>
              <a:off x="6396735" y="2571750"/>
              <a:ext cx="717461" cy="322416"/>
              <a:chOff x="2998208" y="3538328"/>
              <a:chExt cx="389067" cy="166531"/>
            </a:xfrm>
          </p:grpSpPr>
          <p:sp>
            <p:nvSpPr>
              <p:cNvPr id="86" name="Google Shape;86;p4"/>
              <p:cNvSpPr/>
              <p:nvPr/>
            </p:nvSpPr>
            <p:spPr>
              <a:xfrm>
                <a:off x="2998208" y="3566523"/>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87" name="Google Shape;87;p4"/>
              <p:cNvSpPr/>
              <p:nvPr/>
            </p:nvSpPr>
            <p:spPr>
              <a:xfrm>
                <a:off x="3058367" y="3547692"/>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88" name="Google Shape;88;p4"/>
              <p:cNvSpPr/>
              <p:nvPr/>
            </p:nvSpPr>
            <p:spPr>
              <a:xfrm>
                <a:off x="3127896" y="3538328"/>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89" name="Google Shape;89;p4"/>
              <p:cNvSpPr/>
              <p:nvPr/>
            </p:nvSpPr>
            <p:spPr>
              <a:xfrm>
                <a:off x="3188965" y="3547692"/>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90" name="Google Shape;90;p4"/>
              <p:cNvSpPr/>
              <p:nvPr/>
            </p:nvSpPr>
            <p:spPr>
              <a:xfrm>
                <a:off x="3245000" y="3575545"/>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91" name="Google Shape;91;p4"/>
              <p:cNvSpPr/>
              <p:nvPr/>
            </p:nvSpPr>
            <p:spPr>
              <a:xfrm>
                <a:off x="3298298" y="3621123"/>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grpSp>
      </p:grpSp>
      <p:grpSp>
        <p:nvGrpSpPr>
          <p:cNvPr id="92" name="Google Shape;92;p4"/>
          <p:cNvGrpSpPr/>
          <p:nvPr/>
        </p:nvGrpSpPr>
        <p:grpSpPr>
          <a:xfrm>
            <a:off x="6140261" y="3115590"/>
            <a:ext cx="2914650" cy="1054282"/>
            <a:chOff x="6163176" y="2571750"/>
            <a:chExt cx="2914650" cy="1054282"/>
          </a:xfrm>
        </p:grpSpPr>
        <p:sp>
          <p:nvSpPr>
            <p:cNvPr id="93" name="Google Shape;93;p4"/>
            <p:cNvSpPr/>
            <p:nvPr/>
          </p:nvSpPr>
          <p:spPr>
            <a:xfrm>
              <a:off x="6163176" y="3155008"/>
              <a:ext cx="2914650" cy="439082"/>
            </a:xfrm>
            <a:custGeom>
              <a:rect b="b" l="l" r="r" t="t"/>
              <a:pathLst>
                <a:path extrusionOk="0" h="585442" w="3886200">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94" name="Google Shape;94;p4"/>
            <p:cNvSpPr/>
            <p:nvPr/>
          </p:nvSpPr>
          <p:spPr>
            <a:xfrm>
              <a:off x="6816850" y="2608612"/>
              <a:ext cx="1285607" cy="840962"/>
            </a:xfrm>
            <a:prstGeom prst="ellipse">
              <a:avLst/>
            </a:prstGeom>
            <a:solidFill>
              <a:srgbClr val="E7EFD7"/>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Calibri"/>
                  <a:ea typeface="Calibri"/>
                  <a:cs typeface="Calibri"/>
                  <a:sym typeface="Calibri"/>
                </a:rPr>
                <a:t>50S</a:t>
              </a:r>
              <a:endParaRPr/>
            </a:p>
          </p:txBody>
        </p:sp>
        <p:sp>
          <p:nvSpPr>
            <p:cNvPr id="95" name="Google Shape;95;p4"/>
            <p:cNvSpPr/>
            <p:nvPr/>
          </p:nvSpPr>
          <p:spPr>
            <a:xfrm>
              <a:off x="6930699" y="3152248"/>
              <a:ext cx="1056990" cy="473784"/>
            </a:xfrm>
            <a:prstGeom prst="ellipse">
              <a:avLst/>
            </a:prstGeom>
            <a:solidFill>
              <a:srgbClr val="E7EFD7"/>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Calibri"/>
                  <a:ea typeface="Calibri"/>
                  <a:cs typeface="Calibri"/>
                  <a:sym typeface="Calibri"/>
                </a:rPr>
                <a:t>30S</a:t>
              </a:r>
              <a:endParaRPr/>
            </a:p>
          </p:txBody>
        </p:sp>
        <p:grpSp>
          <p:nvGrpSpPr>
            <p:cNvPr id="96" name="Google Shape;96;p4"/>
            <p:cNvGrpSpPr/>
            <p:nvPr/>
          </p:nvGrpSpPr>
          <p:grpSpPr>
            <a:xfrm>
              <a:off x="6396735" y="2571750"/>
              <a:ext cx="717461" cy="322416"/>
              <a:chOff x="2998208" y="3538328"/>
              <a:chExt cx="389067" cy="166531"/>
            </a:xfrm>
          </p:grpSpPr>
          <p:sp>
            <p:nvSpPr>
              <p:cNvPr id="97" name="Google Shape;97;p4"/>
              <p:cNvSpPr/>
              <p:nvPr/>
            </p:nvSpPr>
            <p:spPr>
              <a:xfrm>
                <a:off x="2998208" y="3566523"/>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98" name="Google Shape;98;p4"/>
              <p:cNvSpPr/>
              <p:nvPr/>
            </p:nvSpPr>
            <p:spPr>
              <a:xfrm>
                <a:off x="3058367" y="3547692"/>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99" name="Google Shape;99;p4"/>
              <p:cNvSpPr/>
              <p:nvPr/>
            </p:nvSpPr>
            <p:spPr>
              <a:xfrm>
                <a:off x="3127896" y="3538328"/>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00" name="Google Shape;100;p4"/>
              <p:cNvSpPr/>
              <p:nvPr/>
            </p:nvSpPr>
            <p:spPr>
              <a:xfrm>
                <a:off x="3188965" y="3547692"/>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01" name="Google Shape;101;p4"/>
              <p:cNvSpPr/>
              <p:nvPr/>
            </p:nvSpPr>
            <p:spPr>
              <a:xfrm>
                <a:off x="3245000" y="3575545"/>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02" name="Google Shape;102;p4"/>
              <p:cNvSpPr/>
              <p:nvPr/>
            </p:nvSpPr>
            <p:spPr>
              <a:xfrm>
                <a:off x="3298298" y="3621123"/>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grpSp>
      </p:grpSp>
      <p:grpSp>
        <p:nvGrpSpPr>
          <p:cNvPr id="103" name="Google Shape;103;p4"/>
          <p:cNvGrpSpPr/>
          <p:nvPr/>
        </p:nvGrpSpPr>
        <p:grpSpPr>
          <a:xfrm>
            <a:off x="96387" y="3115590"/>
            <a:ext cx="2914650" cy="1054282"/>
            <a:chOff x="6163176" y="2571750"/>
            <a:chExt cx="2914650" cy="1054282"/>
          </a:xfrm>
        </p:grpSpPr>
        <p:sp>
          <p:nvSpPr>
            <p:cNvPr id="104" name="Google Shape;104;p4"/>
            <p:cNvSpPr/>
            <p:nvPr/>
          </p:nvSpPr>
          <p:spPr>
            <a:xfrm>
              <a:off x="6163176" y="3155008"/>
              <a:ext cx="2914650" cy="439082"/>
            </a:xfrm>
            <a:custGeom>
              <a:rect b="b" l="l" r="r" t="t"/>
              <a:pathLst>
                <a:path extrusionOk="0" h="585442" w="3886200">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05" name="Google Shape;105;p4"/>
            <p:cNvSpPr/>
            <p:nvPr/>
          </p:nvSpPr>
          <p:spPr>
            <a:xfrm>
              <a:off x="6816850" y="2608612"/>
              <a:ext cx="1285607" cy="840962"/>
            </a:xfrm>
            <a:prstGeom prst="ellipse">
              <a:avLst/>
            </a:prstGeom>
            <a:solidFill>
              <a:srgbClr val="E7EFD7"/>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Calibri"/>
                  <a:ea typeface="Calibri"/>
                  <a:cs typeface="Calibri"/>
                  <a:sym typeface="Calibri"/>
                </a:rPr>
                <a:t>50S</a:t>
              </a:r>
              <a:endParaRPr/>
            </a:p>
          </p:txBody>
        </p:sp>
        <p:sp>
          <p:nvSpPr>
            <p:cNvPr id="106" name="Google Shape;106;p4"/>
            <p:cNvSpPr/>
            <p:nvPr/>
          </p:nvSpPr>
          <p:spPr>
            <a:xfrm>
              <a:off x="6930699" y="3152248"/>
              <a:ext cx="1056990" cy="473784"/>
            </a:xfrm>
            <a:prstGeom prst="ellipse">
              <a:avLst/>
            </a:prstGeom>
            <a:solidFill>
              <a:srgbClr val="E7EFD7"/>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Calibri"/>
                  <a:ea typeface="Calibri"/>
                  <a:cs typeface="Calibri"/>
                  <a:sym typeface="Calibri"/>
                </a:rPr>
                <a:t>30S</a:t>
              </a:r>
              <a:endParaRPr/>
            </a:p>
          </p:txBody>
        </p:sp>
        <p:grpSp>
          <p:nvGrpSpPr>
            <p:cNvPr id="107" name="Google Shape;107;p4"/>
            <p:cNvGrpSpPr/>
            <p:nvPr/>
          </p:nvGrpSpPr>
          <p:grpSpPr>
            <a:xfrm>
              <a:off x="6396735" y="2571750"/>
              <a:ext cx="717461" cy="322416"/>
              <a:chOff x="2998208" y="3538328"/>
              <a:chExt cx="389067" cy="166531"/>
            </a:xfrm>
          </p:grpSpPr>
          <p:sp>
            <p:nvSpPr>
              <p:cNvPr id="108" name="Google Shape;108;p4"/>
              <p:cNvSpPr/>
              <p:nvPr/>
            </p:nvSpPr>
            <p:spPr>
              <a:xfrm>
                <a:off x="2998208" y="3566523"/>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09" name="Google Shape;109;p4"/>
              <p:cNvSpPr/>
              <p:nvPr/>
            </p:nvSpPr>
            <p:spPr>
              <a:xfrm>
                <a:off x="3058367" y="3547692"/>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10" name="Google Shape;110;p4"/>
              <p:cNvSpPr/>
              <p:nvPr/>
            </p:nvSpPr>
            <p:spPr>
              <a:xfrm>
                <a:off x="3127896" y="3538328"/>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11" name="Google Shape;111;p4"/>
              <p:cNvSpPr/>
              <p:nvPr/>
            </p:nvSpPr>
            <p:spPr>
              <a:xfrm>
                <a:off x="3188965" y="3547692"/>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12" name="Google Shape;112;p4"/>
              <p:cNvSpPr/>
              <p:nvPr/>
            </p:nvSpPr>
            <p:spPr>
              <a:xfrm>
                <a:off x="3245000" y="3575545"/>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13" name="Google Shape;113;p4"/>
              <p:cNvSpPr/>
              <p:nvPr/>
            </p:nvSpPr>
            <p:spPr>
              <a:xfrm>
                <a:off x="3298298" y="3621123"/>
                <a:ext cx="88977" cy="83736"/>
              </a:xfrm>
              <a:prstGeom prst="ellipse">
                <a:avLst/>
              </a:prstGeom>
              <a:solidFill>
                <a:schemeClr val="accent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p:nvPr/>
        </p:nvSpPr>
        <p:spPr>
          <a:xfrm>
            <a:off x="5136573" y="827809"/>
            <a:ext cx="779318" cy="61652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9" name="Google Shape;119;p5"/>
          <p:cNvSpPr txBox="1"/>
          <p:nvPr>
            <p:ph type="title"/>
          </p:nvPr>
        </p:nvSpPr>
        <p:spPr>
          <a:xfrm>
            <a:off x="1381249" y="937125"/>
            <a:ext cx="4309503"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There are multiple bS21 homologs in </a:t>
            </a:r>
            <a:r>
              <a:rPr i="1" lang="en-US"/>
              <a:t>Francisella tularensis </a:t>
            </a:r>
            <a:endParaRPr/>
          </a:p>
        </p:txBody>
      </p:sp>
      <p:sp>
        <p:nvSpPr>
          <p:cNvPr id="120" name="Google Shape;120;p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121" name="Google Shape;121;p5"/>
          <p:cNvGrpSpPr/>
          <p:nvPr/>
        </p:nvGrpSpPr>
        <p:grpSpPr>
          <a:xfrm>
            <a:off x="1285471" y="4219994"/>
            <a:ext cx="1318538" cy="346249"/>
            <a:chOff x="7425086" y="5569807"/>
            <a:chExt cx="1084733" cy="268414"/>
          </a:xfrm>
        </p:grpSpPr>
        <p:sp>
          <p:nvSpPr>
            <p:cNvPr id="122" name="Google Shape;122;p5"/>
            <p:cNvSpPr/>
            <p:nvPr/>
          </p:nvSpPr>
          <p:spPr>
            <a:xfrm>
              <a:off x="7622191" y="5604953"/>
              <a:ext cx="585017" cy="205909"/>
            </a:xfrm>
            <a:prstGeom prst="rect">
              <a:avLst/>
            </a:prstGeom>
            <a:solidFill>
              <a:schemeClr val="accent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50" u="none" cap="none" strike="noStrike">
                <a:solidFill>
                  <a:schemeClr val="lt1"/>
                </a:solidFill>
                <a:latin typeface="Arial"/>
                <a:ea typeface="Arial"/>
                <a:cs typeface="Arial"/>
                <a:sym typeface="Arial"/>
              </a:endParaRPr>
            </a:p>
          </p:txBody>
        </p:sp>
        <p:sp>
          <p:nvSpPr>
            <p:cNvPr id="123" name="Google Shape;123;p5"/>
            <p:cNvSpPr txBox="1"/>
            <p:nvPr/>
          </p:nvSpPr>
          <p:spPr>
            <a:xfrm>
              <a:off x="7646030" y="5569807"/>
              <a:ext cx="606892" cy="2684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50" u="none" cap="none" strike="noStrike">
                  <a:solidFill>
                    <a:srgbClr val="000000"/>
                  </a:solidFill>
                  <a:latin typeface="Century Gothic"/>
                  <a:ea typeface="Century Gothic"/>
                  <a:cs typeface="Century Gothic"/>
                  <a:sym typeface="Century Gothic"/>
                </a:rPr>
                <a:t>rpsU3</a:t>
              </a:r>
              <a:endParaRPr/>
            </a:p>
          </p:txBody>
        </p:sp>
        <p:cxnSp>
          <p:nvCxnSpPr>
            <p:cNvPr id="124" name="Google Shape;124;p5"/>
            <p:cNvCxnSpPr/>
            <p:nvPr/>
          </p:nvCxnSpPr>
          <p:spPr>
            <a:xfrm>
              <a:off x="7425086" y="5810863"/>
              <a:ext cx="1084733" cy="1"/>
            </a:xfrm>
            <a:prstGeom prst="straightConnector1">
              <a:avLst/>
            </a:prstGeom>
            <a:noFill/>
            <a:ln cap="flat" cmpd="sng" w="57150">
              <a:solidFill>
                <a:schemeClr val="dk1"/>
              </a:solidFill>
              <a:prstDash val="solid"/>
              <a:round/>
              <a:headEnd len="sm" w="sm" type="none"/>
              <a:tailEnd len="sm" w="sm" type="none"/>
            </a:ln>
          </p:spPr>
        </p:cxnSp>
      </p:grpSp>
      <p:grpSp>
        <p:nvGrpSpPr>
          <p:cNvPr id="125" name="Google Shape;125;p5"/>
          <p:cNvGrpSpPr/>
          <p:nvPr/>
        </p:nvGrpSpPr>
        <p:grpSpPr>
          <a:xfrm>
            <a:off x="1389700" y="2008183"/>
            <a:ext cx="2202426" cy="357687"/>
            <a:chOff x="88488" y="5508064"/>
            <a:chExt cx="2433484" cy="352651"/>
          </a:xfrm>
        </p:grpSpPr>
        <p:sp>
          <p:nvSpPr>
            <p:cNvPr id="126" name="Google Shape;126;p5"/>
            <p:cNvSpPr/>
            <p:nvPr/>
          </p:nvSpPr>
          <p:spPr>
            <a:xfrm>
              <a:off x="339211" y="5574890"/>
              <a:ext cx="1209368" cy="23597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1" sz="1650" u="none" cap="none" strike="noStrike">
                <a:solidFill>
                  <a:schemeClr val="lt1"/>
                </a:solidFill>
                <a:latin typeface="Arial"/>
                <a:ea typeface="Arial"/>
                <a:cs typeface="Arial"/>
                <a:sym typeface="Arial"/>
              </a:endParaRPr>
            </a:p>
          </p:txBody>
        </p:sp>
        <p:sp>
          <p:nvSpPr>
            <p:cNvPr id="127" name="Google Shape;127;p5"/>
            <p:cNvSpPr/>
            <p:nvPr/>
          </p:nvSpPr>
          <p:spPr>
            <a:xfrm>
              <a:off x="1597742" y="5574890"/>
              <a:ext cx="835395" cy="235974"/>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1" sz="1650" u="none" cap="none" strike="noStrike">
                <a:solidFill>
                  <a:schemeClr val="lt1"/>
                </a:solidFill>
                <a:latin typeface="Arial"/>
                <a:ea typeface="Arial"/>
                <a:cs typeface="Arial"/>
                <a:sym typeface="Arial"/>
              </a:endParaRPr>
            </a:p>
          </p:txBody>
        </p:sp>
        <p:sp>
          <p:nvSpPr>
            <p:cNvPr id="128" name="Google Shape;128;p5"/>
            <p:cNvSpPr txBox="1"/>
            <p:nvPr/>
          </p:nvSpPr>
          <p:spPr>
            <a:xfrm>
              <a:off x="1663398" y="5519341"/>
              <a:ext cx="815095" cy="341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50" u="none" cap="none" strike="noStrike">
                  <a:solidFill>
                    <a:srgbClr val="000000"/>
                  </a:solidFill>
                  <a:latin typeface="Century Gothic"/>
                  <a:ea typeface="Century Gothic"/>
                  <a:cs typeface="Century Gothic"/>
                  <a:sym typeface="Century Gothic"/>
                </a:rPr>
                <a:t>rpsU1</a:t>
              </a:r>
              <a:endParaRPr/>
            </a:p>
          </p:txBody>
        </p:sp>
        <p:sp>
          <p:nvSpPr>
            <p:cNvPr id="129" name="Google Shape;129;p5"/>
            <p:cNvSpPr txBox="1"/>
            <p:nvPr/>
          </p:nvSpPr>
          <p:spPr>
            <a:xfrm>
              <a:off x="552432" y="5508064"/>
              <a:ext cx="793841" cy="341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650" u="none" cap="none" strike="noStrike">
                  <a:solidFill>
                    <a:srgbClr val="000000"/>
                  </a:solidFill>
                  <a:latin typeface="Century Gothic"/>
                  <a:ea typeface="Century Gothic"/>
                  <a:cs typeface="Century Gothic"/>
                  <a:sym typeface="Century Gothic"/>
                </a:rPr>
                <a:t>cspC</a:t>
              </a:r>
              <a:endParaRPr b="0" i="1" sz="1650" u="none" cap="none" strike="noStrike">
                <a:solidFill>
                  <a:srgbClr val="000000"/>
                </a:solidFill>
                <a:latin typeface="Century Gothic"/>
                <a:ea typeface="Century Gothic"/>
                <a:cs typeface="Century Gothic"/>
                <a:sym typeface="Century Gothic"/>
              </a:endParaRPr>
            </a:p>
          </p:txBody>
        </p:sp>
        <p:cxnSp>
          <p:nvCxnSpPr>
            <p:cNvPr id="130" name="Google Shape;130;p5"/>
            <p:cNvCxnSpPr/>
            <p:nvPr/>
          </p:nvCxnSpPr>
          <p:spPr>
            <a:xfrm>
              <a:off x="88488" y="5810864"/>
              <a:ext cx="2433484" cy="0"/>
            </a:xfrm>
            <a:prstGeom prst="straightConnector1">
              <a:avLst/>
            </a:prstGeom>
            <a:noFill/>
            <a:ln cap="flat" cmpd="sng" w="57150">
              <a:solidFill>
                <a:schemeClr val="dk1"/>
              </a:solidFill>
              <a:prstDash val="solid"/>
              <a:round/>
              <a:headEnd len="sm" w="sm" type="none"/>
              <a:tailEnd len="sm" w="sm" type="none"/>
            </a:ln>
          </p:spPr>
        </p:cxnSp>
      </p:grpSp>
      <p:grpSp>
        <p:nvGrpSpPr>
          <p:cNvPr id="131" name="Google Shape;131;p5"/>
          <p:cNvGrpSpPr/>
          <p:nvPr/>
        </p:nvGrpSpPr>
        <p:grpSpPr>
          <a:xfrm>
            <a:off x="1285472" y="3016498"/>
            <a:ext cx="4703994" cy="360151"/>
            <a:chOff x="375074" y="3663052"/>
            <a:chExt cx="7597803" cy="614949"/>
          </a:xfrm>
        </p:grpSpPr>
        <p:grpSp>
          <p:nvGrpSpPr>
            <p:cNvPr id="132" name="Google Shape;132;p5"/>
            <p:cNvGrpSpPr/>
            <p:nvPr/>
          </p:nvGrpSpPr>
          <p:grpSpPr>
            <a:xfrm>
              <a:off x="675514" y="3663052"/>
              <a:ext cx="6870320" cy="614949"/>
              <a:chOff x="2869592" y="5815030"/>
              <a:chExt cx="3976771" cy="327118"/>
            </a:xfrm>
          </p:grpSpPr>
          <p:sp>
            <p:nvSpPr>
              <p:cNvPr id="133" name="Google Shape;133;p5"/>
              <p:cNvSpPr/>
              <p:nvPr/>
            </p:nvSpPr>
            <p:spPr>
              <a:xfrm>
                <a:off x="4335968" y="5854290"/>
                <a:ext cx="1209368" cy="23597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1" sz="1650" u="none" cap="none" strike="noStrike">
                  <a:solidFill>
                    <a:schemeClr val="lt1"/>
                  </a:solidFill>
                  <a:latin typeface="Arial"/>
                  <a:ea typeface="Arial"/>
                  <a:cs typeface="Arial"/>
                  <a:sym typeface="Arial"/>
                </a:endParaRPr>
              </a:p>
            </p:txBody>
          </p:sp>
          <p:sp>
            <p:nvSpPr>
              <p:cNvPr id="134" name="Google Shape;134;p5"/>
              <p:cNvSpPr/>
              <p:nvPr/>
            </p:nvSpPr>
            <p:spPr>
              <a:xfrm>
                <a:off x="2886174" y="5854289"/>
                <a:ext cx="608685" cy="235974"/>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1" sz="1650" u="none" cap="none" strike="noStrike">
                  <a:solidFill>
                    <a:schemeClr val="lt1"/>
                  </a:solidFill>
                  <a:latin typeface="Arial"/>
                  <a:ea typeface="Arial"/>
                  <a:cs typeface="Arial"/>
                  <a:sym typeface="Arial"/>
                </a:endParaRPr>
              </a:p>
            </p:txBody>
          </p:sp>
          <p:sp>
            <p:nvSpPr>
              <p:cNvPr id="135" name="Google Shape;135;p5"/>
              <p:cNvSpPr/>
              <p:nvPr/>
            </p:nvSpPr>
            <p:spPr>
              <a:xfrm>
                <a:off x="5636995" y="5854290"/>
                <a:ext cx="1209368" cy="23597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1" sz="1650" u="none" cap="none" strike="noStrike">
                  <a:solidFill>
                    <a:schemeClr val="lt1"/>
                  </a:solidFill>
                  <a:latin typeface="Arial"/>
                  <a:ea typeface="Arial"/>
                  <a:cs typeface="Arial"/>
                  <a:sym typeface="Arial"/>
                </a:endParaRPr>
              </a:p>
            </p:txBody>
          </p:sp>
          <p:sp>
            <p:nvSpPr>
              <p:cNvPr id="136" name="Google Shape;136;p5"/>
              <p:cNvSpPr txBox="1"/>
              <p:nvPr/>
            </p:nvSpPr>
            <p:spPr>
              <a:xfrm>
                <a:off x="4572301" y="5821692"/>
                <a:ext cx="736152" cy="3144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650" u="none" cap="none" strike="noStrike">
                    <a:solidFill>
                      <a:srgbClr val="000000"/>
                    </a:solidFill>
                    <a:latin typeface="Century Gothic"/>
                    <a:ea typeface="Century Gothic"/>
                    <a:cs typeface="Century Gothic"/>
                    <a:sym typeface="Century Gothic"/>
                  </a:rPr>
                  <a:t>dnaG</a:t>
                </a:r>
                <a:endParaRPr b="0" i="1" sz="1650" u="none" cap="none" strike="noStrike">
                  <a:solidFill>
                    <a:srgbClr val="000000"/>
                  </a:solidFill>
                  <a:latin typeface="Century Gothic"/>
                  <a:ea typeface="Century Gothic"/>
                  <a:cs typeface="Century Gothic"/>
                  <a:sym typeface="Century Gothic"/>
                </a:endParaRPr>
              </a:p>
            </p:txBody>
          </p:sp>
          <p:sp>
            <p:nvSpPr>
              <p:cNvPr id="137" name="Google Shape;137;p5"/>
              <p:cNvSpPr txBox="1"/>
              <p:nvPr/>
            </p:nvSpPr>
            <p:spPr>
              <a:xfrm>
                <a:off x="5931980" y="5827655"/>
                <a:ext cx="643234" cy="3144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650" u="none" cap="none" strike="noStrike">
                    <a:solidFill>
                      <a:srgbClr val="000000"/>
                    </a:solidFill>
                    <a:latin typeface="Century Gothic"/>
                    <a:ea typeface="Century Gothic"/>
                    <a:cs typeface="Century Gothic"/>
                    <a:sym typeface="Century Gothic"/>
                  </a:rPr>
                  <a:t>rpoD</a:t>
                </a:r>
                <a:endParaRPr b="0" i="1" sz="1650" u="none" cap="none" strike="noStrike">
                  <a:solidFill>
                    <a:srgbClr val="000000"/>
                  </a:solidFill>
                  <a:latin typeface="Century Gothic"/>
                  <a:ea typeface="Century Gothic"/>
                  <a:cs typeface="Century Gothic"/>
                  <a:sym typeface="Century Gothic"/>
                </a:endParaRPr>
              </a:p>
            </p:txBody>
          </p:sp>
          <p:sp>
            <p:nvSpPr>
              <p:cNvPr id="138" name="Google Shape;138;p5"/>
              <p:cNvSpPr/>
              <p:nvPr/>
            </p:nvSpPr>
            <p:spPr>
              <a:xfrm>
                <a:off x="3559285" y="5854289"/>
                <a:ext cx="702823" cy="23597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1" sz="1650" u="none" cap="none" strike="noStrike">
                  <a:solidFill>
                    <a:schemeClr val="lt1"/>
                  </a:solidFill>
                  <a:latin typeface="Arial"/>
                  <a:ea typeface="Arial"/>
                  <a:cs typeface="Arial"/>
                  <a:sym typeface="Arial"/>
                </a:endParaRPr>
              </a:p>
            </p:txBody>
          </p:sp>
          <p:sp>
            <p:nvSpPr>
              <p:cNvPr id="139" name="Google Shape;139;p5"/>
              <p:cNvSpPr txBox="1"/>
              <p:nvPr/>
            </p:nvSpPr>
            <p:spPr>
              <a:xfrm>
                <a:off x="3609726" y="5827657"/>
                <a:ext cx="659719" cy="3144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650" u="none" cap="none" strike="noStrike">
                    <a:solidFill>
                      <a:srgbClr val="000000"/>
                    </a:solidFill>
                    <a:latin typeface="Century Gothic"/>
                    <a:ea typeface="Century Gothic"/>
                    <a:cs typeface="Century Gothic"/>
                    <a:sym typeface="Century Gothic"/>
                  </a:rPr>
                  <a:t>yqeY</a:t>
                </a:r>
                <a:endParaRPr b="0" i="1" sz="1650" u="none" cap="none" strike="noStrike">
                  <a:solidFill>
                    <a:srgbClr val="000000"/>
                  </a:solidFill>
                  <a:latin typeface="Century Gothic"/>
                  <a:ea typeface="Century Gothic"/>
                  <a:cs typeface="Century Gothic"/>
                  <a:sym typeface="Century Gothic"/>
                </a:endParaRPr>
              </a:p>
            </p:txBody>
          </p:sp>
          <p:sp>
            <p:nvSpPr>
              <p:cNvPr id="140" name="Google Shape;140;p5"/>
              <p:cNvSpPr txBox="1"/>
              <p:nvPr/>
            </p:nvSpPr>
            <p:spPr>
              <a:xfrm>
                <a:off x="2869592" y="5815030"/>
                <a:ext cx="689693" cy="3144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50" u="none" cap="none" strike="noStrike">
                    <a:solidFill>
                      <a:srgbClr val="000000"/>
                    </a:solidFill>
                    <a:latin typeface="Century Gothic"/>
                    <a:ea typeface="Century Gothic"/>
                    <a:cs typeface="Century Gothic"/>
                    <a:sym typeface="Century Gothic"/>
                  </a:rPr>
                  <a:t>rpsU2</a:t>
                </a:r>
                <a:endParaRPr/>
              </a:p>
            </p:txBody>
          </p:sp>
        </p:grpSp>
        <p:cxnSp>
          <p:nvCxnSpPr>
            <p:cNvPr id="141" name="Google Shape;141;p5"/>
            <p:cNvCxnSpPr/>
            <p:nvPr/>
          </p:nvCxnSpPr>
          <p:spPr>
            <a:xfrm flipH="1" rot="10800000">
              <a:off x="375074" y="4180502"/>
              <a:ext cx="7597803" cy="44213"/>
            </a:xfrm>
            <a:prstGeom prst="straightConnector1">
              <a:avLst/>
            </a:prstGeom>
            <a:noFill/>
            <a:ln cap="flat" cmpd="sng" w="57150">
              <a:solidFill>
                <a:schemeClr val="dk1"/>
              </a:solidFill>
              <a:prstDash val="solid"/>
              <a:round/>
              <a:headEnd len="sm" w="sm" type="none"/>
              <a:tailEnd len="sm" w="sm" type="none"/>
            </a:ln>
          </p:spPr>
        </p:cxnSp>
      </p:grpSp>
      <p:grpSp>
        <p:nvGrpSpPr>
          <p:cNvPr id="142" name="Google Shape;142;p5"/>
          <p:cNvGrpSpPr/>
          <p:nvPr/>
        </p:nvGrpSpPr>
        <p:grpSpPr>
          <a:xfrm>
            <a:off x="6695020" y="2887825"/>
            <a:ext cx="886076" cy="627221"/>
            <a:chOff x="5051905" y="2510640"/>
            <a:chExt cx="855722" cy="607249"/>
          </a:xfrm>
        </p:grpSpPr>
        <p:sp>
          <p:nvSpPr>
            <p:cNvPr id="143" name="Google Shape;143;p5"/>
            <p:cNvSpPr/>
            <p:nvPr/>
          </p:nvSpPr>
          <p:spPr>
            <a:xfrm>
              <a:off x="5051905" y="2510640"/>
              <a:ext cx="855722" cy="501930"/>
            </a:xfrm>
            <a:prstGeom prst="ellipse">
              <a:avLst/>
            </a:prstGeom>
            <a:solidFill>
              <a:srgbClr val="E7EFD7"/>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44" name="Google Shape;144;p5"/>
            <p:cNvSpPr/>
            <p:nvPr/>
          </p:nvSpPr>
          <p:spPr>
            <a:xfrm>
              <a:off x="5127684" y="2835110"/>
              <a:ext cx="703551" cy="282779"/>
            </a:xfrm>
            <a:prstGeom prst="ellipse">
              <a:avLst/>
            </a:prstGeom>
            <a:solidFill>
              <a:srgbClr val="E7EFD7"/>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45" name="Google Shape;145;p5"/>
            <p:cNvSpPr/>
            <p:nvPr/>
          </p:nvSpPr>
          <p:spPr>
            <a:xfrm rot="-502087">
              <a:off x="5188155" y="2860054"/>
              <a:ext cx="311655" cy="128261"/>
            </a:xfrm>
            <a:prstGeom prst="ellipse">
              <a:avLst/>
            </a:prstGeom>
            <a:solidFill>
              <a:schemeClr val="accent2"/>
            </a:solidFill>
            <a:ln cap="flat" cmpd="sng" w="952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grpSp>
        <p:nvGrpSpPr>
          <p:cNvPr id="146" name="Google Shape;146;p5"/>
          <p:cNvGrpSpPr/>
          <p:nvPr/>
        </p:nvGrpSpPr>
        <p:grpSpPr>
          <a:xfrm>
            <a:off x="6695020" y="1871381"/>
            <a:ext cx="886076" cy="627221"/>
            <a:chOff x="5051905" y="2510640"/>
            <a:chExt cx="855722" cy="607249"/>
          </a:xfrm>
        </p:grpSpPr>
        <p:sp>
          <p:nvSpPr>
            <p:cNvPr id="147" name="Google Shape;147;p5"/>
            <p:cNvSpPr/>
            <p:nvPr/>
          </p:nvSpPr>
          <p:spPr>
            <a:xfrm>
              <a:off x="5051905" y="2510640"/>
              <a:ext cx="855722" cy="501930"/>
            </a:xfrm>
            <a:prstGeom prst="ellipse">
              <a:avLst/>
            </a:prstGeom>
            <a:solidFill>
              <a:srgbClr val="E7EFD7"/>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48" name="Google Shape;148;p5"/>
            <p:cNvSpPr/>
            <p:nvPr/>
          </p:nvSpPr>
          <p:spPr>
            <a:xfrm>
              <a:off x="5127684" y="2835110"/>
              <a:ext cx="703551" cy="282779"/>
            </a:xfrm>
            <a:prstGeom prst="ellipse">
              <a:avLst/>
            </a:prstGeom>
            <a:solidFill>
              <a:srgbClr val="E7EFD7"/>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49" name="Google Shape;149;p5"/>
            <p:cNvSpPr/>
            <p:nvPr/>
          </p:nvSpPr>
          <p:spPr>
            <a:xfrm rot="-502087">
              <a:off x="5188155" y="2860054"/>
              <a:ext cx="311655" cy="128261"/>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grpSp>
        <p:nvGrpSpPr>
          <p:cNvPr id="150" name="Google Shape;150;p5"/>
          <p:cNvGrpSpPr/>
          <p:nvPr/>
        </p:nvGrpSpPr>
        <p:grpSpPr>
          <a:xfrm>
            <a:off x="6695020" y="4147639"/>
            <a:ext cx="886076" cy="627222"/>
            <a:chOff x="5051905" y="2510639"/>
            <a:chExt cx="855722" cy="607250"/>
          </a:xfrm>
        </p:grpSpPr>
        <p:sp>
          <p:nvSpPr>
            <p:cNvPr id="151" name="Google Shape;151;p5"/>
            <p:cNvSpPr/>
            <p:nvPr/>
          </p:nvSpPr>
          <p:spPr>
            <a:xfrm>
              <a:off x="5051905" y="2510639"/>
              <a:ext cx="855722" cy="501930"/>
            </a:xfrm>
            <a:prstGeom prst="ellipse">
              <a:avLst/>
            </a:prstGeom>
            <a:solidFill>
              <a:srgbClr val="E7EFD7"/>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52" name="Google Shape;152;p5"/>
            <p:cNvSpPr/>
            <p:nvPr/>
          </p:nvSpPr>
          <p:spPr>
            <a:xfrm>
              <a:off x="5127684" y="2835110"/>
              <a:ext cx="703551" cy="282779"/>
            </a:xfrm>
            <a:prstGeom prst="ellipse">
              <a:avLst/>
            </a:prstGeom>
            <a:solidFill>
              <a:srgbClr val="E7EFD7"/>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53" name="Google Shape;153;p5"/>
            <p:cNvSpPr/>
            <p:nvPr/>
          </p:nvSpPr>
          <p:spPr>
            <a:xfrm rot="-502087">
              <a:off x="5188155" y="2860054"/>
              <a:ext cx="311655" cy="128261"/>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grpSp>
        <p:nvGrpSpPr>
          <p:cNvPr id="154" name="Google Shape;154;p5"/>
          <p:cNvGrpSpPr/>
          <p:nvPr/>
        </p:nvGrpSpPr>
        <p:grpSpPr>
          <a:xfrm>
            <a:off x="1441684" y="1754055"/>
            <a:ext cx="395526" cy="568069"/>
            <a:chOff x="5299447" y="2480912"/>
            <a:chExt cx="796553" cy="447345"/>
          </a:xfrm>
        </p:grpSpPr>
        <p:cxnSp>
          <p:nvCxnSpPr>
            <p:cNvPr id="155" name="Google Shape;155;p5"/>
            <p:cNvCxnSpPr/>
            <p:nvPr/>
          </p:nvCxnSpPr>
          <p:spPr>
            <a:xfrm>
              <a:off x="5299447" y="2480912"/>
              <a:ext cx="0" cy="447345"/>
            </a:xfrm>
            <a:prstGeom prst="straightConnector1">
              <a:avLst/>
            </a:prstGeom>
            <a:noFill/>
            <a:ln cap="flat" cmpd="sng" w="12700">
              <a:solidFill>
                <a:schemeClr val="dk1"/>
              </a:solidFill>
              <a:prstDash val="solid"/>
              <a:round/>
              <a:headEnd len="sm" w="sm" type="none"/>
              <a:tailEnd len="sm" w="sm" type="none"/>
            </a:ln>
          </p:spPr>
        </p:cxnSp>
        <p:cxnSp>
          <p:nvCxnSpPr>
            <p:cNvPr id="156" name="Google Shape;156;p5"/>
            <p:cNvCxnSpPr/>
            <p:nvPr/>
          </p:nvCxnSpPr>
          <p:spPr>
            <a:xfrm>
              <a:off x="5299447" y="2480912"/>
              <a:ext cx="796553" cy="0"/>
            </a:xfrm>
            <a:prstGeom prst="straightConnector1">
              <a:avLst/>
            </a:prstGeom>
            <a:noFill/>
            <a:ln cap="flat" cmpd="sng" w="9525">
              <a:solidFill>
                <a:schemeClr val="dk1"/>
              </a:solidFill>
              <a:prstDash val="solid"/>
              <a:round/>
              <a:headEnd len="sm" w="sm" type="none"/>
              <a:tailEnd len="med" w="med" type="triangle"/>
            </a:ln>
          </p:spPr>
        </p:cxnSp>
      </p:grpSp>
      <p:grpSp>
        <p:nvGrpSpPr>
          <p:cNvPr id="157" name="Google Shape;157;p5"/>
          <p:cNvGrpSpPr/>
          <p:nvPr/>
        </p:nvGrpSpPr>
        <p:grpSpPr>
          <a:xfrm>
            <a:off x="1329590" y="2803572"/>
            <a:ext cx="395526" cy="568069"/>
            <a:chOff x="5299447" y="2480912"/>
            <a:chExt cx="796553" cy="447345"/>
          </a:xfrm>
        </p:grpSpPr>
        <p:cxnSp>
          <p:nvCxnSpPr>
            <p:cNvPr id="158" name="Google Shape;158;p5"/>
            <p:cNvCxnSpPr/>
            <p:nvPr/>
          </p:nvCxnSpPr>
          <p:spPr>
            <a:xfrm>
              <a:off x="5299447" y="2480912"/>
              <a:ext cx="0" cy="447345"/>
            </a:xfrm>
            <a:prstGeom prst="straightConnector1">
              <a:avLst/>
            </a:prstGeom>
            <a:noFill/>
            <a:ln cap="flat" cmpd="sng" w="12700">
              <a:solidFill>
                <a:schemeClr val="dk1"/>
              </a:solidFill>
              <a:prstDash val="solid"/>
              <a:round/>
              <a:headEnd len="sm" w="sm" type="none"/>
              <a:tailEnd len="sm" w="sm" type="none"/>
            </a:ln>
          </p:spPr>
        </p:cxnSp>
        <p:cxnSp>
          <p:nvCxnSpPr>
            <p:cNvPr id="159" name="Google Shape;159;p5"/>
            <p:cNvCxnSpPr/>
            <p:nvPr/>
          </p:nvCxnSpPr>
          <p:spPr>
            <a:xfrm>
              <a:off x="5299447" y="2480912"/>
              <a:ext cx="796553" cy="0"/>
            </a:xfrm>
            <a:prstGeom prst="straightConnector1">
              <a:avLst/>
            </a:prstGeom>
            <a:noFill/>
            <a:ln cap="flat" cmpd="sng" w="9525">
              <a:solidFill>
                <a:schemeClr val="dk1"/>
              </a:solidFill>
              <a:prstDash val="solid"/>
              <a:round/>
              <a:headEnd len="sm" w="sm" type="none"/>
              <a:tailEnd len="med" w="med" type="triangle"/>
            </a:ln>
          </p:spPr>
        </p:cxnSp>
      </p:grpSp>
      <p:grpSp>
        <p:nvGrpSpPr>
          <p:cNvPr id="160" name="Google Shape;160;p5"/>
          <p:cNvGrpSpPr/>
          <p:nvPr/>
        </p:nvGrpSpPr>
        <p:grpSpPr>
          <a:xfrm>
            <a:off x="1329410" y="3978164"/>
            <a:ext cx="395526" cy="568069"/>
            <a:chOff x="5299447" y="2480912"/>
            <a:chExt cx="796553" cy="447345"/>
          </a:xfrm>
        </p:grpSpPr>
        <p:cxnSp>
          <p:nvCxnSpPr>
            <p:cNvPr id="161" name="Google Shape;161;p5"/>
            <p:cNvCxnSpPr/>
            <p:nvPr/>
          </p:nvCxnSpPr>
          <p:spPr>
            <a:xfrm>
              <a:off x="5299447" y="2480912"/>
              <a:ext cx="0" cy="447345"/>
            </a:xfrm>
            <a:prstGeom prst="straightConnector1">
              <a:avLst/>
            </a:prstGeom>
            <a:noFill/>
            <a:ln cap="flat" cmpd="sng" w="12700">
              <a:solidFill>
                <a:schemeClr val="dk1"/>
              </a:solidFill>
              <a:prstDash val="solid"/>
              <a:round/>
              <a:headEnd len="sm" w="sm" type="none"/>
              <a:tailEnd len="sm" w="sm" type="none"/>
            </a:ln>
          </p:spPr>
        </p:cxnSp>
        <p:cxnSp>
          <p:nvCxnSpPr>
            <p:cNvPr id="162" name="Google Shape;162;p5"/>
            <p:cNvCxnSpPr/>
            <p:nvPr/>
          </p:nvCxnSpPr>
          <p:spPr>
            <a:xfrm>
              <a:off x="5299447" y="2480912"/>
              <a:ext cx="796553" cy="0"/>
            </a:xfrm>
            <a:prstGeom prst="straightConnector1">
              <a:avLst/>
            </a:prstGeom>
            <a:noFill/>
            <a:ln cap="flat" cmpd="sng" w="9525">
              <a:solidFill>
                <a:schemeClr val="dk1"/>
              </a:solidFill>
              <a:prstDash val="solid"/>
              <a:round/>
              <a:headEnd len="sm" w="sm" type="none"/>
              <a:tailEnd len="med" w="med" type="triangle"/>
            </a:ln>
          </p:spPr>
        </p:cxnSp>
      </p:grpSp>
      <p:sp>
        <p:nvSpPr>
          <p:cNvPr id="163" name="Google Shape;163;p5"/>
          <p:cNvSpPr/>
          <p:nvPr/>
        </p:nvSpPr>
        <p:spPr>
          <a:xfrm>
            <a:off x="684872" y="2429345"/>
            <a:ext cx="7297220" cy="1411259"/>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6"/>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bS21-2 </a:t>
            </a:r>
            <a:endParaRPr/>
          </a:p>
        </p:txBody>
      </p:sp>
      <p:sp>
        <p:nvSpPr>
          <p:cNvPr id="169" name="Google Shape;169;p6"/>
          <p:cNvSpPr txBox="1"/>
          <p:nvPr>
            <p:ph idx="1" type="body"/>
          </p:nvPr>
        </p:nvSpPr>
        <p:spPr>
          <a:xfrm>
            <a:off x="612323" y="4360718"/>
            <a:ext cx="3516332" cy="6277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400"/>
              <a:buNone/>
            </a:pPr>
            <a:r>
              <a:rPr lang="en-US" sz="700"/>
              <a:t>Mizuno, Carolina &amp; Guyomar, Charlotte &amp; Roux, Simon &amp; Lavigne, Régis &amp; Rodriguez-Valera, Francisco &amp; Sullivan, Matthew &amp; Gillet, Reynald &amp; Forterre, Patrick &amp; Krupovic, Mart. (2019). Numerous cultivated and uncultivated viruses encode ribosomal proteins. Nature Communications. 10. 752. 10.1038/s41467-019-08672-6. </a:t>
            </a:r>
            <a:endParaRPr sz="700"/>
          </a:p>
        </p:txBody>
      </p:sp>
      <p:sp>
        <p:nvSpPr>
          <p:cNvPr id="170" name="Google Shape;170;p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A picture containing diagram&#10;&#10;Description automatically generated" id="171" name="Google Shape;171;p6"/>
          <p:cNvPicPr preferRelativeResize="0"/>
          <p:nvPr/>
        </p:nvPicPr>
        <p:blipFill rotWithShape="1">
          <a:blip r:embed="rId3">
            <a:alphaModFix/>
          </a:blip>
          <a:srcRect b="50000" l="0" r="57907" t="0"/>
          <a:stretch/>
        </p:blipFill>
        <p:spPr>
          <a:xfrm>
            <a:off x="1173818" y="1690254"/>
            <a:ext cx="2120101" cy="2571750"/>
          </a:xfrm>
          <a:prstGeom prst="rect">
            <a:avLst/>
          </a:prstGeom>
          <a:noFill/>
          <a:ln>
            <a:noFill/>
          </a:ln>
        </p:spPr>
      </p:pic>
      <p:sp>
        <p:nvSpPr>
          <p:cNvPr id="172" name="Google Shape;172;p6"/>
          <p:cNvSpPr txBox="1"/>
          <p:nvPr/>
        </p:nvSpPr>
        <p:spPr>
          <a:xfrm>
            <a:off x="5015347" y="1498707"/>
            <a:ext cx="3618949" cy="31122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600"/>
              </a:spcBef>
              <a:spcAft>
                <a:spcPts val="0"/>
              </a:spcAft>
              <a:buClr>
                <a:srgbClr val="FFCD00"/>
              </a:buClr>
              <a:buSzPts val="2400"/>
              <a:buFont typeface="Quattrocento Sans"/>
              <a:buChar char="◉"/>
            </a:pPr>
            <a:r>
              <a:rPr b="0" i="0" lang="en-US" sz="1800" u="sng" cap="none" strike="noStrike">
                <a:solidFill>
                  <a:srgbClr val="000000"/>
                </a:solidFill>
                <a:latin typeface="Quattrocento Sans"/>
                <a:ea typeface="Quattrocento Sans"/>
                <a:cs typeface="Quattrocento Sans"/>
                <a:sym typeface="Quattrocento Sans"/>
              </a:rPr>
              <a:t>Most abundant homolog</a:t>
            </a:r>
            <a:endParaRPr/>
          </a:p>
          <a:p>
            <a:pPr indent="-342900" lvl="0" marL="342900" marR="0" rtl="0" algn="l">
              <a:lnSpc>
                <a:spcPct val="100000"/>
              </a:lnSpc>
              <a:spcBef>
                <a:spcPts val="600"/>
              </a:spcBef>
              <a:spcAft>
                <a:spcPts val="0"/>
              </a:spcAft>
              <a:buClr>
                <a:srgbClr val="FFCD00"/>
              </a:buClr>
              <a:buSzPts val="2400"/>
              <a:buFont typeface="Quattrocento Sans"/>
              <a:buChar char="◉"/>
            </a:pPr>
            <a:r>
              <a:rPr b="0" i="0" lang="en-US" sz="1800" u="none" cap="none" strike="noStrike">
                <a:solidFill>
                  <a:srgbClr val="000000"/>
                </a:solidFill>
                <a:latin typeface="Quattrocento Sans"/>
                <a:ea typeface="Quattrocento Sans"/>
                <a:cs typeface="Quattrocento Sans"/>
                <a:sym typeface="Quattrocento Sans"/>
              </a:rPr>
              <a:t>Reduces abundance of proteins that are important for type VI secretion system (virulence factor) </a:t>
            </a:r>
            <a:endParaRPr/>
          </a:p>
          <a:p>
            <a:pPr indent="-342900" lvl="0" marL="342900" marR="0" rtl="0" algn="l">
              <a:lnSpc>
                <a:spcPct val="100000"/>
              </a:lnSpc>
              <a:spcBef>
                <a:spcPts val="600"/>
              </a:spcBef>
              <a:spcAft>
                <a:spcPts val="0"/>
              </a:spcAft>
              <a:buClr>
                <a:srgbClr val="FFCD00"/>
              </a:buClr>
              <a:buSzPts val="2400"/>
              <a:buFont typeface="Quattrocento Sans"/>
              <a:buChar char="◉"/>
            </a:pPr>
            <a:r>
              <a:rPr b="0" i="0" lang="en-US" sz="1800" u="none" cap="none" strike="noStrike">
                <a:solidFill>
                  <a:srgbClr val="000000"/>
                </a:solidFill>
                <a:latin typeface="Quattrocento Sans"/>
                <a:ea typeface="Quattrocento Sans"/>
                <a:cs typeface="Quattrocento Sans"/>
                <a:sym typeface="Quattrocento Sans"/>
              </a:rPr>
              <a:t>Critical for intramacrophage growth</a:t>
            </a:r>
            <a:endParaRPr/>
          </a:p>
          <a:p>
            <a:pPr indent="-342900" lvl="0" marL="342900" marR="0" rtl="0" algn="l">
              <a:lnSpc>
                <a:spcPct val="100000"/>
              </a:lnSpc>
              <a:spcBef>
                <a:spcPts val="600"/>
              </a:spcBef>
              <a:spcAft>
                <a:spcPts val="0"/>
              </a:spcAft>
              <a:buClr>
                <a:srgbClr val="FFCD00"/>
              </a:buClr>
              <a:buSzPts val="2400"/>
              <a:buFont typeface="Quattrocento Sans"/>
              <a:buChar char="◉"/>
            </a:pPr>
            <a:r>
              <a:rPr b="1" i="0" lang="en-US" sz="1800" u="none" cap="none" strike="noStrike">
                <a:solidFill>
                  <a:srgbClr val="000000"/>
                </a:solidFill>
                <a:latin typeface="Quattrocento Sans"/>
                <a:ea typeface="Quattrocento Sans"/>
                <a:cs typeface="Quattrocento Sans"/>
                <a:sym typeface="Quattrocento Sans"/>
              </a:rPr>
              <a:t>Unknown mechanisms of regulation</a:t>
            </a:r>
            <a:endParaRPr/>
          </a:p>
        </p:txBody>
      </p:sp>
      <p:sp>
        <p:nvSpPr>
          <p:cNvPr id="173" name="Google Shape;173;p6"/>
          <p:cNvSpPr txBox="1"/>
          <p:nvPr/>
        </p:nvSpPr>
        <p:spPr>
          <a:xfrm>
            <a:off x="847479" y="2079523"/>
            <a:ext cx="1067541" cy="43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Lora"/>
              <a:buNone/>
            </a:pPr>
            <a:r>
              <a:rPr b="1" i="0" lang="en-US" sz="1100" u="none" cap="none" strike="noStrike">
                <a:solidFill>
                  <a:srgbClr val="000000"/>
                </a:solidFill>
                <a:latin typeface="Lora"/>
                <a:ea typeface="Lora"/>
                <a:cs typeface="Lora"/>
                <a:sym typeface="Lora"/>
              </a:rPr>
              <a:t>bS21</a:t>
            </a:r>
            <a:r>
              <a:rPr b="1" i="0" lang="en-US" sz="2000" u="none" cap="none" strike="noStrike">
                <a:solidFill>
                  <a:srgbClr val="000000"/>
                </a:solidFill>
                <a:latin typeface="Lora"/>
                <a:ea typeface="Lora"/>
                <a:cs typeface="Lora"/>
                <a:sym typeface="Lora"/>
              </a:rPr>
              <a:t> </a:t>
            </a:r>
            <a:endParaRPr/>
          </a:p>
        </p:txBody>
      </p:sp>
      <p:sp>
        <p:nvSpPr>
          <p:cNvPr id="174" name="Google Shape;174;p6"/>
          <p:cNvSpPr txBox="1"/>
          <p:nvPr/>
        </p:nvSpPr>
        <p:spPr>
          <a:xfrm>
            <a:off x="2970690" y="4003032"/>
            <a:ext cx="1067541" cy="43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Lora"/>
              <a:buNone/>
            </a:pPr>
            <a:r>
              <a:rPr b="1" i="0" lang="en-US" sz="1100" u="none" cap="none" strike="noStrike">
                <a:solidFill>
                  <a:srgbClr val="000000"/>
                </a:solidFill>
                <a:latin typeface="Lora"/>
                <a:ea typeface="Lora"/>
                <a:cs typeface="Lora"/>
                <a:sym typeface="Lora"/>
              </a:rPr>
              <a:t>30s subunit from </a:t>
            </a:r>
            <a:r>
              <a:rPr b="1" i="1" lang="en-US" sz="1100" u="none" cap="none" strike="noStrike">
                <a:solidFill>
                  <a:srgbClr val="000000"/>
                </a:solidFill>
                <a:latin typeface="Lora"/>
                <a:ea typeface="Lora"/>
                <a:cs typeface="Lora"/>
                <a:sym typeface="Lora"/>
              </a:rPr>
              <a:t>E. coli</a:t>
            </a:r>
            <a:r>
              <a:rPr b="1" i="0" lang="en-US" sz="2000" u="none" cap="none" strike="noStrike">
                <a:solidFill>
                  <a:srgbClr val="000000"/>
                </a:solidFill>
                <a:latin typeface="Lora"/>
                <a:ea typeface="Lora"/>
                <a:cs typeface="Lora"/>
                <a:sym typeface="Lora"/>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Translation Tom Kristensen, - ppt download" id="179" name="Google Shape;179;p7"/>
          <p:cNvPicPr preferRelativeResize="0"/>
          <p:nvPr/>
        </p:nvPicPr>
        <p:blipFill rotWithShape="1">
          <a:blip r:embed="rId3">
            <a:alphaModFix/>
          </a:blip>
          <a:srcRect b="0" l="22614" r="40028" t="10585"/>
          <a:stretch/>
        </p:blipFill>
        <p:spPr>
          <a:xfrm>
            <a:off x="116542" y="1411941"/>
            <a:ext cx="2114040" cy="3942641"/>
          </a:xfrm>
          <a:prstGeom prst="rect">
            <a:avLst/>
          </a:prstGeom>
          <a:noFill/>
          <a:ln>
            <a:noFill/>
          </a:ln>
        </p:spPr>
      </p:pic>
      <p:sp>
        <p:nvSpPr>
          <p:cNvPr id="180" name="Google Shape;180;p7"/>
          <p:cNvSpPr txBox="1"/>
          <p:nvPr>
            <p:ph idx="2" type="body"/>
          </p:nvPr>
        </p:nvSpPr>
        <p:spPr>
          <a:xfrm>
            <a:off x="5012916" y="1618700"/>
            <a:ext cx="3821802" cy="3231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US" sz="2000" u="sng"/>
              <a:t>Important for regulating overproduction of protein</a:t>
            </a:r>
            <a:endParaRPr/>
          </a:p>
          <a:p>
            <a:pPr indent="-355600" lvl="0" marL="457200" rtl="0" algn="l">
              <a:lnSpc>
                <a:spcPct val="100000"/>
              </a:lnSpc>
              <a:spcBef>
                <a:spcPts val="600"/>
              </a:spcBef>
              <a:spcAft>
                <a:spcPts val="0"/>
              </a:spcAft>
              <a:buSzPts val="2000"/>
              <a:buChar char="◉"/>
            </a:pPr>
            <a:r>
              <a:rPr lang="en-US" sz="2000"/>
              <a:t>Is this what happens with bS21-2?</a:t>
            </a:r>
            <a:endParaRPr/>
          </a:p>
          <a:p>
            <a:pPr indent="-355600" lvl="0" marL="457200" rtl="0" algn="l">
              <a:lnSpc>
                <a:spcPct val="100000"/>
              </a:lnSpc>
              <a:spcBef>
                <a:spcPts val="600"/>
              </a:spcBef>
              <a:spcAft>
                <a:spcPts val="0"/>
              </a:spcAft>
              <a:buSzPts val="2000"/>
              <a:buChar char="◉"/>
            </a:pPr>
            <a:r>
              <a:rPr b="1" lang="en-US" sz="2000"/>
              <a:t>Expectations: </a:t>
            </a:r>
            <a:r>
              <a:rPr lang="en-US" sz="2000"/>
              <a:t>if bS21-2 is “ribosomal protein 2” and it could be binding to the mRNA and preventing translation of itself, leading to degradation</a:t>
            </a:r>
            <a:endParaRPr/>
          </a:p>
        </p:txBody>
      </p:sp>
      <p:sp>
        <p:nvSpPr>
          <p:cNvPr id="181" name="Google Shape;181;p7"/>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Example of “regular” ribosomal protein regulation</a:t>
            </a:r>
            <a:endParaRPr/>
          </a:p>
        </p:txBody>
      </p:sp>
      <p:sp>
        <p:nvSpPr>
          <p:cNvPr id="182" name="Google Shape;182;p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183" name="Google Shape;183;p7"/>
          <p:cNvGrpSpPr/>
          <p:nvPr/>
        </p:nvGrpSpPr>
        <p:grpSpPr>
          <a:xfrm>
            <a:off x="116542" y="1443112"/>
            <a:ext cx="4549589" cy="3942641"/>
            <a:chOff x="116542" y="1443112"/>
            <a:chExt cx="4549589" cy="3942641"/>
          </a:xfrm>
        </p:grpSpPr>
        <p:pic>
          <p:nvPicPr>
            <p:cNvPr descr="Translation Tom Kristensen, - ppt download" id="184" name="Google Shape;184;p7"/>
            <p:cNvPicPr preferRelativeResize="0"/>
            <p:nvPr/>
          </p:nvPicPr>
          <p:blipFill rotWithShape="1">
            <a:blip r:embed="rId3">
              <a:alphaModFix/>
            </a:blip>
            <a:srcRect b="0" l="22614" r="0" t="10585"/>
            <a:stretch/>
          </p:blipFill>
          <p:spPr>
            <a:xfrm>
              <a:off x="116542" y="1443112"/>
              <a:ext cx="4549589" cy="3942641"/>
            </a:xfrm>
            <a:prstGeom prst="rect">
              <a:avLst/>
            </a:prstGeom>
            <a:noFill/>
            <a:ln>
              <a:noFill/>
            </a:ln>
          </p:spPr>
        </p:pic>
        <p:grpSp>
          <p:nvGrpSpPr>
            <p:cNvPr id="185" name="Google Shape;185;p7"/>
            <p:cNvGrpSpPr/>
            <p:nvPr/>
          </p:nvGrpSpPr>
          <p:grpSpPr>
            <a:xfrm>
              <a:off x="3134697" y="3805290"/>
              <a:ext cx="1264024" cy="944561"/>
              <a:chOff x="3310067" y="3608294"/>
              <a:chExt cx="1264024" cy="944561"/>
            </a:xfrm>
          </p:grpSpPr>
          <p:sp>
            <p:nvSpPr>
              <p:cNvPr id="186" name="Google Shape;186;p7"/>
              <p:cNvSpPr txBox="1"/>
              <p:nvPr/>
            </p:nvSpPr>
            <p:spPr>
              <a:xfrm>
                <a:off x="3310067" y="4029635"/>
                <a:ext cx="126402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Quattrocento Sans"/>
                    <a:ea typeface="Quattrocento Sans"/>
                    <a:cs typeface="Quattrocento Sans"/>
                    <a:sym typeface="Quattrocento Sans"/>
                  </a:rPr>
                  <a:t>Degradation of mRNA</a:t>
                </a:r>
                <a:endParaRPr/>
              </a:p>
            </p:txBody>
          </p:sp>
          <p:cxnSp>
            <p:nvCxnSpPr>
              <p:cNvPr id="187" name="Google Shape;187;p7"/>
              <p:cNvCxnSpPr/>
              <p:nvPr/>
            </p:nvCxnSpPr>
            <p:spPr>
              <a:xfrm>
                <a:off x="3657600" y="3608294"/>
                <a:ext cx="0" cy="421341"/>
              </a:xfrm>
              <a:prstGeom prst="straightConnector1">
                <a:avLst/>
              </a:prstGeom>
              <a:noFill/>
              <a:ln cap="flat" cmpd="sng" w="9525">
                <a:solidFill>
                  <a:schemeClr val="dk1"/>
                </a:solidFill>
                <a:prstDash val="solid"/>
                <a:round/>
                <a:headEnd len="sm" w="sm" type="none"/>
                <a:tailEnd len="med" w="med" type="triangle"/>
              </a:ln>
            </p:spPr>
          </p:cxn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8"/>
          <p:cNvSpPr txBox="1"/>
          <p:nvPr>
            <p:ph type="title"/>
          </p:nvPr>
        </p:nvSpPr>
        <p:spPr>
          <a:xfrm>
            <a:off x="1381250" y="937125"/>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rRNA seq data suggest bS21-2 suppresses own mRNA </a:t>
            </a:r>
            <a:endParaRPr/>
          </a:p>
        </p:txBody>
      </p:sp>
      <p:sp>
        <p:nvSpPr>
          <p:cNvPr id="193" name="Google Shape;193;p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94" name="Google Shape;194;p8"/>
          <p:cNvPicPr preferRelativeResize="0"/>
          <p:nvPr/>
        </p:nvPicPr>
        <p:blipFill rotWithShape="1">
          <a:blip r:embed="rId3">
            <a:alphaModFix/>
          </a:blip>
          <a:srcRect b="0" l="0" r="0" t="0"/>
          <a:stretch/>
        </p:blipFill>
        <p:spPr>
          <a:xfrm>
            <a:off x="413041" y="1643466"/>
            <a:ext cx="8350826" cy="2863730"/>
          </a:xfrm>
          <a:prstGeom prst="rect">
            <a:avLst/>
          </a:prstGeom>
          <a:noFill/>
          <a:ln>
            <a:noFill/>
          </a:ln>
        </p:spPr>
      </p:pic>
      <p:grpSp>
        <p:nvGrpSpPr>
          <p:cNvPr id="195" name="Google Shape;195;p8"/>
          <p:cNvGrpSpPr/>
          <p:nvPr/>
        </p:nvGrpSpPr>
        <p:grpSpPr>
          <a:xfrm>
            <a:off x="2432492" y="4569775"/>
            <a:ext cx="4703994" cy="360151"/>
            <a:chOff x="375074" y="3663052"/>
            <a:chExt cx="7597803" cy="614949"/>
          </a:xfrm>
        </p:grpSpPr>
        <p:grpSp>
          <p:nvGrpSpPr>
            <p:cNvPr id="196" name="Google Shape;196;p8"/>
            <p:cNvGrpSpPr/>
            <p:nvPr/>
          </p:nvGrpSpPr>
          <p:grpSpPr>
            <a:xfrm>
              <a:off x="675514" y="3663052"/>
              <a:ext cx="6870320" cy="614949"/>
              <a:chOff x="2869592" y="5815030"/>
              <a:chExt cx="3976771" cy="327118"/>
            </a:xfrm>
          </p:grpSpPr>
          <p:sp>
            <p:nvSpPr>
              <p:cNvPr id="197" name="Google Shape;197;p8"/>
              <p:cNvSpPr/>
              <p:nvPr/>
            </p:nvSpPr>
            <p:spPr>
              <a:xfrm>
                <a:off x="4335968" y="5854290"/>
                <a:ext cx="1209368" cy="23597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1" sz="1650" u="none" cap="none" strike="noStrike">
                  <a:solidFill>
                    <a:schemeClr val="lt1"/>
                  </a:solidFill>
                  <a:latin typeface="Arial"/>
                  <a:ea typeface="Arial"/>
                  <a:cs typeface="Arial"/>
                  <a:sym typeface="Arial"/>
                </a:endParaRPr>
              </a:p>
            </p:txBody>
          </p:sp>
          <p:sp>
            <p:nvSpPr>
              <p:cNvPr id="198" name="Google Shape;198;p8"/>
              <p:cNvSpPr/>
              <p:nvPr/>
            </p:nvSpPr>
            <p:spPr>
              <a:xfrm>
                <a:off x="2886174" y="5854289"/>
                <a:ext cx="608685" cy="235974"/>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1" sz="1650" u="none" cap="none" strike="noStrike">
                  <a:solidFill>
                    <a:schemeClr val="lt1"/>
                  </a:solidFill>
                  <a:latin typeface="Arial"/>
                  <a:ea typeface="Arial"/>
                  <a:cs typeface="Arial"/>
                  <a:sym typeface="Arial"/>
                </a:endParaRPr>
              </a:p>
            </p:txBody>
          </p:sp>
          <p:sp>
            <p:nvSpPr>
              <p:cNvPr id="199" name="Google Shape;199;p8"/>
              <p:cNvSpPr/>
              <p:nvPr/>
            </p:nvSpPr>
            <p:spPr>
              <a:xfrm>
                <a:off x="5636995" y="5854290"/>
                <a:ext cx="1209368" cy="23597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1" sz="1650" u="none" cap="none" strike="noStrike">
                  <a:solidFill>
                    <a:schemeClr val="lt1"/>
                  </a:solidFill>
                  <a:latin typeface="Arial"/>
                  <a:ea typeface="Arial"/>
                  <a:cs typeface="Arial"/>
                  <a:sym typeface="Arial"/>
                </a:endParaRPr>
              </a:p>
            </p:txBody>
          </p:sp>
          <p:sp>
            <p:nvSpPr>
              <p:cNvPr id="200" name="Google Shape;200;p8"/>
              <p:cNvSpPr txBox="1"/>
              <p:nvPr/>
            </p:nvSpPr>
            <p:spPr>
              <a:xfrm>
                <a:off x="4572301" y="5821692"/>
                <a:ext cx="736152" cy="3144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650" u="none" cap="none" strike="noStrike">
                    <a:solidFill>
                      <a:srgbClr val="000000"/>
                    </a:solidFill>
                    <a:latin typeface="Century Gothic"/>
                    <a:ea typeface="Century Gothic"/>
                    <a:cs typeface="Century Gothic"/>
                    <a:sym typeface="Century Gothic"/>
                  </a:rPr>
                  <a:t>dnaG</a:t>
                </a:r>
                <a:endParaRPr b="0" i="1" sz="1650" u="none" cap="none" strike="noStrike">
                  <a:solidFill>
                    <a:srgbClr val="000000"/>
                  </a:solidFill>
                  <a:latin typeface="Century Gothic"/>
                  <a:ea typeface="Century Gothic"/>
                  <a:cs typeface="Century Gothic"/>
                  <a:sym typeface="Century Gothic"/>
                </a:endParaRPr>
              </a:p>
            </p:txBody>
          </p:sp>
          <p:sp>
            <p:nvSpPr>
              <p:cNvPr id="201" name="Google Shape;201;p8"/>
              <p:cNvSpPr txBox="1"/>
              <p:nvPr/>
            </p:nvSpPr>
            <p:spPr>
              <a:xfrm>
                <a:off x="5931980" y="5827655"/>
                <a:ext cx="643234" cy="3144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650" u="none" cap="none" strike="noStrike">
                    <a:solidFill>
                      <a:srgbClr val="000000"/>
                    </a:solidFill>
                    <a:latin typeface="Century Gothic"/>
                    <a:ea typeface="Century Gothic"/>
                    <a:cs typeface="Century Gothic"/>
                    <a:sym typeface="Century Gothic"/>
                  </a:rPr>
                  <a:t>rpoD</a:t>
                </a:r>
                <a:endParaRPr b="0" i="1" sz="1650" u="none" cap="none" strike="noStrike">
                  <a:solidFill>
                    <a:srgbClr val="000000"/>
                  </a:solidFill>
                  <a:latin typeface="Century Gothic"/>
                  <a:ea typeface="Century Gothic"/>
                  <a:cs typeface="Century Gothic"/>
                  <a:sym typeface="Century Gothic"/>
                </a:endParaRPr>
              </a:p>
            </p:txBody>
          </p:sp>
          <p:sp>
            <p:nvSpPr>
              <p:cNvPr id="202" name="Google Shape;202;p8"/>
              <p:cNvSpPr/>
              <p:nvPr/>
            </p:nvSpPr>
            <p:spPr>
              <a:xfrm>
                <a:off x="3559285" y="5854289"/>
                <a:ext cx="702823" cy="23597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1" sz="1650" u="none" cap="none" strike="noStrike">
                  <a:solidFill>
                    <a:schemeClr val="lt1"/>
                  </a:solidFill>
                  <a:latin typeface="Arial"/>
                  <a:ea typeface="Arial"/>
                  <a:cs typeface="Arial"/>
                  <a:sym typeface="Arial"/>
                </a:endParaRPr>
              </a:p>
            </p:txBody>
          </p:sp>
          <p:sp>
            <p:nvSpPr>
              <p:cNvPr id="203" name="Google Shape;203;p8"/>
              <p:cNvSpPr txBox="1"/>
              <p:nvPr/>
            </p:nvSpPr>
            <p:spPr>
              <a:xfrm>
                <a:off x="3609726" y="5827657"/>
                <a:ext cx="659719" cy="3144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650" u="none" cap="none" strike="noStrike">
                    <a:solidFill>
                      <a:srgbClr val="000000"/>
                    </a:solidFill>
                    <a:latin typeface="Century Gothic"/>
                    <a:ea typeface="Century Gothic"/>
                    <a:cs typeface="Century Gothic"/>
                    <a:sym typeface="Century Gothic"/>
                  </a:rPr>
                  <a:t>yqeY</a:t>
                </a:r>
                <a:endParaRPr b="0" i="1" sz="1650" u="none" cap="none" strike="noStrike">
                  <a:solidFill>
                    <a:srgbClr val="000000"/>
                  </a:solidFill>
                  <a:latin typeface="Century Gothic"/>
                  <a:ea typeface="Century Gothic"/>
                  <a:cs typeface="Century Gothic"/>
                  <a:sym typeface="Century Gothic"/>
                </a:endParaRPr>
              </a:p>
            </p:txBody>
          </p:sp>
          <p:sp>
            <p:nvSpPr>
              <p:cNvPr id="204" name="Google Shape;204;p8"/>
              <p:cNvSpPr txBox="1"/>
              <p:nvPr/>
            </p:nvSpPr>
            <p:spPr>
              <a:xfrm>
                <a:off x="2869592" y="5815030"/>
                <a:ext cx="689693" cy="3144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50" u="none" cap="none" strike="noStrike">
                    <a:solidFill>
                      <a:srgbClr val="000000"/>
                    </a:solidFill>
                    <a:latin typeface="Century Gothic"/>
                    <a:ea typeface="Century Gothic"/>
                    <a:cs typeface="Century Gothic"/>
                    <a:sym typeface="Century Gothic"/>
                  </a:rPr>
                  <a:t>rpsU2</a:t>
                </a:r>
                <a:endParaRPr/>
              </a:p>
            </p:txBody>
          </p:sp>
        </p:grpSp>
        <p:cxnSp>
          <p:nvCxnSpPr>
            <p:cNvPr id="205" name="Google Shape;205;p8"/>
            <p:cNvCxnSpPr/>
            <p:nvPr/>
          </p:nvCxnSpPr>
          <p:spPr>
            <a:xfrm flipH="1" rot="10800000">
              <a:off x="375074" y="4180502"/>
              <a:ext cx="7597803" cy="44213"/>
            </a:xfrm>
            <a:prstGeom prst="straightConnector1">
              <a:avLst/>
            </a:prstGeom>
            <a:noFill/>
            <a:ln cap="flat" cmpd="sng" w="57150">
              <a:solidFill>
                <a:schemeClr val="dk1"/>
              </a:solidFill>
              <a:prstDash val="solid"/>
              <a:round/>
              <a:headEnd len="sm" w="sm" type="none"/>
              <a:tailEnd len="sm" w="sm" type="none"/>
            </a:ln>
          </p:spPr>
        </p:cxnSp>
      </p:grpSp>
      <p:grpSp>
        <p:nvGrpSpPr>
          <p:cNvPr id="206" name="Google Shape;206;p8"/>
          <p:cNvGrpSpPr/>
          <p:nvPr/>
        </p:nvGrpSpPr>
        <p:grpSpPr>
          <a:xfrm>
            <a:off x="2476610" y="4356849"/>
            <a:ext cx="395526" cy="568069"/>
            <a:chOff x="5299447" y="2480912"/>
            <a:chExt cx="796553" cy="447345"/>
          </a:xfrm>
        </p:grpSpPr>
        <p:cxnSp>
          <p:nvCxnSpPr>
            <p:cNvPr id="207" name="Google Shape;207;p8"/>
            <p:cNvCxnSpPr/>
            <p:nvPr/>
          </p:nvCxnSpPr>
          <p:spPr>
            <a:xfrm>
              <a:off x="5299447" y="2480912"/>
              <a:ext cx="0" cy="447345"/>
            </a:xfrm>
            <a:prstGeom prst="straightConnector1">
              <a:avLst/>
            </a:prstGeom>
            <a:noFill/>
            <a:ln cap="flat" cmpd="sng" w="12700">
              <a:solidFill>
                <a:schemeClr val="dk1"/>
              </a:solidFill>
              <a:prstDash val="solid"/>
              <a:round/>
              <a:headEnd len="sm" w="sm" type="none"/>
              <a:tailEnd len="sm" w="sm" type="none"/>
            </a:ln>
          </p:spPr>
        </p:cxnSp>
        <p:cxnSp>
          <p:nvCxnSpPr>
            <p:cNvPr id="208" name="Google Shape;208;p8"/>
            <p:cNvCxnSpPr/>
            <p:nvPr/>
          </p:nvCxnSpPr>
          <p:spPr>
            <a:xfrm>
              <a:off x="5299447" y="2480912"/>
              <a:ext cx="796553" cy="0"/>
            </a:xfrm>
            <a:prstGeom prst="straightConnector1">
              <a:avLst/>
            </a:prstGeom>
            <a:noFill/>
            <a:ln cap="flat" cmpd="sng" w="9525">
              <a:solidFill>
                <a:schemeClr val="dk1"/>
              </a:solidFill>
              <a:prstDash val="solid"/>
              <a:round/>
              <a:headEnd len="sm" w="sm" type="none"/>
              <a:tailEnd len="med" w="med" type="triangle"/>
            </a:ln>
          </p:spPr>
        </p:cxnSp>
      </p:grpSp>
      <p:sp>
        <p:nvSpPr>
          <p:cNvPr id="209" name="Google Shape;209;p8"/>
          <p:cNvSpPr/>
          <p:nvPr/>
        </p:nvSpPr>
        <p:spPr>
          <a:xfrm>
            <a:off x="1077846" y="4609035"/>
            <a:ext cx="1479983" cy="303026"/>
          </a:xfrm>
          <a:prstGeom prst="arc">
            <a:avLst>
              <a:gd fmla="val 16200000" name="adj1"/>
              <a:gd fmla="val 0" name="adj2"/>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210" name="Google Shape;210;p8"/>
          <p:cNvCxnSpPr/>
          <p:nvPr/>
        </p:nvCxnSpPr>
        <p:spPr>
          <a:xfrm>
            <a:off x="2547349" y="4764511"/>
            <a:ext cx="0" cy="108290"/>
          </a:xfrm>
          <a:prstGeom prst="straightConnector1">
            <a:avLst/>
          </a:prstGeom>
          <a:noFill/>
          <a:ln cap="flat" cmpd="sng" w="38100">
            <a:solidFill>
              <a:srgbClr val="FF0000"/>
            </a:solidFill>
            <a:prstDash val="solid"/>
            <a:round/>
            <a:headEnd len="sm" w="sm" type="none"/>
            <a:tailEnd len="med" w="med" type="triangle"/>
          </a:ln>
        </p:spPr>
      </p:cxnSp>
      <p:sp>
        <p:nvSpPr>
          <p:cNvPr id="211" name="Google Shape;211;p8"/>
          <p:cNvSpPr txBox="1"/>
          <p:nvPr/>
        </p:nvSpPr>
        <p:spPr>
          <a:xfrm>
            <a:off x="396587" y="2240105"/>
            <a:ext cx="1044587"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Quattrocento Sans"/>
                <a:ea typeface="Quattrocento Sans"/>
                <a:cs typeface="Quattrocento Sans"/>
                <a:sym typeface="Quattrocento Sans"/>
              </a:rPr>
              <a:t>Wild-type</a:t>
            </a:r>
            <a:endParaRPr/>
          </a:p>
          <a:p>
            <a:pPr indent="0" lvl="0" marL="0" marR="0" rtl="0" algn="l">
              <a:lnSpc>
                <a:spcPct val="100000"/>
              </a:lnSpc>
              <a:spcBef>
                <a:spcPts val="0"/>
              </a:spcBef>
              <a:spcAft>
                <a:spcPts val="0"/>
              </a:spcAft>
              <a:buNone/>
            </a:pPr>
            <a:r>
              <a:rPr b="1" i="0" lang="en-US" sz="1200" u="none" cap="none" strike="noStrike">
                <a:solidFill>
                  <a:srgbClr val="000000"/>
                </a:solidFill>
                <a:latin typeface="Quattrocento Sans"/>
                <a:ea typeface="Quattrocento Sans"/>
                <a:cs typeface="Quattrocento Sans"/>
                <a:sym typeface="Quattrocento Sans"/>
              </a:rPr>
              <a:t>(bS21-2+)</a:t>
            </a:r>
            <a:endParaRPr/>
          </a:p>
        </p:txBody>
      </p:sp>
      <p:sp>
        <p:nvSpPr>
          <p:cNvPr id="212" name="Google Shape;212;p8"/>
          <p:cNvSpPr txBox="1"/>
          <p:nvPr/>
        </p:nvSpPr>
        <p:spPr>
          <a:xfrm>
            <a:off x="430215" y="2819322"/>
            <a:ext cx="1044587"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Quattrocento Sans"/>
                <a:ea typeface="Quattrocento Sans"/>
                <a:cs typeface="Quattrocento Sans"/>
                <a:sym typeface="Quattrocento Sans"/>
              </a:rPr>
              <a:t>Δrpsu2</a:t>
            </a:r>
            <a:endParaRPr/>
          </a:p>
          <a:p>
            <a:pPr indent="0" lvl="0" marL="0" marR="0" rtl="0" algn="l">
              <a:lnSpc>
                <a:spcPct val="100000"/>
              </a:lnSpc>
              <a:spcBef>
                <a:spcPts val="0"/>
              </a:spcBef>
              <a:spcAft>
                <a:spcPts val="0"/>
              </a:spcAft>
              <a:buNone/>
            </a:pPr>
            <a:r>
              <a:rPr b="1" i="0" lang="en-US" sz="1200" u="none" cap="none" strike="noStrike">
                <a:solidFill>
                  <a:srgbClr val="000000"/>
                </a:solidFill>
                <a:latin typeface="Quattrocento Sans"/>
                <a:ea typeface="Quattrocento Sans"/>
                <a:cs typeface="Quattrocento Sans"/>
                <a:sym typeface="Quattrocento Sans"/>
              </a:rPr>
              <a:t>(bS21-2 -)</a:t>
            </a:r>
            <a:endParaRPr/>
          </a:p>
        </p:txBody>
      </p:sp>
      <p:sp>
        <p:nvSpPr>
          <p:cNvPr id="213" name="Google Shape;213;p8"/>
          <p:cNvSpPr txBox="1"/>
          <p:nvPr/>
        </p:nvSpPr>
        <p:spPr>
          <a:xfrm>
            <a:off x="434695" y="3441137"/>
            <a:ext cx="1044587" cy="61555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Quattrocento Sans"/>
                <a:ea typeface="Quattrocento Sans"/>
                <a:cs typeface="Quattrocento Sans"/>
                <a:sym typeface="Quattrocento Sans"/>
              </a:rPr>
              <a:t>rpsu2 </a:t>
            </a:r>
            <a:r>
              <a:rPr b="1" i="0" lang="en-US" sz="1000" u="none" cap="none" strike="noStrike">
                <a:solidFill>
                  <a:srgbClr val="000000"/>
                </a:solidFill>
                <a:latin typeface="Quattrocento Sans"/>
                <a:ea typeface="Quattrocento Sans"/>
                <a:cs typeface="Quattrocento Sans"/>
                <a:sym typeface="Quattrocento Sans"/>
              </a:rPr>
              <a:t>overexpression</a:t>
            </a:r>
            <a:endParaRPr/>
          </a:p>
          <a:p>
            <a:pPr indent="0" lvl="0" marL="0" marR="0" rtl="0" algn="l">
              <a:lnSpc>
                <a:spcPct val="100000"/>
              </a:lnSpc>
              <a:spcBef>
                <a:spcPts val="0"/>
              </a:spcBef>
              <a:spcAft>
                <a:spcPts val="0"/>
              </a:spcAft>
              <a:buNone/>
            </a:pPr>
            <a:r>
              <a:rPr b="1" i="0" lang="en-US" sz="1200" u="none" cap="none" strike="noStrike">
                <a:solidFill>
                  <a:srgbClr val="000000"/>
                </a:solidFill>
                <a:latin typeface="Quattrocento Sans"/>
                <a:ea typeface="Quattrocento Sans"/>
                <a:cs typeface="Quattrocento Sans"/>
                <a:sym typeface="Quattrocento Sans"/>
              </a:rPr>
              <a:t>(bS21-2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9"/>
          <p:cNvSpPr txBox="1"/>
          <p:nvPr>
            <p:ph type="title"/>
          </p:nvPr>
        </p:nvSpPr>
        <p:spPr>
          <a:xfrm>
            <a:off x="1381250" y="922668"/>
            <a:ext cx="3878400" cy="43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t>Real-Time PCR</a:t>
            </a:r>
            <a:endParaRPr/>
          </a:p>
        </p:txBody>
      </p:sp>
      <p:sp>
        <p:nvSpPr>
          <p:cNvPr id="219" name="Google Shape;219;p9"/>
          <p:cNvSpPr txBox="1"/>
          <p:nvPr>
            <p:ph idx="2" type="body"/>
          </p:nvPr>
        </p:nvSpPr>
        <p:spPr>
          <a:xfrm>
            <a:off x="5012916" y="1057835"/>
            <a:ext cx="3425400" cy="3162997"/>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US"/>
              <a:t>Isolate RNA, turn it into DNA (cDNA)</a:t>
            </a:r>
            <a:endParaRPr/>
          </a:p>
          <a:p>
            <a:pPr indent="-355600" lvl="0" marL="457200" rtl="0" algn="l">
              <a:lnSpc>
                <a:spcPct val="100000"/>
              </a:lnSpc>
              <a:spcBef>
                <a:spcPts val="600"/>
              </a:spcBef>
              <a:spcAft>
                <a:spcPts val="0"/>
              </a:spcAft>
              <a:buSzPts val="2000"/>
              <a:buChar char="◉"/>
            </a:pPr>
            <a:r>
              <a:rPr b="1" lang="en-US"/>
              <a:t>Quantifiable method of measuring amplification of a specific sequence of cDNA</a:t>
            </a:r>
            <a:endParaRPr/>
          </a:p>
          <a:p>
            <a:pPr indent="-355600" lvl="0" marL="457200" rtl="0" algn="l">
              <a:lnSpc>
                <a:spcPct val="100000"/>
              </a:lnSpc>
              <a:spcBef>
                <a:spcPts val="600"/>
              </a:spcBef>
              <a:spcAft>
                <a:spcPts val="0"/>
              </a:spcAft>
              <a:buSzPts val="2000"/>
              <a:buChar char="◉"/>
            </a:pPr>
            <a:r>
              <a:rPr lang="en-US"/>
              <a:t>Different primers designed for targeted region</a:t>
            </a:r>
            <a:endParaRPr/>
          </a:p>
        </p:txBody>
      </p:sp>
      <p:sp>
        <p:nvSpPr>
          <p:cNvPr id="220" name="Google Shape;220;p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cxnSp>
        <p:nvCxnSpPr>
          <p:cNvPr id="221" name="Google Shape;221;p9"/>
          <p:cNvCxnSpPr/>
          <p:nvPr/>
        </p:nvCxnSpPr>
        <p:spPr>
          <a:xfrm>
            <a:off x="2092036" y="2043545"/>
            <a:ext cx="755073" cy="0"/>
          </a:xfrm>
          <a:prstGeom prst="straightConnector1">
            <a:avLst/>
          </a:prstGeom>
          <a:noFill/>
          <a:ln cap="flat" cmpd="sng" w="57150">
            <a:solidFill>
              <a:schemeClr val="accent1"/>
            </a:solidFill>
            <a:prstDash val="solid"/>
            <a:round/>
            <a:headEnd len="sm" w="sm" type="none"/>
            <a:tailEnd len="sm" w="sm" type="none"/>
          </a:ln>
        </p:spPr>
      </p:cxnSp>
      <p:sp>
        <p:nvSpPr>
          <p:cNvPr id="222" name="Google Shape;222;p9"/>
          <p:cNvSpPr txBox="1"/>
          <p:nvPr/>
        </p:nvSpPr>
        <p:spPr>
          <a:xfrm>
            <a:off x="1536122" y="1461260"/>
            <a:ext cx="18669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Quattrocento Sans"/>
                <a:ea typeface="Quattrocento Sans"/>
                <a:cs typeface="Quattrocento Sans"/>
                <a:sym typeface="Quattrocento Sans"/>
              </a:rPr>
              <a:t>Known initial amount of cDNA</a:t>
            </a:r>
            <a:endParaRPr/>
          </a:p>
        </p:txBody>
      </p:sp>
      <p:grpSp>
        <p:nvGrpSpPr>
          <p:cNvPr id="223" name="Google Shape;223;p9"/>
          <p:cNvGrpSpPr/>
          <p:nvPr/>
        </p:nvGrpSpPr>
        <p:grpSpPr>
          <a:xfrm>
            <a:off x="2253095" y="2185555"/>
            <a:ext cx="432954" cy="329045"/>
            <a:chOff x="2268682" y="2202873"/>
            <a:chExt cx="432954" cy="329045"/>
          </a:xfrm>
        </p:grpSpPr>
        <p:cxnSp>
          <p:nvCxnSpPr>
            <p:cNvPr id="224" name="Google Shape;224;p9"/>
            <p:cNvCxnSpPr/>
            <p:nvPr/>
          </p:nvCxnSpPr>
          <p:spPr>
            <a:xfrm flipH="1">
              <a:off x="2268682" y="2202873"/>
              <a:ext cx="200890" cy="329045"/>
            </a:xfrm>
            <a:prstGeom prst="straightConnector1">
              <a:avLst/>
            </a:prstGeom>
            <a:noFill/>
            <a:ln cap="flat" cmpd="sng" w="9525">
              <a:solidFill>
                <a:schemeClr val="dk1"/>
              </a:solidFill>
              <a:prstDash val="solid"/>
              <a:round/>
              <a:headEnd len="sm" w="sm" type="none"/>
              <a:tailEnd len="med" w="med" type="triangle"/>
            </a:ln>
          </p:spPr>
        </p:cxnSp>
        <p:cxnSp>
          <p:nvCxnSpPr>
            <p:cNvPr id="225" name="Google Shape;225;p9"/>
            <p:cNvCxnSpPr/>
            <p:nvPr/>
          </p:nvCxnSpPr>
          <p:spPr>
            <a:xfrm>
              <a:off x="2522028" y="2209799"/>
              <a:ext cx="179608" cy="322119"/>
            </a:xfrm>
            <a:prstGeom prst="straightConnector1">
              <a:avLst/>
            </a:prstGeom>
            <a:noFill/>
            <a:ln cap="flat" cmpd="sng" w="9525">
              <a:solidFill>
                <a:schemeClr val="dk1"/>
              </a:solidFill>
              <a:prstDash val="solid"/>
              <a:round/>
              <a:headEnd len="sm" w="sm" type="none"/>
              <a:tailEnd len="med" w="med" type="triangle"/>
            </a:ln>
          </p:spPr>
        </p:cxnSp>
      </p:grpSp>
      <p:cxnSp>
        <p:nvCxnSpPr>
          <p:cNvPr id="226" name="Google Shape;226;p9"/>
          <p:cNvCxnSpPr/>
          <p:nvPr/>
        </p:nvCxnSpPr>
        <p:spPr>
          <a:xfrm>
            <a:off x="2596245" y="2722418"/>
            <a:ext cx="755073" cy="0"/>
          </a:xfrm>
          <a:prstGeom prst="straightConnector1">
            <a:avLst/>
          </a:prstGeom>
          <a:noFill/>
          <a:ln cap="flat" cmpd="sng" w="57150">
            <a:solidFill>
              <a:schemeClr val="accent1"/>
            </a:solidFill>
            <a:prstDash val="solid"/>
            <a:round/>
            <a:headEnd len="sm" w="sm" type="none"/>
            <a:tailEnd len="sm" w="sm" type="none"/>
          </a:ln>
        </p:spPr>
      </p:cxnSp>
      <p:cxnSp>
        <p:nvCxnSpPr>
          <p:cNvPr id="227" name="Google Shape;227;p9"/>
          <p:cNvCxnSpPr/>
          <p:nvPr/>
        </p:nvCxnSpPr>
        <p:spPr>
          <a:xfrm>
            <a:off x="1631372" y="2722418"/>
            <a:ext cx="755073" cy="0"/>
          </a:xfrm>
          <a:prstGeom prst="straightConnector1">
            <a:avLst/>
          </a:prstGeom>
          <a:noFill/>
          <a:ln cap="flat" cmpd="sng" w="57150">
            <a:solidFill>
              <a:schemeClr val="accent1"/>
            </a:solidFill>
            <a:prstDash val="solid"/>
            <a:round/>
            <a:headEnd len="sm" w="sm" type="none"/>
            <a:tailEnd len="sm" w="sm" type="none"/>
          </a:ln>
        </p:spPr>
      </p:cxnSp>
      <p:grpSp>
        <p:nvGrpSpPr>
          <p:cNvPr id="228" name="Google Shape;228;p9"/>
          <p:cNvGrpSpPr/>
          <p:nvPr/>
        </p:nvGrpSpPr>
        <p:grpSpPr>
          <a:xfrm>
            <a:off x="2973781" y="2878073"/>
            <a:ext cx="614428" cy="523218"/>
            <a:chOff x="2268682" y="2202873"/>
            <a:chExt cx="432954" cy="329045"/>
          </a:xfrm>
        </p:grpSpPr>
        <p:cxnSp>
          <p:nvCxnSpPr>
            <p:cNvPr id="229" name="Google Shape;229;p9"/>
            <p:cNvCxnSpPr/>
            <p:nvPr/>
          </p:nvCxnSpPr>
          <p:spPr>
            <a:xfrm flipH="1">
              <a:off x="2268682" y="2202873"/>
              <a:ext cx="200890" cy="329045"/>
            </a:xfrm>
            <a:prstGeom prst="straightConnector1">
              <a:avLst/>
            </a:prstGeom>
            <a:noFill/>
            <a:ln cap="flat" cmpd="sng" w="9525">
              <a:solidFill>
                <a:schemeClr val="dk1"/>
              </a:solidFill>
              <a:prstDash val="solid"/>
              <a:round/>
              <a:headEnd len="sm" w="sm" type="none"/>
              <a:tailEnd len="med" w="med" type="triangle"/>
            </a:ln>
          </p:spPr>
        </p:cxnSp>
        <p:cxnSp>
          <p:nvCxnSpPr>
            <p:cNvPr id="230" name="Google Shape;230;p9"/>
            <p:cNvCxnSpPr/>
            <p:nvPr/>
          </p:nvCxnSpPr>
          <p:spPr>
            <a:xfrm>
              <a:off x="2522028" y="2209799"/>
              <a:ext cx="179608" cy="322119"/>
            </a:xfrm>
            <a:prstGeom prst="straightConnector1">
              <a:avLst/>
            </a:prstGeom>
            <a:noFill/>
            <a:ln cap="flat" cmpd="sng" w="9525">
              <a:solidFill>
                <a:schemeClr val="dk1"/>
              </a:solidFill>
              <a:prstDash val="solid"/>
              <a:round/>
              <a:headEnd len="sm" w="sm" type="none"/>
              <a:tailEnd len="med" w="med" type="triangle"/>
            </a:ln>
          </p:spPr>
        </p:cxnSp>
      </p:grpSp>
      <p:cxnSp>
        <p:nvCxnSpPr>
          <p:cNvPr id="231" name="Google Shape;231;p9"/>
          <p:cNvCxnSpPr/>
          <p:nvPr/>
        </p:nvCxnSpPr>
        <p:spPr>
          <a:xfrm>
            <a:off x="2596245" y="3525982"/>
            <a:ext cx="755073" cy="0"/>
          </a:xfrm>
          <a:prstGeom prst="straightConnector1">
            <a:avLst/>
          </a:prstGeom>
          <a:noFill/>
          <a:ln cap="flat" cmpd="sng" w="57150">
            <a:solidFill>
              <a:schemeClr val="accent1"/>
            </a:solidFill>
            <a:prstDash val="solid"/>
            <a:round/>
            <a:headEnd len="sm" w="sm" type="none"/>
            <a:tailEnd len="sm" w="sm" type="none"/>
          </a:ln>
        </p:spPr>
      </p:cxnSp>
      <p:cxnSp>
        <p:nvCxnSpPr>
          <p:cNvPr id="232" name="Google Shape;232;p9"/>
          <p:cNvCxnSpPr/>
          <p:nvPr/>
        </p:nvCxnSpPr>
        <p:spPr>
          <a:xfrm>
            <a:off x="3482935" y="3525982"/>
            <a:ext cx="755073" cy="0"/>
          </a:xfrm>
          <a:prstGeom prst="straightConnector1">
            <a:avLst/>
          </a:prstGeom>
          <a:noFill/>
          <a:ln cap="flat" cmpd="sng" w="57150">
            <a:solidFill>
              <a:schemeClr val="accent1"/>
            </a:solidFill>
            <a:prstDash val="solid"/>
            <a:round/>
            <a:headEnd len="sm" w="sm" type="none"/>
            <a:tailEnd len="sm" w="sm" type="none"/>
          </a:ln>
        </p:spPr>
      </p:cxnSp>
      <p:grpSp>
        <p:nvGrpSpPr>
          <p:cNvPr id="233" name="Google Shape;233;p9"/>
          <p:cNvGrpSpPr/>
          <p:nvPr/>
        </p:nvGrpSpPr>
        <p:grpSpPr>
          <a:xfrm>
            <a:off x="705099" y="2857397"/>
            <a:ext cx="1681345" cy="668585"/>
            <a:chOff x="705099" y="2857397"/>
            <a:chExt cx="1681345" cy="668585"/>
          </a:xfrm>
        </p:grpSpPr>
        <p:grpSp>
          <p:nvGrpSpPr>
            <p:cNvPr id="234" name="Google Shape;234;p9"/>
            <p:cNvGrpSpPr/>
            <p:nvPr/>
          </p:nvGrpSpPr>
          <p:grpSpPr>
            <a:xfrm>
              <a:off x="1460172" y="2857397"/>
              <a:ext cx="524384" cy="523217"/>
              <a:chOff x="2268682" y="2202873"/>
              <a:chExt cx="432954" cy="329045"/>
            </a:xfrm>
          </p:grpSpPr>
          <p:cxnSp>
            <p:nvCxnSpPr>
              <p:cNvPr id="235" name="Google Shape;235;p9"/>
              <p:cNvCxnSpPr/>
              <p:nvPr/>
            </p:nvCxnSpPr>
            <p:spPr>
              <a:xfrm flipH="1">
                <a:off x="2268682" y="2202873"/>
                <a:ext cx="200890" cy="329045"/>
              </a:xfrm>
              <a:prstGeom prst="straightConnector1">
                <a:avLst/>
              </a:prstGeom>
              <a:noFill/>
              <a:ln cap="flat" cmpd="sng" w="9525">
                <a:solidFill>
                  <a:schemeClr val="dk1"/>
                </a:solidFill>
                <a:prstDash val="solid"/>
                <a:round/>
                <a:headEnd len="sm" w="sm" type="none"/>
                <a:tailEnd len="med" w="med" type="triangle"/>
              </a:ln>
            </p:spPr>
          </p:cxnSp>
          <p:cxnSp>
            <p:nvCxnSpPr>
              <p:cNvPr id="236" name="Google Shape;236;p9"/>
              <p:cNvCxnSpPr/>
              <p:nvPr/>
            </p:nvCxnSpPr>
            <p:spPr>
              <a:xfrm>
                <a:off x="2522028" y="2209799"/>
                <a:ext cx="179608" cy="322119"/>
              </a:xfrm>
              <a:prstGeom prst="straightConnector1">
                <a:avLst/>
              </a:prstGeom>
              <a:noFill/>
              <a:ln cap="flat" cmpd="sng" w="9525">
                <a:solidFill>
                  <a:schemeClr val="dk1"/>
                </a:solidFill>
                <a:prstDash val="solid"/>
                <a:round/>
                <a:headEnd len="sm" w="sm" type="none"/>
                <a:tailEnd len="med" w="med" type="triangle"/>
              </a:ln>
            </p:spPr>
          </p:cxnSp>
        </p:grpSp>
        <p:cxnSp>
          <p:nvCxnSpPr>
            <p:cNvPr id="237" name="Google Shape;237;p9"/>
            <p:cNvCxnSpPr/>
            <p:nvPr/>
          </p:nvCxnSpPr>
          <p:spPr>
            <a:xfrm>
              <a:off x="1631371" y="3525982"/>
              <a:ext cx="755073" cy="0"/>
            </a:xfrm>
            <a:prstGeom prst="straightConnector1">
              <a:avLst/>
            </a:prstGeom>
            <a:noFill/>
            <a:ln cap="flat" cmpd="sng" w="57150">
              <a:solidFill>
                <a:schemeClr val="accent1"/>
              </a:solidFill>
              <a:prstDash val="solid"/>
              <a:round/>
              <a:headEnd len="sm" w="sm" type="none"/>
              <a:tailEnd len="sm" w="sm" type="none"/>
            </a:ln>
          </p:spPr>
        </p:cxnSp>
        <p:cxnSp>
          <p:nvCxnSpPr>
            <p:cNvPr id="238" name="Google Shape;238;p9"/>
            <p:cNvCxnSpPr/>
            <p:nvPr/>
          </p:nvCxnSpPr>
          <p:spPr>
            <a:xfrm>
              <a:off x="705099" y="3525982"/>
              <a:ext cx="755073" cy="0"/>
            </a:xfrm>
            <a:prstGeom prst="straightConnector1">
              <a:avLst/>
            </a:prstGeom>
            <a:noFill/>
            <a:ln cap="flat" cmpd="sng" w="57150">
              <a:solidFill>
                <a:schemeClr val="accent1"/>
              </a:solidFill>
              <a:prstDash val="solid"/>
              <a:round/>
              <a:headEnd len="sm" w="sm" type="none"/>
              <a:tailEnd len="sm" w="sm" type="none"/>
            </a:ln>
          </p:spPr>
        </p:cxnSp>
      </p:grpSp>
      <p:grpSp>
        <p:nvGrpSpPr>
          <p:cNvPr id="239" name="Google Shape;239;p9"/>
          <p:cNvGrpSpPr/>
          <p:nvPr/>
        </p:nvGrpSpPr>
        <p:grpSpPr>
          <a:xfrm>
            <a:off x="4047768" y="3647345"/>
            <a:ext cx="324075" cy="417016"/>
            <a:chOff x="2268682" y="2202873"/>
            <a:chExt cx="432954" cy="329045"/>
          </a:xfrm>
        </p:grpSpPr>
        <p:cxnSp>
          <p:nvCxnSpPr>
            <p:cNvPr id="240" name="Google Shape;240;p9"/>
            <p:cNvCxnSpPr/>
            <p:nvPr/>
          </p:nvCxnSpPr>
          <p:spPr>
            <a:xfrm flipH="1">
              <a:off x="2268682" y="2202873"/>
              <a:ext cx="200890" cy="329045"/>
            </a:xfrm>
            <a:prstGeom prst="straightConnector1">
              <a:avLst/>
            </a:prstGeom>
            <a:noFill/>
            <a:ln cap="flat" cmpd="sng" w="9525">
              <a:solidFill>
                <a:schemeClr val="dk1"/>
              </a:solidFill>
              <a:prstDash val="solid"/>
              <a:round/>
              <a:headEnd len="sm" w="sm" type="none"/>
              <a:tailEnd len="med" w="med" type="triangle"/>
            </a:ln>
          </p:spPr>
        </p:cxnSp>
        <p:cxnSp>
          <p:nvCxnSpPr>
            <p:cNvPr id="241" name="Google Shape;241;p9"/>
            <p:cNvCxnSpPr/>
            <p:nvPr/>
          </p:nvCxnSpPr>
          <p:spPr>
            <a:xfrm>
              <a:off x="2522028" y="2209799"/>
              <a:ext cx="179608" cy="322119"/>
            </a:xfrm>
            <a:prstGeom prst="straightConnector1">
              <a:avLst/>
            </a:prstGeom>
            <a:noFill/>
            <a:ln cap="flat" cmpd="sng" w="9525">
              <a:solidFill>
                <a:schemeClr val="dk1"/>
              </a:solidFill>
              <a:prstDash val="solid"/>
              <a:round/>
              <a:headEnd len="sm" w="sm" type="none"/>
              <a:tailEnd len="med" w="med" type="triangle"/>
            </a:ln>
          </p:spPr>
        </p:cxnSp>
      </p:grpSp>
      <p:cxnSp>
        <p:nvCxnSpPr>
          <p:cNvPr id="242" name="Google Shape;242;p9"/>
          <p:cNvCxnSpPr/>
          <p:nvPr/>
        </p:nvCxnSpPr>
        <p:spPr>
          <a:xfrm>
            <a:off x="4371843" y="4180223"/>
            <a:ext cx="466643" cy="0"/>
          </a:xfrm>
          <a:prstGeom prst="straightConnector1">
            <a:avLst/>
          </a:prstGeom>
          <a:noFill/>
          <a:ln cap="flat" cmpd="sng" w="57150">
            <a:solidFill>
              <a:schemeClr val="accent1"/>
            </a:solidFill>
            <a:prstDash val="solid"/>
            <a:round/>
            <a:headEnd len="sm" w="sm" type="none"/>
            <a:tailEnd len="sm" w="sm" type="none"/>
          </a:ln>
        </p:spPr>
      </p:cxnSp>
      <p:cxnSp>
        <p:nvCxnSpPr>
          <p:cNvPr id="243" name="Google Shape;243;p9"/>
          <p:cNvCxnSpPr/>
          <p:nvPr/>
        </p:nvCxnSpPr>
        <p:spPr>
          <a:xfrm>
            <a:off x="3799397" y="4180223"/>
            <a:ext cx="466643" cy="0"/>
          </a:xfrm>
          <a:prstGeom prst="straightConnector1">
            <a:avLst/>
          </a:prstGeom>
          <a:noFill/>
          <a:ln cap="flat" cmpd="sng" w="57150">
            <a:solidFill>
              <a:schemeClr val="accent1"/>
            </a:solidFill>
            <a:prstDash val="solid"/>
            <a:round/>
            <a:headEnd len="sm" w="sm" type="none"/>
            <a:tailEnd len="sm" w="sm" type="none"/>
          </a:ln>
        </p:spPr>
      </p:cxnSp>
      <p:grpSp>
        <p:nvGrpSpPr>
          <p:cNvPr id="244" name="Google Shape;244;p9"/>
          <p:cNvGrpSpPr/>
          <p:nvPr/>
        </p:nvGrpSpPr>
        <p:grpSpPr>
          <a:xfrm>
            <a:off x="1536122" y="3629789"/>
            <a:ext cx="1039089" cy="532878"/>
            <a:chOff x="705099" y="2857397"/>
            <a:chExt cx="1681345" cy="668585"/>
          </a:xfrm>
        </p:grpSpPr>
        <p:grpSp>
          <p:nvGrpSpPr>
            <p:cNvPr id="245" name="Google Shape;245;p9"/>
            <p:cNvGrpSpPr/>
            <p:nvPr/>
          </p:nvGrpSpPr>
          <p:grpSpPr>
            <a:xfrm>
              <a:off x="1460172" y="2857397"/>
              <a:ext cx="524384" cy="523217"/>
              <a:chOff x="2268682" y="2202873"/>
              <a:chExt cx="432954" cy="329045"/>
            </a:xfrm>
          </p:grpSpPr>
          <p:cxnSp>
            <p:nvCxnSpPr>
              <p:cNvPr id="246" name="Google Shape;246;p9"/>
              <p:cNvCxnSpPr/>
              <p:nvPr/>
            </p:nvCxnSpPr>
            <p:spPr>
              <a:xfrm flipH="1">
                <a:off x="2268682" y="2202873"/>
                <a:ext cx="200890" cy="329045"/>
              </a:xfrm>
              <a:prstGeom prst="straightConnector1">
                <a:avLst/>
              </a:prstGeom>
              <a:noFill/>
              <a:ln cap="flat" cmpd="sng" w="9525">
                <a:solidFill>
                  <a:schemeClr val="dk1"/>
                </a:solidFill>
                <a:prstDash val="solid"/>
                <a:round/>
                <a:headEnd len="sm" w="sm" type="none"/>
                <a:tailEnd len="med" w="med" type="triangle"/>
              </a:ln>
            </p:spPr>
          </p:cxnSp>
          <p:cxnSp>
            <p:nvCxnSpPr>
              <p:cNvPr id="247" name="Google Shape;247;p9"/>
              <p:cNvCxnSpPr/>
              <p:nvPr/>
            </p:nvCxnSpPr>
            <p:spPr>
              <a:xfrm>
                <a:off x="2522028" y="2209799"/>
                <a:ext cx="179608" cy="322119"/>
              </a:xfrm>
              <a:prstGeom prst="straightConnector1">
                <a:avLst/>
              </a:prstGeom>
              <a:noFill/>
              <a:ln cap="flat" cmpd="sng" w="9525">
                <a:solidFill>
                  <a:schemeClr val="dk1"/>
                </a:solidFill>
                <a:prstDash val="solid"/>
                <a:round/>
                <a:headEnd len="sm" w="sm" type="none"/>
                <a:tailEnd len="med" w="med" type="triangle"/>
              </a:ln>
            </p:spPr>
          </p:cxnSp>
        </p:grpSp>
        <p:cxnSp>
          <p:nvCxnSpPr>
            <p:cNvPr id="248" name="Google Shape;248;p9"/>
            <p:cNvCxnSpPr/>
            <p:nvPr/>
          </p:nvCxnSpPr>
          <p:spPr>
            <a:xfrm>
              <a:off x="1631371" y="3525982"/>
              <a:ext cx="755073" cy="0"/>
            </a:xfrm>
            <a:prstGeom prst="straightConnector1">
              <a:avLst/>
            </a:prstGeom>
            <a:noFill/>
            <a:ln cap="flat" cmpd="sng" w="57150">
              <a:solidFill>
                <a:schemeClr val="accent1"/>
              </a:solidFill>
              <a:prstDash val="solid"/>
              <a:round/>
              <a:headEnd len="sm" w="sm" type="none"/>
              <a:tailEnd len="sm" w="sm" type="none"/>
            </a:ln>
          </p:spPr>
        </p:cxnSp>
        <p:cxnSp>
          <p:nvCxnSpPr>
            <p:cNvPr id="249" name="Google Shape;249;p9"/>
            <p:cNvCxnSpPr/>
            <p:nvPr/>
          </p:nvCxnSpPr>
          <p:spPr>
            <a:xfrm>
              <a:off x="705099" y="3525982"/>
              <a:ext cx="755073" cy="0"/>
            </a:xfrm>
            <a:prstGeom prst="straightConnector1">
              <a:avLst/>
            </a:prstGeom>
            <a:noFill/>
            <a:ln cap="flat" cmpd="sng" w="57150">
              <a:solidFill>
                <a:schemeClr val="accent1"/>
              </a:solidFill>
              <a:prstDash val="solid"/>
              <a:round/>
              <a:headEnd len="sm" w="sm" type="none"/>
              <a:tailEnd len="sm" w="sm" type="none"/>
            </a:ln>
          </p:spPr>
        </p:cxnSp>
      </p:grpSp>
      <p:grpSp>
        <p:nvGrpSpPr>
          <p:cNvPr id="250" name="Google Shape;250;p9"/>
          <p:cNvGrpSpPr/>
          <p:nvPr/>
        </p:nvGrpSpPr>
        <p:grpSpPr>
          <a:xfrm>
            <a:off x="2632063" y="3638567"/>
            <a:ext cx="1039089" cy="532878"/>
            <a:chOff x="705099" y="2857397"/>
            <a:chExt cx="1681345" cy="668585"/>
          </a:xfrm>
        </p:grpSpPr>
        <p:grpSp>
          <p:nvGrpSpPr>
            <p:cNvPr id="251" name="Google Shape;251;p9"/>
            <p:cNvGrpSpPr/>
            <p:nvPr/>
          </p:nvGrpSpPr>
          <p:grpSpPr>
            <a:xfrm>
              <a:off x="1460172" y="2857397"/>
              <a:ext cx="524384" cy="523217"/>
              <a:chOff x="2268682" y="2202873"/>
              <a:chExt cx="432954" cy="329045"/>
            </a:xfrm>
          </p:grpSpPr>
          <p:cxnSp>
            <p:nvCxnSpPr>
              <p:cNvPr id="252" name="Google Shape;252;p9"/>
              <p:cNvCxnSpPr/>
              <p:nvPr/>
            </p:nvCxnSpPr>
            <p:spPr>
              <a:xfrm flipH="1">
                <a:off x="2268682" y="2202873"/>
                <a:ext cx="200890" cy="329045"/>
              </a:xfrm>
              <a:prstGeom prst="straightConnector1">
                <a:avLst/>
              </a:prstGeom>
              <a:noFill/>
              <a:ln cap="flat" cmpd="sng" w="9525">
                <a:solidFill>
                  <a:schemeClr val="dk1"/>
                </a:solidFill>
                <a:prstDash val="solid"/>
                <a:round/>
                <a:headEnd len="sm" w="sm" type="none"/>
                <a:tailEnd len="med" w="med" type="triangle"/>
              </a:ln>
            </p:spPr>
          </p:cxnSp>
          <p:cxnSp>
            <p:nvCxnSpPr>
              <p:cNvPr id="253" name="Google Shape;253;p9"/>
              <p:cNvCxnSpPr/>
              <p:nvPr/>
            </p:nvCxnSpPr>
            <p:spPr>
              <a:xfrm>
                <a:off x="2522028" y="2209799"/>
                <a:ext cx="179608" cy="322119"/>
              </a:xfrm>
              <a:prstGeom prst="straightConnector1">
                <a:avLst/>
              </a:prstGeom>
              <a:noFill/>
              <a:ln cap="flat" cmpd="sng" w="9525">
                <a:solidFill>
                  <a:schemeClr val="dk1"/>
                </a:solidFill>
                <a:prstDash val="solid"/>
                <a:round/>
                <a:headEnd len="sm" w="sm" type="none"/>
                <a:tailEnd len="med" w="med" type="triangle"/>
              </a:ln>
            </p:spPr>
          </p:cxnSp>
        </p:grpSp>
        <p:cxnSp>
          <p:nvCxnSpPr>
            <p:cNvPr id="254" name="Google Shape;254;p9"/>
            <p:cNvCxnSpPr/>
            <p:nvPr/>
          </p:nvCxnSpPr>
          <p:spPr>
            <a:xfrm>
              <a:off x="1631371" y="3525982"/>
              <a:ext cx="755073" cy="0"/>
            </a:xfrm>
            <a:prstGeom prst="straightConnector1">
              <a:avLst/>
            </a:prstGeom>
            <a:noFill/>
            <a:ln cap="flat" cmpd="sng" w="57150">
              <a:solidFill>
                <a:schemeClr val="accent1"/>
              </a:solidFill>
              <a:prstDash val="solid"/>
              <a:round/>
              <a:headEnd len="sm" w="sm" type="none"/>
              <a:tailEnd len="sm" w="sm" type="none"/>
            </a:ln>
          </p:spPr>
        </p:cxnSp>
        <p:cxnSp>
          <p:nvCxnSpPr>
            <p:cNvPr id="255" name="Google Shape;255;p9"/>
            <p:cNvCxnSpPr/>
            <p:nvPr/>
          </p:nvCxnSpPr>
          <p:spPr>
            <a:xfrm>
              <a:off x="705099" y="3525982"/>
              <a:ext cx="755073" cy="0"/>
            </a:xfrm>
            <a:prstGeom prst="straightConnector1">
              <a:avLst/>
            </a:prstGeom>
            <a:noFill/>
            <a:ln cap="flat" cmpd="sng" w="57150">
              <a:solidFill>
                <a:schemeClr val="accent1"/>
              </a:solidFill>
              <a:prstDash val="solid"/>
              <a:round/>
              <a:headEnd len="sm" w="sm" type="none"/>
              <a:tailEnd len="sm" w="sm" type="none"/>
            </a:ln>
          </p:spPr>
        </p:cxnSp>
      </p:grpSp>
      <p:grpSp>
        <p:nvGrpSpPr>
          <p:cNvPr id="256" name="Google Shape;256;p9"/>
          <p:cNvGrpSpPr/>
          <p:nvPr/>
        </p:nvGrpSpPr>
        <p:grpSpPr>
          <a:xfrm>
            <a:off x="409818" y="3629789"/>
            <a:ext cx="1039089" cy="532878"/>
            <a:chOff x="705099" y="2857397"/>
            <a:chExt cx="1681345" cy="668585"/>
          </a:xfrm>
        </p:grpSpPr>
        <p:grpSp>
          <p:nvGrpSpPr>
            <p:cNvPr id="257" name="Google Shape;257;p9"/>
            <p:cNvGrpSpPr/>
            <p:nvPr/>
          </p:nvGrpSpPr>
          <p:grpSpPr>
            <a:xfrm>
              <a:off x="1460172" y="2857397"/>
              <a:ext cx="524384" cy="523217"/>
              <a:chOff x="2268682" y="2202873"/>
              <a:chExt cx="432954" cy="329045"/>
            </a:xfrm>
          </p:grpSpPr>
          <p:cxnSp>
            <p:nvCxnSpPr>
              <p:cNvPr id="258" name="Google Shape;258;p9"/>
              <p:cNvCxnSpPr/>
              <p:nvPr/>
            </p:nvCxnSpPr>
            <p:spPr>
              <a:xfrm flipH="1">
                <a:off x="2268682" y="2202873"/>
                <a:ext cx="200890" cy="329045"/>
              </a:xfrm>
              <a:prstGeom prst="straightConnector1">
                <a:avLst/>
              </a:prstGeom>
              <a:noFill/>
              <a:ln cap="flat" cmpd="sng" w="9525">
                <a:solidFill>
                  <a:schemeClr val="dk1"/>
                </a:solidFill>
                <a:prstDash val="solid"/>
                <a:round/>
                <a:headEnd len="sm" w="sm" type="none"/>
                <a:tailEnd len="med" w="med" type="triangle"/>
              </a:ln>
            </p:spPr>
          </p:cxnSp>
          <p:cxnSp>
            <p:nvCxnSpPr>
              <p:cNvPr id="259" name="Google Shape;259;p9"/>
              <p:cNvCxnSpPr/>
              <p:nvPr/>
            </p:nvCxnSpPr>
            <p:spPr>
              <a:xfrm>
                <a:off x="2522028" y="2209799"/>
                <a:ext cx="179608" cy="322119"/>
              </a:xfrm>
              <a:prstGeom prst="straightConnector1">
                <a:avLst/>
              </a:prstGeom>
              <a:noFill/>
              <a:ln cap="flat" cmpd="sng" w="9525">
                <a:solidFill>
                  <a:schemeClr val="dk1"/>
                </a:solidFill>
                <a:prstDash val="solid"/>
                <a:round/>
                <a:headEnd len="sm" w="sm" type="none"/>
                <a:tailEnd len="med" w="med" type="triangle"/>
              </a:ln>
            </p:spPr>
          </p:cxnSp>
        </p:grpSp>
        <p:cxnSp>
          <p:nvCxnSpPr>
            <p:cNvPr id="260" name="Google Shape;260;p9"/>
            <p:cNvCxnSpPr/>
            <p:nvPr/>
          </p:nvCxnSpPr>
          <p:spPr>
            <a:xfrm>
              <a:off x="1631371" y="3525982"/>
              <a:ext cx="755073" cy="0"/>
            </a:xfrm>
            <a:prstGeom prst="straightConnector1">
              <a:avLst/>
            </a:prstGeom>
            <a:noFill/>
            <a:ln cap="flat" cmpd="sng" w="57150">
              <a:solidFill>
                <a:schemeClr val="accent1"/>
              </a:solidFill>
              <a:prstDash val="solid"/>
              <a:round/>
              <a:headEnd len="sm" w="sm" type="none"/>
              <a:tailEnd len="sm" w="sm" type="none"/>
            </a:ln>
          </p:spPr>
        </p:cxnSp>
        <p:cxnSp>
          <p:nvCxnSpPr>
            <p:cNvPr id="261" name="Google Shape;261;p9"/>
            <p:cNvCxnSpPr/>
            <p:nvPr/>
          </p:nvCxnSpPr>
          <p:spPr>
            <a:xfrm>
              <a:off x="705099" y="3525982"/>
              <a:ext cx="755073" cy="0"/>
            </a:xfrm>
            <a:prstGeom prst="straightConnector1">
              <a:avLst/>
            </a:prstGeom>
            <a:noFill/>
            <a:ln cap="flat" cmpd="sng" w="57150">
              <a:solidFill>
                <a:schemeClr val="accent1"/>
              </a:solidFill>
              <a:prstDash val="solid"/>
              <a:round/>
              <a:headEnd len="sm" w="sm" type="none"/>
              <a:tailEnd len="sm" w="sm" type="none"/>
            </a:ln>
          </p:spPr>
        </p:cxnSp>
      </p:grpSp>
      <p:sp>
        <p:nvSpPr>
          <p:cNvPr id="262" name="Google Shape;262;p9"/>
          <p:cNvSpPr txBox="1"/>
          <p:nvPr/>
        </p:nvSpPr>
        <p:spPr>
          <a:xfrm>
            <a:off x="2999509" y="1932709"/>
            <a:ext cx="2495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a:t>
            </a:r>
            <a:endParaRPr/>
          </a:p>
        </p:txBody>
      </p:sp>
      <p:sp>
        <p:nvSpPr>
          <p:cNvPr id="263" name="Google Shape;263;p9"/>
          <p:cNvSpPr txBox="1"/>
          <p:nvPr/>
        </p:nvSpPr>
        <p:spPr>
          <a:xfrm>
            <a:off x="3463038" y="2546157"/>
            <a:ext cx="33102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a:t>
            </a:r>
            <a:endParaRPr/>
          </a:p>
        </p:txBody>
      </p:sp>
      <p:sp>
        <p:nvSpPr>
          <p:cNvPr id="264" name="Google Shape;264;p9"/>
          <p:cNvSpPr txBox="1"/>
          <p:nvPr/>
        </p:nvSpPr>
        <p:spPr>
          <a:xfrm>
            <a:off x="4459949" y="3294303"/>
            <a:ext cx="33102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4</a:t>
            </a:r>
            <a:endParaRPr/>
          </a:p>
        </p:txBody>
      </p:sp>
      <p:sp>
        <p:nvSpPr>
          <p:cNvPr id="265" name="Google Shape;265;p9"/>
          <p:cNvSpPr txBox="1"/>
          <p:nvPr/>
        </p:nvSpPr>
        <p:spPr>
          <a:xfrm>
            <a:off x="4977195" y="4008778"/>
            <a:ext cx="33102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8</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