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3" r:id="rId2"/>
  </p:sldMasterIdLst>
  <p:notesMasterIdLst>
    <p:notesMasterId r:id="rId9"/>
  </p:notesMasterIdLst>
  <p:sldIdLst>
    <p:sldId id="524" r:id="rId3"/>
    <p:sldId id="527" r:id="rId4"/>
    <p:sldId id="528" r:id="rId5"/>
    <p:sldId id="529" r:id="rId6"/>
    <p:sldId id="300"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snapToObjects="1">
      <p:cViewPr>
        <p:scale>
          <a:sx n="160" d="100"/>
          <a:sy n="160" d="100"/>
        </p:scale>
        <p:origin x="-1112" y="-9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C24516-D93B-0747-BA5A-5EBAEDF066F6}" type="datetimeFigureOut">
              <a:t>4/7/22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32EACF-050E-9844-AF7E-92F192B8D561}" type="slidenum">
              <a:t>‹#›</a:t>
            </a:fld>
            <a:endParaRPr lang="en-US"/>
          </a:p>
        </p:txBody>
      </p:sp>
    </p:spTree>
    <p:extLst>
      <p:ext uri="{BB962C8B-B14F-4D97-AF65-F5344CB8AC3E}">
        <p14:creationId xmlns:p14="http://schemas.microsoft.com/office/powerpoint/2010/main" val="2704129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C35E36-44CF-41A2-B0A4-F6B5CD6E87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423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Even though </a:t>
            </a:r>
            <a:r>
              <a:rPr lang="en-US" sz="1200" kern="1200" dirty="0" err="1">
                <a:solidFill>
                  <a:schemeClr val="tx1"/>
                </a:solidFill>
                <a:effectLst/>
                <a:latin typeface="+mn-lt"/>
                <a:ea typeface="+mn-ea"/>
                <a:cs typeface="+mn-cs"/>
              </a:rPr>
              <a:t>francisella</a:t>
            </a:r>
            <a:r>
              <a:rPr lang="en-US" sz="1200" kern="1200" dirty="0">
                <a:solidFill>
                  <a:schemeClr val="tx1"/>
                </a:solidFill>
                <a:effectLst/>
                <a:latin typeface="+mn-lt"/>
                <a:ea typeface="+mn-ea"/>
                <a:cs typeface="+mn-cs"/>
              </a:rPr>
              <a:t> has a reduced genome, it encodes three copies of the </a:t>
            </a:r>
            <a:r>
              <a:rPr lang="en-US" sz="1200" kern="1200" dirty="0" err="1">
                <a:solidFill>
                  <a:schemeClr val="tx1"/>
                </a:solidFill>
                <a:effectLst/>
                <a:latin typeface="+mn-lt"/>
                <a:ea typeface="+mn-ea"/>
                <a:cs typeface="+mn-cs"/>
              </a:rPr>
              <a:t>rpsU</a:t>
            </a:r>
            <a:r>
              <a:rPr lang="en-US" sz="1200" kern="1200" dirty="0">
                <a:solidFill>
                  <a:schemeClr val="tx1"/>
                </a:solidFill>
                <a:effectLst/>
                <a:latin typeface="+mn-lt"/>
                <a:ea typeface="+mn-ea"/>
                <a:cs typeface="+mn-cs"/>
              </a:rPr>
              <a:t> genes, which encode bS21, a protein in the small ribosomal subunit. Most bacteria have 0 or 1 of this gene. We originally, hypothesized, and have since shown, that these three proteins are produced and incorporated into ribosomes. This is a western blot of purified ribosomes from our wild-type strain as well as strains </a:t>
            </a:r>
            <a:r>
              <a:rPr lang="en-US" sz="1200" b="1" kern="1200" dirty="0">
                <a:solidFill>
                  <a:schemeClr val="tx1"/>
                </a:solidFill>
                <a:effectLst/>
                <a:latin typeface="+mn-lt"/>
                <a:ea typeface="+mn-ea"/>
                <a:cs typeface="+mn-cs"/>
              </a:rPr>
              <a:t>ectopically expressing </a:t>
            </a:r>
            <a:r>
              <a:rPr lang="en-US" sz="1200" kern="1200" dirty="0">
                <a:solidFill>
                  <a:schemeClr val="tx1"/>
                </a:solidFill>
                <a:effectLst/>
                <a:latin typeface="+mn-lt"/>
                <a:ea typeface="+mn-ea"/>
                <a:cs typeface="+mn-cs"/>
              </a:rPr>
              <a:t>each of the bS21 proteins, with a VSVG tag. This, along with some mass spec data we have of purified ribosomes, indicates that multiple classes of ribosomes are possible and occurring</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protein is also interesting to us because it is located close to the mRNA exit channel in the ribosome, and early research has identified that it is involved in translation initiation, so it is in an ideal location to be regulating gene expression at the level of translation initiation.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So this heterogeneity of ribosomes may be a mechanism of regulation, but you may not know that ribosomes are heterogeneous so let me show you other ways that may occur.</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5DC35E36-44CF-41A2-B0A4-F6B5CD6E87AA}" type="slidenum">
              <a:rPr lang="en-US" smtClean="0"/>
              <a:t>2</a:t>
            </a:fld>
            <a:endParaRPr lang="en-US"/>
          </a:p>
        </p:txBody>
      </p:sp>
    </p:spTree>
    <p:extLst>
      <p:ext uri="{BB962C8B-B14F-4D97-AF65-F5344CB8AC3E}">
        <p14:creationId xmlns:p14="http://schemas.microsoft.com/office/powerpoint/2010/main" val="3673249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Even though </a:t>
            </a:r>
            <a:r>
              <a:rPr lang="en-US" sz="1200" kern="1200" dirty="0" err="1">
                <a:solidFill>
                  <a:schemeClr val="tx1"/>
                </a:solidFill>
                <a:effectLst/>
                <a:latin typeface="+mn-lt"/>
                <a:ea typeface="+mn-ea"/>
                <a:cs typeface="+mn-cs"/>
              </a:rPr>
              <a:t>francisella</a:t>
            </a:r>
            <a:r>
              <a:rPr lang="en-US" sz="1200" kern="1200" dirty="0">
                <a:solidFill>
                  <a:schemeClr val="tx1"/>
                </a:solidFill>
                <a:effectLst/>
                <a:latin typeface="+mn-lt"/>
                <a:ea typeface="+mn-ea"/>
                <a:cs typeface="+mn-cs"/>
              </a:rPr>
              <a:t> has a reduced genome, it encodes three copies of the </a:t>
            </a:r>
            <a:r>
              <a:rPr lang="en-US" sz="1200" kern="1200" dirty="0" err="1">
                <a:solidFill>
                  <a:schemeClr val="tx1"/>
                </a:solidFill>
                <a:effectLst/>
                <a:latin typeface="+mn-lt"/>
                <a:ea typeface="+mn-ea"/>
                <a:cs typeface="+mn-cs"/>
              </a:rPr>
              <a:t>rpsU</a:t>
            </a:r>
            <a:r>
              <a:rPr lang="en-US" sz="1200" kern="1200" dirty="0">
                <a:solidFill>
                  <a:schemeClr val="tx1"/>
                </a:solidFill>
                <a:effectLst/>
                <a:latin typeface="+mn-lt"/>
                <a:ea typeface="+mn-ea"/>
                <a:cs typeface="+mn-cs"/>
              </a:rPr>
              <a:t> genes, which encode bS21, a protein in the small ribosomal subunit. Most bacteria have 0 or 1 of this gene. We originally, hypothesized, and have since shown, that these three proteins are produced and incorporated into ribosomes. This is a western blot of purified ribosomes from our wild-type strain as well as strains </a:t>
            </a:r>
            <a:r>
              <a:rPr lang="en-US" sz="1200" b="1" kern="1200" dirty="0">
                <a:solidFill>
                  <a:schemeClr val="tx1"/>
                </a:solidFill>
                <a:effectLst/>
                <a:latin typeface="+mn-lt"/>
                <a:ea typeface="+mn-ea"/>
                <a:cs typeface="+mn-cs"/>
              </a:rPr>
              <a:t>ectopically expressing </a:t>
            </a:r>
            <a:r>
              <a:rPr lang="en-US" sz="1200" kern="1200" dirty="0">
                <a:solidFill>
                  <a:schemeClr val="tx1"/>
                </a:solidFill>
                <a:effectLst/>
                <a:latin typeface="+mn-lt"/>
                <a:ea typeface="+mn-ea"/>
                <a:cs typeface="+mn-cs"/>
              </a:rPr>
              <a:t>each of the bS21 proteins, with a VSVG tag. This, along with some mass spec data we have of purified ribosomes, indicates that multiple classes of ribosomes are possible and occurring</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protein is also interesting to us because it is located close to the mRNA exit channel in the ribosome, and early research has identified that it is involved in translation initiation, so it is in an ideal location to be regulating gene expression at the level of translation initiation.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So this heterogeneity of ribosomes may be a mechanism of regulation, but you may not know that ribosomes are heterogeneous so let me show you other ways that may occur.</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5DC35E36-44CF-41A2-B0A4-F6B5CD6E87AA}" type="slidenum">
              <a:rPr lang="en-US" smtClean="0"/>
              <a:t>4</a:t>
            </a:fld>
            <a:endParaRPr lang="en-US"/>
          </a:p>
        </p:txBody>
      </p:sp>
    </p:spTree>
    <p:extLst>
      <p:ext uri="{BB962C8B-B14F-4D97-AF65-F5344CB8AC3E}">
        <p14:creationId xmlns:p14="http://schemas.microsoft.com/office/powerpoint/2010/main" val="3939948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114422bac5f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114422bac5f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Add image in the bottom</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69939" y="4260273"/>
            <a:ext cx="9193260" cy="1378527"/>
          </a:xfrm>
        </p:spPr>
        <p:txBody>
          <a:bodyPr/>
          <a:lstStyle>
            <a:lvl1pPr marL="0" indent="0" algn="l">
              <a:buNone/>
              <a:defRPr>
                <a:solidFill>
                  <a:srgbClr val="000000"/>
                </a:solidFill>
                <a:latin typeface="Century Gothic"/>
                <a:cs typeface="Century Gothic"/>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3D0A66-A280-3C48-AC3E-E06C441D4B17}" type="datetime1">
              <a:rPr lang="en-US" smtClean="0"/>
              <a:t>4/7/22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endParaRPr lang="en-US" dirty="0"/>
          </a:p>
        </p:txBody>
      </p:sp>
      <p:sp>
        <p:nvSpPr>
          <p:cNvPr id="2" name="Title 1"/>
          <p:cNvSpPr>
            <a:spLocks noGrp="1"/>
          </p:cNvSpPr>
          <p:nvPr>
            <p:ph type="ctrTitle"/>
          </p:nvPr>
        </p:nvSpPr>
        <p:spPr>
          <a:xfrm>
            <a:off x="0" y="2152586"/>
            <a:ext cx="10363200" cy="1470025"/>
          </a:xfrm>
        </p:spPr>
        <p:txBody>
          <a:bodyPr/>
          <a:lstStyle>
            <a:lvl1pPr>
              <a:defRPr>
                <a:solidFill>
                  <a:srgbClr val="073E87"/>
                </a:solidFill>
              </a:defRPr>
            </a:lvl1pPr>
          </a:lstStyle>
          <a:p>
            <a:r>
              <a:rPr lang="en-US"/>
              <a:t>Click to edit Master title style</a:t>
            </a:r>
            <a:endParaRPr lang="en-US" dirty="0"/>
          </a:p>
        </p:txBody>
      </p:sp>
      <p:cxnSp>
        <p:nvCxnSpPr>
          <p:cNvPr id="16" name="Straight Connector 15"/>
          <p:cNvCxnSpPr/>
          <p:nvPr/>
        </p:nvCxnSpPr>
        <p:spPr>
          <a:xfrm>
            <a:off x="0" y="4260272"/>
            <a:ext cx="12192000" cy="0"/>
          </a:xfrm>
          <a:prstGeom prst="line">
            <a:avLst/>
          </a:prstGeom>
          <a:ln/>
        </p:spPr>
        <p:style>
          <a:lnRef idx="2">
            <a:schemeClr val="accent2"/>
          </a:lnRef>
          <a:fillRef idx="0">
            <a:schemeClr val="accent2"/>
          </a:fillRef>
          <a:effectRef idx="1">
            <a:schemeClr val="accent2"/>
          </a:effectRef>
          <a:fontRef idx="minor">
            <a:schemeClr val="tx1"/>
          </a:fontRef>
        </p:style>
      </p:cxnSp>
      <p:cxnSp>
        <p:nvCxnSpPr>
          <p:cNvPr id="10" name="Straight Connector 9"/>
          <p:cNvCxnSpPr/>
          <p:nvPr/>
        </p:nvCxnSpPr>
        <p:spPr>
          <a:xfrm>
            <a:off x="0" y="1267995"/>
            <a:ext cx="12192000" cy="0"/>
          </a:xfrm>
          <a:prstGeom prst="line">
            <a:avLst/>
          </a:prstGeom>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4210488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D831D8-5952-6142-A29D-EE42E01DE3AB}" type="datetime1">
              <a:rPr lang="en-US" smtClean="0"/>
              <a:t>4/7/22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1435696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4831C49-34C5-3F40-AFFD-EF8DB49D26A5}" type="datetime1">
              <a:rPr lang="en-US" smtClean="0"/>
              <a:t>4/7/22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1387857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26"/>
        <p:cNvGrpSpPr/>
        <p:nvPr/>
      </p:nvGrpSpPr>
      <p:grpSpPr>
        <a:xfrm>
          <a:off x="0" y="0"/>
          <a:ext cx="0" cy="0"/>
          <a:chOff x="0" y="0"/>
          <a:chExt cx="0" cy="0"/>
        </a:xfrm>
      </p:grpSpPr>
      <p:cxnSp>
        <p:nvCxnSpPr>
          <p:cNvPr id="27" name="Google Shape;27;p5"/>
          <p:cNvCxnSpPr/>
          <p:nvPr/>
        </p:nvCxnSpPr>
        <p:spPr>
          <a:xfrm>
            <a:off x="0" y="1508967"/>
            <a:ext cx="1834400" cy="0"/>
          </a:xfrm>
          <a:prstGeom prst="straightConnector1">
            <a:avLst/>
          </a:prstGeom>
          <a:noFill/>
          <a:ln w="9525" cap="flat" cmpd="sng">
            <a:solidFill>
              <a:srgbClr val="CCCCCC"/>
            </a:solidFill>
            <a:prstDash val="solid"/>
            <a:round/>
            <a:headEnd type="none" w="med" len="med"/>
            <a:tailEnd type="none" w="med" len="med"/>
          </a:ln>
        </p:spPr>
      </p:cxnSp>
      <p:sp>
        <p:nvSpPr>
          <p:cNvPr id="28" name="Google Shape;28;p5"/>
          <p:cNvSpPr/>
          <p:nvPr/>
        </p:nvSpPr>
        <p:spPr>
          <a:xfrm>
            <a:off x="1089967" y="1238356"/>
            <a:ext cx="541200" cy="541200"/>
          </a:xfrm>
          <a:prstGeom prst="ellipse">
            <a:avLst/>
          </a:prstGeom>
          <a:solidFill>
            <a:srgbClr val="FFCD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 name="Google Shape;29;p5"/>
          <p:cNvSpPr txBox="1">
            <a:spLocks noGrp="1"/>
          </p:cNvSpPr>
          <p:nvPr>
            <p:ph type="title"/>
          </p:nvPr>
        </p:nvSpPr>
        <p:spPr>
          <a:xfrm>
            <a:off x="1841667" y="1230224"/>
            <a:ext cx="5171200" cy="580800"/>
          </a:xfrm>
          <a:prstGeom prst="rect">
            <a:avLst/>
          </a:prstGeom>
        </p:spPr>
        <p:txBody>
          <a:bodyPr spcFirstLastPara="1" wrap="square" lIns="91425" tIns="91425" rIns="91425" bIns="91425" anchor="ctr" anchorCtr="0">
            <a:noAutofit/>
          </a:bodyPr>
          <a:lstStyle>
            <a:lvl1pPr lvl="0" rtl="0">
              <a:spcBef>
                <a:spcPts val="0"/>
              </a:spcBef>
              <a:spcAft>
                <a:spcPts val="0"/>
              </a:spcAft>
              <a:buSzPts val="2000"/>
              <a:buFont typeface="Lora"/>
              <a:buNone/>
              <a:defRPr sz="2667" b="1">
                <a:latin typeface="Lora"/>
                <a:ea typeface="Lora"/>
                <a:cs typeface="Lora"/>
                <a:sym typeface="Lora"/>
              </a:defRPr>
            </a:lvl1pPr>
            <a:lvl2pPr lvl="1" rtl="0">
              <a:spcBef>
                <a:spcPts val="0"/>
              </a:spcBef>
              <a:spcAft>
                <a:spcPts val="0"/>
              </a:spcAft>
              <a:buSzPts val="2000"/>
              <a:buFont typeface="Lora"/>
              <a:buNone/>
              <a:defRPr sz="2667" b="1">
                <a:highlight>
                  <a:srgbClr val="FFFFFF"/>
                </a:highlight>
                <a:latin typeface="Lora"/>
                <a:ea typeface="Lora"/>
                <a:cs typeface="Lora"/>
                <a:sym typeface="Lora"/>
              </a:defRPr>
            </a:lvl2pPr>
            <a:lvl3pPr lvl="2" rtl="0">
              <a:spcBef>
                <a:spcPts val="0"/>
              </a:spcBef>
              <a:spcAft>
                <a:spcPts val="0"/>
              </a:spcAft>
              <a:buSzPts val="2000"/>
              <a:buFont typeface="Lora"/>
              <a:buNone/>
              <a:defRPr sz="2667" b="1">
                <a:highlight>
                  <a:srgbClr val="FFFFFF"/>
                </a:highlight>
                <a:latin typeface="Lora"/>
                <a:ea typeface="Lora"/>
                <a:cs typeface="Lora"/>
                <a:sym typeface="Lora"/>
              </a:defRPr>
            </a:lvl3pPr>
            <a:lvl4pPr lvl="3" rtl="0">
              <a:spcBef>
                <a:spcPts val="0"/>
              </a:spcBef>
              <a:spcAft>
                <a:spcPts val="0"/>
              </a:spcAft>
              <a:buSzPts val="2000"/>
              <a:buFont typeface="Lora"/>
              <a:buNone/>
              <a:defRPr sz="2667" b="1">
                <a:highlight>
                  <a:srgbClr val="FFFFFF"/>
                </a:highlight>
                <a:latin typeface="Lora"/>
                <a:ea typeface="Lora"/>
                <a:cs typeface="Lora"/>
                <a:sym typeface="Lora"/>
              </a:defRPr>
            </a:lvl4pPr>
            <a:lvl5pPr lvl="4" rtl="0">
              <a:spcBef>
                <a:spcPts val="0"/>
              </a:spcBef>
              <a:spcAft>
                <a:spcPts val="0"/>
              </a:spcAft>
              <a:buSzPts val="2000"/>
              <a:buFont typeface="Lora"/>
              <a:buNone/>
              <a:defRPr sz="2667" b="1">
                <a:highlight>
                  <a:srgbClr val="FFFFFF"/>
                </a:highlight>
                <a:latin typeface="Lora"/>
                <a:ea typeface="Lora"/>
                <a:cs typeface="Lora"/>
                <a:sym typeface="Lora"/>
              </a:defRPr>
            </a:lvl5pPr>
            <a:lvl6pPr lvl="5" rtl="0">
              <a:spcBef>
                <a:spcPts val="0"/>
              </a:spcBef>
              <a:spcAft>
                <a:spcPts val="0"/>
              </a:spcAft>
              <a:buSzPts val="2000"/>
              <a:buFont typeface="Lora"/>
              <a:buNone/>
              <a:defRPr sz="2667" b="1">
                <a:highlight>
                  <a:srgbClr val="FFFFFF"/>
                </a:highlight>
                <a:latin typeface="Lora"/>
                <a:ea typeface="Lora"/>
                <a:cs typeface="Lora"/>
                <a:sym typeface="Lora"/>
              </a:defRPr>
            </a:lvl6pPr>
            <a:lvl7pPr lvl="6" rtl="0">
              <a:spcBef>
                <a:spcPts val="0"/>
              </a:spcBef>
              <a:spcAft>
                <a:spcPts val="0"/>
              </a:spcAft>
              <a:buSzPts val="2000"/>
              <a:buFont typeface="Lora"/>
              <a:buNone/>
              <a:defRPr sz="2667" b="1">
                <a:highlight>
                  <a:srgbClr val="FFFFFF"/>
                </a:highlight>
                <a:latin typeface="Lora"/>
                <a:ea typeface="Lora"/>
                <a:cs typeface="Lora"/>
                <a:sym typeface="Lora"/>
              </a:defRPr>
            </a:lvl7pPr>
            <a:lvl8pPr lvl="7" rtl="0">
              <a:spcBef>
                <a:spcPts val="0"/>
              </a:spcBef>
              <a:spcAft>
                <a:spcPts val="0"/>
              </a:spcAft>
              <a:buSzPts val="2000"/>
              <a:buFont typeface="Lora"/>
              <a:buNone/>
              <a:defRPr sz="2667" b="1">
                <a:highlight>
                  <a:srgbClr val="FFFFFF"/>
                </a:highlight>
                <a:latin typeface="Lora"/>
                <a:ea typeface="Lora"/>
                <a:cs typeface="Lora"/>
                <a:sym typeface="Lora"/>
              </a:defRPr>
            </a:lvl8pPr>
            <a:lvl9pPr lvl="8" rtl="0">
              <a:spcBef>
                <a:spcPts val="0"/>
              </a:spcBef>
              <a:spcAft>
                <a:spcPts val="0"/>
              </a:spcAft>
              <a:buSzPts val="2000"/>
              <a:buFont typeface="Lora"/>
              <a:buNone/>
              <a:defRPr sz="2667" b="1">
                <a:highlight>
                  <a:srgbClr val="FFFFFF"/>
                </a:highlight>
                <a:latin typeface="Lora"/>
                <a:ea typeface="Lora"/>
                <a:cs typeface="Lora"/>
                <a:sym typeface="Lora"/>
              </a:defRPr>
            </a:lvl9pPr>
          </a:lstStyle>
          <a:p>
            <a:endParaRPr/>
          </a:p>
        </p:txBody>
      </p:sp>
      <p:sp>
        <p:nvSpPr>
          <p:cNvPr id="30" name="Google Shape;30;p5"/>
          <p:cNvSpPr txBox="1">
            <a:spLocks noGrp="1"/>
          </p:cNvSpPr>
          <p:nvPr>
            <p:ph type="body" idx="1"/>
          </p:nvPr>
        </p:nvSpPr>
        <p:spPr>
          <a:xfrm>
            <a:off x="1841667" y="2155293"/>
            <a:ext cx="9079600" cy="4149600"/>
          </a:xfrm>
          <a:prstGeom prst="rect">
            <a:avLst/>
          </a:prstGeom>
        </p:spPr>
        <p:txBody>
          <a:bodyPr spcFirstLastPara="1" wrap="square" lIns="91425" tIns="91425" rIns="91425" bIns="91425" anchor="t" anchorCtr="0">
            <a:noAutofit/>
          </a:bodyPr>
          <a:lstStyle>
            <a:lvl1pPr marL="609585" lvl="0" indent="-507987" rtl="0">
              <a:spcBef>
                <a:spcPts val="800"/>
              </a:spcBef>
              <a:spcAft>
                <a:spcPts val="0"/>
              </a:spcAft>
              <a:buClr>
                <a:srgbClr val="FFCD00"/>
              </a:buClr>
              <a:buSzPts val="2400"/>
              <a:buFont typeface="Quattrocento Sans"/>
              <a:buChar char="◉"/>
              <a:defRPr sz="3200">
                <a:latin typeface="Quattrocento Sans"/>
                <a:ea typeface="Quattrocento Sans"/>
                <a:cs typeface="Quattrocento Sans"/>
                <a:sym typeface="Quattrocento Sans"/>
              </a:defRPr>
            </a:lvl1pPr>
            <a:lvl2pPr marL="1219170" lvl="1" indent="-474121" rtl="0">
              <a:spcBef>
                <a:spcPts val="0"/>
              </a:spcBef>
              <a:spcAft>
                <a:spcPts val="0"/>
              </a:spcAft>
              <a:buClr>
                <a:srgbClr val="FFCD00"/>
              </a:buClr>
              <a:buSzPts val="2000"/>
              <a:buFont typeface="Quattrocento Sans"/>
              <a:buChar char="○"/>
              <a:defRPr sz="2667">
                <a:latin typeface="Quattrocento Sans"/>
                <a:ea typeface="Quattrocento Sans"/>
                <a:cs typeface="Quattrocento Sans"/>
                <a:sym typeface="Quattrocento Sans"/>
              </a:defRPr>
            </a:lvl2pPr>
            <a:lvl3pPr marL="1828754" lvl="2" indent="-474121" rtl="0">
              <a:spcBef>
                <a:spcPts val="0"/>
              </a:spcBef>
              <a:spcAft>
                <a:spcPts val="0"/>
              </a:spcAft>
              <a:buClr>
                <a:srgbClr val="FFCD00"/>
              </a:buClr>
              <a:buSzPts val="2000"/>
              <a:buFont typeface="Quattrocento Sans"/>
              <a:buChar char="■"/>
              <a:defRPr sz="2667">
                <a:latin typeface="Quattrocento Sans"/>
                <a:ea typeface="Quattrocento Sans"/>
                <a:cs typeface="Quattrocento Sans"/>
                <a:sym typeface="Quattrocento Sans"/>
              </a:defRPr>
            </a:lvl3pPr>
            <a:lvl4pPr marL="2438339" lvl="3"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4pPr>
            <a:lvl5pPr marL="3047924" lvl="4"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5pPr>
            <a:lvl6pPr marL="3657509" lvl="5"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6pPr>
            <a:lvl7pPr marL="4267093" lvl="6"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7pPr>
            <a:lvl8pPr marL="4876678" lvl="7"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8pPr>
            <a:lvl9pPr marL="5486263" lvl="8"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9pPr>
          </a:lstStyle>
          <a:p>
            <a:endParaRPr/>
          </a:p>
        </p:txBody>
      </p:sp>
      <p:cxnSp>
        <p:nvCxnSpPr>
          <p:cNvPr id="31" name="Google Shape;31;p5"/>
          <p:cNvCxnSpPr/>
          <p:nvPr/>
        </p:nvCxnSpPr>
        <p:spPr>
          <a:xfrm>
            <a:off x="7020867" y="1508967"/>
            <a:ext cx="5171200" cy="0"/>
          </a:xfrm>
          <a:prstGeom prst="straightConnector1">
            <a:avLst/>
          </a:prstGeom>
          <a:noFill/>
          <a:ln w="9525" cap="flat" cmpd="sng">
            <a:solidFill>
              <a:srgbClr val="CCCCCC"/>
            </a:solidFill>
            <a:prstDash val="solid"/>
            <a:round/>
            <a:headEnd type="none" w="med" len="med"/>
            <a:tailEnd type="none" w="med" len="med"/>
          </a:ln>
        </p:spPr>
      </p:cxnSp>
      <p:sp>
        <p:nvSpPr>
          <p:cNvPr id="32" name="Google Shape;32;p5"/>
          <p:cNvSpPr txBox="1">
            <a:spLocks noGrp="1"/>
          </p:cNvSpPr>
          <p:nvPr>
            <p:ph type="sldNum" idx="12"/>
          </p:nvPr>
        </p:nvSpPr>
        <p:spPr>
          <a:xfrm>
            <a:off x="11390969" y="6333135"/>
            <a:ext cx="7316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a:fld id="{00000000-1234-1234-1234-123412341234}" type="slidenum">
              <a:rPr lang="en"/>
              <a:pPr algn="r"/>
              <a:t>‹#›</a:t>
            </a:fld>
            <a:endParaRPr lang="en"/>
          </a:p>
        </p:txBody>
      </p:sp>
    </p:spTree>
    <p:extLst>
      <p:ext uri="{BB962C8B-B14F-4D97-AF65-F5344CB8AC3E}">
        <p14:creationId xmlns:p14="http://schemas.microsoft.com/office/powerpoint/2010/main" val="1187709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328840" y="2671851"/>
            <a:ext cx="6031600" cy="1546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4800"/>
            </a:lvl1pPr>
            <a:lvl2pPr lvl="1">
              <a:spcBef>
                <a:spcPts val="0"/>
              </a:spcBef>
              <a:spcAft>
                <a:spcPts val="0"/>
              </a:spcAft>
              <a:buSzPts val="3600"/>
              <a:buNone/>
              <a:defRPr sz="4800"/>
            </a:lvl2pPr>
            <a:lvl3pPr lvl="2">
              <a:spcBef>
                <a:spcPts val="0"/>
              </a:spcBef>
              <a:spcAft>
                <a:spcPts val="0"/>
              </a:spcAft>
              <a:buSzPts val="3600"/>
              <a:buNone/>
              <a:defRPr sz="4800"/>
            </a:lvl3pPr>
            <a:lvl4pPr lvl="3">
              <a:spcBef>
                <a:spcPts val="0"/>
              </a:spcBef>
              <a:spcAft>
                <a:spcPts val="0"/>
              </a:spcAft>
              <a:buSzPts val="3600"/>
              <a:buNone/>
              <a:defRPr sz="4800"/>
            </a:lvl4pPr>
            <a:lvl5pPr lvl="4">
              <a:spcBef>
                <a:spcPts val="0"/>
              </a:spcBef>
              <a:spcAft>
                <a:spcPts val="0"/>
              </a:spcAft>
              <a:buSzPts val="3600"/>
              <a:buNone/>
              <a:defRPr sz="4800"/>
            </a:lvl5pPr>
            <a:lvl6pPr lvl="5">
              <a:spcBef>
                <a:spcPts val="0"/>
              </a:spcBef>
              <a:spcAft>
                <a:spcPts val="0"/>
              </a:spcAft>
              <a:buSzPts val="3600"/>
              <a:buNone/>
              <a:defRPr sz="4800"/>
            </a:lvl6pPr>
            <a:lvl7pPr lvl="6">
              <a:spcBef>
                <a:spcPts val="0"/>
              </a:spcBef>
              <a:spcAft>
                <a:spcPts val="0"/>
              </a:spcAft>
              <a:buSzPts val="3600"/>
              <a:buNone/>
              <a:defRPr sz="4800"/>
            </a:lvl7pPr>
            <a:lvl8pPr lvl="7">
              <a:spcBef>
                <a:spcPts val="0"/>
              </a:spcBef>
              <a:spcAft>
                <a:spcPts val="0"/>
              </a:spcAft>
              <a:buSzPts val="3600"/>
              <a:buNone/>
              <a:defRPr sz="4800"/>
            </a:lvl8pPr>
            <a:lvl9pPr lvl="8">
              <a:spcBef>
                <a:spcPts val="0"/>
              </a:spcBef>
              <a:spcAft>
                <a:spcPts val="0"/>
              </a:spcAft>
              <a:buSzPts val="3600"/>
              <a:buNone/>
              <a:defRPr sz="4800"/>
            </a:lvl9pPr>
          </a:lstStyle>
          <a:p>
            <a:endParaRPr/>
          </a:p>
        </p:txBody>
      </p:sp>
      <p:cxnSp>
        <p:nvCxnSpPr>
          <p:cNvPr id="11" name="Google Shape;11;p2"/>
          <p:cNvCxnSpPr/>
          <p:nvPr/>
        </p:nvCxnSpPr>
        <p:spPr>
          <a:xfrm>
            <a:off x="-8033" y="4902016"/>
            <a:ext cx="12216000" cy="0"/>
          </a:xfrm>
          <a:prstGeom prst="straightConnector1">
            <a:avLst/>
          </a:prstGeom>
          <a:noFill/>
          <a:ln w="9525" cap="flat" cmpd="sng">
            <a:solidFill>
              <a:srgbClr val="000000"/>
            </a:solidFill>
            <a:prstDash val="solid"/>
            <a:round/>
            <a:headEnd type="none" w="med" len="med"/>
            <a:tailEnd type="none" w="med" len="med"/>
          </a:ln>
        </p:spPr>
      </p:cxnSp>
      <p:sp>
        <p:nvSpPr>
          <p:cNvPr id="12" name="Google Shape;12;p2"/>
          <p:cNvSpPr/>
          <p:nvPr/>
        </p:nvSpPr>
        <p:spPr>
          <a:xfrm>
            <a:off x="1490600" y="4524000"/>
            <a:ext cx="756000" cy="756000"/>
          </a:xfrm>
          <a:prstGeom prst="ellipse">
            <a:avLst/>
          </a:prstGeom>
          <a:solidFill>
            <a:srgbClr val="FFCD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447309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26"/>
        <p:cNvGrpSpPr/>
        <p:nvPr/>
      </p:nvGrpSpPr>
      <p:grpSpPr>
        <a:xfrm>
          <a:off x="0" y="0"/>
          <a:ext cx="0" cy="0"/>
          <a:chOff x="0" y="0"/>
          <a:chExt cx="0" cy="0"/>
        </a:xfrm>
      </p:grpSpPr>
      <p:cxnSp>
        <p:nvCxnSpPr>
          <p:cNvPr id="27" name="Google Shape;27;p5"/>
          <p:cNvCxnSpPr/>
          <p:nvPr/>
        </p:nvCxnSpPr>
        <p:spPr>
          <a:xfrm>
            <a:off x="0" y="1508967"/>
            <a:ext cx="1834400" cy="0"/>
          </a:xfrm>
          <a:prstGeom prst="straightConnector1">
            <a:avLst/>
          </a:prstGeom>
          <a:noFill/>
          <a:ln w="9525" cap="flat" cmpd="sng">
            <a:solidFill>
              <a:srgbClr val="CCCCCC"/>
            </a:solidFill>
            <a:prstDash val="solid"/>
            <a:round/>
            <a:headEnd type="none" w="med" len="med"/>
            <a:tailEnd type="none" w="med" len="med"/>
          </a:ln>
        </p:spPr>
      </p:cxnSp>
      <p:sp>
        <p:nvSpPr>
          <p:cNvPr id="28" name="Google Shape;28;p5"/>
          <p:cNvSpPr/>
          <p:nvPr/>
        </p:nvSpPr>
        <p:spPr>
          <a:xfrm>
            <a:off x="1089967" y="1238356"/>
            <a:ext cx="541200" cy="541200"/>
          </a:xfrm>
          <a:prstGeom prst="ellipse">
            <a:avLst/>
          </a:prstGeom>
          <a:solidFill>
            <a:srgbClr val="FFCD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 name="Google Shape;29;p5"/>
          <p:cNvSpPr txBox="1">
            <a:spLocks noGrp="1"/>
          </p:cNvSpPr>
          <p:nvPr>
            <p:ph type="title"/>
          </p:nvPr>
        </p:nvSpPr>
        <p:spPr>
          <a:xfrm>
            <a:off x="1841667" y="1230224"/>
            <a:ext cx="5171200" cy="580800"/>
          </a:xfrm>
          <a:prstGeom prst="rect">
            <a:avLst/>
          </a:prstGeom>
        </p:spPr>
        <p:txBody>
          <a:bodyPr spcFirstLastPara="1" wrap="square" lIns="91425" tIns="91425" rIns="91425" bIns="91425" anchor="ctr" anchorCtr="0">
            <a:noAutofit/>
          </a:bodyPr>
          <a:lstStyle>
            <a:lvl1pPr lvl="0" rtl="0">
              <a:spcBef>
                <a:spcPts val="0"/>
              </a:spcBef>
              <a:spcAft>
                <a:spcPts val="0"/>
              </a:spcAft>
              <a:buSzPts val="2000"/>
              <a:buFont typeface="Lora"/>
              <a:buNone/>
              <a:defRPr sz="2667" b="1">
                <a:latin typeface="Lora"/>
                <a:ea typeface="Lora"/>
                <a:cs typeface="Lora"/>
                <a:sym typeface="Lora"/>
              </a:defRPr>
            </a:lvl1pPr>
            <a:lvl2pPr lvl="1" rtl="0">
              <a:spcBef>
                <a:spcPts val="0"/>
              </a:spcBef>
              <a:spcAft>
                <a:spcPts val="0"/>
              </a:spcAft>
              <a:buSzPts val="2000"/>
              <a:buFont typeface="Lora"/>
              <a:buNone/>
              <a:defRPr sz="2667" b="1">
                <a:highlight>
                  <a:srgbClr val="FFFFFF"/>
                </a:highlight>
                <a:latin typeface="Lora"/>
                <a:ea typeface="Lora"/>
                <a:cs typeface="Lora"/>
                <a:sym typeface="Lora"/>
              </a:defRPr>
            </a:lvl2pPr>
            <a:lvl3pPr lvl="2" rtl="0">
              <a:spcBef>
                <a:spcPts val="0"/>
              </a:spcBef>
              <a:spcAft>
                <a:spcPts val="0"/>
              </a:spcAft>
              <a:buSzPts val="2000"/>
              <a:buFont typeface="Lora"/>
              <a:buNone/>
              <a:defRPr sz="2667" b="1">
                <a:highlight>
                  <a:srgbClr val="FFFFFF"/>
                </a:highlight>
                <a:latin typeface="Lora"/>
                <a:ea typeface="Lora"/>
                <a:cs typeface="Lora"/>
                <a:sym typeface="Lora"/>
              </a:defRPr>
            </a:lvl3pPr>
            <a:lvl4pPr lvl="3" rtl="0">
              <a:spcBef>
                <a:spcPts val="0"/>
              </a:spcBef>
              <a:spcAft>
                <a:spcPts val="0"/>
              </a:spcAft>
              <a:buSzPts val="2000"/>
              <a:buFont typeface="Lora"/>
              <a:buNone/>
              <a:defRPr sz="2667" b="1">
                <a:highlight>
                  <a:srgbClr val="FFFFFF"/>
                </a:highlight>
                <a:latin typeface="Lora"/>
                <a:ea typeface="Lora"/>
                <a:cs typeface="Lora"/>
                <a:sym typeface="Lora"/>
              </a:defRPr>
            </a:lvl4pPr>
            <a:lvl5pPr lvl="4" rtl="0">
              <a:spcBef>
                <a:spcPts val="0"/>
              </a:spcBef>
              <a:spcAft>
                <a:spcPts val="0"/>
              </a:spcAft>
              <a:buSzPts val="2000"/>
              <a:buFont typeface="Lora"/>
              <a:buNone/>
              <a:defRPr sz="2667" b="1">
                <a:highlight>
                  <a:srgbClr val="FFFFFF"/>
                </a:highlight>
                <a:latin typeface="Lora"/>
                <a:ea typeface="Lora"/>
                <a:cs typeface="Lora"/>
                <a:sym typeface="Lora"/>
              </a:defRPr>
            </a:lvl5pPr>
            <a:lvl6pPr lvl="5" rtl="0">
              <a:spcBef>
                <a:spcPts val="0"/>
              </a:spcBef>
              <a:spcAft>
                <a:spcPts val="0"/>
              </a:spcAft>
              <a:buSzPts val="2000"/>
              <a:buFont typeface="Lora"/>
              <a:buNone/>
              <a:defRPr sz="2667" b="1">
                <a:highlight>
                  <a:srgbClr val="FFFFFF"/>
                </a:highlight>
                <a:latin typeface="Lora"/>
                <a:ea typeface="Lora"/>
                <a:cs typeface="Lora"/>
                <a:sym typeface="Lora"/>
              </a:defRPr>
            </a:lvl6pPr>
            <a:lvl7pPr lvl="6" rtl="0">
              <a:spcBef>
                <a:spcPts val="0"/>
              </a:spcBef>
              <a:spcAft>
                <a:spcPts val="0"/>
              </a:spcAft>
              <a:buSzPts val="2000"/>
              <a:buFont typeface="Lora"/>
              <a:buNone/>
              <a:defRPr sz="2667" b="1">
                <a:highlight>
                  <a:srgbClr val="FFFFFF"/>
                </a:highlight>
                <a:latin typeface="Lora"/>
                <a:ea typeface="Lora"/>
                <a:cs typeface="Lora"/>
                <a:sym typeface="Lora"/>
              </a:defRPr>
            </a:lvl7pPr>
            <a:lvl8pPr lvl="7" rtl="0">
              <a:spcBef>
                <a:spcPts val="0"/>
              </a:spcBef>
              <a:spcAft>
                <a:spcPts val="0"/>
              </a:spcAft>
              <a:buSzPts val="2000"/>
              <a:buFont typeface="Lora"/>
              <a:buNone/>
              <a:defRPr sz="2667" b="1">
                <a:highlight>
                  <a:srgbClr val="FFFFFF"/>
                </a:highlight>
                <a:latin typeface="Lora"/>
                <a:ea typeface="Lora"/>
                <a:cs typeface="Lora"/>
                <a:sym typeface="Lora"/>
              </a:defRPr>
            </a:lvl8pPr>
            <a:lvl9pPr lvl="8" rtl="0">
              <a:spcBef>
                <a:spcPts val="0"/>
              </a:spcBef>
              <a:spcAft>
                <a:spcPts val="0"/>
              </a:spcAft>
              <a:buSzPts val="2000"/>
              <a:buFont typeface="Lora"/>
              <a:buNone/>
              <a:defRPr sz="2667" b="1">
                <a:highlight>
                  <a:srgbClr val="FFFFFF"/>
                </a:highlight>
                <a:latin typeface="Lora"/>
                <a:ea typeface="Lora"/>
                <a:cs typeface="Lora"/>
                <a:sym typeface="Lora"/>
              </a:defRPr>
            </a:lvl9pPr>
          </a:lstStyle>
          <a:p>
            <a:endParaRPr/>
          </a:p>
        </p:txBody>
      </p:sp>
      <p:sp>
        <p:nvSpPr>
          <p:cNvPr id="30" name="Google Shape;30;p5"/>
          <p:cNvSpPr txBox="1">
            <a:spLocks noGrp="1"/>
          </p:cNvSpPr>
          <p:nvPr>
            <p:ph type="body" idx="1"/>
          </p:nvPr>
        </p:nvSpPr>
        <p:spPr>
          <a:xfrm>
            <a:off x="1841667" y="2155293"/>
            <a:ext cx="9079600" cy="4149600"/>
          </a:xfrm>
          <a:prstGeom prst="rect">
            <a:avLst/>
          </a:prstGeom>
        </p:spPr>
        <p:txBody>
          <a:bodyPr spcFirstLastPara="1" wrap="square" lIns="91425" tIns="91425" rIns="91425" bIns="91425" anchor="t" anchorCtr="0">
            <a:noAutofit/>
          </a:bodyPr>
          <a:lstStyle>
            <a:lvl1pPr marL="609585" lvl="0" indent="-507987" rtl="0">
              <a:spcBef>
                <a:spcPts val="800"/>
              </a:spcBef>
              <a:spcAft>
                <a:spcPts val="0"/>
              </a:spcAft>
              <a:buClr>
                <a:srgbClr val="FFCD00"/>
              </a:buClr>
              <a:buSzPts val="2400"/>
              <a:buFont typeface="Quattrocento Sans"/>
              <a:buChar char="◉"/>
              <a:defRPr sz="3200">
                <a:latin typeface="Quattrocento Sans"/>
                <a:ea typeface="Quattrocento Sans"/>
                <a:cs typeface="Quattrocento Sans"/>
                <a:sym typeface="Quattrocento Sans"/>
              </a:defRPr>
            </a:lvl1pPr>
            <a:lvl2pPr marL="1219170" lvl="1" indent="-474121" rtl="0">
              <a:spcBef>
                <a:spcPts val="0"/>
              </a:spcBef>
              <a:spcAft>
                <a:spcPts val="0"/>
              </a:spcAft>
              <a:buClr>
                <a:srgbClr val="FFCD00"/>
              </a:buClr>
              <a:buSzPts val="2000"/>
              <a:buFont typeface="Quattrocento Sans"/>
              <a:buChar char="○"/>
              <a:defRPr sz="2667">
                <a:latin typeface="Quattrocento Sans"/>
                <a:ea typeface="Quattrocento Sans"/>
                <a:cs typeface="Quattrocento Sans"/>
                <a:sym typeface="Quattrocento Sans"/>
              </a:defRPr>
            </a:lvl2pPr>
            <a:lvl3pPr marL="1828754" lvl="2" indent="-474121" rtl="0">
              <a:spcBef>
                <a:spcPts val="0"/>
              </a:spcBef>
              <a:spcAft>
                <a:spcPts val="0"/>
              </a:spcAft>
              <a:buClr>
                <a:srgbClr val="FFCD00"/>
              </a:buClr>
              <a:buSzPts val="2000"/>
              <a:buFont typeface="Quattrocento Sans"/>
              <a:buChar char="■"/>
              <a:defRPr sz="2667">
                <a:latin typeface="Quattrocento Sans"/>
                <a:ea typeface="Quattrocento Sans"/>
                <a:cs typeface="Quattrocento Sans"/>
                <a:sym typeface="Quattrocento Sans"/>
              </a:defRPr>
            </a:lvl3pPr>
            <a:lvl4pPr marL="2438339" lvl="3"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4pPr>
            <a:lvl5pPr marL="3047924" lvl="4"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5pPr>
            <a:lvl6pPr marL="3657509" lvl="5"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6pPr>
            <a:lvl7pPr marL="4267093" lvl="6"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7pPr>
            <a:lvl8pPr marL="4876678" lvl="7"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8pPr>
            <a:lvl9pPr marL="5486263" lvl="8" indent="-457189" rtl="0">
              <a:spcBef>
                <a:spcPts val="0"/>
              </a:spcBef>
              <a:spcAft>
                <a:spcPts val="0"/>
              </a:spcAft>
              <a:buClr>
                <a:srgbClr val="FFCD00"/>
              </a:buClr>
              <a:buSzPts val="1800"/>
              <a:buFont typeface="Quattrocento Sans"/>
              <a:buChar char="■"/>
              <a:defRPr sz="2400">
                <a:latin typeface="Quattrocento Sans"/>
                <a:ea typeface="Quattrocento Sans"/>
                <a:cs typeface="Quattrocento Sans"/>
                <a:sym typeface="Quattrocento Sans"/>
              </a:defRPr>
            </a:lvl9pPr>
          </a:lstStyle>
          <a:p>
            <a:endParaRPr/>
          </a:p>
        </p:txBody>
      </p:sp>
      <p:cxnSp>
        <p:nvCxnSpPr>
          <p:cNvPr id="31" name="Google Shape;31;p5"/>
          <p:cNvCxnSpPr/>
          <p:nvPr/>
        </p:nvCxnSpPr>
        <p:spPr>
          <a:xfrm>
            <a:off x="7020867" y="1508967"/>
            <a:ext cx="5171200" cy="0"/>
          </a:xfrm>
          <a:prstGeom prst="straightConnector1">
            <a:avLst/>
          </a:prstGeom>
          <a:noFill/>
          <a:ln w="9525" cap="flat" cmpd="sng">
            <a:solidFill>
              <a:srgbClr val="CCCCCC"/>
            </a:solidFill>
            <a:prstDash val="solid"/>
            <a:round/>
            <a:headEnd type="none" w="med" len="med"/>
            <a:tailEnd type="none" w="med" len="med"/>
          </a:ln>
        </p:spPr>
      </p:cxnSp>
      <p:sp>
        <p:nvSpPr>
          <p:cNvPr id="32" name="Google Shape;32;p5"/>
          <p:cNvSpPr txBox="1">
            <a:spLocks noGrp="1"/>
          </p:cNvSpPr>
          <p:nvPr>
            <p:ph type="sldNum" idx="12"/>
          </p:nvPr>
        </p:nvSpPr>
        <p:spPr>
          <a:xfrm>
            <a:off x="11390969" y="6333135"/>
            <a:ext cx="7316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lang="en"/>
          </a:p>
        </p:txBody>
      </p:sp>
    </p:spTree>
    <p:extLst>
      <p:ext uri="{BB962C8B-B14F-4D97-AF65-F5344CB8AC3E}">
        <p14:creationId xmlns:p14="http://schemas.microsoft.com/office/powerpoint/2010/main" val="3415403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1841667" y="1230224"/>
            <a:ext cx="5171200" cy="580800"/>
          </a:xfrm>
          <a:prstGeom prst="rect">
            <a:avLst/>
          </a:prstGeom>
        </p:spPr>
        <p:txBody>
          <a:bodyPr spcFirstLastPara="1" wrap="square" lIns="91425" tIns="91425" rIns="91425" bIns="91425" anchor="ctr"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35" name="Google Shape;35;p6"/>
          <p:cNvSpPr txBox="1">
            <a:spLocks noGrp="1"/>
          </p:cNvSpPr>
          <p:nvPr>
            <p:ph type="body" idx="1"/>
          </p:nvPr>
        </p:nvSpPr>
        <p:spPr>
          <a:xfrm>
            <a:off x="1841667" y="2158267"/>
            <a:ext cx="4567200" cy="43080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a:lvl1pPr>
            <a:lvl2pPr marL="1219170" lvl="1" indent="-474121">
              <a:spcBef>
                <a:spcPts val="0"/>
              </a:spcBef>
              <a:spcAft>
                <a:spcPts val="0"/>
              </a:spcAft>
              <a:buSzPts val="2000"/>
              <a:buChar char="○"/>
              <a:defRPr/>
            </a:lvl2pPr>
            <a:lvl3pPr marL="1828754" lvl="2" indent="-474121">
              <a:spcBef>
                <a:spcPts val="0"/>
              </a:spcBef>
              <a:spcAft>
                <a:spcPts val="0"/>
              </a:spcAft>
              <a:buSzPts val="2000"/>
              <a:buChar char="■"/>
              <a:defRPr/>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endParaRPr/>
          </a:p>
        </p:txBody>
      </p:sp>
      <p:sp>
        <p:nvSpPr>
          <p:cNvPr id="36" name="Google Shape;36;p6"/>
          <p:cNvSpPr txBox="1">
            <a:spLocks noGrp="1"/>
          </p:cNvSpPr>
          <p:nvPr>
            <p:ph type="body" idx="2"/>
          </p:nvPr>
        </p:nvSpPr>
        <p:spPr>
          <a:xfrm>
            <a:off x="6683888" y="2158267"/>
            <a:ext cx="4567200" cy="43080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a:lvl1pPr>
            <a:lvl2pPr marL="1219170" lvl="1" indent="-474121">
              <a:spcBef>
                <a:spcPts val="0"/>
              </a:spcBef>
              <a:spcAft>
                <a:spcPts val="0"/>
              </a:spcAft>
              <a:buSzPts val="2000"/>
              <a:buChar char="○"/>
              <a:defRPr/>
            </a:lvl2pPr>
            <a:lvl3pPr marL="1828754" lvl="2" indent="-474121">
              <a:spcBef>
                <a:spcPts val="0"/>
              </a:spcBef>
              <a:spcAft>
                <a:spcPts val="0"/>
              </a:spcAft>
              <a:buSzPts val="2000"/>
              <a:buChar char="■"/>
              <a:defRPr/>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endParaRPr/>
          </a:p>
        </p:txBody>
      </p:sp>
      <p:cxnSp>
        <p:nvCxnSpPr>
          <p:cNvPr id="37" name="Google Shape;37;p6"/>
          <p:cNvCxnSpPr/>
          <p:nvPr/>
        </p:nvCxnSpPr>
        <p:spPr>
          <a:xfrm>
            <a:off x="0" y="1508967"/>
            <a:ext cx="1834400" cy="0"/>
          </a:xfrm>
          <a:prstGeom prst="straightConnector1">
            <a:avLst/>
          </a:prstGeom>
          <a:noFill/>
          <a:ln w="9525" cap="flat" cmpd="sng">
            <a:solidFill>
              <a:srgbClr val="CCCCCC"/>
            </a:solidFill>
            <a:prstDash val="solid"/>
            <a:round/>
            <a:headEnd type="none" w="med" len="med"/>
            <a:tailEnd type="none" w="med" len="med"/>
          </a:ln>
        </p:spPr>
      </p:cxnSp>
      <p:sp>
        <p:nvSpPr>
          <p:cNvPr id="38" name="Google Shape;38;p6"/>
          <p:cNvSpPr/>
          <p:nvPr/>
        </p:nvSpPr>
        <p:spPr>
          <a:xfrm>
            <a:off x="1089967" y="1238356"/>
            <a:ext cx="541200" cy="541200"/>
          </a:xfrm>
          <a:prstGeom prst="ellipse">
            <a:avLst/>
          </a:prstGeom>
          <a:solidFill>
            <a:srgbClr val="FFCD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cxnSp>
        <p:nvCxnSpPr>
          <p:cNvPr id="39" name="Google Shape;39;p6"/>
          <p:cNvCxnSpPr/>
          <p:nvPr/>
        </p:nvCxnSpPr>
        <p:spPr>
          <a:xfrm>
            <a:off x="7020867" y="1508967"/>
            <a:ext cx="5171200" cy="0"/>
          </a:xfrm>
          <a:prstGeom prst="straightConnector1">
            <a:avLst/>
          </a:prstGeom>
          <a:noFill/>
          <a:ln w="9525" cap="flat" cmpd="sng">
            <a:solidFill>
              <a:srgbClr val="CCCCCC"/>
            </a:solidFill>
            <a:prstDash val="solid"/>
            <a:round/>
            <a:headEnd type="none" w="med" len="med"/>
            <a:tailEnd type="none" w="med" len="med"/>
          </a:ln>
        </p:spPr>
      </p:cxnSp>
      <p:sp>
        <p:nvSpPr>
          <p:cNvPr id="40" name="Google Shape;40;p6"/>
          <p:cNvSpPr txBox="1">
            <a:spLocks noGrp="1"/>
          </p:cNvSpPr>
          <p:nvPr>
            <p:ph type="sldNum" idx="12"/>
          </p:nvPr>
        </p:nvSpPr>
        <p:spPr>
          <a:xfrm>
            <a:off x="11390969" y="6333135"/>
            <a:ext cx="7316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lang="en"/>
          </a:p>
        </p:txBody>
      </p:sp>
    </p:spTree>
    <p:extLst>
      <p:ext uri="{BB962C8B-B14F-4D97-AF65-F5344CB8AC3E}">
        <p14:creationId xmlns:p14="http://schemas.microsoft.com/office/powerpoint/2010/main" val="22433234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1841667" y="1230224"/>
            <a:ext cx="5171200" cy="580800"/>
          </a:xfrm>
          <a:prstGeom prst="rect">
            <a:avLst/>
          </a:prstGeom>
        </p:spPr>
        <p:txBody>
          <a:bodyPr spcFirstLastPara="1" wrap="square" lIns="91425" tIns="91425" rIns="91425" bIns="91425" anchor="ctr" anchorCtr="0">
            <a:noAutofit/>
          </a:bodyPr>
          <a:lstStyle>
            <a:lvl1pPr lvl="0" rtl="0">
              <a:spcBef>
                <a:spcPts val="0"/>
              </a:spcBef>
              <a:spcAft>
                <a:spcPts val="0"/>
              </a:spcAft>
              <a:buSzPts val="2000"/>
              <a:buNone/>
              <a:defRPr/>
            </a:lvl1pPr>
            <a:lvl2pPr lvl="1" rtl="0">
              <a:spcBef>
                <a:spcPts val="0"/>
              </a:spcBef>
              <a:spcAft>
                <a:spcPts val="0"/>
              </a:spcAft>
              <a:buSzPts val="2000"/>
              <a:buNone/>
              <a:defRPr/>
            </a:lvl2pPr>
            <a:lvl3pPr lvl="2" rtl="0">
              <a:spcBef>
                <a:spcPts val="0"/>
              </a:spcBef>
              <a:spcAft>
                <a:spcPts val="0"/>
              </a:spcAft>
              <a:buSzPts val="2000"/>
              <a:buNone/>
              <a:defRPr/>
            </a:lvl3pPr>
            <a:lvl4pPr lvl="3" rtl="0">
              <a:spcBef>
                <a:spcPts val="0"/>
              </a:spcBef>
              <a:spcAft>
                <a:spcPts val="0"/>
              </a:spcAft>
              <a:buSzPts val="2000"/>
              <a:buNone/>
              <a:defRPr/>
            </a:lvl4pPr>
            <a:lvl5pPr lvl="4" rtl="0">
              <a:spcBef>
                <a:spcPts val="0"/>
              </a:spcBef>
              <a:spcAft>
                <a:spcPts val="0"/>
              </a:spcAft>
              <a:buSzPts val="2000"/>
              <a:buNone/>
              <a:defRPr/>
            </a:lvl5pPr>
            <a:lvl6pPr lvl="5" rtl="0">
              <a:spcBef>
                <a:spcPts val="0"/>
              </a:spcBef>
              <a:spcAft>
                <a:spcPts val="0"/>
              </a:spcAft>
              <a:buSzPts val="2000"/>
              <a:buNone/>
              <a:defRPr/>
            </a:lvl6pPr>
            <a:lvl7pPr lvl="6" rtl="0">
              <a:spcBef>
                <a:spcPts val="0"/>
              </a:spcBef>
              <a:spcAft>
                <a:spcPts val="0"/>
              </a:spcAft>
              <a:buSzPts val="2000"/>
              <a:buNone/>
              <a:defRPr/>
            </a:lvl7pPr>
            <a:lvl8pPr lvl="7" rtl="0">
              <a:spcBef>
                <a:spcPts val="0"/>
              </a:spcBef>
              <a:spcAft>
                <a:spcPts val="0"/>
              </a:spcAft>
              <a:buSzPts val="2000"/>
              <a:buNone/>
              <a:defRPr/>
            </a:lvl8pPr>
            <a:lvl9pPr lvl="8" rtl="0">
              <a:spcBef>
                <a:spcPts val="0"/>
              </a:spcBef>
              <a:spcAft>
                <a:spcPts val="0"/>
              </a:spcAft>
              <a:buSzPts val="2000"/>
              <a:buNone/>
              <a:defRPr/>
            </a:lvl9pPr>
          </a:lstStyle>
          <a:p>
            <a:endParaRPr/>
          </a:p>
        </p:txBody>
      </p:sp>
      <p:sp>
        <p:nvSpPr>
          <p:cNvPr id="43" name="Google Shape;43;p7"/>
          <p:cNvSpPr txBox="1">
            <a:spLocks noGrp="1"/>
          </p:cNvSpPr>
          <p:nvPr>
            <p:ph type="body" idx="1"/>
          </p:nvPr>
        </p:nvSpPr>
        <p:spPr>
          <a:xfrm>
            <a:off x="1841667" y="2201433"/>
            <a:ext cx="3112000" cy="4163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a:lvl4pPr>
            <a:lvl5pPr marL="3047924" lvl="4" indent="-457189" rtl="0">
              <a:spcBef>
                <a:spcPts val="0"/>
              </a:spcBef>
              <a:spcAft>
                <a:spcPts val="0"/>
              </a:spcAft>
              <a:buSzPts val="1800"/>
              <a:buChar char="○"/>
              <a:defRPr/>
            </a:lvl5pPr>
            <a:lvl6pPr marL="3657509" lvl="5" indent="-457189" rtl="0">
              <a:spcBef>
                <a:spcPts val="0"/>
              </a:spcBef>
              <a:spcAft>
                <a:spcPts val="0"/>
              </a:spcAft>
              <a:buSzPts val="1800"/>
              <a:buChar char="■"/>
              <a:defRPr/>
            </a:lvl6pPr>
            <a:lvl7pPr marL="4267093" lvl="6" indent="-457189" rtl="0">
              <a:spcBef>
                <a:spcPts val="0"/>
              </a:spcBef>
              <a:spcAft>
                <a:spcPts val="0"/>
              </a:spcAft>
              <a:buSzPts val="1800"/>
              <a:buChar char="●"/>
              <a:defRPr/>
            </a:lvl7pPr>
            <a:lvl8pPr marL="4876678" lvl="7" indent="-457189" rtl="0">
              <a:spcBef>
                <a:spcPts val="0"/>
              </a:spcBef>
              <a:spcAft>
                <a:spcPts val="0"/>
              </a:spcAft>
              <a:buSzPts val="1800"/>
              <a:buChar char="○"/>
              <a:defRPr/>
            </a:lvl8pPr>
            <a:lvl9pPr marL="5486263" lvl="8" indent="-457189" rtl="0">
              <a:spcBef>
                <a:spcPts val="0"/>
              </a:spcBef>
              <a:spcAft>
                <a:spcPts val="0"/>
              </a:spcAft>
              <a:buSzPts val="1800"/>
              <a:buChar char="■"/>
              <a:defRPr/>
            </a:lvl9pPr>
          </a:lstStyle>
          <a:p>
            <a:endParaRPr/>
          </a:p>
        </p:txBody>
      </p:sp>
      <p:sp>
        <p:nvSpPr>
          <p:cNvPr id="44" name="Google Shape;44;p7"/>
          <p:cNvSpPr txBox="1">
            <a:spLocks noGrp="1"/>
          </p:cNvSpPr>
          <p:nvPr>
            <p:ph type="body" idx="2"/>
          </p:nvPr>
        </p:nvSpPr>
        <p:spPr>
          <a:xfrm>
            <a:off x="5113216" y="2201433"/>
            <a:ext cx="3112000" cy="4163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a:lvl4pPr>
            <a:lvl5pPr marL="3047924" lvl="4" indent="-457189" rtl="0">
              <a:spcBef>
                <a:spcPts val="0"/>
              </a:spcBef>
              <a:spcAft>
                <a:spcPts val="0"/>
              </a:spcAft>
              <a:buSzPts val="1800"/>
              <a:buChar char="○"/>
              <a:defRPr/>
            </a:lvl5pPr>
            <a:lvl6pPr marL="3657509" lvl="5" indent="-457189" rtl="0">
              <a:spcBef>
                <a:spcPts val="0"/>
              </a:spcBef>
              <a:spcAft>
                <a:spcPts val="0"/>
              </a:spcAft>
              <a:buSzPts val="1800"/>
              <a:buChar char="■"/>
              <a:defRPr/>
            </a:lvl6pPr>
            <a:lvl7pPr marL="4267093" lvl="6" indent="-457189" rtl="0">
              <a:spcBef>
                <a:spcPts val="0"/>
              </a:spcBef>
              <a:spcAft>
                <a:spcPts val="0"/>
              </a:spcAft>
              <a:buSzPts val="1800"/>
              <a:buChar char="●"/>
              <a:defRPr/>
            </a:lvl7pPr>
            <a:lvl8pPr marL="4876678" lvl="7" indent="-457189" rtl="0">
              <a:spcBef>
                <a:spcPts val="0"/>
              </a:spcBef>
              <a:spcAft>
                <a:spcPts val="0"/>
              </a:spcAft>
              <a:buSzPts val="1800"/>
              <a:buChar char="○"/>
              <a:defRPr/>
            </a:lvl8pPr>
            <a:lvl9pPr marL="5486263" lvl="8" indent="-457189" rtl="0">
              <a:spcBef>
                <a:spcPts val="0"/>
              </a:spcBef>
              <a:spcAft>
                <a:spcPts val="0"/>
              </a:spcAft>
              <a:buSzPts val="1800"/>
              <a:buChar char="■"/>
              <a:defRPr/>
            </a:lvl9pPr>
          </a:lstStyle>
          <a:p>
            <a:endParaRPr/>
          </a:p>
        </p:txBody>
      </p:sp>
      <p:sp>
        <p:nvSpPr>
          <p:cNvPr id="45" name="Google Shape;45;p7"/>
          <p:cNvSpPr txBox="1">
            <a:spLocks noGrp="1"/>
          </p:cNvSpPr>
          <p:nvPr>
            <p:ph type="body" idx="3"/>
          </p:nvPr>
        </p:nvSpPr>
        <p:spPr>
          <a:xfrm>
            <a:off x="8384764" y="2201433"/>
            <a:ext cx="3112000" cy="4163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a:lvl4pPr>
            <a:lvl5pPr marL="3047924" lvl="4" indent="-457189" rtl="0">
              <a:spcBef>
                <a:spcPts val="0"/>
              </a:spcBef>
              <a:spcAft>
                <a:spcPts val="0"/>
              </a:spcAft>
              <a:buSzPts val="1800"/>
              <a:buChar char="○"/>
              <a:defRPr/>
            </a:lvl5pPr>
            <a:lvl6pPr marL="3657509" lvl="5" indent="-457189" rtl="0">
              <a:spcBef>
                <a:spcPts val="0"/>
              </a:spcBef>
              <a:spcAft>
                <a:spcPts val="0"/>
              </a:spcAft>
              <a:buSzPts val="1800"/>
              <a:buChar char="■"/>
              <a:defRPr/>
            </a:lvl6pPr>
            <a:lvl7pPr marL="4267093" lvl="6" indent="-457189" rtl="0">
              <a:spcBef>
                <a:spcPts val="0"/>
              </a:spcBef>
              <a:spcAft>
                <a:spcPts val="0"/>
              </a:spcAft>
              <a:buSzPts val="1800"/>
              <a:buChar char="●"/>
              <a:defRPr/>
            </a:lvl7pPr>
            <a:lvl8pPr marL="4876678" lvl="7" indent="-457189" rtl="0">
              <a:spcBef>
                <a:spcPts val="0"/>
              </a:spcBef>
              <a:spcAft>
                <a:spcPts val="0"/>
              </a:spcAft>
              <a:buSzPts val="1800"/>
              <a:buChar char="○"/>
              <a:defRPr/>
            </a:lvl8pPr>
            <a:lvl9pPr marL="5486263" lvl="8" indent="-457189" rtl="0">
              <a:spcBef>
                <a:spcPts val="0"/>
              </a:spcBef>
              <a:spcAft>
                <a:spcPts val="0"/>
              </a:spcAft>
              <a:buSzPts val="1800"/>
              <a:buChar char="■"/>
              <a:defRPr/>
            </a:lvl9pPr>
          </a:lstStyle>
          <a:p>
            <a:endParaRPr/>
          </a:p>
        </p:txBody>
      </p:sp>
      <p:cxnSp>
        <p:nvCxnSpPr>
          <p:cNvPr id="46" name="Google Shape;46;p7"/>
          <p:cNvCxnSpPr/>
          <p:nvPr/>
        </p:nvCxnSpPr>
        <p:spPr>
          <a:xfrm>
            <a:off x="0" y="1508967"/>
            <a:ext cx="1834400" cy="0"/>
          </a:xfrm>
          <a:prstGeom prst="straightConnector1">
            <a:avLst/>
          </a:prstGeom>
          <a:noFill/>
          <a:ln w="9525" cap="flat" cmpd="sng">
            <a:solidFill>
              <a:srgbClr val="CCCCCC"/>
            </a:solidFill>
            <a:prstDash val="solid"/>
            <a:round/>
            <a:headEnd type="none" w="med" len="med"/>
            <a:tailEnd type="none" w="med" len="med"/>
          </a:ln>
        </p:spPr>
      </p:cxnSp>
      <p:sp>
        <p:nvSpPr>
          <p:cNvPr id="47" name="Google Shape;47;p7"/>
          <p:cNvSpPr/>
          <p:nvPr/>
        </p:nvSpPr>
        <p:spPr>
          <a:xfrm>
            <a:off x="1089967" y="1238356"/>
            <a:ext cx="541200" cy="541200"/>
          </a:xfrm>
          <a:prstGeom prst="ellipse">
            <a:avLst/>
          </a:prstGeom>
          <a:solidFill>
            <a:srgbClr val="FFCD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cxnSp>
        <p:nvCxnSpPr>
          <p:cNvPr id="48" name="Google Shape;48;p7"/>
          <p:cNvCxnSpPr/>
          <p:nvPr/>
        </p:nvCxnSpPr>
        <p:spPr>
          <a:xfrm>
            <a:off x="7020867" y="1508967"/>
            <a:ext cx="5171200" cy="0"/>
          </a:xfrm>
          <a:prstGeom prst="straightConnector1">
            <a:avLst/>
          </a:prstGeom>
          <a:noFill/>
          <a:ln w="9525" cap="flat" cmpd="sng">
            <a:solidFill>
              <a:srgbClr val="CCCCCC"/>
            </a:solidFill>
            <a:prstDash val="solid"/>
            <a:round/>
            <a:headEnd type="none" w="med" len="med"/>
            <a:tailEnd type="none" w="med" len="med"/>
          </a:ln>
        </p:spPr>
      </p:cxnSp>
      <p:sp>
        <p:nvSpPr>
          <p:cNvPr id="49" name="Google Shape;49;p7"/>
          <p:cNvSpPr txBox="1">
            <a:spLocks noGrp="1"/>
          </p:cNvSpPr>
          <p:nvPr>
            <p:ph type="sldNum" idx="12"/>
          </p:nvPr>
        </p:nvSpPr>
        <p:spPr>
          <a:xfrm>
            <a:off x="11390969" y="6333135"/>
            <a:ext cx="7316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lang="en"/>
          </a:p>
        </p:txBody>
      </p:sp>
    </p:spTree>
    <p:extLst>
      <p:ext uri="{BB962C8B-B14F-4D97-AF65-F5344CB8AC3E}">
        <p14:creationId xmlns:p14="http://schemas.microsoft.com/office/powerpoint/2010/main" val="3978540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1841667" y="1249500"/>
            <a:ext cx="5171200" cy="580800"/>
          </a:xfrm>
          <a:prstGeom prst="rect">
            <a:avLst/>
          </a:prstGeom>
        </p:spPr>
        <p:txBody>
          <a:bodyPr spcFirstLastPara="1" wrap="square" lIns="91425" tIns="91425" rIns="91425" bIns="91425" anchor="ctr"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cxnSp>
        <p:nvCxnSpPr>
          <p:cNvPr id="52" name="Google Shape;52;p8"/>
          <p:cNvCxnSpPr/>
          <p:nvPr/>
        </p:nvCxnSpPr>
        <p:spPr>
          <a:xfrm>
            <a:off x="0" y="1508967"/>
            <a:ext cx="1834400" cy="0"/>
          </a:xfrm>
          <a:prstGeom prst="straightConnector1">
            <a:avLst/>
          </a:prstGeom>
          <a:noFill/>
          <a:ln w="9525" cap="flat" cmpd="sng">
            <a:solidFill>
              <a:srgbClr val="CCCCCC"/>
            </a:solidFill>
            <a:prstDash val="solid"/>
            <a:round/>
            <a:headEnd type="none" w="med" len="med"/>
            <a:tailEnd type="none" w="med" len="med"/>
          </a:ln>
        </p:spPr>
      </p:cxnSp>
      <p:sp>
        <p:nvSpPr>
          <p:cNvPr id="53" name="Google Shape;53;p8"/>
          <p:cNvSpPr/>
          <p:nvPr/>
        </p:nvSpPr>
        <p:spPr>
          <a:xfrm>
            <a:off x="1089967" y="1238356"/>
            <a:ext cx="541200" cy="541200"/>
          </a:xfrm>
          <a:prstGeom prst="ellipse">
            <a:avLst/>
          </a:prstGeom>
          <a:solidFill>
            <a:srgbClr val="FFCD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cxnSp>
        <p:nvCxnSpPr>
          <p:cNvPr id="54" name="Google Shape;54;p8"/>
          <p:cNvCxnSpPr/>
          <p:nvPr/>
        </p:nvCxnSpPr>
        <p:spPr>
          <a:xfrm>
            <a:off x="7020867" y="1508967"/>
            <a:ext cx="5171200" cy="0"/>
          </a:xfrm>
          <a:prstGeom prst="straightConnector1">
            <a:avLst/>
          </a:prstGeom>
          <a:noFill/>
          <a:ln w="9525" cap="flat" cmpd="sng">
            <a:solidFill>
              <a:srgbClr val="CCCCCC"/>
            </a:solidFill>
            <a:prstDash val="solid"/>
            <a:round/>
            <a:headEnd type="none" w="med" len="med"/>
            <a:tailEnd type="none" w="med" len="med"/>
          </a:ln>
        </p:spPr>
      </p:cxnSp>
      <p:sp>
        <p:nvSpPr>
          <p:cNvPr id="55" name="Google Shape;55;p8"/>
          <p:cNvSpPr txBox="1">
            <a:spLocks noGrp="1"/>
          </p:cNvSpPr>
          <p:nvPr>
            <p:ph type="sldNum" idx="12"/>
          </p:nvPr>
        </p:nvSpPr>
        <p:spPr>
          <a:xfrm>
            <a:off x="11390969" y="6333135"/>
            <a:ext cx="7316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lang="en"/>
          </a:p>
        </p:txBody>
      </p:sp>
    </p:spTree>
    <p:extLst>
      <p:ext uri="{BB962C8B-B14F-4D97-AF65-F5344CB8AC3E}">
        <p14:creationId xmlns:p14="http://schemas.microsoft.com/office/powerpoint/2010/main" val="14732058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56"/>
        <p:cNvGrpSpPr/>
        <p:nvPr/>
      </p:nvGrpSpPr>
      <p:grpSpPr>
        <a:xfrm>
          <a:off x="0" y="0"/>
          <a:ext cx="0" cy="0"/>
          <a:chOff x="0" y="0"/>
          <a:chExt cx="0" cy="0"/>
        </a:xfrm>
      </p:grpSpPr>
      <p:sp>
        <p:nvSpPr>
          <p:cNvPr id="57" name="Google Shape;57;p9"/>
          <p:cNvSpPr txBox="1">
            <a:spLocks noGrp="1"/>
          </p:cNvSpPr>
          <p:nvPr>
            <p:ph type="body" idx="1"/>
          </p:nvPr>
        </p:nvSpPr>
        <p:spPr>
          <a:xfrm>
            <a:off x="2653933" y="5383167"/>
            <a:ext cx="6884000" cy="692800"/>
          </a:xfrm>
          <a:prstGeom prst="rect">
            <a:avLst/>
          </a:prstGeom>
        </p:spPr>
        <p:txBody>
          <a:bodyPr spcFirstLastPara="1" wrap="square" lIns="91425" tIns="91425" rIns="91425" bIns="91425" anchor="b" anchorCtr="0">
            <a:noAutofit/>
          </a:bodyPr>
          <a:lstStyle>
            <a:lvl1pPr marL="609585" lvl="0" indent="-304792" algn="ctr">
              <a:spcBef>
                <a:spcPts val="480"/>
              </a:spcBef>
              <a:spcAft>
                <a:spcPts val="0"/>
              </a:spcAft>
              <a:buSzPts val="1400"/>
              <a:buFont typeface="Lora"/>
              <a:buNone/>
              <a:defRPr sz="1867" i="1">
                <a:latin typeface="Lora"/>
                <a:ea typeface="Lora"/>
                <a:cs typeface="Lora"/>
                <a:sym typeface="Lora"/>
              </a:defRPr>
            </a:lvl1pPr>
          </a:lstStyle>
          <a:p>
            <a:endParaRPr/>
          </a:p>
        </p:txBody>
      </p:sp>
      <p:cxnSp>
        <p:nvCxnSpPr>
          <p:cNvPr id="58" name="Google Shape;58;p9"/>
          <p:cNvCxnSpPr/>
          <p:nvPr/>
        </p:nvCxnSpPr>
        <p:spPr>
          <a:xfrm>
            <a:off x="-8033" y="6221505"/>
            <a:ext cx="12216000" cy="0"/>
          </a:xfrm>
          <a:prstGeom prst="straightConnector1">
            <a:avLst/>
          </a:prstGeom>
          <a:noFill/>
          <a:ln w="9525" cap="flat" cmpd="sng">
            <a:solidFill>
              <a:srgbClr val="CCCCCC"/>
            </a:solidFill>
            <a:prstDash val="solid"/>
            <a:round/>
            <a:headEnd type="none" w="med" len="med"/>
            <a:tailEnd type="none" w="med" len="med"/>
          </a:ln>
        </p:spPr>
      </p:cxnSp>
      <p:sp>
        <p:nvSpPr>
          <p:cNvPr id="59" name="Google Shape;59;p9"/>
          <p:cNvSpPr/>
          <p:nvPr/>
        </p:nvSpPr>
        <p:spPr>
          <a:xfrm>
            <a:off x="5943200" y="6068661"/>
            <a:ext cx="305600" cy="305600"/>
          </a:xfrm>
          <a:prstGeom prst="ellipse">
            <a:avLst/>
          </a:prstGeom>
          <a:solidFill>
            <a:srgbClr val="FFCD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 name="Google Shape;60;p9"/>
          <p:cNvSpPr txBox="1">
            <a:spLocks noGrp="1"/>
          </p:cNvSpPr>
          <p:nvPr>
            <p:ph type="sldNum" idx="12"/>
          </p:nvPr>
        </p:nvSpPr>
        <p:spPr>
          <a:xfrm>
            <a:off x="5730200" y="6374267"/>
            <a:ext cx="731600" cy="483600"/>
          </a:xfrm>
          <a:prstGeom prst="rect">
            <a:avLst/>
          </a:prstGeom>
        </p:spPr>
        <p:txBody>
          <a:bodyPr spcFirstLastPara="1" wrap="square" lIns="91425" tIns="91425" rIns="91425" bIns="91425" anchor="ctr" anchorCtr="0">
            <a:noAutofit/>
          </a:bodyPr>
          <a:lstStyle>
            <a:lvl1pPr lvl="0" algn="ctr" rtl="0">
              <a:buNone/>
              <a:defRPr>
                <a:latin typeface="Lora"/>
                <a:ea typeface="Lora"/>
                <a:cs typeface="Lora"/>
                <a:sym typeface="Lora"/>
              </a:defRPr>
            </a:lvl1pPr>
            <a:lvl2pPr lvl="1" algn="ctr" rtl="0">
              <a:buNone/>
              <a:defRPr>
                <a:latin typeface="Lora"/>
                <a:ea typeface="Lora"/>
                <a:cs typeface="Lora"/>
                <a:sym typeface="Lora"/>
              </a:defRPr>
            </a:lvl2pPr>
            <a:lvl3pPr lvl="2" algn="ctr" rtl="0">
              <a:buNone/>
              <a:defRPr>
                <a:latin typeface="Lora"/>
                <a:ea typeface="Lora"/>
                <a:cs typeface="Lora"/>
                <a:sym typeface="Lora"/>
              </a:defRPr>
            </a:lvl3pPr>
            <a:lvl4pPr lvl="3" algn="ctr" rtl="0">
              <a:buNone/>
              <a:defRPr>
                <a:latin typeface="Lora"/>
                <a:ea typeface="Lora"/>
                <a:cs typeface="Lora"/>
                <a:sym typeface="Lora"/>
              </a:defRPr>
            </a:lvl4pPr>
            <a:lvl5pPr lvl="4" algn="ctr" rtl="0">
              <a:buNone/>
              <a:defRPr>
                <a:latin typeface="Lora"/>
                <a:ea typeface="Lora"/>
                <a:cs typeface="Lora"/>
                <a:sym typeface="Lora"/>
              </a:defRPr>
            </a:lvl5pPr>
            <a:lvl6pPr lvl="5" algn="ctr" rtl="0">
              <a:buNone/>
              <a:defRPr>
                <a:latin typeface="Lora"/>
                <a:ea typeface="Lora"/>
                <a:cs typeface="Lora"/>
                <a:sym typeface="Lora"/>
              </a:defRPr>
            </a:lvl6pPr>
            <a:lvl7pPr lvl="6" algn="ctr" rtl="0">
              <a:buNone/>
              <a:defRPr>
                <a:latin typeface="Lora"/>
                <a:ea typeface="Lora"/>
                <a:cs typeface="Lora"/>
                <a:sym typeface="Lora"/>
              </a:defRPr>
            </a:lvl7pPr>
            <a:lvl8pPr lvl="7" algn="ctr" rtl="0">
              <a:buNone/>
              <a:defRPr>
                <a:latin typeface="Lora"/>
                <a:ea typeface="Lora"/>
                <a:cs typeface="Lora"/>
                <a:sym typeface="Lora"/>
              </a:defRPr>
            </a:lvl8pPr>
            <a:lvl9pPr lvl="8" algn="ctr" rtl="0">
              <a:buNone/>
              <a:defRPr>
                <a:latin typeface="Lora"/>
                <a:ea typeface="Lora"/>
                <a:cs typeface="Lora"/>
                <a:sym typeface="Lora"/>
              </a:defRPr>
            </a:lvl9pPr>
          </a:lstStyle>
          <a:p>
            <a:fld id="{00000000-1234-1234-1234-123412341234}" type="slidenum">
              <a:rPr lang="en"/>
              <a:pPr/>
              <a:t>‹#›</a:t>
            </a:fld>
            <a:endParaRPr lang="en"/>
          </a:p>
        </p:txBody>
      </p:sp>
    </p:spTree>
    <p:extLst>
      <p:ext uri="{BB962C8B-B14F-4D97-AF65-F5344CB8AC3E}">
        <p14:creationId xmlns:p14="http://schemas.microsoft.com/office/powerpoint/2010/main" val="22862874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letely blank">
  <p:cSld name="Completely blank">
    <p:spTree>
      <p:nvGrpSpPr>
        <p:cNvPr id="1" name="Shape 65"/>
        <p:cNvGrpSpPr/>
        <p:nvPr/>
      </p:nvGrpSpPr>
      <p:grpSpPr>
        <a:xfrm>
          <a:off x="0" y="0"/>
          <a:ext cx="0" cy="0"/>
          <a:chOff x="0" y="0"/>
          <a:chExt cx="0" cy="0"/>
        </a:xfrm>
      </p:grpSpPr>
      <p:sp>
        <p:nvSpPr>
          <p:cNvPr id="66" name="Google Shape;66;p11"/>
          <p:cNvSpPr txBox="1">
            <a:spLocks noGrp="1"/>
          </p:cNvSpPr>
          <p:nvPr>
            <p:ph type="sldNum" idx="12"/>
          </p:nvPr>
        </p:nvSpPr>
        <p:spPr>
          <a:xfrm>
            <a:off x="11390969" y="6333135"/>
            <a:ext cx="7316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lang="en"/>
          </a:p>
        </p:txBody>
      </p:sp>
    </p:spTree>
    <p:extLst>
      <p:ext uri="{BB962C8B-B14F-4D97-AF65-F5344CB8AC3E}">
        <p14:creationId xmlns:p14="http://schemas.microsoft.com/office/powerpoint/2010/main" val="2576157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 y="118204"/>
            <a:ext cx="12081163" cy="1104954"/>
          </a:xfrm>
        </p:spPr>
        <p:txBody>
          <a:bodyPr/>
          <a:lstStyle>
            <a:lvl1pPr algn="l">
              <a:defRPr/>
            </a:lvl1pPr>
          </a:lstStyle>
          <a:p>
            <a:r>
              <a:rPr lang="en-US"/>
              <a:t>Click to edit Master title style</a:t>
            </a:r>
            <a:endParaRPr lang="en-US" dirty="0"/>
          </a:p>
        </p:txBody>
      </p:sp>
      <p:sp>
        <p:nvSpPr>
          <p:cNvPr id="3" name="Content Placeholder 2"/>
          <p:cNvSpPr>
            <a:spLocks noGrp="1"/>
          </p:cNvSpPr>
          <p:nvPr>
            <p:ph idx="1"/>
          </p:nvPr>
        </p:nvSpPr>
        <p:spPr>
          <a:xfrm>
            <a:off x="-1" y="1377543"/>
            <a:ext cx="12081161" cy="47604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67C145-08C0-4444-AFD9-4C43A269DE15}" type="datetime1">
              <a:rPr lang="en-US" smtClean="0"/>
              <a:t>4/7/22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endParaRPr lang="en-US" dirty="0"/>
          </a:p>
        </p:txBody>
      </p:sp>
    </p:spTree>
    <p:extLst>
      <p:ext uri="{BB962C8B-B14F-4D97-AF65-F5344CB8AC3E}">
        <p14:creationId xmlns:p14="http://schemas.microsoft.com/office/powerpoint/2010/main" val="2759882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EC52A6-043C-F14D-AEF4-1BFAFC57C13B}" type="datetime1">
              <a:rPr lang="en-US" smtClean="0"/>
              <a:t>4/7/22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endParaRPr lang="en-US" dirty="0"/>
          </a:p>
        </p:txBody>
      </p:sp>
    </p:spTree>
    <p:extLst>
      <p:ext uri="{BB962C8B-B14F-4D97-AF65-F5344CB8AC3E}">
        <p14:creationId xmlns:p14="http://schemas.microsoft.com/office/powerpoint/2010/main" val="2329033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EAEAEA3-4E8F-9A4E-81BA-84C3EE09492E}" type="datetime1">
              <a:rPr lang="en-US" smtClean="0"/>
              <a:t>4/7/22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endParaRPr lang="en-US" dirty="0"/>
          </a:p>
        </p:txBody>
      </p:sp>
    </p:spTree>
    <p:extLst>
      <p:ext uri="{BB962C8B-B14F-4D97-AF65-F5344CB8AC3E}">
        <p14:creationId xmlns:p14="http://schemas.microsoft.com/office/powerpoint/2010/main" val="2671537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5F55173-EC6A-2744-8848-A25EEC34AED9}" type="datetime1">
              <a:rPr lang="en-US" smtClean="0"/>
              <a:t>4/7/22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endParaRPr lang="en-US" dirty="0"/>
          </a:p>
        </p:txBody>
      </p:sp>
    </p:spTree>
    <p:extLst>
      <p:ext uri="{BB962C8B-B14F-4D97-AF65-F5344CB8AC3E}">
        <p14:creationId xmlns:p14="http://schemas.microsoft.com/office/powerpoint/2010/main" val="2287598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E5FD27-4F27-C247-83EA-5291BC37089A}" type="datetime1">
              <a:rPr lang="en-US" smtClean="0"/>
              <a:t>4/7/22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515044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FBD3BB-1CE4-AE43-BD5A-26E3A770DE68}" type="datetime1">
              <a:rPr lang="en-US" smtClean="0"/>
              <a:t>4/7/22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69747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8ADF61-39C8-B043-843D-37384AC730CF}" type="datetime1">
              <a:rPr lang="en-US" smtClean="0"/>
              <a:t>4/7/22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159418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52BF87-BB6B-FA43-BCAF-7399608A4CF6}" type="datetime1">
              <a:rPr lang="en-US" smtClean="0"/>
              <a:t>4/7/22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6E66E976-0880-A04F-B08F-F057675A02A7}" type="slidenum">
              <a:rPr lang="en-US" smtClean="0"/>
              <a:t>‹#›</a:t>
            </a:fld>
            <a:endParaRPr lang="en-US"/>
          </a:p>
        </p:txBody>
      </p:sp>
    </p:spTree>
    <p:extLst>
      <p:ext uri="{BB962C8B-B14F-4D97-AF65-F5344CB8AC3E}">
        <p14:creationId xmlns:p14="http://schemas.microsoft.com/office/powerpoint/2010/main" val="2106503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1695" y="94758"/>
            <a:ext cx="11528612" cy="109211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365668"/>
            <a:ext cx="10972800" cy="47604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AA029-F6A1-A44D-B286-B03344DBD758}" type="datetime1">
              <a:rPr lang="en-US" smtClean="0"/>
              <a:t>4/7/22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cxnSp>
        <p:nvCxnSpPr>
          <p:cNvPr id="10" name="Straight Connector 9"/>
          <p:cNvCxnSpPr/>
          <p:nvPr/>
        </p:nvCxnSpPr>
        <p:spPr>
          <a:xfrm flipH="1">
            <a:off x="0" y="1276272"/>
            <a:ext cx="12192635" cy="0"/>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212122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457200" rtl="0" eaLnBrk="1" latinLnBrk="0" hangingPunct="1">
        <a:spcBef>
          <a:spcPct val="0"/>
        </a:spcBef>
        <a:buNone/>
        <a:defRPr sz="4000" kern="1200">
          <a:solidFill>
            <a:schemeClr val="tx2"/>
          </a:solidFill>
          <a:latin typeface="Century Gothic"/>
          <a:ea typeface="+mj-ea"/>
          <a:cs typeface="Century Gothic"/>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Century Gothic"/>
          <a:ea typeface="+mn-ea"/>
          <a:cs typeface="Century Gothic"/>
        </a:defRPr>
      </a:lvl1pPr>
      <a:lvl2pPr marL="742950" indent="-285750" algn="l" defTabSz="457200" rtl="0" eaLnBrk="1" latinLnBrk="0" hangingPunct="1">
        <a:spcBef>
          <a:spcPct val="20000"/>
        </a:spcBef>
        <a:buFont typeface="Arial"/>
        <a:buChar char="–"/>
        <a:defRPr sz="2400" kern="1200">
          <a:solidFill>
            <a:schemeClr val="tx1"/>
          </a:solidFill>
          <a:latin typeface="Century Gothic"/>
          <a:ea typeface="+mn-ea"/>
          <a:cs typeface="Century Gothic"/>
        </a:defRPr>
      </a:lvl2pPr>
      <a:lvl3pPr marL="1143000" indent="-228600" algn="l" defTabSz="457200" rtl="0" eaLnBrk="1" latinLnBrk="0" hangingPunct="1">
        <a:spcBef>
          <a:spcPct val="20000"/>
        </a:spcBef>
        <a:buFont typeface="Arial"/>
        <a:buChar char="•"/>
        <a:defRPr sz="2000" kern="1200">
          <a:solidFill>
            <a:schemeClr val="tx1"/>
          </a:solidFill>
          <a:latin typeface="Century Gothic"/>
          <a:ea typeface="+mn-ea"/>
          <a:cs typeface="Century Gothic"/>
        </a:defRPr>
      </a:lvl3pPr>
      <a:lvl4pPr marL="1600200" indent="-228600" algn="l" defTabSz="457200" rtl="0" eaLnBrk="1" latinLnBrk="0" hangingPunct="1">
        <a:spcBef>
          <a:spcPct val="20000"/>
        </a:spcBef>
        <a:buFont typeface="Arial"/>
        <a:buChar char="–"/>
        <a:defRPr sz="1800" kern="1200">
          <a:solidFill>
            <a:schemeClr val="tx1"/>
          </a:solidFill>
          <a:latin typeface="Century Gothic"/>
          <a:ea typeface="+mn-ea"/>
          <a:cs typeface="Century Gothic"/>
        </a:defRPr>
      </a:lvl4pPr>
      <a:lvl5pPr marL="2057400" indent="-228600" algn="l" defTabSz="457200" rtl="0" eaLnBrk="1" latinLnBrk="0" hangingPunct="1">
        <a:spcBef>
          <a:spcPct val="20000"/>
        </a:spcBef>
        <a:buFont typeface="Arial"/>
        <a:buChar char="»"/>
        <a:defRPr sz="1800" kern="1200">
          <a:solidFill>
            <a:schemeClr val="tx1"/>
          </a:solidFill>
          <a:latin typeface="Century Gothic"/>
          <a:ea typeface="+mn-ea"/>
          <a:cs typeface="Century 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body" idx="1"/>
          </p:nvPr>
        </p:nvSpPr>
        <p:spPr>
          <a:xfrm>
            <a:off x="1841667" y="2155293"/>
            <a:ext cx="9079600" cy="41496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rgbClr val="FFCD00"/>
              </a:buClr>
              <a:buSzPts val="2400"/>
              <a:buFont typeface="Quattrocento Sans"/>
              <a:buChar char="◉"/>
              <a:defRPr sz="2400">
                <a:latin typeface="Quattrocento Sans"/>
                <a:ea typeface="Quattrocento Sans"/>
                <a:cs typeface="Quattrocento Sans"/>
                <a:sym typeface="Quattrocento Sans"/>
              </a:defRPr>
            </a:lvl1pPr>
            <a:lvl2pPr marL="914400" lvl="1" indent="-355600">
              <a:spcBef>
                <a:spcPts val="0"/>
              </a:spcBef>
              <a:spcAft>
                <a:spcPts val="0"/>
              </a:spcAft>
              <a:buClr>
                <a:srgbClr val="FFCD00"/>
              </a:buClr>
              <a:buSzPts val="2000"/>
              <a:buFont typeface="Quattrocento Sans"/>
              <a:buChar char="○"/>
              <a:defRPr sz="2000">
                <a:latin typeface="Quattrocento Sans"/>
                <a:ea typeface="Quattrocento Sans"/>
                <a:cs typeface="Quattrocento Sans"/>
                <a:sym typeface="Quattrocento Sans"/>
              </a:defRPr>
            </a:lvl2pPr>
            <a:lvl3pPr marL="1371600" lvl="2" indent="-355600">
              <a:spcBef>
                <a:spcPts val="0"/>
              </a:spcBef>
              <a:spcAft>
                <a:spcPts val="0"/>
              </a:spcAft>
              <a:buClr>
                <a:srgbClr val="FFCD00"/>
              </a:buClr>
              <a:buSzPts val="2000"/>
              <a:buFont typeface="Quattrocento Sans"/>
              <a:buChar char="■"/>
              <a:defRPr sz="2000">
                <a:latin typeface="Quattrocento Sans"/>
                <a:ea typeface="Quattrocento Sans"/>
                <a:cs typeface="Quattrocento Sans"/>
                <a:sym typeface="Quattrocento Sans"/>
              </a:defRPr>
            </a:lvl3pPr>
            <a:lvl4pPr marL="1828800" lvl="3" indent="-34290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4pPr>
            <a:lvl5pPr marL="2286000" lvl="4" indent="-34290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5pPr>
            <a:lvl6pPr marL="2743200" lvl="5" indent="-34290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6pPr>
            <a:lvl7pPr marL="3200400" lvl="6" indent="-34290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7pPr>
            <a:lvl8pPr marL="3657600" lvl="7" indent="-34290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8pPr>
            <a:lvl9pPr marL="4114800" lvl="8" indent="-34290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9pPr>
          </a:lstStyle>
          <a:p>
            <a:endParaRPr/>
          </a:p>
        </p:txBody>
      </p:sp>
      <p:sp>
        <p:nvSpPr>
          <p:cNvPr id="7" name="Google Shape;7;p1"/>
          <p:cNvSpPr txBox="1">
            <a:spLocks noGrp="1"/>
          </p:cNvSpPr>
          <p:nvPr>
            <p:ph type="title"/>
          </p:nvPr>
        </p:nvSpPr>
        <p:spPr>
          <a:xfrm>
            <a:off x="1841667" y="1249489"/>
            <a:ext cx="9079600" cy="5808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SzPts val="2000"/>
              <a:buFont typeface="Lora"/>
              <a:buNone/>
              <a:defRPr sz="2000" b="1">
                <a:latin typeface="Lora"/>
                <a:ea typeface="Lora"/>
                <a:cs typeface="Lora"/>
                <a:sym typeface="Lora"/>
              </a:defRPr>
            </a:lvl1pPr>
            <a:lvl2pPr lvl="1">
              <a:spcBef>
                <a:spcPts val="0"/>
              </a:spcBef>
              <a:spcAft>
                <a:spcPts val="0"/>
              </a:spcAft>
              <a:buSzPts val="2000"/>
              <a:buFont typeface="Lora"/>
              <a:buNone/>
              <a:defRPr sz="2000" b="1">
                <a:latin typeface="Lora"/>
                <a:ea typeface="Lora"/>
                <a:cs typeface="Lora"/>
                <a:sym typeface="Lora"/>
              </a:defRPr>
            </a:lvl2pPr>
            <a:lvl3pPr lvl="2">
              <a:spcBef>
                <a:spcPts val="0"/>
              </a:spcBef>
              <a:spcAft>
                <a:spcPts val="0"/>
              </a:spcAft>
              <a:buSzPts val="2000"/>
              <a:buFont typeface="Lora"/>
              <a:buNone/>
              <a:defRPr sz="2000" b="1">
                <a:latin typeface="Lora"/>
                <a:ea typeface="Lora"/>
                <a:cs typeface="Lora"/>
                <a:sym typeface="Lora"/>
              </a:defRPr>
            </a:lvl3pPr>
            <a:lvl4pPr lvl="3">
              <a:spcBef>
                <a:spcPts val="0"/>
              </a:spcBef>
              <a:spcAft>
                <a:spcPts val="0"/>
              </a:spcAft>
              <a:buSzPts val="2000"/>
              <a:buFont typeface="Lora"/>
              <a:buNone/>
              <a:defRPr sz="2000" b="1">
                <a:latin typeface="Lora"/>
                <a:ea typeface="Lora"/>
                <a:cs typeface="Lora"/>
                <a:sym typeface="Lora"/>
              </a:defRPr>
            </a:lvl4pPr>
            <a:lvl5pPr lvl="4">
              <a:spcBef>
                <a:spcPts val="0"/>
              </a:spcBef>
              <a:spcAft>
                <a:spcPts val="0"/>
              </a:spcAft>
              <a:buSzPts val="2000"/>
              <a:buFont typeface="Lora"/>
              <a:buNone/>
              <a:defRPr sz="2000" b="1">
                <a:latin typeface="Lora"/>
                <a:ea typeface="Lora"/>
                <a:cs typeface="Lora"/>
                <a:sym typeface="Lora"/>
              </a:defRPr>
            </a:lvl5pPr>
            <a:lvl6pPr lvl="5">
              <a:spcBef>
                <a:spcPts val="0"/>
              </a:spcBef>
              <a:spcAft>
                <a:spcPts val="0"/>
              </a:spcAft>
              <a:buSzPts val="2000"/>
              <a:buFont typeface="Lora"/>
              <a:buNone/>
              <a:defRPr sz="2000" b="1">
                <a:latin typeface="Lora"/>
                <a:ea typeface="Lora"/>
                <a:cs typeface="Lora"/>
                <a:sym typeface="Lora"/>
              </a:defRPr>
            </a:lvl6pPr>
            <a:lvl7pPr lvl="6">
              <a:spcBef>
                <a:spcPts val="0"/>
              </a:spcBef>
              <a:spcAft>
                <a:spcPts val="0"/>
              </a:spcAft>
              <a:buSzPts val="2000"/>
              <a:buFont typeface="Lora"/>
              <a:buNone/>
              <a:defRPr sz="2000" b="1">
                <a:latin typeface="Lora"/>
                <a:ea typeface="Lora"/>
                <a:cs typeface="Lora"/>
                <a:sym typeface="Lora"/>
              </a:defRPr>
            </a:lvl7pPr>
            <a:lvl8pPr lvl="7">
              <a:spcBef>
                <a:spcPts val="0"/>
              </a:spcBef>
              <a:spcAft>
                <a:spcPts val="0"/>
              </a:spcAft>
              <a:buSzPts val="2000"/>
              <a:buFont typeface="Lora"/>
              <a:buNone/>
              <a:defRPr sz="2000" b="1">
                <a:latin typeface="Lora"/>
                <a:ea typeface="Lora"/>
                <a:cs typeface="Lora"/>
                <a:sym typeface="Lora"/>
              </a:defRPr>
            </a:lvl8pPr>
            <a:lvl9pPr lvl="8">
              <a:spcBef>
                <a:spcPts val="0"/>
              </a:spcBef>
              <a:spcAft>
                <a:spcPts val="0"/>
              </a:spcAft>
              <a:buSzPts val="2000"/>
              <a:buFont typeface="Lora"/>
              <a:buNone/>
              <a:defRPr sz="2000" b="1">
                <a:latin typeface="Lora"/>
                <a:ea typeface="Lora"/>
                <a:cs typeface="Lora"/>
                <a:sym typeface="Lora"/>
              </a:defRPr>
            </a:lvl9pPr>
          </a:lstStyle>
          <a:p>
            <a:endParaRPr/>
          </a:p>
        </p:txBody>
      </p:sp>
      <p:sp>
        <p:nvSpPr>
          <p:cNvPr id="8" name="Google Shape;8;p1"/>
          <p:cNvSpPr txBox="1">
            <a:spLocks noGrp="1"/>
          </p:cNvSpPr>
          <p:nvPr>
            <p:ph type="sldNum" idx="12"/>
          </p:nvPr>
        </p:nvSpPr>
        <p:spPr>
          <a:xfrm>
            <a:off x="11390969" y="6333135"/>
            <a:ext cx="731600" cy="524800"/>
          </a:xfrm>
          <a:prstGeom prst="rect">
            <a:avLst/>
          </a:prstGeom>
          <a:noFill/>
          <a:ln>
            <a:noFill/>
          </a:ln>
        </p:spPr>
        <p:txBody>
          <a:bodyPr spcFirstLastPara="1" wrap="square" lIns="91425" tIns="91425" rIns="91425" bIns="91425" anchor="t" anchorCtr="0">
            <a:noAutofit/>
          </a:bodyPr>
          <a:lstStyle>
            <a:lvl1pPr lvl="0" algn="r">
              <a:buNone/>
              <a:defRPr sz="1333">
                <a:solidFill>
                  <a:srgbClr val="1D1D1B"/>
                </a:solidFill>
                <a:latin typeface="Lora"/>
                <a:ea typeface="Lora"/>
                <a:cs typeface="Lora"/>
                <a:sym typeface="Lora"/>
              </a:defRPr>
            </a:lvl1pPr>
            <a:lvl2pPr lvl="1" algn="r">
              <a:buNone/>
              <a:defRPr sz="1333">
                <a:solidFill>
                  <a:srgbClr val="1D1D1B"/>
                </a:solidFill>
                <a:latin typeface="Lora"/>
                <a:ea typeface="Lora"/>
                <a:cs typeface="Lora"/>
                <a:sym typeface="Lora"/>
              </a:defRPr>
            </a:lvl2pPr>
            <a:lvl3pPr lvl="2" algn="r">
              <a:buNone/>
              <a:defRPr sz="1333">
                <a:solidFill>
                  <a:srgbClr val="1D1D1B"/>
                </a:solidFill>
                <a:latin typeface="Lora"/>
                <a:ea typeface="Lora"/>
                <a:cs typeface="Lora"/>
                <a:sym typeface="Lora"/>
              </a:defRPr>
            </a:lvl3pPr>
            <a:lvl4pPr lvl="3" algn="r">
              <a:buNone/>
              <a:defRPr sz="1333">
                <a:solidFill>
                  <a:srgbClr val="1D1D1B"/>
                </a:solidFill>
                <a:latin typeface="Lora"/>
                <a:ea typeface="Lora"/>
                <a:cs typeface="Lora"/>
                <a:sym typeface="Lora"/>
              </a:defRPr>
            </a:lvl4pPr>
            <a:lvl5pPr lvl="4" algn="r">
              <a:buNone/>
              <a:defRPr sz="1333">
                <a:solidFill>
                  <a:srgbClr val="1D1D1B"/>
                </a:solidFill>
                <a:latin typeface="Lora"/>
                <a:ea typeface="Lora"/>
                <a:cs typeface="Lora"/>
                <a:sym typeface="Lora"/>
              </a:defRPr>
            </a:lvl5pPr>
            <a:lvl6pPr lvl="5" algn="r">
              <a:buNone/>
              <a:defRPr sz="1333">
                <a:solidFill>
                  <a:srgbClr val="1D1D1B"/>
                </a:solidFill>
                <a:latin typeface="Lora"/>
                <a:ea typeface="Lora"/>
                <a:cs typeface="Lora"/>
                <a:sym typeface="Lora"/>
              </a:defRPr>
            </a:lvl6pPr>
            <a:lvl7pPr lvl="6" algn="r">
              <a:buNone/>
              <a:defRPr sz="1333">
                <a:solidFill>
                  <a:srgbClr val="1D1D1B"/>
                </a:solidFill>
                <a:latin typeface="Lora"/>
                <a:ea typeface="Lora"/>
                <a:cs typeface="Lora"/>
                <a:sym typeface="Lora"/>
              </a:defRPr>
            </a:lvl7pPr>
            <a:lvl8pPr lvl="7" algn="r">
              <a:buNone/>
              <a:defRPr sz="1333">
                <a:solidFill>
                  <a:srgbClr val="1D1D1B"/>
                </a:solidFill>
                <a:latin typeface="Lora"/>
                <a:ea typeface="Lora"/>
                <a:cs typeface="Lora"/>
                <a:sym typeface="Lora"/>
              </a:defRPr>
            </a:lvl8pPr>
            <a:lvl9pPr lvl="8" algn="r">
              <a:buNone/>
              <a:defRPr sz="1333">
                <a:solidFill>
                  <a:srgbClr val="1D1D1B"/>
                </a:solidFill>
                <a:latin typeface="Lora"/>
                <a:ea typeface="Lora"/>
                <a:cs typeface="Lora"/>
                <a:sym typeface="Lora"/>
              </a:defRPr>
            </a:lvl9pPr>
          </a:lstStyle>
          <a:p>
            <a:fld id="{00000000-1234-1234-1234-123412341234}" type="slidenum">
              <a:rPr lang="en"/>
              <a:pPr/>
              <a:t>‹#›</a:t>
            </a:fld>
            <a:endParaRPr lang="en"/>
          </a:p>
        </p:txBody>
      </p:sp>
    </p:spTree>
    <p:extLst>
      <p:ext uri="{BB962C8B-B14F-4D97-AF65-F5344CB8AC3E}">
        <p14:creationId xmlns:p14="http://schemas.microsoft.com/office/powerpoint/2010/main" val="697163930"/>
      </p:ext>
    </p:extLst>
  </p:cSld>
  <p:clrMap bg1="lt1" tx1="dk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C6469-94FF-4010-9D4C-BB7BC3DCB535}"/>
              </a:ext>
            </a:extLst>
          </p:cNvPr>
          <p:cNvSpPr>
            <a:spLocks noGrp="1"/>
          </p:cNvSpPr>
          <p:nvPr>
            <p:ph type="title"/>
          </p:nvPr>
        </p:nvSpPr>
        <p:spPr>
          <a:xfrm>
            <a:off x="208926" y="162029"/>
            <a:ext cx="11894842" cy="1019680"/>
          </a:xfrm>
        </p:spPr>
        <p:txBody>
          <a:bodyPr>
            <a:normAutofit/>
          </a:bodyPr>
          <a:lstStyle/>
          <a:p>
            <a:r>
              <a:rPr lang="en-US" dirty="0"/>
              <a:t>Ribosomes can be heterogenous</a:t>
            </a:r>
          </a:p>
        </p:txBody>
      </p:sp>
      <p:sp>
        <p:nvSpPr>
          <p:cNvPr id="13" name="Freeform: Shape 12">
            <a:extLst>
              <a:ext uri="{FF2B5EF4-FFF2-40B4-BE49-F238E27FC236}">
                <a16:creationId xmlns:a16="http://schemas.microsoft.com/office/drawing/2014/main" id="{30828378-04F3-49B0-B711-23B116B75913}"/>
              </a:ext>
            </a:extLst>
          </p:cNvPr>
          <p:cNvSpPr/>
          <p:nvPr/>
        </p:nvSpPr>
        <p:spPr>
          <a:xfrm>
            <a:off x="8217568" y="4206678"/>
            <a:ext cx="3886200" cy="585442"/>
          </a:xfrm>
          <a:custGeom>
            <a:avLst/>
            <a:gdLst>
              <a:gd name="connsiteX0" fmla="*/ 0 w 3886200"/>
              <a:gd name="connsiteY0" fmla="*/ 56529 h 585442"/>
              <a:gd name="connsiteX1" fmla="*/ 585216 w 3886200"/>
              <a:gd name="connsiteY1" fmla="*/ 339993 h 585442"/>
              <a:gd name="connsiteX2" fmla="*/ 1783080 w 3886200"/>
              <a:gd name="connsiteY2" fmla="*/ 1665 h 585442"/>
              <a:gd name="connsiteX3" fmla="*/ 3081528 w 3886200"/>
              <a:gd name="connsiteY3" fmla="*/ 513729 h 585442"/>
              <a:gd name="connsiteX4" fmla="*/ 3886200 w 3886200"/>
              <a:gd name="connsiteY4" fmla="*/ 559449 h 5854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86200" h="585442">
                <a:moveTo>
                  <a:pt x="0" y="56529"/>
                </a:moveTo>
                <a:cubicBezTo>
                  <a:pt x="144018" y="202833"/>
                  <a:pt x="288036" y="349137"/>
                  <a:pt x="585216" y="339993"/>
                </a:cubicBezTo>
                <a:cubicBezTo>
                  <a:pt x="882396" y="330849"/>
                  <a:pt x="1367028" y="-27291"/>
                  <a:pt x="1783080" y="1665"/>
                </a:cubicBezTo>
                <a:cubicBezTo>
                  <a:pt x="2199132" y="30621"/>
                  <a:pt x="2731008" y="420765"/>
                  <a:pt x="3081528" y="513729"/>
                </a:cubicBezTo>
                <a:cubicBezTo>
                  <a:pt x="3432048" y="606693"/>
                  <a:pt x="3756660" y="594501"/>
                  <a:pt x="3886200" y="559449"/>
                </a:cubicBezTo>
              </a:path>
            </a:pathLst>
          </a:cu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0" name="Oval 19">
            <a:extLst>
              <a:ext uri="{FF2B5EF4-FFF2-40B4-BE49-F238E27FC236}">
                <a16:creationId xmlns:a16="http://schemas.microsoft.com/office/drawing/2014/main" id="{2A965F55-1DFC-4DCF-AA12-12BEE7BFEAC6}"/>
              </a:ext>
            </a:extLst>
          </p:cNvPr>
          <p:cNvSpPr/>
          <p:nvPr/>
        </p:nvSpPr>
        <p:spPr>
          <a:xfrm>
            <a:off x="9089133" y="3478149"/>
            <a:ext cx="1714142" cy="1121283"/>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50S</a:t>
            </a:r>
          </a:p>
        </p:txBody>
      </p:sp>
      <p:sp>
        <p:nvSpPr>
          <p:cNvPr id="21" name="Oval 20">
            <a:extLst>
              <a:ext uri="{FF2B5EF4-FFF2-40B4-BE49-F238E27FC236}">
                <a16:creationId xmlns:a16="http://schemas.microsoft.com/office/drawing/2014/main" id="{AB48879C-9165-41AB-890E-65FCE69628A2}"/>
              </a:ext>
            </a:extLst>
          </p:cNvPr>
          <p:cNvSpPr/>
          <p:nvPr/>
        </p:nvSpPr>
        <p:spPr>
          <a:xfrm>
            <a:off x="9240932" y="4202997"/>
            <a:ext cx="1409320" cy="631712"/>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30S</a:t>
            </a:r>
          </a:p>
        </p:txBody>
      </p:sp>
      <p:grpSp>
        <p:nvGrpSpPr>
          <p:cNvPr id="10" name="Group 9">
            <a:extLst>
              <a:ext uri="{FF2B5EF4-FFF2-40B4-BE49-F238E27FC236}">
                <a16:creationId xmlns:a16="http://schemas.microsoft.com/office/drawing/2014/main" id="{9732577F-2733-4BD5-9FA4-2764F50C9734}"/>
              </a:ext>
            </a:extLst>
          </p:cNvPr>
          <p:cNvGrpSpPr/>
          <p:nvPr/>
        </p:nvGrpSpPr>
        <p:grpSpPr>
          <a:xfrm>
            <a:off x="8528980" y="3429000"/>
            <a:ext cx="956614" cy="429888"/>
            <a:chOff x="2998208" y="3538328"/>
            <a:chExt cx="389067" cy="166531"/>
          </a:xfrm>
        </p:grpSpPr>
        <p:sp>
          <p:nvSpPr>
            <p:cNvPr id="14" name="Oval 13">
              <a:extLst>
                <a:ext uri="{FF2B5EF4-FFF2-40B4-BE49-F238E27FC236}">
                  <a16:creationId xmlns:a16="http://schemas.microsoft.com/office/drawing/2014/main" id="{02365774-4F22-4708-B526-6328F9708853}"/>
                </a:ext>
              </a:extLst>
            </p:cNvPr>
            <p:cNvSpPr/>
            <p:nvPr/>
          </p:nvSpPr>
          <p:spPr>
            <a:xfrm>
              <a:off x="2998208" y="3566523"/>
              <a:ext cx="88977" cy="83736"/>
            </a:xfrm>
            <a:prstGeom prst="ellipse">
              <a:avLst/>
            </a:prstGeom>
            <a:solidFill>
              <a:srgbClr val="7030A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Oval 14">
              <a:extLst>
                <a:ext uri="{FF2B5EF4-FFF2-40B4-BE49-F238E27FC236}">
                  <a16:creationId xmlns:a16="http://schemas.microsoft.com/office/drawing/2014/main" id="{83F9EBBF-50EB-48A2-A084-95D537D82993}"/>
                </a:ext>
              </a:extLst>
            </p:cNvPr>
            <p:cNvSpPr/>
            <p:nvPr/>
          </p:nvSpPr>
          <p:spPr>
            <a:xfrm>
              <a:off x="3058367" y="3547692"/>
              <a:ext cx="88977" cy="83736"/>
            </a:xfrm>
            <a:prstGeom prst="ellipse">
              <a:avLst/>
            </a:prstGeom>
            <a:solidFill>
              <a:srgbClr val="7030A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Oval 15">
              <a:extLst>
                <a:ext uri="{FF2B5EF4-FFF2-40B4-BE49-F238E27FC236}">
                  <a16:creationId xmlns:a16="http://schemas.microsoft.com/office/drawing/2014/main" id="{6EAF19A4-E103-448A-9F50-223077FBA3DF}"/>
                </a:ext>
              </a:extLst>
            </p:cNvPr>
            <p:cNvSpPr/>
            <p:nvPr/>
          </p:nvSpPr>
          <p:spPr>
            <a:xfrm>
              <a:off x="3127896" y="3538328"/>
              <a:ext cx="88977" cy="83736"/>
            </a:xfrm>
            <a:prstGeom prst="ellipse">
              <a:avLst/>
            </a:prstGeom>
            <a:solidFill>
              <a:srgbClr val="7030A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7" name="Oval 16">
              <a:extLst>
                <a:ext uri="{FF2B5EF4-FFF2-40B4-BE49-F238E27FC236}">
                  <a16:creationId xmlns:a16="http://schemas.microsoft.com/office/drawing/2014/main" id="{E6D0E70B-B86D-4ECF-B4D3-4CB1589716D7}"/>
                </a:ext>
              </a:extLst>
            </p:cNvPr>
            <p:cNvSpPr/>
            <p:nvPr/>
          </p:nvSpPr>
          <p:spPr>
            <a:xfrm>
              <a:off x="3188965" y="3547692"/>
              <a:ext cx="88977" cy="83736"/>
            </a:xfrm>
            <a:prstGeom prst="ellipse">
              <a:avLst/>
            </a:prstGeom>
            <a:solidFill>
              <a:srgbClr val="7030A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Oval 17">
              <a:extLst>
                <a:ext uri="{FF2B5EF4-FFF2-40B4-BE49-F238E27FC236}">
                  <a16:creationId xmlns:a16="http://schemas.microsoft.com/office/drawing/2014/main" id="{833508FF-FCCC-4071-B793-EF43A65BD19A}"/>
                </a:ext>
              </a:extLst>
            </p:cNvPr>
            <p:cNvSpPr/>
            <p:nvPr/>
          </p:nvSpPr>
          <p:spPr>
            <a:xfrm>
              <a:off x="3245000" y="3575545"/>
              <a:ext cx="88977" cy="83736"/>
            </a:xfrm>
            <a:prstGeom prst="ellipse">
              <a:avLst/>
            </a:prstGeom>
            <a:solidFill>
              <a:srgbClr val="7030A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9" name="Oval 18">
              <a:extLst>
                <a:ext uri="{FF2B5EF4-FFF2-40B4-BE49-F238E27FC236}">
                  <a16:creationId xmlns:a16="http://schemas.microsoft.com/office/drawing/2014/main" id="{399036A5-7C09-4851-857A-6EE3F9CBC0CA}"/>
                </a:ext>
              </a:extLst>
            </p:cNvPr>
            <p:cNvSpPr/>
            <p:nvPr/>
          </p:nvSpPr>
          <p:spPr>
            <a:xfrm>
              <a:off x="3298298" y="3621123"/>
              <a:ext cx="88977" cy="83736"/>
            </a:xfrm>
            <a:prstGeom prst="ellipse">
              <a:avLst/>
            </a:prstGeom>
            <a:solidFill>
              <a:srgbClr val="7030A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pic>
        <p:nvPicPr>
          <p:cNvPr id="1026" name="Picture 2">
            <a:extLst>
              <a:ext uri="{FF2B5EF4-FFF2-40B4-BE49-F238E27FC236}">
                <a16:creationId xmlns:a16="http://schemas.microsoft.com/office/drawing/2014/main" id="{B24387D8-1C81-E748-931D-2373A32792E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4370"/>
          <a:stretch/>
        </p:blipFill>
        <p:spPr bwMode="auto">
          <a:xfrm rot="16200000">
            <a:off x="499951" y="2364852"/>
            <a:ext cx="3229160" cy="308803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C66B07C9-8BC6-8444-B82B-165B47B0607B}"/>
              </a:ext>
            </a:extLst>
          </p:cNvPr>
          <p:cNvSpPr txBox="1"/>
          <p:nvPr/>
        </p:nvSpPr>
        <p:spPr>
          <a:xfrm>
            <a:off x="1003219" y="1389238"/>
            <a:ext cx="1946367" cy="1200329"/>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E. coli </a:t>
            </a:r>
            <a:r>
              <a:rPr kumimoji="0" lang="en-US" sz="18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ribosome</a:t>
            </a:r>
            <a:endParaRPr kumimoji="0" lang="en-US" sz="1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3 rRNAs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49 proteins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
        <p:nvSpPr>
          <p:cNvPr id="74" name="TextBox 73">
            <a:extLst>
              <a:ext uri="{FF2B5EF4-FFF2-40B4-BE49-F238E27FC236}">
                <a16:creationId xmlns:a16="http://schemas.microsoft.com/office/drawing/2014/main" id="{95929A1D-6D20-5540-A99C-B43A49C770D9}"/>
              </a:ext>
            </a:extLst>
          </p:cNvPr>
          <p:cNvSpPr txBox="1"/>
          <p:nvPr/>
        </p:nvSpPr>
        <p:spPr>
          <a:xfrm>
            <a:off x="287826" y="5206841"/>
            <a:ext cx="1201739" cy="461665"/>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PDB 4V50</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Berk et al., 2006</a:t>
            </a:r>
          </a:p>
        </p:txBody>
      </p:sp>
      <p:sp>
        <p:nvSpPr>
          <p:cNvPr id="89" name="TextBox 88">
            <a:extLst>
              <a:ext uri="{FF2B5EF4-FFF2-40B4-BE49-F238E27FC236}">
                <a16:creationId xmlns:a16="http://schemas.microsoft.com/office/drawing/2014/main" id="{BC7C3EFC-B37A-034C-BBE1-268F845CC143}"/>
              </a:ext>
            </a:extLst>
          </p:cNvPr>
          <p:cNvSpPr txBox="1"/>
          <p:nvPr/>
        </p:nvSpPr>
        <p:spPr>
          <a:xfrm>
            <a:off x="3582196" y="1595951"/>
            <a:ext cx="5171052" cy="187743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1200"/>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Century Gothic" panose="020B0502020202020204" pitchFamily="34" charset="0"/>
              </a:rPr>
              <a:t>Multiple</a:t>
            </a:r>
            <a:r>
              <a:rPr kumimoji="0" lang="en-US" sz="2400" i="0" u="none" strike="noStrike" kern="1200" cap="none" spc="0" normalizeH="0" noProof="0" dirty="0">
                <a:ln>
                  <a:noFill/>
                </a:ln>
                <a:solidFill>
                  <a:prstClr val="black"/>
                </a:solidFill>
                <a:effectLst/>
                <a:uLnTx/>
                <a:uFillTx/>
                <a:latin typeface="Century Gothic" panose="020B0502020202020204" pitchFamily="34" charset="0"/>
              </a:rPr>
              <a:t> </a:t>
            </a:r>
            <a:r>
              <a:rPr lang="en-US" sz="2400" dirty="0">
                <a:solidFill>
                  <a:prstClr val="black"/>
                </a:solidFill>
                <a:latin typeface="Century Gothic" panose="020B0502020202020204" pitchFamily="34" charset="0"/>
              </a:rPr>
              <a:t>s</a:t>
            </a:r>
            <a:r>
              <a:rPr kumimoji="0" lang="en-US" sz="2400" i="0" u="none" strike="noStrike" kern="1200" cap="none" spc="0" normalizeH="0" baseline="0" noProof="0" dirty="0">
                <a:ln>
                  <a:noFill/>
                </a:ln>
                <a:solidFill>
                  <a:prstClr val="black"/>
                </a:solidFill>
                <a:effectLst/>
                <a:uLnTx/>
                <a:uFillTx/>
                <a:latin typeface="Century Gothic" panose="020B0502020202020204" pitchFamily="34" charset="0"/>
              </a:rPr>
              <a:t>ources of heterogeneity</a:t>
            </a:r>
          </a:p>
          <a:p>
            <a:pPr marL="342900" marR="0" lvl="0"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1800" i="0" u="none" strike="noStrike" kern="1200" cap="none" spc="0" normalizeH="0" baseline="0" noProof="0" dirty="0">
                <a:ln>
                  <a:noFill/>
                </a:ln>
                <a:solidFill>
                  <a:prstClr val="black"/>
                </a:solidFill>
                <a:effectLst/>
                <a:uLnTx/>
                <a:uFillTx/>
                <a:latin typeface="Century Gothic" panose="020B0502020202020204" pitchFamily="34" charset="0"/>
              </a:rPr>
              <a:t>Multiple genes</a:t>
            </a:r>
            <a:r>
              <a:rPr kumimoji="0" lang="en-US" sz="1800" i="0" u="none" strike="noStrike" kern="1200" cap="none" spc="0" normalizeH="0" noProof="0" dirty="0">
                <a:ln>
                  <a:noFill/>
                </a:ln>
                <a:solidFill>
                  <a:prstClr val="black"/>
                </a:solidFill>
                <a:effectLst/>
                <a:uLnTx/>
                <a:uFillTx/>
                <a:latin typeface="Century Gothic" panose="020B0502020202020204" pitchFamily="34" charset="0"/>
              </a:rPr>
              <a:t> (homologs) encoding the same </a:t>
            </a:r>
            <a:r>
              <a:rPr kumimoji="0" lang="en-US" sz="1800" i="0" u="none" strike="noStrike" kern="1200" cap="none" spc="0" normalizeH="0" baseline="0" noProof="0" dirty="0">
                <a:ln>
                  <a:noFill/>
                </a:ln>
                <a:solidFill>
                  <a:prstClr val="black"/>
                </a:solidFill>
                <a:effectLst/>
                <a:uLnTx/>
                <a:uFillTx/>
                <a:latin typeface="Century Gothic" panose="020B0502020202020204" pitchFamily="34" charset="0"/>
              </a:rPr>
              <a:t>ribosomal protein</a:t>
            </a:r>
          </a:p>
          <a:p>
            <a:pPr marL="800100" lvl="1" indent="-342900" defTabSz="457200">
              <a:spcAft>
                <a:spcPts val="1200"/>
              </a:spcAft>
              <a:buFont typeface="Arial" panose="020B0604020202020204" pitchFamily="34" charset="0"/>
              <a:buChar char="•"/>
            </a:pPr>
            <a:r>
              <a:rPr lang="en-US" dirty="0">
                <a:solidFill>
                  <a:prstClr val="black"/>
                </a:solidFill>
                <a:latin typeface="Century Gothic" panose="020B0502020202020204" pitchFamily="34" charset="0"/>
              </a:rPr>
              <a:t>Homologs = different version of the same gene</a:t>
            </a:r>
            <a:endParaRPr kumimoji="0" lang="en-US" i="0" u="none" strike="noStrike" kern="1200" cap="none" spc="0" normalizeH="0" baseline="0" noProof="0" dirty="0">
              <a:ln>
                <a:noFill/>
              </a:ln>
              <a:solidFill>
                <a:prstClr val="black"/>
              </a:solidFill>
              <a:effectLst/>
              <a:uLnTx/>
              <a:uFillTx/>
              <a:latin typeface="Century Gothic" panose="020B0502020202020204" pitchFamily="34" charset="0"/>
            </a:endParaRPr>
          </a:p>
        </p:txBody>
      </p:sp>
    </p:spTree>
    <p:extLst>
      <p:ext uri="{BB962C8B-B14F-4D97-AF65-F5344CB8AC3E}">
        <p14:creationId xmlns:p14="http://schemas.microsoft.com/office/powerpoint/2010/main" val="1141966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9">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9">
                                            <p:txEl>
                                              <p:pRg st="1" end="1"/>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animBg="1"/>
      <p:bldP spid="20" grpId="0" animBg="1"/>
      <p:bldP spid="21" grpId="0" animBg="1"/>
      <p:bldP spid="89"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E53BA-B60B-432B-A28F-475D4AD38747}"/>
              </a:ext>
            </a:extLst>
          </p:cNvPr>
          <p:cNvSpPr>
            <a:spLocks noGrp="1"/>
          </p:cNvSpPr>
          <p:nvPr>
            <p:ph type="title"/>
          </p:nvPr>
        </p:nvSpPr>
        <p:spPr/>
        <p:txBody>
          <a:bodyPr>
            <a:normAutofit fontScale="90000"/>
          </a:bodyPr>
          <a:lstStyle/>
          <a:p>
            <a:r>
              <a:rPr lang="en-US" dirty="0"/>
              <a:t>There are multiples bS21 homologs in </a:t>
            </a:r>
            <a:r>
              <a:rPr lang="en-US" i="1" dirty="0"/>
              <a:t>Francisella tularensis </a:t>
            </a:r>
          </a:p>
        </p:txBody>
      </p:sp>
      <p:grpSp>
        <p:nvGrpSpPr>
          <p:cNvPr id="4" name="Group 3">
            <a:extLst>
              <a:ext uri="{FF2B5EF4-FFF2-40B4-BE49-F238E27FC236}">
                <a16:creationId xmlns:a16="http://schemas.microsoft.com/office/drawing/2014/main" id="{2A1F6859-2CA6-4D08-9BA8-65289EB3ECC2}"/>
              </a:ext>
            </a:extLst>
          </p:cNvPr>
          <p:cNvGrpSpPr/>
          <p:nvPr/>
        </p:nvGrpSpPr>
        <p:grpSpPr>
          <a:xfrm>
            <a:off x="1247525" y="4906221"/>
            <a:ext cx="1758050" cy="414612"/>
            <a:chOff x="7425086" y="5569807"/>
            <a:chExt cx="1084733" cy="241057"/>
          </a:xfrm>
        </p:grpSpPr>
        <p:sp>
          <p:nvSpPr>
            <p:cNvPr id="6" name="Rectangle 5">
              <a:extLst>
                <a:ext uri="{FF2B5EF4-FFF2-40B4-BE49-F238E27FC236}">
                  <a16:creationId xmlns:a16="http://schemas.microsoft.com/office/drawing/2014/main" id="{7EA30759-068C-472C-A603-61E96E0C0612}"/>
                </a:ext>
              </a:extLst>
            </p:cNvPr>
            <p:cNvSpPr/>
            <p:nvPr/>
          </p:nvSpPr>
          <p:spPr>
            <a:xfrm>
              <a:off x="7622191" y="5604953"/>
              <a:ext cx="585017" cy="205909"/>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a:p>
          </p:txBody>
        </p:sp>
        <p:sp>
          <p:nvSpPr>
            <p:cNvPr id="7" name="TextBox 6">
              <a:extLst>
                <a:ext uri="{FF2B5EF4-FFF2-40B4-BE49-F238E27FC236}">
                  <a16:creationId xmlns:a16="http://schemas.microsoft.com/office/drawing/2014/main" id="{E1C12214-8D38-4EC7-80B6-EA689D27FD6A}"/>
                </a:ext>
              </a:extLst>
            </p:cNvPr>
            <p:cNvSpPr txBox="1"/>
            <p:nvPr/>
          </p:nvSpPr>
          <p:spPr>
            <a:xfrm>
              <a:off x="7646030" y="5569807"/>
              <a:ext cx="534640" cy="229208"/>
            </a:xfrm>
            <a:prstGeom prst="rect">
              <a:avLst/>
            </a:prstGeom>
            <a:noFill/>
          </p:spPr>
          <p:txBody>
            <a:bodyPr wrap="none" rtlCol="0">
              <a:spAutoFit/>
            </a:bodyPr>
            <a:lstStyle/>
            <a:p>
              <a:r>
                <a:rPr lang="en-US" sz="2200" b="1" i="1" dirty="0">
                  <a:latin typeface="Century Gothic" charset="0"/>
                  <a:ea typeface="Century Gothic" charset="0"/>
                  <a:cs typeface="Century Gothic" charset="0"/>
                </a:rPr>
                <a:t>rpsU3</a:t>
              </a:r>
            </a:p>
          </p:txBody>
        </p:sp>
        <p:cxnSp>
          <p:nvCxnSpPr>
            <p:cNvPr id="5" name="Straight Connector 4">
              <a:extLst>
                <a:ext uri="{FF2B5EF4-FFF2-40B4-BE49-F238E27FC236}">
                  <a16:creationId xmlns:a16="http://schemas.microsoft.com/office/drawing/2014/main" id="{08CF31FC-A688-4259-9D46-AC4A242F097D}"/>
                </a:ext>
              </a:extLst>
            </p:cNvPr>
            <p:cNvCxnSpPr>
              <a:cxnSpLocks/>
            </p:cNvCxnSpPr>
            <p:nvPr/>
          </p:nvCxnSpPr>
          <p:spPr>
            <a:xfrm>
              <a:off x="7425086" y="5810863"/>
              <a:ext cx="1084733" cy="1"/>
            </a:xfrm>
            <a:prstGeom prst="line">
              <a:avLst/>
            </a:prstGeom>
            <a:ln w="5715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0" name="Group 19">
            <a:extLst>
              <a:ext uri="{FF2B5EF4-FFF2-40B4-BE49-F238E27FC236}">
                <a16:creationId xmlns:a16="http://schemas.microsoft.com/office/drawing/2014/main" id="{2E048DBC-AACB-408C-8C50-DDE4C175BC67}"/>
              </a:ext>
            </a:extLst>
          </p:cNvPr>
          <p:cNvGrpSpPr/>
          <p:nvPr/>
        </p:nvGrpSpPr>
        <p:grpSpPr>
          <a:xfrm>
            <a:off x="1386497" y="1957137"/>
            <a:ext cx="2936568" cy="409498"/>
            <a:chOff x="88488" y="5508064"/>
            <a:chExt cx="2433484" cy="302800"/>
          </a:xfrm>
        </p:grpSpPr>
        <p:sp>
          <p:nvSpPr>
            <p:cNvPr id="21" name="Rectangle 20">
              <a:extLst>
                <a:ext uri="{FF2B5EF4-FFF2-40B4-BE49-F238E27FC236}">
                  <a16:creationId xmlns:a16="http://schemas.microsoft.com/office/drawing/2014/main" id="{7B2E7CE3-F39D-4A4B-ACA3-EB10B9F81FF5}"/>
                </a:ext>
              </a:extLst>
            </p:cNvPr>
            <p:cNvSpPr/>
            <p:nvPr/>
          </p:nvSpPr>
          <p:spPr>
            <a:xfrm>
              <a:off x="339211" y="5574890"/>
              <a:ext cx="1209368"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23" name="Rectangle 22">
              <a:extLst>
                <a:ext uri="{FF2B5EF4-FFF2-40B4-BE49-F238E27FC236}">
                  <a16:creationId xmlns:a16="http://schemas.microsoft.com/office/drawing/2014/main" id="{7D856861-AF5D-4CD7-A60D-617A009C7AD6}"/>
                </a:ext>
              </a:extLst>
            </p:cNvPr>
            <p:cNvSpPr/>
            <p:nvPr/>
          </p:nvSpPr>
          <p:spPr>
            <a:xfrm>
              <a:off x="1597742" y="5574890"/>
              <a:ext cx="835395" cy="235974"/>
            </a:xfrm>
            <a:prstGeom prst="rect">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24" name="TextBox 23">
              <a:extLst>
                <a:ext uri="{FF2B5EF4-FFF2-40B4-BE49-F238E27FC236}">
                  <a16:creationId xmlns:a16="http://schemas.microsoft.com/office/drawing/2014/main" id="{E2F19A2F-905C-4516-8C8C-A111EFB6A789}"/>
                </a:ext>
              </a:extLst>
            </p:cNvPr>
            <p:cNvSpPr txBox="1"/>
            <p:nvPr/>
          </p:nvSpPr>
          <p:spPr>
            <a:xfrm>
              <a:off x="1663398" y="5519341"/>
              <a:ext cx="718056" cy="291512"/>
            </a:xfrm>
            <a:prstGeom prst="rect">
              <a:avLst/>
            </a:prstGeom>
            <a:noFill/>
          </p:spPr>
          <p:txBody>
            <a:bodyPr wrap="none" rtlCol="0">
              <a:spAutoFit/>
            </a:bodyPr>
            <a:lstStyle/>
            <a:p>
              <a:r>
                <a:rPr lang="en-US" sz="2200" b="1" i="1" dirty="0">
                  <a:latin typeface="Century Gothic" charset="0"/>
                  <a:ea typeface="Century Gothic" charset="0"/>
                  <a:cs typeface="Century Gothic" charset="0"/>
                </a:rPr>
                <a:t>rpsU1</a:t>
              </a:r>
            </a:p>
          </p:txBody>
        </p:sp>
        <p:sp>
          <p:nvSpPr>
            <p:cNvPr id="25" name="TextBox 24">
              <a:extLst>
                <a:ext uri="{FF2B5EF4-FFF2-40B4-BE49-F238E27FC236}">
                  <a16:creationId xmlns:a16="http://schemas.microsoft.com/office/drawing/2014/main" id="{064A10EE-B828-4FFB-A0D3-BCF1874F8F26}"/>
                </a:ext>
              </a:extLst>
            </p:cNvPr>
            <p:cNvSpPr txBox="1"/>
            <p:nvPr/>
          </p:nvSpPr>
          <p:spPr>
            <a:xfrm>
              <a:off x="552432" y="5508064"/>
              <a:ext cx="698117" cy="291512"/>
            </a:xfrm>
            <a:prstGeom prst="rect">
              <a:avLst/>
            </a:prstGeom>
            <a:noFill/>
          </p:spPr>
          <p:txBody>
            <a:bodyPr wrap="none" rtlCol="0">
              <a:spAutoFit/>
            </a:bodyPr>
            <a:lstStyle/>
            <a:p>
              <a:r>
                <a:rPr lang="en-US" sz="2200" i="1" dirty="0" err="1">
                  <a:latin typeface="Century Gothic" charset="0"/>
                  <a:ea typeface="Century Gothic" charset="0"/>
                  <a:cs typeface="Century Gothic" charset="0"/>
                </a:rPr>
                <a:t>cspC</a:t>
              </a:r>
              <a:endParaRPr lang="en-US" sz="2200" i="1" dirty="0">
                <a:latin typeface="Century Gothic" charset="0"/>
                <a:ea typeface="Century Gothic" charset="0"/>
                <a:cs typeface="Century Gothic" charset="0"/>
              </a:endParaRPr>
            </a:p>
          </p:txBody>
        </p:sp>
        <p:cxnSp>
          <p:nvCxnSpPr>
            <p:cNvPr id="22" name="Straight Connector 21">
              <a:extLst>
                <a:ext uri="{FF2B5EF4-FFF2-40B4-BE49-F238E27FC236}">
                  <a16:creationId xmlns:a16="http://schemas.microsoft.com/office/drawing/2014/main" id="{77643CB9-90A7-4CC8-A41E-313561290D5F}"/>
                </a:ext>
              </a:extLst>
            </p:cNvPr>
            <p:cNvCxnSpPr/>
            <p:nvPr/>
          </p:nvCxnSpPr>
          <p:spPr>
            <a:xfrm>
              <a:off x="88488" y="5810864"/>
              <a:ext cx="2433484" cy="0"/>
            </a:xfrm>
            <a:prstGeom prst="line">
              <a:avLst/>
            </a:prstGeom>
            <a:ln w="5715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3" name="Group 2">
            <a:extLst>
              <a:ext uri="{FF2B5EF4-FFF2-40B4-BE49-F238E27FC236}">
                <a16:creationId xmlns:a16="http://schemas.microsoft.com/office/drawing/2014/main" id="{1B92F4DE-56FB-4C41-A4C7-C875F904ED82}"/>
              </a:ext>
            </a:extLst>
          </p:cNvPr>
          <p:cNvGrpSpPr/>
          <p:nvPr/>
        </p:nvGrpSpPr>
        <p:grpSpPr>
          <a:xfrm>
            <a:off x="1247526" y="3311351"/>
            <a:ext cx="6271992" cy="428803"/>
            <a:chOff x="375074" y="3675587"/>
            <a:chExt cx="7597803" cy="549128"/>
          </a:xfrm>
        </p:grpSpPr>
        <p:grpSp>
          <p:nvGrpSpPr>
            <p:cNvPr id="10" name="Group 9">
              <a:extLst>
                <a:ext uri="{FF2B5EF4-FFF2-40B4-BE49-F238E27FC236}">
                  <a16:creationId xmlns:a16="http://schemas.microsoft.com/office/drawing/2014/main" id="{AECAF56C-1FF8-461B-A083-A9E4DBA1F9D0}"/>
                </a:ext>
              </a:extLst>
            </p:cNvPr>
            <p:cNvGrpSpPr/>
            <p:nvPr/>
          </p:nvGrpSpPr>
          <p:grpSpPr>
            <a:xfrm>
              <a:off x="682215" y="3675587"/>
              <a:ext cx="6863619" cy="527506"/>
              <a:chOff x="2873471" y="5821692"/>
              <a:chExt cx="3972892" cy="280603"/>
            </a:xfrm>
          </p:grpSpPr>
          <p:sp>
            <p:nvSpPr>
              <p:cNvPr id="12" name="Rectangle 11">
                <a:extLst>
                  <a:ext uri="{FF2B5EF4-FFF2-40B4-BE49-F238E27FC236}">
                    <a16:creationId xmlns:a16="http://schemas.microsoft.com/office/drawing/2014/main" id="{2C00F6EE-7F1E-4C55-9248-A39881C85FB4}"/>
                  </a:ext>
                </a:extLst>
              </p:cNvPr>
              <p:cNvSpPr/>
              <p:nvPr/>
            </p:nvSpPr>
            <p:spPr>
              <a:xfrm>
                <a:off x="4335968" y="5854290"/>
                <a:ext cx="1209368"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4" name="Rectangle 13">
                <a:extLst>
                  <a:ext uri="{FF2B5EF4-FFF2-40B4-BE49-F238E27FC236}">
                    <a16:creationId xmlns:a16="http://schemas.microsoft.com/office/drawing/2014/main" id="{535FAEE5-7563-4F02-A146-3EBF747ABDC8}"/>
                  </a:ext>
                </a:extLst>
              </p:cNvPr>
              <p:cNvSpPr/>
              <p:nvPr/>
            </p:nvSpPr>
            <p:spPr>
              <a:xfrm>
                <a:off x="2886174" y="5854289"/>
                <a:ext cx="608685" cy="235974"/>
              </a:xfrm>
              <a:prstGeom prst="rect">
                <a:avLst/>
              </a:prstGeom>
              <a:solidFill>
                <a:srgbClr val="FF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5" name="Rectangle 14">
                <a:extLst>
                  <a:ext uri="{FF2B5EF4-FFF2-40B4-BE49-F238E27FC236}">
                    <a16:creationId xmlns:a16="http://schemas.microsoft.com/office/drawing/2014/main" id="{188F732B-9348-4CEA-AC35-5AB68F45D103}"/>
                  </a:ext>
                </a:extLst>
              </p:cNvPr>
              <p:cNvSpPr/>
              <p:nvPr/>
            </p:nvSpPr>
            <p:spPr>
              <a:xfrm>
                <a:off x="5636995" y="5854290"/>
                <a:ext cx="1209368"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6" name="TextBox 15">
                <a:extLst>
                  <a:ext uri="{FF2B5EF4-FFF2-40B4-BE49-F238E27FC236}">
                    <a16:creationId xmlns:a16="http://schemas.microsoft.com/office/drawing/2014/main" id="{A15446D8-3622-4E5E-932B-72EC3FC94227}"/>
                  </a:ext>
                </a:extLst>
              </p:cNvPr>
              <p:cNvSpPr txBox="1"/>
              <p:nvPr/>
            </p:nvSpPr>
            <p:spPr>
              <a:xfrm>
                <a:off x="4572301" y="5821692"/>
                <a:ext cx="649762" cy="268555"/>
              </a:xfrm>
              <a:prstGeom prst="rect">
                <a:avLst/>
              </a:prstGeom>
              <a:noFill/>
            </p:spPr>
            <p:txBody>
              <a:bodyPr wrap="none" rtlCol="0">
                <a:spAutoFit/>
              </a:bodyPr>
              <a:lstStyle/>
              <a:p>
                <a:r>
                  <a:rPr lang="en-US" sz="2200" i="1" dirty="0" err="1">
                    <a:latin typeface="Century Gothic" charset="0"/>
                    <a:ea typeface="Century Gothic" charset="0"/>
                    <a:cs typeface="Century Gothic" charset="0"/>
                  </a:rPr>
                  <a:t>dnaG</a:t>
                </a:r>
                <a:endParaRPr lang="en-US" sz="2200" i="1" dirty="0">
                  <a:latin typeface="Century Gothic" charset="0"/>
                  <a:ea typeface="Century Gothic" charset="0"/>
                  <a:cs typeface="Century Gothic" charset="0"/>
                </a:endParaRPr>
              </a:p>
            </p:txBody>
          </p:sp>
          <p:sp>
            <p:nvSpPr>
              <p:cNvPr id="17" name="TextBox 16">
                <a:extLst>
                  <a:ext uri="{FF2B5EF4-FFF2-40B4-BE49-F238E27FC236}">
                    <a16:creationId xmlns:a16="http://schemas.microsoft.com/office/drawing/2014/main" id="{E02D3E7D-9689-4562-8B40-67790DECDAED}"/>
                  </a:ext>
                </a:extLst>
              </p:cNvPr>
              <p:cNvSpPr txBox="1"/>
              <p:nvPr/>
            </p:nvSpPr>
            <p:spPr>
              <a:xfrm>
                <a:off x="5931980" y="5827655"/>
                <a:ext cx="563296" cy="268555"/>
              </a:xfrm>
              <a:prstGeom prst="rect">
                <a:avLst/>
              </a:prstGeom>
              <a:noFill/>
            </p:spPr>
            <p:txBody>
              <a:bodyPr wrap="none" rtlCol="0">
                <a:spAutoFit/>
              </a:bodyPr>
              <a:lstStyle/>
              <a:p>
                <a:r>
                  <a:rPr lang="en-US" sz="2200" i="1" dirty="0" err="1">
                    <a:latin typeface="Century Gothic" charset="0"/>
                    <a:ea typeface="Century Gothic" charset="0"/>
                    <a:cs typeface="Century Gothic" charset="0"/>
                  </a:rPr>
                  <a:t>rpoD</a:t>
                </a:r>
                <a:endParaRPr lang="en-US" sz="2200" i="1" dirty="0">
                  <a:latin typeface="Century Gothic" charset="0"/>
                  <a:ea typeface="Century Gothic" charset="0"/>
                  <a:cs typeface="Century Gothic" charset="0"/>
                </a:endParaRPr>
              </a:p>
            </p:txBody>
          </p:sp>
          <p:sp>
            <p:nvSpPr>
              <p:cNvPr id="18" name="Rectangle 17">
                <a:extLst>
                  <a:ext uri="{FF2B5EF4-FFF2-40B4-BE49-F238E27FC236}">
                    <a16:creationId xmlns:a16="http://schemas.microsoft.com/office/drawing/2014/main" id="{698352D2-02F1-4B41-AB6B-BF6EFBDA8EFF}"/>
                  </a:ext>
                </a:extLst>
              </p:cNvPr>
              <p:cNvSpPr/>
              <p:nvPr/>
            </p:nvSpPr>
            <p:spPr>
              <a:xfrm>
                <a:off x="3559285" y="5854289"/>
                <a:ext cx="702823"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9" name="TextBox 18">
                <a:extLst>
                  <a:ext uri="{FF2B5EF4-FFF2-40B4-BE49-F238E27FC236}">
                    <a16:creationId xmlns:a16="http://schemas.microsoft.com/office/drawing/2014/main" id="{97D9AC1B-7415-4C16-9C71-54E2633027CD}"/>
                  </a:ext>
                </a:extLst>
              </p:cNvPr>
              <p:cNvSpPr txBox="1"/>
              <p:nvPr/>
            </p:nvSpPr>
            <p:spPr>
              <a:xfrm>
                <a:off x="3609726" y="5827657"/>
                <a:ext cx="577004" cy="268555"/>
              </a:xfrm>
              <a:prstGeom prst="rect">
                <a:avLst/>
              </a:prstGeom>
              <a:noFill/>
            </p:spPr>
            <p:txBody>
              <a:bodyPr wrap="none" rtlCol="0">
                <a:spAutoFit/>
              </a:bodyPr>
              <a:lstStyle/>
              <a:p>
                <a:r>
                  <a:rPr lang="en-US" sz="2200" i="1" dirty="0" err="1">
                    <a:latin typeface="Century Gothic" charset="0"/>
                    <a:ea typeface="Century Gothic" charset="0"/>
                    <a:cs typeface="Century Gothic" charset="0"/>
                  </a:rPr>
                  <a:t>yqeY</a:t>
                </a:r>
                <a:endParaRPr lang="en-US" sz="2200" i="1" dirty="0">
                  <a:latin typeface="Century Gothic" charset="0"/>
                  <a:ea typeface="Century Gothic" charset="0"/>
                  <a:cs typeface="Century Gothic" charset="0"/>
                </a:endParaRPr>
              </a:p>
            </p:txBody>
          </p:sp>
          <p:sp>
            <p:nvSpPr>
              <p:cNvPr id="11" name="TextBox 10">
                <a:extLst>
                  <a:ext uri="{FF2B5EF4-FFF2-40B4-BE49-F238E27FC236}">
                    <a16:creationId xmlns:a16="http://schemas.microsoft.com/office/drawing/2014/main" id="{AE96A1C4-9A3A-4524-9FFE-C7D1B7CA94B8}"/>
                  </a:ext>
                </a:extLst>
              </p:cNvPr>
              <p:cNvSpPr txBox="1"/>
              <p:nvPr/>
            </p:nvSpPr>
            <p:spPr>
              <a:xfrm>
                <a:off x="2873471" y="5833740"/>
                <a:ext cx="607584" cy="268555"/>
              </a:xfrm>
              <a:prstGeom prst="rect">
                <a:avLst/>
              </a:prstGeom>
              <a:noFill/>
            </p:spPr>
            <p:txBody>
              <a:bodyPr wrap="none" rtlCol="0">
                <a:spAutoFit/>
              </a:bodyPr>
              <a:lstStyle/>
              <a:p>
                <a:r>
                  <a:rPr lang="en-US" sz="2200" b="1" i="1" dirty="0">
                    <a:latin typeface="Century Gothic" charset="0"/>
                    <a:ea typeface="Century Gothic" charset="0"/>
                    <a:cs typeface="Century Gothic" charset="0"/>
                  </a:rPr>
                  <a:t>rpsU2</a:t>
                </a:r>
              </a:p>
            </p:txBody>
          </p:sp>
        </p:grpSp>
        <p:cxnSp>
          <p:nvCxnSpPr>
            <p:cNvPr id="28" name="Straight Connector 27">
              <a:extLst>
                <a:ext uri="{FF2B5EF4-FFF2-40B4-BE49-F238E27FC236}">
                  <a16:creationId xmlns:a16="http://schemas.microsoft.com/office/drawing/2014/main" id="{E1B42F70-5F01-4312-AF86-B4DBBB375442}"/>
                </a:ext>
              </a:extLst>
            </p:cNvPr>
            <p:cNvCxnSpPr>
              <a:cxnSpLocks/>
            </p:cNvCxnSpPr>
            <p:nvPr/>
          </p:nvCxnSpPr>
          <p:spPr>
            <a:xfrm flipV="1">
              <a:off x="375074" y="4180502"/>
              <a:ext cx="7597803" cy="44213"/>
            </a:xfrm>
            <a:prstGeom prst="line">
              <a:avLst/>
            </a:prstGeom>
            <a:ln w="5715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32" name="Group 31">
            <a:extLst>
              <a:ext uri="{FF2B5EF4-FFF2-40B4-BE49-F238E27FC236}">
                <a16:creationId xmlns:a16="http://schemas.microsoft.com/office/drawing/2014/main" id="{58180D8F-D048-4BEF-8F80-A8B6EBA848AE}"/>
              </a:ext>
            </a:extLst>
          </p:cNvPr>
          <p:cNvGrpSpPr/>
          <p:nvPr/>
        </p:nvGrpSpPr>
        <p:grpSpPr>
          <a:xfrm>
            <a:off x="8460257" y="3129996"/>
            <a:ext cx="1181434" cy="836294"/>
            <a:chOff x="5051905" y="2510640"/>
            <a:chExt cx="855722" cy="607249"/>
          </a:xfrm>
        </p:grpSpPr>
        <p:sp>
          <p:nvSpPr>
            <p:cNvPr id="33" name="Oval 32">
              <a:extLst>
                <a:ext uri="{FF2B5EF4-FFF2-40B4-BE49-F238E27FC236}">
                  <a16:creationId xmlns:a16="http://schemas.microsoft.com/office/drawing/2014/main" id="{2FCB74FF-4AC5-482D-B1BE-DE910D7B3D67}"/>
                </a:ext>
              </a:extLst>
            </p:cNvPr>
            <p:cNvSpPr/>
            <p:nvPr/>
          </p:nvSpPr>
          <p:spPr>
            <a:xfrm>
              <a:off x="5051905" y="2510640"/>
              <a:ext cx="855722" cy="501930"/>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E40CCC8A-D852-4567-95B6-21CCF7F1324A}"/>
                </a:ext>
              </a:extLst>
            </p:cNvPr>
            <p:cNvSpPr/>
            <p:nvPr/>
          </p:nvSpPr>
          <p:spPr>
            <a:xfrm>
              <a:off x="5127684" y="2835110"/>
              <a:ext cx="703551" cy="282779"/>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D1A38816-C5AB-47A8-B64E-8C4BF67BE007}"/>
                </a:ext>
              </a:extLst>
            </p:cNvPr>
            <p:cNvSpPr/>
            <p:nvPr/>
          </p:nvSpPr>
          <p:spPr>
            <a:xfrm rot="21097913">
              <a:off x="5188155" y="2860054"/>
              <a:ext cx="311655" cy="128261"/>
            </a:xfrm>
            <a:prstGeom prst="ellipse">
              <a:avLst/>
            </a:prstGeom>
            <a:solidFill>
              <a:srgbClr val="FF0000"/>
            </a:solidFill>
            <a:ln>
              <a:solidFill>
                <a:srgbClr val="7030A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4" name="Group 43">
            <a:extLst>
              <a:ext uri="{FF2B5EF4-FFF2-40B4-BE49-F238E27FC236}">
                <a16:creationId xmlns:a16="http://schemas.microsoft.com/office/drawing/2014/main" id="{2065D731-F3C7-4488-B4CA-0EBA6920B25D}"/>
              </a:ext>
            </a:extLst>
          </p:cNvPr>
          <p:cNvGrpSpPr/>
          <p:nvPr/>
        </p:nvGrpSpPr>
        <p:grpSpPr>
          <a:xfrm>
            <a:off x="8460257" y="1774738"/>
            <a:ext cx="1181434" cy="836294"/>
            <a:chOff x="5051905" y="2510640"/>
            <a:chExt cx="855722" cy="607249"/>
          </a:xfrm>
        </p:grpSpPr>
        <p:sp>
          <p:nvSpPr>
            <p:cNvPr id="45" name="Oval 44">
              <a:extLst>
                <a:ext uri="{FF2B5EF4-FFF2-40B4-BE49-F238E27FC236}">
                  <a16:creationId xmlns:a16="http://schemas.microsoft.com/office/drawing/2014/main" id="{A8F6B43F-F6D5-4489-959C-693A50B231B2}"/>
                </a:ext>
              </a:extLst>
            </p:cNvPr>
            <p:cNvSpPr/>
            <p:nvPr/>
          </p:nvSpPr>
          <p:spPr>
            <a:xfrm>
              <a:off x="5051905" y="2510640"/>
              <a:ext cx="855722" cy="501930"/>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12BA5138-47CD-427E-8EF7-4C3191BA99E7}"/>
                </a:ext>
              </a:extLst>
            </p:cNvPr>
            <p:cNvSpPr/>
            <p:nvPr/>
          </p:nvSpPr>
          <p:spPr>
            <a:xfrm>
              <a:off x="5127684" y="2835110"/>
              <a:ext cx="703551" cy="282779"/>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965BAB81-49C1-45A2-9803-17F535754FA7}"/>
                </a:ext>
              </a:extLst>
            </p:cNvPr>
            <p:cNvSpPr/>
            <p:nvPr/>
          </p:nvSpPr>
          <p:spPr>
            <a:xfrm rot="21097913">
              <a:off x="5188155" y="2860054"/>
              <a:ext cx="311655" cy="128261"/>
            </a:xfrm>
            <a:prstGeom prst="ellipse">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56" name="Group 55">
            <a:extLst>
              <a:ext uri="{FF2B5EF4-FFF2-40B4-BE49-F238E27FC236}">
                <a16:creationId xmlns:a16="http://schemas.microsoft.com/office/drawing/2014/main" id="{285EC0D3-9406-45FE-BA5C-F53DE6D6426F}"/>
              </a:ext>
            </a:extLst>
          </p:cNvPr>
          <p:cNvGrpSpPr/>
          <p:nvPr/>
        </p:nvGrpSpPr>
        <p:grpSpPr>
          <a:xfrm>
            <a:off x="8460257" y="4809748"/>
            <a:ext cx="1181434" cy="836296"/>
            <a:chOff x="5051905" y="2510639"/>
            <a:chExt cx="855722" cy="607250"/>
          </a:xfrm>
        </p:grpSpPr>
        <p:sp>
          <p:nvSpPr>
            <p:cNvPr id="57" name="Oval 56">
              <a:extLst>
                <a:ext uri="{FF2B5EF4-FFF2-40B4-BE49-F238E27FC236}">
                  <a16:creationId xmlns:a16="http://schemas.microsoft.com/office/drawing/2014/main" id="{D3B01E4A-7702-4367-A7A7-2CF3795E54EB}"/>
                </a:ext>
              </a:extLst>
            </p:cNvPr>
            <p:cNvSpPr/>
            <p:nvPr/>
          </p:nvSpPr>
          <p:spPr>
            <a:xfrm>
              <a:off x="5051905" y="2510639"/>
              <a:ext cx="855722" cy="501930"/>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7AA5ECDE-16FB-4D21-9015-14DBC0D5EF6D}"/>
                </a:ext>
              </a:extLst>
            </p:cNvPr>
            <p:cNvSpPr/>
            <p:nvPr/>
          </p:nvSpPr>
          <p:spPr>
            <a:xfrm>
              <a:off x="5127684" y="2835110"/>
              <a:ext cx="703551" cy="282779"/>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5BCC0233-5057-4269-BBB8-887D41089817}"/>
                </a:ext>
              </a:extLst>
            </p:cNvPr>
            <p:cNvSpPr/>
            <p:nvPr/>
          </p:nvSpPr>
          <p:spPr>
            <a:xfrm rot="21097913">
              <a:off x="5188155" y="2860054"/>
              <a:ext cx="311655" cy="128261"/>
            </a:xfrm>
            <a:prstGeom prst="ellipse">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9" name="Group 28">
            <a:extLst>
              <a:ext uri="{FF2B5EF4-FFF2-40B4-BE49-F238E27FC236}">
                <a16:creationId xmlns:a16="http://schemas.microsoft.com/office/drawing/2014/main" id="{C8D88673-005C-44E0-9941-34265127BF1D}"/>
              </a:ext>
            </a:extLst>
          </p:cNvPr>
          <p:cNvGrpSpPr/>
          <p:nvPr/>
        </p:nvGrpSpPr>
        <p:grpSpPr>
          <a:xfrm>
            <a:off x="1455809" y="1618302"/>
            <a:ext cx="527368" cy="757425"/>
            <a:chOff x="5299447" y="2480912"/>
            <a:chExt cx="796553" cy="447345"/>
          </a:xfrm>
        </p:grpSpPr>
        <p:cxnSp>
          <p:nvCxnSpPr>
            <p:cNvPr id="9" name="Straight Connector 8">
              <a:extLst>
                <a:ext uri="{FF2B5EF4-FFF2-40B4-BE49-F238E27FC236}">
                  <a16:creationId xmlns:a16="http://schemas.microsoft.com/office/drawing/2014/main" id="{4C5D8E56-C5A1-4CB4-AEAB-F8543993DB27}"/>
                </a:ext>
              </a:extLst>
            </p:cNvPr>
            <p:cNvCxnSpPr>
              <a:cxnSpLocks/>
            </p:cNvCxnSpPr>
            <p:nvPr/>
          </p:nvCxnSpPr>
          <p:spPr>
            <a:xfrm>
              <a:off x="5299447" y="2480912"/>
              <a:ext cx="0" cy="447345"/>
            </a:xfrm>
            <a:prstGeom prst="line">
              <a:avLst/>
            </a:prstGeom>
            <a:ln w="12700"/>
          </p:spPr>
          <p:style>
            <a:lnRef idx="1">
              <a:schemeClr val="dk1"/>
            </a:lnRef>
            <a:fillRef idx="0">
              <a:schemeClr val="dk1"/>
            </a:fillRef>
            <a:effectRef idx="0">
              <a:schemeClr val="dk1"/>
            </a:effectRef>
            <a:fontRef idx="minor">
              <a:schemeClr val="tx1"/>
            </a:fontRef>
          </p:style>
        </p:cxnSp>
        <p:cxnSp>
          <p:nvCxnSpPr>
            <p:cNvPr id="27" name="Straight Arrow Connector 26">
              <a:extLst>
                <a:ext uri="{FF2B5EF4-FFF2-40B4-BE49-F238E27FC236}">
                  <a16:creationId xmlns:a16="http://schemas.microsoft.com/office/drawing/2014/main" id="{5D73B5C0-4F79-4A61-B18F-0E26945E3472}"/>
                </a:ext>
              </a:extLst>
            </p:cNvPr>
            <p:cNvCxnSpPr/>
            <p:nvPr/>
          </p:nvCxnSpPr>
          <p:spPr>
            <a:xfrm>
              <a:off x="5299447" y="2480912"/>
              <a:ext cx="79655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68" name="Group 67">
            <a:extLst>
              <a:ext uri="{FF2B5EF4-FFF2-40B4-BE49-F238E27FC236}">
                <a16:creationId xmlns:a16="http://schemas.microsoft.com/office/drawing/2014/main" id="{331EF46C-3D81-40FB-9150-38E3D410086B}"/>
              </a:ext>
            </a:extLst>
          </p:cNvPr>
          <p:cNvGrpSpPr/>
          <p:nvPr/>
        </p:nvGrpSpPr>
        <p:grpSpPr>
          <a:xfrm>
            <a:off x="1306351" y="3017658"/>
            <a:ext cx="527368" cy="757425"/>
            <a:chOff x="5299447" y="2480912"/>
            <a:chExt cx="796553" cy="447345"/>
          </a:xfrm>
        </p:grpSpPr>
        <p:cxnSp>
          <p:nvCxnSpPr>
            <p:cNvPr id="69" name="Straight Connector 68">
              <a:extLst>
                <a:ext uri="{FF2B5EF4-FFF2-40B4-BE49-F238E27FC236}">
                  <a16:creationId xmlns:a16="http://schemas.microsoft.com/office/drawing/2014/main" id="{457B1360-BE97-46FE-B233-D0F8B12C155A}"/>
                </a:ext>
              </a:extLst>
            </p:cNvPr>
            <p:cNvCxnSpPr>
              <a:cxnSpLocks/>
            </p:cNvCxnSpPr>
            <p:nvPr/>
          </p:nvCxnSpPr>
          <p:spPr>
            <a:xfrm>
              <a:off x="5299447" y="2480912"/>
              <a:ext cx="0" cy="447345"/>
            </a:xfrm>
            <a:prstGeom prst="line">
              <a:avLst/>
            </a:prstGeom>
            <a:ln w="12700"/>
          </p:spPr>
          <p:style>
            <a:lnRef idx="1">
              <a:schemeClr val="dk1"/>
            </a:lnRef>
            <a:fillRef idx="0">
              <a:schemeClr val="dk1"/>
            </a:fillRef>
            <a:effectRef idx="0">
              <a:schemeClr val="dk1"/>
            </a:effectRef>
            <a:fontRef idx="minor">
              <a:schemeClr val="tx1"/>
            </a:fontRef>
          </p:style>
        </p:cxnSp>
        <p:cxnSp>
          <p:nvCxnSpPr>
            <p:cNvPr id="70" name="Straight Arrow Connector 69">
              <a:extLst>
                <a:ext uri="{FF2B5EF4-FFF2-40B4-BE49-F238E27FC236}">
                  <a16:creationId xmlns:a16="http://schemas.microsoft.com/office/drawing/2014/main" id="{7481F4CA-2549-4180-B27D-6A2C1CE0F32C}"/>
                </a:ext>
              </a:extLst>
            </p:cNvPr>
            <p:cNvCxnSpPr/>
            <p:nvPr/>
          </p:nvCxnSpPr>
          <p:spPr>
            <a:xfrm>
              <a:off x="5299447" y="2480912"/>
              <a:ext cx="79655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71" name="Group 70">
            <a:extLst>
              <a:ext uri="{FF2B5EF4-FFF2-40B4-BE49-F238E27FC236}">
                <a16:creationId xmlns:a16="http://schemas.microsoft.com/office/drawing/2014/main" id="{CF0DE6A2-D168-447C-AC32-4D5E1C47F0A1}"/>
              </a:ext>
            </a:extLst>
          </p:cNvPr>
          <p:cNvGrpSpPr/>
          <p:nvPr/>
        </p:nvGrpSpPr>
        <p:grpSpPr>
          <a:xfrm>
            <a:off x="1306111" y="4583781"/>
            <a:ext cx="527368" cy="757425"/>
            <a:chOff x="5299447" y="2480912"/>
            <a:chExt cx="796553" cy="447345"/>
          </a:xfrm>
        </p:grpSpPr>
        <p:cxnSp>
          <p:nvCxnSpPr>
            <p:cNvPr id="72" name="Straight Connector 71">
              <a:extLst>
                <a:ext uri="{FF2B5EF4-FFF2-40B4-BE49-F238E27FC236}">
                  <a16:creationId xmlns:a16="http://schemas.microsoft.com/office/drawing/2014/main" id="{97B89B47-EC89-43C2-9CD7-D6E0F3389683}"/>
                </a:ext>
              </a:extLst>
            </p:cNvPr>
            <p:cNvCxnSpPr>
              <a:cxnSpLocks/>
            </p:cNvCxnSpPr>
            <p:nvPr/>
          </p:nvCxnSpPr>
          <p:spPr>
            <a:xfrm>
              <a:off x="5299447" y="2480912"/>
              <a:ext cx="0" cy="447345"/>
            </a:xfrm>
            <a:prstGeom prst="line">
              <a:avLst/>
            </a:prstGeom>
            <a:ln w="12700"/>
          </p:spPr>
          <p:style>
            <a:lnRef idx="1">
              <a:schemeClr val="dk1"/>
            </a:lnRef>
            <a:fillRef idx="0">
              <a:schemeClr val="dk1"/>
            </a:fillRef>
            <a:effectRef idx="0">
              <a:schemeClr val="dk1"/>
            </a:effectRef>
            <a:fontRef idx="minor">
              <a:schemeClr val="tx1"/>
            </a:fontRef>
          </p:style>
        </p:cxnSp>
        <p:cxnSp>
          <p:nvCxnSpPr>
            <p:cNvPr id="73" name="Straight Arrow Connector 72">
              <a:extLst>
                <a:ext uri="{FF2B5EF4-FFF2-40B4-BE49-F238E27FC236}">
                  <a16:creationId xmlns:a16="http://schemas.microsoft.com/office/drawing/2014/main" id="{78602E2B-D57E-4A82-BCAF-935AD7D71DB0}"/>
                </a:ext>
              </a:extLst>
            </p:cNvPr>
            <p:cNvCxnSpPr/>
            <p:nvPr/>
          </p:nvCxnSpPr>
          <p:spPr>
            <a:xfrm>
              <a:off x="5299447" y="2480912"/>
              <a:ext cx="79655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46" name="Group 45">
            <a:extLst>
              <a:ext uri="{FF2B5EF4-FFF2-40B4-BE49-F238E27FC236}">
                <a16:creationId xmlns:a16="http://schemas.microsoft.com/office/drawing/2014/main" id="{F11C8A24-2703-2D44-AE34-6DAEFDB67740}"/>
              </a:ext>
            </a:extLst>
          </p:cNvPr>
          <p:cNvGrpSpPr/>
          <p:nvPr/>
        </p:nvGrpSpPr>
        <p:grpSpPr>
          <a:xfrm>
            <a:off x="8460257" y="5954563"/>
            <a:ext cx="1181434" cy="836296"/>
            <a:chOff x="5051905" y="2510639"/>
            <a:chExt cx="855722" cy="607250"/>
          </a:xfrm>
        </p:grpSpPr>
        <p:sp>
          <p:nvSpPr>
            <p:cNvPr id="47" name="Oval 46">
              <a:extLst>
                <a:ext uri="{FF2B5EF4-FFF2-40B4-BE49-F238E27FC236}">
                  <a16:creationId xmlns:a16="http://schemas.microsoft.com/office/drawing/2014/main" id="{272D72FF-9776-7748-82A0-EE14A2DA6FF7}"/>
                </a:ext>
              </a:extLst>
            </p:cNvPr>
            <p:cNvSpPr/>
            <p:nvPr/>
          </p:nvSpPr>
          <p:spPr>
            <a:xfrm>
              <a:off x="5051905" y="2510639"/>
              <a:ext cx="855722" cy="501930"/>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11767B2D-808D-DA49-A82A-E2083BD749DF}"/>
                </a:ext>
              </a:extLst>
            </p:cNvPr>
            <p:cNvSpPr/>
            <p:nvPr/>
          </p:nvSpPr>
          <p:spPr>
            <a:xfrm>
              <a:off x="5127684" y="2835110"/>
              <a:ext cx="703551" cy="282779"/>
            </a:xfrm>
            <a:prstGeom prst="ellipse">
              <a:avLst/>
            </a:prstGeom>
            <a:solidFill>
              <a:schemeClr val="accent3">
                <a:lumMod val="20000"/>
                <a:lumOff val="80000"/>
              </a:schemeClr>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8" name="Oval 7">
            <a:extLst>
              <a:ext uri="{FF2B5EF4-FFF2-40B4-BE49-F238E27FC236}">
                <a16:creationId xmlns:a16="http://schemas.microsoft.com/office/drawing/2014/main" id="{FE9EB2F5-809E-8448-B41C-0E92934B8655}"/>
              </a:ext>
            </a:extLst>
          </p:cNvPr>
          <p:cNvSpPr/>
          <p:nvPr/>
        </p:nvSpPr>
        <p:spPr>
          <a:xfrm>
            <a:off x="446726" y="2518690"/>
            <a:ext cx="9729627" cy="1881678"/>
          </a:xfrm>
          <a:prstGeom prst="ellipse">
            <a:avLst/>
          </a:prstGeom>
          <a:noFill/>
          <a:ln w="28575">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20CA9D94-894F-0044-9D01-0F5056D2F215}"/>
              </a:ext>
            </a:extLst>
          </p:cNvPr>
          <p:cNvSpPr txBox="1"/>
          <p:nvPr/>
        </p:nvSpPr>
        <p:spPr>
          <a:xfrm>
            <a:off x="9748834" y="2760664"/>
            <a:ext cx="2313326" cy="369332"/>
          </a:xfrm>
          <a:prstGeom prst="rect">
            <a:avLst/>
          </a:prstGeom>
          <a:noFill/>
        </p:spPr>
        <p:txBody>
          <a:bodyPr wrap="none" rtlCol="0">
            <a:spAutoFit/>
          </a:bodyPr>
          <a:lstStyle/>
          <a:p>
            <a:r>
              <a:rPr lang="en-US"/>
              <a:t>Implicated in virulence</a:t>
            </a:r>
          </a:p>
        </p:txBody>
      </p:sp>
      <p:sp>
        <p:nvSpPr>
          <p:cNvPr id="26" name="TextBox 25">
            <a:extLst>
              <a:ext uri="{FF2B5EF4-FFF2-40B4-BE49-F238E27FC236}">
                <a16:creationId xmlns:a16="http://schemas.microsoft.com/office/drawing/2014/main" id="{D9A6FC03-8CBF-EC4B-8348-23175920E58D}"/>
              </a:ext>
            </a:extLst>
          </p:cNvPr>
          <p:cNvSpPr txBox="1"/>
          <p:nvPr/>
        </p:nvSpPr>
        <p:spPr>
          <a:xfrm>
            <a:off x="1191802" y="6287784"/>
            <a:ext cx="5078250" cy="369332"/>
          </a:xfrm>
          <a:prstGeom prst="rect">
            <a:avLst/>
          </a:prstGeom>
          <a:noFill/>
        </p:spPr>
        <p:txBody>
          <a:bodyPr wrap="none" rtlCol="0">
            <a:spAutoFit/>
          </a:bodyPr>
          <a:lstStyle/>
          <a:p>
            <a:r>
              <a:rPr lang="en-US"/>
              <a:t>When is this gene expressed? When is bS21-2 used?</a:t>
            </a:r>
          </a:p>
        </p:txBody>
      </p:sp>
      <p:sp>
        <p:nvSpPr>
          <p:cNvPr id="30" name="TextBox 29">
            <a:extLst>
              <a:ext uri="{FF2B5EF4-FFF2-40B4-BE49-F238E27FC236}">
                <a16:creationId xmlns:a16="http://schemas.microsoft.com/office/drawing/2014/main" id="{0A18485C-E42B-CC4D-8D82-76003B78832F}"/>
              </a:ext>
            </a:extLst>
          </p:cNvPr>
          <p:cNvSpPr txBox="1"/>
          <p:nvPr/>
        </p:nvSpPr>
        <p:spPr>
          <a:xfrm>
            <a:off x="9548475" y="3320105"/>
            <a:ext cx="2808333" cy="369332"/>
          </a:xfrm>
          <a:prstGeom prst="rect">
            <a:avLst/>
          </a:prstGeom>
          <a:noFill/>
        </p:spPr>
        <p:txBody>
          <a:bodyPr wrap="none" rtlCol="0">
            <a:spAutoFit/>
          </a:bodyPr>
          <a:lstStyle/>
          <a:p>
            <a:r>
              <a:rPr lang="en-US"/>
              <a:t>bS21-2 containing ribosome</a:t>
            </a:r>
          </a:p>
        </p:txBody>
      </p:sp>
    </p:spTree>
    <p:extLst>
      <p:ext uri="{BB962C8B-B14F-4D97-AF65-F5344CB8AC3E}">
        <p14:creationId xmlns:p14="http://schemas.microsoft.com/office/powerpoint/2010/main" val="2221195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ranslation Tom Kristensen, - ppt download">
            <a:extLst>
              <a:ext uri="{FF2B5EF4-FFF2-40B4-BE49-F238E27FC236}">
                <a16:creationId xmlns:a16="http://schemas.microsoft.com/office/drawing/2014/main" id="{BB837DC2-B058-824C-900A-C88AE3C665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80CBCF8-AB8B-2A4B-924D-1698BB0E7AA5}"/>
              </a:ext>
            </a:extLst>
          </p:cNvPr>
          <p:cNvSpPr txBox="1"/>
          <p:nvPr/>
        </p:nvSpPr>
        <p:spPr>
          <a:xfrm>
            <a:off x="315469" y="4477871"/>
            <a:ext cx="4807859" cy="1477328"/>
          </a:xfrm>
          <a:prstGeom prst="rect">
            <a:avLst/>
          </a:prstGeom>
          <a:noFill/>
        </p:spPr>
        <p:txBody>
          <a:bodyPr wrap="square" rtlCol="0">
            <a:spAutoFit/>
          </a:bodyPr>
          <a:lstStyle/>
          <a:p>
            <a:r>
              <a:rPr lang="en-US"/>
              <a:t>Is this what happens with bS21-2?</a:t>
            </a:r>
          </a:p>
          <a:p>
            <a:r>
              <a:rPr lang="en-US"/>
              <a:t>Expectations: </a:t>
            </a:r>
          </a:p>
          <a:p>
            <a:r>
              <a:rPr lang="en-US"/>
              <a:t>if bS21-2 is “ribosomal protein 2” and there is no bS21-2-&gt;  more translation and stabilization of transcript – more RNA from same operon</a:t>
            </a:r>
          </a:p>
        </p:txBody>
      </p:sp>
      <p:sp>
        <p:nvSpPr>
          <p:cNvPr id="6" name="TextBox 5">
            <a:extLst>
              <a:ext uri="{FF2B5EF4-FFF2-40B4-BE49-F238E27FC236}">
                <a16:creationId xmlns:a16="http://schemas.microsoft.com/office/drawing/2014/main" id="{E341A6D3-3406-6C44-852E-96E0BB62B514}"/>
              </a:ext>
            </a:extLst>
          </p:cNvPr>
          <p:cNvSpPr txBox="1"/>
          <p:nvPr/>
        </p:nvSpPr>
        <p:spPr>
          <a:xfrm>
            <a:off x="9184341" y="4108539"/>
            <a:ext cx="2449260" cy="369332"/>
          </a:xfrm>
          <a:prstGeom prst="rect">
            <a:avLst/>
          </a:prstGeom>
          <a:noFill/>
        </p:spPr>
        <p:txBody>
          <a:bodyPr wrap="none" rtlCol="0">
            <a:spAutoFit/>
          </a:bodyPr>
          <a:lstStyle/>
          <a:p>
            <a:r>
              <a:rPr lang="en-US"/>
              <a:t>-&gt; degradation of mRNA</a:t>
            </a:r>
          </a:p>
        </p:txBody>
      </p:sp>
    </p:spTree>
    <p:extLst>
      <p:ext uri="{BB962C8B-B14F-4D97-AF65-F5344CB8AC3E}">
        <p14:creationId xmlns:p14="http://schemas.microsoft.com/office/powerpoint/2010/main" val="3238417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37">
            <a:extLst>
              <a:ext uri="{FF2B5EF4-FFF2-40B4-BE49-F238E27FC236}">
                <a16:creationId xmlns:a16="http://schemas.microsoft.com/office/drawing/2014/main" id="{8F8355C1-B48B-2A4E-9C94-808BA73CF0FD}"/>
              </a:ext>
            </a:extLst>
          </p:cNvPr>
          <p:cNvPicPr>
            <a:picLocks noChangeAspect="1"/>
          </p:cNvPicPr>
          <p:nvPr/>
        </p:nvPicPr>
        <p:blipFill>
          <a:blip r:embed="rId3"/>
          <a:stretch>
            <a:fillRect/>
          </a:stretch>
        </p:blipFill>
        <p:spPr>
          <a:xfrm>
            <a:off x="-1" y="1773340"/>
            <a:ext cx="12192000" cy="4180974"/>
          </a:xfrm>
          <a:prstGeom prst="rect">
            <a:avLst/>
          </a:prstGeom>
        </p:spPr>
      </p:pic>
      <p:sp>
        <p:nvSpPr>
          <p:cNvPr id="2" name="Title 1">
            <a:extLst>
              <a:ext uri="{FF2B5EF4-FFF2-40B4-BE49-F238E27FC236}">
                <a16:creationId xmlns:a16="http://schemas.microsoft.com/office/drawing/2014/main" id="{F2FE53BA-B60B-432B-A28F-475D4AD38747}"/>
              </a:ext>
            </a:extLst>
          </p:cNvPr>
          <p:cNvSpPr>
            <a:spLocks noGrp="1"/>
          </p:cNvSpPr>
          <p:nvPr>
            <p:ph type="title"/>
          </p:nvPr>
        </p:nvSpPr>
        <p:spPr/>
        <p:txBody>
          <a:bodyPr>
            <a:normAutofit fontScale="90000"/>
          </a:bodyPr>
          <a:lstStyle/>
          <a:p>
            <a:r>
              <a:rPr lang="en-US" dirty="0"/>
              <a:t>There are multiples bS21 homologs in </a:t>
            </a:r>
            <a:r>
              <a:rPr lang="en-US" i="1" dirty="0"/>
              <a:t>Francisella tularensis </a:t>
            </a:r>
          </a:p>
        </p:txBody>
      </p:sp>
      <p:grpSp>
        <p:nvGrpSpPr>
          <p:cNvPr id="3" name="Group 2">
            <a:extLst>
              <a:ext uri="{FF2B5EF4-FFF2-40B4-BE49-F238E27FC236}">
                <a16:creationId xmlns:a16="http://schemas.microsoft.com/office/drawing/2014/main" id="{1B92F4DE-56FB-4C41-A4C7-C875F904ED82}"/>
              </a:ext>
            </a:extLst>
          </p:cNvPr>
          <p:cNvGrpSpPr/>
          <p:nvPr/>
        </p:nvGrpSpPr>
        <p:grpSpPr>
          <a:xfrm>
            <a:off x="2782120" y="6031284"/>
            <a:ext cx="6271992" cy="428803"/>
            <a:chOff x="375074" y="3675587"/>
            <a:chExt cx="7597803" cy="549128"/>
          </a:xfrm>
        </p:grpSpPr>
        <p:grpSp>
          <p:nvGrpSpPr>
            <p:cNvPr id="10" name="Group 9">
              <a:extLst>
                <a:ext uri="{FF2B5EF4-FFF2-40B4-BE49-F238E27FC236}">
                  <a16:creationId xmlns:a16="http://schemas.microsoft.com/office/drawing/2014/main" id="{AECAF56C-1FF8-461B-A083-A9E4DBA1F9D0}"/>
                </a:ext>
              </a:extLst>
            </p:cNvPr>
            <p:cNvGrpSpPr/>
            <p:nvPr/>
          </p:nvGrpSpPr>
          <p:grpSpPr>
            <a:xfrm>
              <a:off x="682215" y="3675587"/>
              <a:ext cx="6863619" cy="527506"/>
              <a:chOff x="2873471" y="5821692"/>
              <a:chExt cx="3972892" cy="280603"/>
            </a:xfrm>
          </p:grpSpPr>
          <p:sp>
            <p:nvSpPr>
              <p:cNvPr id="12" name="Rectangle 11">
                <a:extLst>
                  <a:ext uri="{FF2B5EF4-FFF2-40B4-BE49-F238E27FC236}">
                    <a16:creationId xmlns:a16="http://schemas.microsoft.com/office/drawing/2014/main" id="{2C00F6EE-7F1E-4C55-9248-A39881C85FB4}"/>
                  </a:ext>
                </a:extLst>
              </p:cNvPr>
              <p:cNvSpPr/>
              <p:nvPr/>
            </p:nvSpPr>
            <p:spPr>
              <a:xfrm>
                <a:off x="4335968" y="5854290"/>
                <a:ext cx="1209368"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4" name="Rectangle 13">
                <a:extLst>
                  <a:ext uri="{FF2B5EF4-FFF2-40B4-BE49-F238E27FC236}">
                    <a16:creationId xmlns:a16="http://schemas.microsoft.com/office/drawing/2014/main" id="{535FAEE5-7563-4F02-A146-3EBF747ABDC8}"/>
                  </a:ext>
                </a:extLst>
              </p:cNvPr>
              <p:cNvSpPr/>
              <p:nvPr/>
            </p:nvSpPr>
            <p:spPr>
              <a:xfrm>
                <a:off x="2886174" y="5854289"/>
                <a:ext cx="608685" cy="235974"/>
              </a:xfrm>
              <a:prstGeom prst="rect">
                <a:avLst/>
              </a:prstGeom>
              <a:solidFill>
                <a:srgbClr val="FF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5" name="Rectangle 14">
                <a:extLst>
                  <a:ext uri="{FF2B5EF4-FFF2-40B4-BE49-F238E27FC236}">
                    <a16:creationId xmlns:a16="http://schemas.microsoft.com/office/drawing/2014/main" id="{188F732B-9348-4CEA-AC35-5AB68F45D103}"/>
                  </a:ext>
                </a:extLst>
              </p:cNvPr>
              <p:cNvSpPr/>
              <p:nvPr/>
            </p:nvSpPr>
            <p:spPr>
              <a:xfrm>
                <a:off x="5636995" y="5854290"/>
                <a:ext cx="1209368"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6" name="TextBox 15">
                <a:extLst>
                  <a:ext uri="{FF2B5EF4-FFF2-40B4-BE49-F238E27FC236}">
                    <a16:creationId xmlns:a16="http://schemas.microsoft.com/office/drawing/2014/main" id="{A15446D8-3622-4E5E-932B-72EC3FC94227}"/>
                  </a:ext>
                </a:extLst>
              </p:cNvPr>
              <p:cNvSpPr txBox="1"/>
              <p:nvPr/>
            </p:nvSpPr>
            <p:spPr>
              <a:xfrm>
                <a:off x="4572301" y="5821692"/>
                <a:ext cx="649762" cy="268555"/>
              </a:xfrm>
              <a:prstGeom prst="rect">
                <a:avLst/>
              </a:prstGeom>
              <a:noFill/>
            </p:spPr>
            <p:txBody>
              <a:bodyPr wrap="none" rtlCol="0">
                <a:spAutoFit/>
              </a:bodyPr>
              <a:lstStyle/>
              <a:p>
                <a:r>
                  <a:rPr lang="en-US" sz="2200" i="1" dirty="0" err="1">
                    <a:latin typeface="Century Gothic" charset="0"/>
                    <a:ea typeface="Century Gothic" charset="0"/>
                    <a:cs typeface="Century Gothic" charset="0"/>
                  </a:rPr>
                  <a:t>dnaG</a:t>
                </a:r>
                <a:endParaRPr lang="en-US" sz="2200" i="1" dirty="0">
                  <a:latin typeface="Century Gothic" charset="0"/>
                  <a:ea typeface="Century Gothic" charset="0"/>
                  <a:cs typeface="Century Gothic" charset="0"/>
                </a:endParaRPr>
              </a:p>
            </p:txBody>
          </p:sp>
          <p:sp>
            <p:nvSpPr>
              <p:cNvPr id="17" name="TextBox 16">
                <a:extLst>
                  <a:ext uri="{FF2B5EF4-FFF2-40B4-BE49-F238E27FC236}">
                    <a16:creationId xmlns:a16="http://schemas.microsoft.com/office/drawing/2014/main" id="{E02D3E7D-9689-4562-8B40-67790DECDAED}"/>
                  </a:ext>
                </a:extLst>
              </p:cNvPr>
              <p:cNvSpPr txBox="1"/>
              <p:nvPr/>
            </p:nvSpPr>
            <p:spPr>
              <a:xfrm>
                <a:off x="5931980" y="5827655"/>
                <a:ext cx="563296" cy="268555"/>
              </a:xfrm>
              <a:prstGeom prst="rect">
                <a:avLst/>
              </a:prstGeom>
              <a:noFill/>
            </p:spPr>
            <p:txBody>
              <a:bodyPr wrap="none" rtlCol="0">
                <a:spAutoFit/>
              </a:bodyPr>
              <a:lstStyle/>
              <a:p>
                <a:r>
                  <a:rPr lang="en-US" sz="2200" i="1" dirty="0" err="1">
                    <a:latin typeface="Century Gothic" charset="0"/>
                    <a:ea typeface="Century Gothic" charset="0"/>
                    <a:cs typeface="Century Gothic" charset="0"/>
                  </a:rPr>
                  <a:t>rpoD</a:t>
                </a:r>
                <a:endParaRPr lang="en-US" sz="2200" i="1" dirty="0">
                  <a:latin typeface="Century Gothic" charset="0"/>
                  <a:ea typeface="Century Gothic" charset="0"/>
                  <a:cs typeface="Century Gothic" charset="0"/>
                </a:endParaRPr>
              </a:p>
            </p:txBody>
          </p:sp>
          <p:sp>
            <p:nvSpPr>
              <p:cNvPr id="18" name="Rectangle 17">
                <a:extLst>
                  <a:ext uri="{FF2B5EF4-FFF2-40B4-BE49-F238E27FC236}">
                    <a16:creationId xmlns:a16="http://schemas.microsoft.com/office/drawing/2014/main" id="{698352D2-02F1-4B41-AB6B-BF6EFBDA8EFF}"/>
                  </a:ext>
                </a:extLst>
              </p:cNvPr>
              <p:cNvSpPr/>
              <p:nvPr/>
            </p:nvSpPr>
            <p:spPr>
              <a:xfrm>
                <a:off x="3559285" y="5854289"/>
                <a:ext cx="702823" cy="23597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0" i="1"/>
              </a:p>
            </p:txBody>
          </p:sp>
          <p:sp>
            <p:nvSpPr>
              <p:cNvPr id="19" name="TextBox 18">
                <a:extLst>
                  <a:ext uri="{FF2B5EF4-FFF2-40B4-BE49-F238E27FC236}">
                    <a16:creationId xmlns:a16="http://schemas.microsoft.com/office/drawing/2014/main" id="{97D9AC1B-7415-4C16-9C71-54E2633027CD}"/>
                  </a:ext>
                </a:extLst>
              </p:cNvPr>
              <p:cNvSpPr txBox="1"/>
              <p:nvPr/>
            </p:nvSpPr>
            <p:spPr>
              <a:xfrm>
                <a:off x="3609726" y="5827657"/>
                <a:ext cx="577004" cy="268555"/>
              </a:xfrm>
              <a:prstGeom prst="rect">
                <a:avLst/>
              </a:prstGeom>
              <a:noFill/>
            </p:spPr>
            <p:txBody>
              <a:bodyPr wrap="none" rtlCol="0">
                <a:spAutoFit/>
              </a:bodyPr>
              <a:lstStyle/>
              <a:p>
                <a:r>
                  <a:rPr lang="en-US" sz="2200" i="1" dirty="0" err="1">
                    <a:latin typeface="Century Gothic" charset="0"/>
                    <a:ea typeface="Century Gothic" charset="0"/>
                    <a:cs typeface="Century Gothic" charset="0"/>
                  </a:rPr>
                  <a:t>yqeY</a:t>
                </a:r>
                <a:endParaRPr lang="en-US" sz="2200" i="1" dirty="0">
                  <a:latin typeface="Century Gothic" charset="0"/>
                  <a:ea typeface="Century Gothic" charset="0"/>
                  <a:cs typeface="Century Gothic" charset="0"/>
                </a:endParaRPr>
              </a:p>
            </p:txBody>
          </p:sp>
          <p:sp>
            <p:nvSpPr>
              <p:cNvPr id="11" name="TextBox 10">
                <a:extLst>
                  <a:ext uri="{FF2B5EF4-FFF2-40B4-BE49-F238E27FC236}">
                    <a16:creationId xmlns:a16="http://schemas.microsoft.com/office/drawing/2014/main" id="{AE96A1C4-9A3A-4524-9FFE-C7D1B7CA94B8}"/>
                  </a:ext>
                </a:extLst>
              </p:cNvPr>
              <p:cNvSpPr txBox="1"/>
              <p:nvPr/>
            </p:nvSpPr>
            <p:spPr>
              <a:xfrm>
                <a:off x="2873471" y="5833740"/>
                <a:ext cx="607584" cy="268555"/>
              </a:xfrm>
              <a:prstGeom prst="rect">
                <a:avLst/>
              </a:prstGeom>
              <a:noFill/>
            </p:spPr>
            <p:txBody>
              <a:bodyPr wrap="none" rtlCol="0">
                <a:spAutoFit/>
              </a:bodyPr>
              <a:lstStyle/>
              <a:p>
                <a:r>
                  <a:rPr lang="en-US" sz="2200" b="1" i="1" dirty="0">
                    <a:latin typeface="Century Gothic" charset="0"/>
                    <a:ea typeface="Century Gothic" charset="0"/>
                    <a:cs typeface="Century Gothic" charset="0"/>
                  </a:rPr>
                  <a:t>rpsU2</a:t>
                </a:r>
              </a:p>
            </p:txBody>
          </p:sp>
        </p:grpSp>
        <p:cxnSp>
          <p:nvCxnSpPr>
            <p:cNvPr id="28" name="Straight Connector 27">
              <a:extLst>
                <a:ext uri="{FF2B5EF4-FFF2-40B4-BE49-F238E27FC236}">
                  <a16:creationId xmlns:a16="http://schemas.microsoft.com/office/drawing/2014/main" id="{E1B42F70-5F01-4312-AF86-B4DBBB375442}"/>
                </a:ext>
              </a:extLst>
            </p:cNvPr>
            <p:cNvCxnSpPr>
              <a:cxnSpLocks/>
            </p:cNvCxnSpPr>
            <p:nvPr/>
          </p:nvCxnSpPr>
          <p:spPr>
            <a:xfrm flipV="1">
              <a:off x="375074" y="4180502"/>
              <a:ext cx="7597803" cy="44213"/>
            </a:xfrm>
            <a:prstGeom prst="line">
              <a:avLst/>
            </a:prstGeom>
            <a:ln w="5715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68" name="Group 67">
            <a:extLst>
              <a:ext uri="{FF2B5EF4-FFF2-40B4-BE49-F238E27FC236}">
                <a16:creationId xmlns:a16="http://schemas.microsoft.com/office/drawing/2014/main" id="{331EF46C-3D81-40FB-9150-38E3D410086B}"/>
              </a:ext>
            </a:extLst>
          </p:cNvPr>
          <p:cNvGrpSpPr/>
          <p:nvPr/>
        </p:nvGrpSpPr>
        <p:grpSpPr>
          <a:xfrm>
            <a:off x="2840945" y="5737591"/>
            <a:ext cx="527368" cy="757425"/>
            <a:chOff x="5299447" y="2480912"/>
            <a:chExt cx="796553" cy="447345"/>
          </a:xfrm>
        </p:grpSpPr>
        <p:cxnSp>
          <p:nvCxnSpPr>
            <p:cNvPr id="69" name="Straight Connector 68">
              <a:extLst>
                <a:ext uri="{FF2B5EF4-FFF2-40B4-BE49-F238E27FC236}">
                  <a16:creationId xmlns:a16="http://schemas.microsoft.com/office/drawing/2014/main" id="{457B1360-BE97-46FE-B233-D0F8B12C155A}"/>
                </a:ext>
              </a:extLst>
            </p:cNvPr>
            <p:cNvCxnSpPr>
              <a:cxnSpLocks/>
            </p:cNvCxnSpPr>
            <p:nvPr/>
          </p:nvCxnSpPr>
          <p:spPr>
            <a:xfrm>
              <a:off x="5299447" y="2480912"/>
              <a:ext cx="0" cy="447345"/>
            </a:xfrm>
            <a:prstGeom prst="line">
              <a:avLst/>
            </a:prstGeom>
            <a:ln w="12700"/>
          </p:spPr>
          <p:style>
            <a:lnRef idx="1">
              <a:schemeClr val="dk1"/>
            </a:lnRef>
            <a:fillRef idx="0">
              <a:schemeClr val="dk1"/>
            </a:fillRef>
            <a:effectRef idx="0">
              <a:schemeClr val="dk1"/>
            </a:effectRef>
            <a:fontRef idx="minor">
              <a:schemeClr val="tx1"/>
            </a:fontRef>
          </p:style>
        </p:cxnSp>
        <p:cxnSp>
          <p:nvCxnSpPr>
            <p:cNvPr id="70" name="Straight Arrow Connector 69">
              <a:extLst>
                <a:ext uri="{FF2B5EF4-FFF2-40B4-BE49-F238E27FC236}">
                  <a16:creationId xmlns:a16="http://schemas.microsoft.com/office/drawing/2014/main" id="{7481F4CA-2549-4180-B27D-6A2C1CE0F32C}"/>
                </a:ext>
              </a:extLst>
            </p:cNvPr>
            <p:cNvCxnSpPr/>
            <p:nvPr/>
          </p:nvCxnSpPr>
          <p:spPr>
            <a:xfrm>
              <a:off x="5299447" y="2480912"/>
              <a:ext cx="79655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cxnSp>
        <p:nvCxnSpPr>
          <p:cNvPr id="42" name="Straight Arrow Connector 41">
            <a:extLst>
              <a:ext uri="{FF2B5EF4-FFF2-40B4-BE49-F238E27FC236}">
                <a16:creationId xmlns:a16="http://schemas.microsoft.com/office/drawing/2014/main" id="{C754E6E1-D5E1-CD4A-9A2C-C7D8290F19E1}"/>
              </a:ext>
            </a:extLst>
          </p:cNvPr>
          <p:cNvCxnSpPr>
            <a:cxnSpLocks/>
          </p:cNvCxnSpPr>
          <p:nvPr/>
        </p:nvCxnSpPr>
        <p:spPr>
          <a:xfrm flipV="1">
            <a:off x="2890595" y="6615953"/>
            <a:ext cx="37494" cy="22072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1" name="TextBox 50">
            <a:extLst>
              <a:ext uri="{FF2B5EF4-FFF2-40B4-BE49-F238E27FC236}">
                <a16:creationId xmlns:a16="http://schemas.microsoft.com/office/drawing/2014/main" id="{637CFCA8-F9D9-2F4E-95CD-1CC06D7FF9E8}"/>
              </a:ext>
            </a:extLst>
          </p:cNvPr>
          <p:cNvSpPr txBox="1"/>
          <p:nvPr/>
        </p:nvSpPr>
        <p:spPr>
          <a:xfrm>
            <a:off x="0" y="2635624"/>
            <a:ext cx="1106393" cy="646331"/>
          </a:xfrm>
          <a:prstGeom prst="rect">
            <a:avLst/>
          </a:prstGeom>
          <a:solidFill>
            <a:schemeClr val="bg1"/>
          </a:solidFill>
        </p:spPr>
        <p:txBody>
          <a:bodyPr wrap="none" rtlCol="0">
            <a:spAutoFit/>
          </a:bodyPr>
          <a:lstStyle/>
          <a:p>
            <a:r>
              <a:rPr lang="en-US"/>
              <a:t>Wild-type</a:t>
            </a:r>
          </a:p>
          <a:p>
            <a:r>
              <a:rPr lang="en-US"/>
              <a:t>(bS21-2+)</a:t>
            </a:r>
          </a:p>
        </p:txBody>
      </p:sp>
    </p:spTree>
    <p:extLst>
      <p:ext uri="{BB962C8B-B14F-4D97-AF65-F5344CB8AC3E}">
        <p14:creationId xmlns:p14="http://schemas.microsoft.com/office/powerpoint/2010/main" val="4025134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6962E-59B3-4488-BFDA-A5803903A2CA}"/>
              </a:ext>
            </a:extLst>
          </p:cNvPr>
          <p:cNvSpPr>
            <a:spLocks noGrp="1"/>
          </p:cNvSpPr>
          <p:nvPr>
            <p:ph type="title"/>
          </p:nvPr>
        </p:nvSpPr>
        <p:spPr/>
        <p:txBody>
          <a:bodyPr/>
          <a:lstStyle/>
          <a:p>
            <a:r>
              <a:rPr lang="en-US" dirty="0"/>
              <a:t>Previous Data - Analysis</a:t>
            </a:r>
          </a:p>
        </p:txBody>
      </p:sp>
      <p:sp>
        <p:nvSpPr>
          <p:cNvPr id="4" name="Slide Number Placeholder 3">
            <a:extLst>
              <a:ext uri="{FF2B5EF4-FFF2-40B4-BE49-F238E27FC236}">
                <a16:creationId xmlns:a16="http://schemas.microsoft.com/office/drawing/2014/main" id="{4000C01F-5612-4F9F-9C4B-2B5B7FA37E37}"/>
              </a:ext>
            </a:extLst>
          </p:cNvPr>
          <p:cNvSpPr>
            <a:spLocks noGrp="1"/>
          </p:cNvSpPr>
          <p:nvPr>
            <p:ph type="sldNum" idx="12"/>
          </p:nvPr>
        </p:nvSpPr>
        <p:spPr/>
        <p:txBody>
          <a:bodyPr/>
          <a:lstStyle/>
          <a:p>
            <a:pPr algn="r"/>
            <a:fld id="{00000000-1234-1234-1234-123412341234}" type="slidenum">
              <a:rPr lang="en" smtClean="0"/>
              <a:pPr algn="r"/>
              <a:t>5</a:t>
            </a:fld>
            <a:endParaRPr lang="en"/>
          </a:p>
        </p:txBody>
      </p:sp>
      <p:pic>
        <p:nvPicPr>
          <p:cNvPr id="5" name="image1.jpg">
            <a:extLst>
              <a:ext uri="{FF2B5EF4-FFF2-40B4-BE49-F238E27FC236}">
                <a16:creationId xmlns:a16="http://schemas.microsoft.com/office/drawing/2014/main" id="{E32A6672-11DF-4E5B-AAD8-0A7C212C6CA0}"/>
              </a:ext>
            </a:extLst>
          </p:cNvPr>
          <p:cNvPicPr/>
          <p:nvPr/>
        </p:nvPicPr>
        <p:blipFill>
          <a:blip r:embed="rId2"/>
          <a:srcRect/>
          <a:stretch>
            <a:fillRect/>
          </a:stretch>
        </p:blipFill>
        <p:spPr>
          <a:xfrm>
            <a:off x="1342082" y="2315211"/>
            <a:ext cx="4564573" cy="3312565"/>
          </a:xfrm>
          <a:prstGeom prst="rect">
            <a:avLst/>
          </a:prstGeom>
          <a:ln/>
        </p:spPr>
      </p:pic>
      <p:sp>
        <p:nvSpPr>
          <p:cNvPr id="6" name="Google Shape;94;p14">
            <a:extLst>
              <a:ext uri="{FF2B5EF4-FFF2-40B4-BE49-F238E27FC236}">
                <a16:creationId xmlns:a16="http://schemas.microsoft.com/office/drawing/2014/main" id="{FC28994A-1041-417C-81A5-AEFAC93C830E}"/>
              </a:ext>
            </a:extLst>
          </p:cNvPr>
          <p:cNvSpPr txBox="1">
            <a:spLocks/>
          </p:cNvSpPr>
          <p:nvPr/>
        </p:nvSpPr>
        <p:spPr>
          <a:xfrm>
            <a:off x="6285348" y="3423684"/>
            <a:ext cx="5552784" cy="829449"/>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rgbClr val="FFCD00"/>
              </a:buClr>
              <a:buSzPts val="2400"/>
              <a:buFont typeface="Quattrocento Sans"/>
              <a:buChar char="◉"/>
              <a:defRPr sz="2400" b="0" i="0" u="none" strike="noStrike" cap="none">
                <a:solidFill>
                  <a:srgbClr val="000000"/>
                </a:solidFill>
                <a:latin typeface="Quattrocento Sans"/>
                <a:ea typeface="Quattrocento Sans"/>
                <a:cs typeface="Quattrocento Sans"/>
                <a:sym typeface="Quattrocento Sans"/>
              </a:defRPr>
            </a:lvl1pPr>
            <a:lvl2pPr marL="914400" marR="0" lvl="1" indent="-355600" algn="l" rtl="0">
              <a:lnSpc>
                <a:spcPct val="100000"/>
              </a:lnSpc>
              <a:spcBef>
                <a:spcPts val="0"/>
              </a:spcBef>
              <a:spcAft>
                <a:spcPts val="0"/>
              </a:spcAft>
              <a:buClr>
                <a:srgbClr val="FFCD00"/>
              </a:buClr>
              <a:buSzPts val="2000"/>
              <a:buFont typeface="Quattrocento Sans"/>
              <a:buChar char="○"/>
              <a:defRPr sz="2000" b="0" i="0" u="none" strike="noStrike" cap="none">
                <a:solidFill>
                  <a:srgbClr val="000000"/>
                </a:solidFill>
                <a:latin typeface="Quattrocento Sans"/>
                <a:ea typeface="Quattrocento Sans"/>
                <a:cs typeface="Quattrocento Sans"/>
                <a:sym typeface="Quattrocento Sans"/>
              </a:defRPr>
            </a:lvl2pPr>
            <a:lvl3pPr marL="1371600" marR="0" lvl="2" indent="-355600" algn="l" rtl="0">
              <a:lnSpc>
                <a:spcPct val="100000"/>
              </a:lnSpc>
              <a:spcBef>
                <a:spcPts val="0"/>
              </a:spcBef>
              <a:spcAft>
                <a:spcPts val="0"/>
              </a:spcAft>
              <a:buClr>
                <a:srgbClr val="FFCD00"/>
              </a:buClr>
              <a:buSzPts val="2000"/>
              <a:buFont typeface="Quattrocento Sans"/>
              <a:buChar char="■"/>
              <a:defRPr sz="2000" b="0" i="0" u="none" strike="noStrike" cap="none">
                <a:solidFill>
                  <a:srgbClr val="000000"/>
                </a:solidFill>
                <a:latin typeface="Quattrocento Sans"/>
                <a:ea typeface="Quattrocento Sans"/>
                <a:cs typeface="Quattrocento Sans"/>
                <a:sym typeface="Quattrocento Sans"/>
              </a:defRPr>
            </a:lvl3pPr>
            <a:lvl4pPr marL="1828800" marR="0" lvl="3"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4pPr>
            <a:lvl5pPr marL="2286000" marR="0" lvl="4"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5pPr>
            <a:lvl6pPr marL="2743200" marR="0" lvl="5"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6pPr>
            <a:lvl7pPr marL="3200400" marR="0" lvl="6"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7pPr>
            <a:lvl8pPr marL="3657600" marR="0" lvl="7"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8pPr>
            <a:lvl9pPr marL="4114800" marR="0" lvl="8"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9pPr>
          </a:lstStyle>
          <a:p>
            <a:pPr marL="457189" indent="-457189"/>
            <a:r>
              <a:rPr lang="en-US" dirty="0"/>
              <a:t>This protein could be: </a:t>
            </a:r>
          </a:p>
        </p:txBody>
      </p:sp>
      <p:sp>
        <p:nvSpPr>
          <p:cNvPr id="7" name="Google Shape;94;p14">
            <a:extLst>
              <a:ext uri="{FF2B5EF4-FFF2-40B4-BE49-F238E27FC236}">
                <a16:creationId xmlns:a16="http://schemas.microsoft.com/office/drawing/2014/main" id="{1FC97B53-686F-47AF-A6BE-3DB3C83088AC}"/>
              </a:ext>
            </a:extLst>
          </p:cNvPr>
          <p:cNvSpPr txBox="1">
            <a:spLocks/>
          </p:cNvSpPr>
          <p:nvPr/>
        </p:nvSpPr>
        <p:spPr>
          <a:xfrm>
            <a:off x="6285348" y="3971494"/>
            <a:ext cx="5552784" cy="983673"/>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rgbClr val="FFCD00"/>
              </a:buClr>
              <a:buSzPts val="2400"/>
              <a:buFont typeface="Quattrocento Sans"/>
              <a:buChar char="◉"/>
              <a:defRPr sz="2400" b="0" i="0" u="none" strike="noStrike" cap="none">
                <a:solidFill>
                  <a:srgbClr val="000000"/>
                </a:solidFill>
                <a:latin typeface="Quattrocento Sans"/>
                <a:ea typeface="Quattrocento Sans"/>
                <a:cs typeface="Quattrocento Sans"/>
                <a:sym typeface="Quattrocento Sans"/>
              </a:defRPr>
            </a:lvl1pPr>
            <a:lvl2pPr marL="914400" marR="0" lvl="1" indent="-355600" algn="l" rtl="0">
              <a:lnSpc>
                <a:spcPct val="100000"/>
              </a:lnSpc>
              <a:spcBef>
                <a:spcPts val="0"/>
              </a:spcBef>
              <a:spcAft>
                <a:spcPts val="0"/>
              </a:spcAft>
              <a:buClr>
                <a:srgbClr val="FFCD00"/>
              </a:buClr>
              <a:buSzPts val="2000"/>
              <a:buFont typeface="Quattrocento Sans"/>
              <a:buChar char="○"/>
              <a:defRPr sz="2000" b="0" i="0" u="none" strike="noStrike" cap="none">
                <a:solidFill>
                  <a:srgbClr val="000000"/>
                </a:solidFill>
                <a:latin typeface="Quattrocento Sans"/>
                <a:ea typeface="Quattrocento Sans"/>
                <a:cs typeface="Quattrocento Sans"/>
                <a:sym typeface="Quattrocento Sans"/>
              </a:defRPr>
            </a:lvl2pPr>
            <a:lvl3pPr marL="1371600" marR="0" lvl="2" indent="-355600" algn="l" rtl="0">
              <a:lnSpc>
                <a:spcPct val="100000"/>
              </a:lnSpc>
              <a:spcBef>
                <a:spcPts val="0"/>
              </a:spcBef>
              <a:spcAft>
                <a:spcPts val="0"/>
              </a:spcAft>
              <a:buClr>
                <a:srgbClr val="FFCD00"/>
              </a:buClr>
              <a:buSzPts val="2000"/>
              <a:buFont typeface="Quattrocento Sans"/>
              <a:buChar char="■"/>
              <a:defRPr sz="2000" b="0" i="0" u="none" strike="noStrike" cap="none">
                <a:solidFill>
                  <a:srgbClr val="000000"/>
                </a:solidFill>
                <a:latin typeface="Quattrocento Sans"/>
                <a:ea typeface="Quattrocento Sans"/>
                <a:cs typeface="Quattrocento Sans"/>
                <a:sym typeface="Quattrocento Sans"/>
              </a:defRPr>
            </a:lvl3pPr>
            <a:lvl4pPr marL="1828800" marR="0" lvl="3"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4pPr>
            <a:lvl5pPr marL="2286000" marR="0" lvl="4"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5pPr>
            <a:lvl6pPr marL="2743200" marR="0" lvl="5"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6pPr>
            <a:lvl7pPr marL="3200400" marR="0" lvl="6"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7pPr>
            <a:lvl8pPr marL="3657600" marR="0" lvl="7"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8pPr>
            <a:lvl9pPr marL="4114800" marR="0" lvl="8"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9pPr>
          </a:lstStyle>
          <a:p>
            <a:pPr marL="457189" indent="-457189"/>
            <a:r>
              <a:rPr lang="en-US" dirty="0"/>
              <a:t>Preventing its own transcription (transcriptional regulation)</a:t>
            </a:r>
          </a:p>
        </p:txBody>
      </p:sp>
      <p:sp>
        <p:nvSpPr>
          <p:cNvPr id="9" name="Google Shape;94;p14">
            <a:extLst>
              <a:ext uri="{FF2B5EF4-FFF2-40B4-BE49-F238E27FC236}">
                <a16:creationId xmlns:a16="http://schemas.microsoft.com/office/drawing/2014/main" id="{8755EBF5-67E2-4C31-ABB5-E59E0F5697D1}"/>
              </a:ext>
            </a:extLst>
          </p:cNvPr>
          <p:cNvSpPr txBox="1">
            <a:spLocks/>
          </p:cNvSpPr>
          <p:nvPr/>
        </p:nvSpPr>
        <p:spPr>
          <a:xfrm>
            <a:off x="6285348" y="5129885"/>
            <a:ext cx="5552784" cy="983673"/>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rgbClr val="FFCD00"/>
              </a:buClr>
              <a:buSzPts val="2400"/>
              <a:buFont typeface="Quattrocento Sans"/>
              <a:buChar char="◉"/>
              <a:defRPr sz="2400" b="0" i="0" u="none" strike="noStrike" cap="none">
                <a:solidFill>
                  <a:srgbClr val="000000"/>
                </a:solidFill>
                <a:latin typeface="Quattrocento Sans"/>
                <a:ea typeface="Quattrocento Sans"/>
                <a:cs typeface="Quattrocento Sans"/>
                <a:sym typeface="Quattrocento Sans"/>
              </a:defRPr>
            </a:lvl1pPr>
            <a:lvl2pPr marL="914400" marR="0" lvl="1" indent="-355600" algn="l" rtl="0">
              <a:lnSpc>
                <a:spcPct val="100000"/>
              </a:lnSpc>
              <a:spcBef>
                <a:spcPts val="0"/>
              </a:spcBef>
              <a:spcAft>
                <a:spcPts val="0"/>
              </a:spcAft>
              <a:buClr>
                <a:srgbClr val="FFCD00"/>
              </a:buClr>
              <a:buSzPts val="2000"/>
              <a:buFont typeface="Quattrocento Sans"/>
              <a:buChar char="○"/>
              <a:defRPr sz="2000" b="0" i="0" u="none" strike="noStrike" cap="none">
                <a:solidFill>
                  <a:srgbClr val="000000"/>
                </a:solidFill>
                <a:latin typeface="Quattrocento Sans"/>
                <a:ea typeface="Quattrocento Sans"/>
                <a:cs typeface="Quattrocento Sans"/>
                <a:sym typeface="Quattrocento Sans"/>
              </a:defRPr>
            </a:lvl2pPr>
            <a:lvl3pPr marL="1371600" marR="0" lvl="2" indent="-355600" algn="l" rtl="0">
              <a:lnSpc>
                <a:spcPct val="100000"/>
              </a:lnSpc>
              <a:spcBef>
                <a:spcPts val="0"/>
              </a:spcBef>
              <a:spcAft>
                <a:spcPts val="0"/>
              </a:spcAft>
              <a:buClr>
                <a:srgbClr val="FFCD00"/>
              </a:buClr>
              <a:buSzPts val="2000"/>
              <a:buFont typeface="Quattrocento Sans"/>
              <a:buChar char="■"/>
              <a:defRPr sz="2000" b="0" i="0" u="none" strike="noStrike" cap="none">
                <a:solidFill>
                  <a:srgbClr val="000000"/>
                </a:solidFill>
                <a:latin typeface="Quattrocento Sans"/>
                <a:ea typeface="Quattrocento Sans"/>
                <a:cs typeface="Quattrocento Sans"/>
                <a:sym typeface="Quattrocento Sans"/>
              </a:defRPr>
            </a:lvl3pPr>
            <a:lvl4pPr marL="1828800" marR="0" lvl="3"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4pPr>
            <a:lvl5pPr marL="2286000" marR="0" lvl="4"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5pPr>
            <a:lvl6pPr marL="2743200" marR="0" lvl="5"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6pPr>
            <a:lvl7pPr marL="3200400" marR="0" lvl="6"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7pPr>
            <a:lvl8pPr marL="3657600" marR="0" lvl="7"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8pPr>
            <a:lvl9pPr marL="4114800" marR="0" lvl="8"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9pPr>
          </a:lstStyle>
          <a:p>
            <a:pPr marL="457189" indent="-457189"/>
            <a:r>
              <a:rPr lang="en-US" dirty="0"/>
              <a:t>bS21-2 inhibts translation of its own mRNA, leading to its quick degradation (post-transcriptional level)</a:t>
            </a:r>
          </a:p>
        </p:txBody>
      </p:sp>
      <p:sp>
        <p:nvSpPr>
          <p:cNvPr id="10" name="Google Shape;94;p14">
            <a:extLst>
              <a:ext uri="{FF2B5EF4-FFF2-40B4-BE49-F238E27FC236}">
                <a16:creationId xmlns:a16="http://schemas.microsoft.com/office/drawing/2014/main" id="{44DA00D3-CCEC-4D5F-AFDB-CB22E6953E29}"/>
              </a:ext>
            </a:extLst>
          </p:cNvPr>
          <p:cNvSpPr txBox="1">
            <a:spLocks/>
          </p:cNvSpPr>
          <p:nvPr/>
        </p:nvSpPr>
        <p:spPr>
          <a:xfrm>
            <a:off x="6285348" y="2030602"/>
            <a:ext cx="5552784" cy="983673"/>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rgbClr val="FFCD00"/>
              </a:buClr>
              <a:buSzPts val="2400"/>
              <a:buFont typeface="Quattrocento Sans"/>
              <a:buChar char="◉"/>
              <a:defRPr sz="2400" b="0" i="0" u="none" strike="noStrike" cap="none">
                <a:solidFill>
                  <a:srgbClr val="000000"/>
                </a:solidFill>
                <a:latin typeface="Quattrocento Sans"/>
                <a:ea typeface="Quattrocento Sans"/>
                <a:cs typeface="Quattrocento Sans"/>
                <a:sym typeface="Quattrocento Sans"/>
              </a:defRPr>
            </a:lvl1pPr>
            <a:lvl2pPr marL="914400" marR="0" lvl="1" indent="-355600" algn="l" rtl="0">
              <a:lnSpc>
                <a:spcPct val="100000"/>
              </a:lnSpc>
              <a:spcBef>
                <a:spcPts val="0"/>
              </a:spcBef>
              <a:spcAft>
                <a:spcPts val="0"/>
              </a:spcAft>
              <a:buClr>
                <a:srgbClr val="FFCD00"/>
              </a:buClr>
              <a:buSzPts val="2000"/>
              <a:buFont typeface="Quattrocento Sans"/>
              <a:buChar char="○"/>
              <a:defRPr sz="2000" b="0" i="0" u="none" strike="noStrike" cap="none">
                <a:solidFill>
                  <a:srgbClr val="000000"/>
                </a:solidFill>
                <a:latin typeface="Quattrocento Sans"/>
                <a:ea typeface="Quattrocento Sans"/>
                <a:cs typeface="Quattrocento Sans"/>
                <a:sym typeface="Quattrocento Sans"/>
              </a:defRPr>
            </a:lvl2pPr>
            <a:lvl3pPr marL="1371600" marR="0" lvl="2" indent="-355600" algn="l" rtl="0">
              <a:lnSpc>
                <a:spcPct val="100000"/>
              </a:lnSpc>
              <a:spcBef>
                <a:spcPts val="0"/>
              </a:spcBef>
              <a:spcAft>
                <a:spcPts val="0"/>
              </a:spcAft>
              <a:buClr>
                <a:srgbClr val="FFCD00"/>
              </a:buClr>
              <a:buSzPts val="2000"/>
              <a:buFont typeface="Quattrocento Sans"/>
              <a:buChar char="■"/>
              <a:defRPr sz="2000" b="0" i="0" u="none" strike="noStrike" cap="none">
                <a:solidFill>
                  <a:srgbClr val="000000"/>
                </a:solidFill>
                <a:latin typeface="Quattrocento Sans"/>
                <a:ea typeface="Quattrocento Sans"/>
                <a:cs typeface="Quattrocento Sans"/>
                <a:sym typeface="Quattrocento Sans"/>
              </a:defRPr>
            </a:lvl3pPr>
            <a:lvl4pPr marL="1828800" marR="0" lvl="3"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4pPr>
            <a:lvl5pPr marL="2286000" marR="0" lvl="4"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5pPr>
            <a:lvl6pPr marL="2743200" marR="0" lvl="5"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6pPr>
            <a:lvl7pPr marL="3200400" marR="0" lvl="6"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7pPr>
            <a:lvl8pPr marL="3657600" marR="0" lvl="7"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8pPr>
            <a:lvl9pPr marL="4114800" marR="0" lvl="8"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9pPr>
          </a:lstStyle>
          <a:p>
            <a:pPr marL="457189" indent="-457189"/>
            <a:r>
              <a:rPr lang="en-US" dirty="0"/>
              <a:t>When there is no protein present, there is an increase in transcript. Protein suppresses itself. </a:t>
            </a:r>
          </a:p>
        </p:txBody>
      </p:sp>
    </p:spTree>
    <p:extLst>
      <p:ext uri="{BB962C8B-B14F-4D97-AF65-F5344CB8AC3E}">
        <p14:creationId xmlns:p14="http://schemas.microsoft.com/office/powerpoint/2010/main" val="1220633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5"/>
          <p:cNvSpPr txBox="1">
            <a:spLocks noGrp="1"/>
          </p:cNvSpPr>
          <p:nvPr>
            <p:ph type="title"/>
          </p:nvPr>
        </p:nvSpPr>
        <p:spPr>
          <a:xfrm>
            <a:off x="1841667" y="1230224"/>
            <a:ext cx="5171200" cy="580800"/>
          </a:xfrm>
          <a:prstGeom prst="rect">
            <a:avLst/>
          </a:prstGeom>
        </p:spPr>
        <p:txBody>
          <a:bodyPr spcFirstLastPara="1" wrap="square" lIns="121900" tIns="121900" rIns="121900" bIns="121900" anchor="ctr" anchorCtr="0">
            <a:noAutofit/>
          </a:bodyPr>
          <a:lstStyle/>
          <a:p>
            <a:r>
              <a:rPr lang="en" dirty="0"/>
              <a:t>Question</a:t>
            </a:r>
            <a:endParaRPr dirty="0"/>
          </a:p>
        </p:txBody>
      </p:sp>
      <p:sp>
        <p:nvSpPr>
          <p:cNvPr id="101" name="Google Shape;101;p15"/>
          <p:cNvSpPr txBox="1">
            <a:spLocks noGrp="1"/>
          </p:cNvSpPr>
          <p:nvPr>
            <p:ph type="body" idx="1"/>
          </p:nvPr>
        </p:nvSpPr>
        <p:spPr>
          <a:xfrm>
            <a:off x="1841667" y="2945997"/>
            <a:ext cx="9079600" cy="2082800"/>
          </a:xfrm>
          <a:prstGeom prst="rect">
            <a:avLst/>
          </a:prstGeom>
        </p:spPr>
        <p:txBody>
          <a:bodyPr spcFirstLastPara="1" wrap="square" lIns="121900" tIns="121900" rIns="121900" bIns="121900" anchor="t" anchorCtr="0">
            <a:noAutofit/>
          </a:bodyPr>
          <a:lstStyle/>
          <a:p>
            <a:pPr marL="0" indent="0" algn="ctr">
              <a:lnSpc>
                <a:spcPct val="115000"/>
              </a:lnSpc>
              <a:spcBef>
                <a:spcPts val="0"/>
              </a:spcBef>
              <a:buNone/>
            </a:pPr>
            <a:r>
              <a:rPr lang="en" b="1" dirty="0">
                <a:solidFill>
                  <a:schemeClr val="dk1"/>
                </a:solidFill>
              </a:rPr>
              <a:t>Is the promoter or the 5’ UTR sequence of the rpsU2 gene in </a:t>
            </a:r>
            <a:r>
              <a:rPr lang="en" b="1" i="1" dirty="0">
                <a:solidFill>
                  <a:schemeClr val="dk1"/>
                </a:solidFill>
              </a:rPr>
              <a:t>F. tularensis</a:t>
            </a:r>
            <a:r>
              <a:rPr lang="en" b="1" dirty="0">
                <a:solidFill>
                  <a:schemeClr val="dk1"/>
                </a:solidFill>
              </a:rPr>
              <a:t> responding to the presence of bS21-2?</a:t>
            </a:r>
            <a:endParaRPr dirty="0">
              <a:solidFill>
                <a:schemeClr val="dk1"/>
              </a:solidFill>
            </a:endParaRPr>
          </a:p>
        </p:txBody>
      </p:sp>
      <p:sp>
        <p:nvSpPr>
          <p:cNvPr id="102" name="Google Shape;102;p15"/>
          <p:cNvSpPr txBox="1">
            <a:spLocks noGrp="1"/>
          </p:cNvSpPr>
          <p:nvPr>
            <p:ph type="sldNum" idx="12"/>
          </p:nvPr>
        </p:nvSpPr>
        <p:spPr>
          <a:xfrm>
            <a:off x="11390969" y="6333135"/>
            <a:ext cx="731600" cy="524800"/>
          </a:xfrm>
          <a:prstGeom prst="rect">
            <a:avLst/>
          </a:prstGeom>
        </p:spPr>
        <p:txBody>
          <a:bodyPr spcFirstLastPara="1" wrap="square" lIns="121900" tIns="121900" rIns="121900" bIns="121900" anchor="t" anchorCtr="0">
            <a:noAutofit/>
          </a:bodyPr>
          <a:lstStyle/>
          <a:p>
            <a:pPr defTabSz="1219170">
              <a:buClr>
                <a:srgbClr val="000000"/>
              </a:buClr>
            </a:pPr>
            <a:fld id="{00000000-1234-1234-1234-123412341234}" type="slidenum">
              <a:rPr lang="en" kern="0"/>
              <a:pPr defTabSz="1219170">
                <a:buClr>
                  <a:srgbClr val="000000"/>
                </a:buClr>
              </a:pPr>
              <a:t>6</a:t>
            </a:fld>
            <a:endParaRPr kern="0"/>
          </a:p>
        </p:txBody>
      </p:sp>
      <p:grpSp>
        <p:nvGrpSpPr>
          <p:cNvPr id="2" name="Group 1">
            <a:extLst>
              <a:ext uri="{FF2B5EF4-FFF2-40B4-BE49-F238E27FC236}">
                <a16:creationId xmlns:a16="http://schemas.microsoft.com/office/drawing/2014/main" id="{A639FC4F-0D57-4061-93F8-530521165FF0}"/>
              </a:ext>
            </a:extLst>
          </p:cNvPr>
          <p:cNvGrpSpPr/>
          <p:nvPr/>
        </p:nvGrpSpPr>
        <p:grpSpPr>
          <a:xfrm>
            <a:off x="2426000" y="2046600"/>
            <a:ext cx="2798800" cy="1461166"/>
            <a:chOff x="1819500" y="1534950"/>
            <a:chExt cx="2099100" cy="1095875"/>
          </a:xfrm>
        </p:grpSpPr>
        <p:sp>
          <p:nvSpPr>
            <p:cNvPr id="103" name="Google Shape;103;p15"/>
            <p:cNvSpPr txBox="1"/>
            <p:nvPr/>
          </p:nvSpPr>
          <p:spPr>
            <a:xfrm>
              <a:off x="1819500" y="1534950"/>
              <a:ext cx="2099100" cy="676982"/>
            </a:xfrm>
            <a:prstGeom prst="rect">
              <a:avLst/>
            </a:prstGeom>
            <a:noFill/>
            <a:ln>
              <a:noFill/>
            </a:ln>
          </p:spPr>
          <p:txBody>
            <a:bodyPr spcFirstLastPara="1" wrap="square" lIns="121900" tIns="121900" rIns="121900" bIns="121900" anchor="t" anchorCtr="0">
              <a:spAutoFit/>
            </a:bodyPr>
            <a:lstStyle/>
            <a:p>
              <a:pPr algn="ctr" defTabSz="1219170">
                <a:buClr>
                  <a:srgbClr val="000000"/>
                </a:buClr>
              </a:pPr>
              <a:r>
                <a:rPr lang="en" sz="2133" kern="0" dirty="0">
                  <a:solidFill>
                    <a:srgbClr val="000000"/>
                  </a:solidFill>
                  <a:latin typeface="Quattrocento Sans"/>
                  <a:ea typeface="Quattrocento Sans"/>
                  <a:cs typeface="Quattrocento Sans"/>
                  <a:sym typeface="Quattrocento Sans"/>
                </a:rPr>
                <a:t>regulatory sequence upstream of gene</a:t>
              </a:r>
              <a:endParaRPr sz="2133" kern="0" dirty="0">
                <a:solidFill>
                  <a:srgbClr val="000000"/>
                </a:solidFill>
                <a:latin typeface="Quattrocento Sans"/>
                <a:ea typeface="Quattrocento Sans"/>
                <a:cs typeface="Quattrocento Sans"/>
                <a:sym typeface="Quattrocento Sans"/>
              </a:endParaRPr>
            </a:p>
          </p:txBody>
        </p:sp>
        <p:cxnSp>
          <p:nvCxnSpPr>
            <p:cNvPr id="104" name="Google Shape;104;p15"/>
            <p:cNvCxnSpPr>
              <a:stCxn id="103" idx="2"/>
            </p:cNvCxnSpPr>
            <p:nvPr/>
          </p:nvCxnSpPr>
          <p:spPr>
            <a:xfrm>
              <a:off x="2869050" y="2211932"/>
              <a:ext cx="279300" cy="120118"/>
            </a:xfrm>
            <a:prstGeom prst="straightConnector1">
              <a:avLst/>
            </a:prstGeom>
            <a:noFill/>
            <a:ln w="19050" cap="flat" cmpd="sng">
              <a:solidFill>
                <a:schemeClr val="accent3"/>
              </a:solidFill>
              <a:prstDash val="solid"/>
              <a:round/>
              <a:headEnd type="none" w="med" len="med"/>
              <a:tailEnd type="triangle" w="med" len="med"/>
            </a:ln>
          </p:spPr>
        </p:cxnSp>
        <p:cxnSp>
          <p:nvCxnSpPr>
            <p:cNvPr id="105" name="Google Shape;105;p15"/>
            <p:cNvCxnSpPr/>
            <p:nvPr/>
          </p:nvCxnSpPr>
          <p:spPr>
            <a:xfrm>
              <a:off x="2587850" y="2630825"/>
              <a:ext cx="1213500" cy="0"/>
            </a:xfrm>
            <a:prstGeom prst="straightConnector1">
              <a:avLst/>
            </a:prstGeom>
            <a:noFill/>
            <a:ln w="38100" cap="flat" cmpd="sng">
              <a:solidFill>
                <a:schemeClr val="accent3"/>
              </a:solidFill>
              <a:prstDash val="solid"/>
              <a:round/>
              <a:headEnd type="none" w="med" len="med"/>
              <a:tailEnd type="none" w="med" len="med"/>
            </a:ln>
          </p:spPr>
        </p:cxnSp>
      </p:grpSp>
      <p:grpSp>
        <p:nvGrpSpPr>
          <p:cNvPr id="3" name="Group 2">
            <a:extLst>
              <a:ext uri="{FF2B5EF4-FFF2-40B4-BE49-F238E27FC236}">
                <a16:creationId xmlns:a16="http://schemas.microsoft.com/office/drawing/2014/main" id="{29101560-D9FD-48C8-AE7F-7603722B14F6}"/>
              </a:ext>
            </a:extLst>
          </p:cNvPr>
          <p:cNvGrpSpPr/>
          <p:nvPr/>
        </p:nvGrpSpPr>
        <p:grpSpPr>
          <a:xfrm>
            <a:off x="6213700" y="1699034"/>
            <a:ext cx="4338000" cy="1817100"/>
            <a:chOff x="4660275" y="1274275"/>
            <a:chExt cx="3253500" cy="1362825"/>
          </a:xfrm>
        </p:grpSpPr>
        <p:cxnSp>
          <p:nvCxnSpPr>
            <p:cNvPr id="106" name="Google Shape;106;p15"/>
            <p:cNvCxnSpPr/>
            <p:nvPr/>
          </p:nvCxnSpPr>
          <p:spPr>
            <a:xfrm>
              <a:off x="4778400" y="2630800"/>
              <a:ext cx="893400" cy="6300"/>
            </a:xfrm>
            <a:prstGeom prst="straightConnector1">
              <a:avLst/>
            </a:prstGeom>
            <a:noFill/>
            <a:ln w="38100" cap="flat" cmpd="sng">
              <a:solidFill>
                <a:schemeClr val="accent1"/>
              </a:solidFill>
              <a:prstDash val="solid"/>
              <a:round/>
              <a:headEnd type="none" w="med" len="med"/>
              <a:tailEnd type="none" w="med" len="med"/>
            </a:ln>
          </p:spPr>
        </p:cxnSp>
        <p:sp>
          <p:nvSpPr>
            <p:cNvPr id="109" name="Google Shape;109;p15"/>
            <p:cNvSpPr txBox="1"/>
            <p:nvPr/>
          </p:nvSpPr>
          <p:spPr>
            <a:xfrm>
              <a:off x="4660275" y="1274275"/>
              <a:ext cx="3253500" cy="676982"/>
            </a:xfrm>
            <a:prstGeom prst="rect">
              <a:avLst/>
            </a:prstGeom>
            <a:noFill/>
            <a:ln>
              <a:noFill/>
            </a:ln>
          </p:spPr>
          <p:txBody>
            <a:bodyPr spcFirstLastPara="1" wrap="square" lIns="121900" tIns="121900" rIns="121900" bIns="121900" anchor="t" anchorCtr="0">
              <a:spAutoFit/>
            </a:bodyPr>
            <a:lstStyle/>
            <a:p>
              <a:pPr algn="ctr" defTabSz="1219170">
                <a:buClr>
                  <a:srgbClr val="000000"/>
                </a:buClr>
              </a:pPr>
              <a:r>
                <a:rPr lang="en" sz="2133" kern="0" dirty="0">
                  <a:solidFill>
                    <a:srgbClr val="000000"/>
                  </a:solidFill>
                  <a:latin typeface="Quattrocento Sans"/>
                  <a:ea typeface="Quattrocento Sans"/>
                  <a:cs typeface="Quattrocento Sans"/>
                  <a:sym typeface="Quattrocento Sans"/>
                </a:rPr>
                <a:t>regulatory sequence influences post-transcription and translation</a:t>
              </a:r>
              <a:endParaRPr sz="2133" kern="0" dirty="0">
                <a:solidFill>
                  <a:srgbClr val="000000"/>
                </a:solidFill>
                <a:latin typeface="Quattrocento Sans"/>
                <a:ea typeface="Quattrocento Sans"/>
                <a:cs typeface="Quattrocento Sans"/>
                <a:sym typeface="Quattrocento Sans"/>
              </a:endParaRPr>
            </a:p>
          </p:txBody>
        </p:sp>
        <p:cxnSp>
          <p:nvCxnSpPr>
            <p:cNvPr id="110" name="Google Shape;110;p15"/>
            <p:cNvCxnSpPr>
              <a:stCxn id="109" idx="2"/>
            </p:cNvCxnSpPr>
            <p:nvPr/>
          </p:nvCxnSpPr>
          <p:spPr>
            <a:xfrm flipH="1">
              <a:off x="5272425" y="1951257"/>
              <a:ext cx="1014600" cy="365218"/>
            </a:xfrm>
            <a:prstGeom prst="straightConnector1">
              <a:avLst/>
            </a:prstGeom>
            <a:noFill/>
            <a:ln w="19050" cap="flat" cmpd="sng">
              <a:solidFill>
                <a:schemeClr val="accent1"/>
              </a:solidFill>
              <a:prstDash val="solid"/>
              <a:round/>
              <a:headEnd type="none" w="med" len="med"/>
              <a:tailEnd type="triangle" w="med" len="med"/>
            </a:ln>
          </p:spPr>
        </p:cxnSp>
      </p:grpSp>
      <p:grpSp>
        <p:nvGrpSpPr>
          <p:cNvPr id="5" name="Group 4">
            <a:extLst>
              <a:ext uri="{FF2B5EF4-FFF2-40B4-BE49-F238E27FC236}">
                <a16:creationId xmlns:a16="http://schemas.microsoft.com/office/drawing/2014/main" id="{0FB143A3-C7B0-4663-B407-A1A4EF5A0AEA}"/>
              </a:ext>
            </a:extLst>
          </p:cNvPr>
          <p:cNvGrpSpPr/>
          <p:nvPr/>
        </p:nvGrpSpPr>
        <p:grpSpPr>
          <a:xfrm>
            <a:off x="1026600" y="4066133"/>
            <a:ext cx="3626400" cy="1256078"/>
            <a:chOff x="769950" y="3049600"/>
            <a:chExt cx="2719800" cy="942059"/>
          </a:xfrm>
        </p:grpSpPr>
        <p:cxnSp>
          <p:nvCxnSpPr>
            <p:cNvPr id="108" name="Google Shape;108;p15"/>
            <p:cNvCxnSpPr/>
            <p:nvPr/>
          </p:nvCxnSpPr>
          <p:spPr>
            <a:xfrm>
              <a:off x="2050950" y="3049600"/>
              <a:ext cx="1438800" cy="0"/>
            </a:xfrm>
            <a:prstGeom prst="straightConnector1">
              <a:avLst/>
            </a:prstGeom>
            <a:noFill/>
            <a:ln w="38100" cap="flat" cmpd="sng">
              <a:solidFill>
                <a:schemeClr val="accent6"/>
              </a:solidFill>
              <a:prstDash val="solid"/>
              <a:round/>
              <a:headEnd type="none" w="med" len="med"/>
              <a:tailEnd type="none" w="med" len="med"/>
            </a:ln>
          </p:spPr>
        </p:cxnSp>
        <p:sp>
          <p:nvSpPr>
            <p:cNvPr id="111" name="Google Shape;111;p15"/>
            <p:cNvSpPr txBox="1"/>
            <p:nvPr/>
          </p:nvSpPr>
          <p:spPr>
            <a:xfrm>
              <a:off x="769950" y="3560850"/>
              <a:ext cx="2099100" cy="430809"/>
            </a:xfrm>
            <a:prstGeom prst="rect">
              <a:avLst/>
            </a:prstGeom>
            <a:noFill/>
            <a:ln>
              <a:noFill/>
            </a:ln>
          </p:spPr>
          <p:txBody>
            <a:bodyPr spcFirstLastPara="1" wrap="square" lIns="121900" tIns="121900" rIns="121900" bIns="121900" anchor="t" anchorCtr="0">
              <a:spAutoFit/>
            </a:bodyPr>
            <a:lstStyle/>
            <a:p>
              <a:pPr algn="ctr" defTabSz="1219170">
                <a:buClr>
                  <a:srgbClr val="000000"/>
                </a:buClr>
              </a:pPr>
              <a:r>
                <a:rPr lang="en" sz="2133" kern="0" dirty="0">
                  <a:solidFill>
                    <a:srgbClr val="000000"/>
                  </a:solidFill>
                  <a:latin typeface="Quattrocento Sans"/>
                  <a:ea typeface="Quattrocento Sans"/>
                  <a:cs typeface="Quattrocento Sans"/>
                  <a:sym typeface="Quattrocento Sans"/>
                </a:rPr>
                <a:t>Gene of interest</a:t>
              </a:r>
              <a:endParaRPr sz="2133" kern="0" dirty="0">
                <a:solidFill>
                  <a:srgbClr val="000000"/>
                </a:solidFill>
                <a:latin typeface="Quattrocento Sans"/>
                <a:ea typeface="Quattrocento Sans"/>
                <a:cs typeface="Quattrocento Sans"/>
                <a:sym typeface="Quattrocento Sans"/>
              </a:endParaRPr>
            </a:p>
          </p:txBody>
        </p:sp>
        <p:cxnSp>
          <p:nvCxnSpPr>
            <p:cNvPr id="112" name="Google Shape;112;p15"/>
            <p:cNvCxnSpPr>
              <a:stCxn id="111" idx="0"/>
            </p:cNvCxnSpPr>
            <p:nvPr/>
          </p:nvCxnSpPr>
          <p:spPr>
            <a:xfrm flipV="1">
              <a:off x="1819500" y="3199950"/>
              <a:ext cx="585900" cy="360899"/>
            </a:xfrm>
            <a:prstGeom prst="straightConnector1">
              <a:avLst/>
            </a:prstGeom>
            <a:noFill/>
            <a:ln w="19050" cap="flat" cmpd="sng">
              <a:solidFill>
                <a:schemeClr val="accent6"/>
              </a:solidFill>
              <a:prstDash val="solid"/>
              <a:round/>
              <a:headEnd type="none" w="med" len="med"/>
              <a:tailEnd type="triangle" w="med" len="med"/>
            </a:ln>
          </p:spPr>
        </p:cxnSp>
      </p:grpSp>
      <p:grpSp>
        <p:nvGrpSpPr>
          <p:cNvPr id="7" name="Group 6">
            <a:extLst>
              <a:ext uri="{FF2B5EF4-FFF2-40B4-BE49-F238E27FC236}">
                <a16:creationId xmlns:a16="http://schemas.microsoft.com/office/drawing/2014/main" id="{7436E101-A244-4213-A117-D6E845AE3DA2}"/>
              </a:ext>
            </a:extLst>
          </p:cNvPr>
          <p:cNvGrpSpPr/>
          <p:nvPr/>
        </p:nvGrpSpPr>
        <p:grpSpPr>
          <a:xfrm>
            <a:off x="6847416" y="4420501"/>
            <a:ext cx="5198997" cy="1095336"/>
            <a:chOff x="5135562" y="3315376"/>
            <a:chExt cx="3899248" cy="821502"/>
          </a:xfrm>
        </p:grpSpPr>
        <p:cxnSp>
          <p:nvCxnSpPr>
            <p:cNvPr id="107" name="Google Shape;107;p15"/>
            <p:cNvCxnSpPr/>
            <p:nvPr/>
          </p:nvCxnSpPr>
          <p:spPr>
            <a:xfrm>
              <a:off x="5135562" y="3540571"/>
              <a:ext cx="1106100" cy="0"/>
            </a:xfrm>
            <a:prstGeom prst="straightConnector1">
              <a:avLst/>
            </a:prstGeom>
            <a:noFill/>
            <a:ln w="38100" cap="flat" cmpd="sng">
              <a:solidFill>
                <a:schemeClr val="accent5"/>
              </a:solidFill>
              <a:prstDash val="solid"/>
              <a:round/>
              <a:headEnd type="none" w="med" len="med"/>
              <a:tailEnd type="none" w="med" len="med"/>
            </a:ln>
          </p:spPr>
        </p:cxnSp>
        <p:sp>
          <p:nvSpPr>
            <p:cNvPr id="113" name="Google Shape;113;p15"/>
            <p:cNvSpPr txBox="1"/>
            <p:nvPr/>
          </p:nvSpPr>
          <p:spPr>
            <a:xfrm>
              <a:off x="6935710" y="3459896"/>
              <a:ext cx="2099100" cy="676982"/>
            </a:xfrm>
            <a:prstGeom prst="rect">
              <a:avLst/>
            </a:prstGeom>
            <a:noFill/>
            <a:ln>
              <a:noFill/>
            </a:ln>
          </p:spPr>
          <p:txBody>
            <a:bodyPr spcFirstLastPara="1" wrap="square" lIns="121900" tIns="121900" rIns="121900" bIns="121900" anchor="t" anchorCtr="0">
              <a:spAutoFit/>
            </a:bodyPr>
            <a:lstStyle/>
            <a:p>
              <a:pPr algn="ctr" defTabSz="1219170">
                <a:buClr>
                  <a:srgbClr val="000000"/>
                </a:buClr>
              </a:pPr>
              <a:r>
                <a:rPr lang="en" sz="2133" kern="0" dirty="0">
                  <a:solidFill>
                    <a:srgbClr val="000000"/>
                  </a:solidFill>
                  <a:latin typeface="Quattrocento Sans"/>
                  <a:ea typeface="Quattrocento Sans"/>
                  <a:cs typeface="Quattrocento Sans"/>
                  <a:sym typeface="Quattrocento Sans"/>
                </a:rPr>
                <a:t>Ribosomal protein</a:t>
              </a:r>
              <a:endParaRPr sz="2133" kern="0" dirty="0">
                <a:solidFill>
                  <a:srgbClr val="000000"/>
                </a:solidFill>
                <a:latin typeface="Quattrocento Sans"/>
                <a:ea typeface="Quattrocento Sans"/>
                <a:cs typeface="Quattrocento Sans"/>
                <a:sym typeface="Quattrocento Sans"/>
              </a:endParaRPr>
            </a:p>
            <a:p>
              <a:pPr algn="ctr" defTabSz="1219170">
                <a:buClr>
                  <a:srgbClr val="000000"/>
                </a:buClr>
              </a:pPr>
              <a:r>
                <a:rPr lang="en" sz="2133" kern="0" dirty="0">
                  <a:solidFill>
                    <a:srgbClr val="000000"/>
                  </a:solidFill>
                  <a:latin typeface="Quattrocento Sans"/>
                  <a:ea typeface="Quattrocento Sans"/>
                  <a:cs typeface="Quattrocento Sans"/>
                  <a:sym typeface="Quattrocento Sans"/>
                </a:rPr>
                <a:t>(homolog 2)</a:t>
              </a:r>
              <a:endParaRPr sz="2133" kern="0" dirty="0">
                <a:solidFill>
                  <a:srgbClr val="000000"/>
                </a:solidFill>
                <a:latin typeface="Quattrocento Sans"/>
                <a:ea typeface="Quattrocento Sans"/>
                <a:cs typeface="Quattrocento Sans"/>
                <a:sym typeface="Quattrocento Sans"/>
              </a:endParaRPr>
            </a:p>
          </p:txBody>
        </p:sp>
        <p:cxnSp>
          <p:nvCxnSpPr>
            <p:cNvPr id="114" name="Google Shape;114;p15"/>
            <p:cNvCxnSpPr>
              <a:cxnSpLocks/>
            </p:cNvCxnSpPr>
            <p:nvPr/>
          </p:nvCxnSpPr>
          <p:spPr>
            <a:xfrm flipH="1" flipV="1">
              <a:off x="6283420" y="3315376"/>
              <a:ext cx="910364" cy="225195"/>
            </a:xfrm>
            <a:prstGeom prst="straightConnector1">
              <a:avLst/>
            </a:prstGeom>
            <a:noFill/>
            <a:ln w="19050" cap="flat" cmpd="sng">
              <a:solidFill>
                <a:schemeClr val="accent5"/>
              </a:solidFill>
              <a:prstDash val="solid"/>
              <a:round/>
              <a:headEnd type="none" w="med" len="med"/>
              <a:tailEnd type="triangle" w="med" len="med"/>
            </a:ln>
          </p:spPr>
        </p:cxnSp>
      </p:grpSp>
      <p:sp>
        <p:nvSpPr>
          <p:cNvPr id="21" name="Google Shape;129;p17">
            <a:extLst>
              <a:ext uri="{FF2B5EF4-FFF2-40B4-BE49-F238E27FC236}">
                <a16:creationId xmlns:a16="http://schemas.microsoft.com/office/drawing/2014/main" id="{BF51493E-90CC-4E1B-A33B-FB74C949FFDA}"/>
              </a:ext>
            </a:extLst>
          </p:cNvPr>
          <p:cNvSpPr/>
          <p:nvPr/>
        </p:nvSpPr>
        <p:spPr>
          <a:xfrm>
            <a:off x="2244860" y="5928195"/>
            <a:ext cx="2147200" cy="522800"/>
          </a:xfrm>
          <a:prstGeom prst="rect">
            <a:avLst/>
          </a:prstGeom>
          <a:solidFill>
            <a:schemeClr val="accent1"/>
          </a:solidFill>
          <a:ln w="9525" cap="flat" cmpd="sng">
            <a:solidFill>
              <a:schemeClr val="tx1"/>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pPr>
            <a:r>
              <a:rPr lang="en-US" sz="1867" kern="0" dirty="0">
                <a:solidFill>
                  <a:srgbClr val="000000"/>
                </a:solidFill>
                <a:latin typeface="Arial"/>
                <a:cs typeface="Arial"/>
                <a:sym typeface="Arial"/>
              </a:rPr>
              <a:t>5’UTR</a:t>
            </a:r>
            <a:endParaRPr sz="1867" kern="0" dirty="0">
              <a:solidFill>
                <a:srgbClr val="000000"/>
              </a:solidFill>
              <a:latin typeface="Arial"/>
              <a:cs typeface="Arial"/>
              <a:sym typeface="Arial"/>
            </a:endParaRPr>
          </a:p>
        </p:txBody>
      </p:sp>
      <p:sp>
        <p:nvSpPr>
          <p:cNvPr id="22" name="Google Shape;130;p17">
            <a:extLst>
              <a:ext uri="{FF2B5EF4-FFF2-40B4-BE49-F238E27FC236}">
                <a16:creationId xmlns:a16="http://schemas.microsoft.com/office/drawing/2014/main" id="{D0942A2A-5274-4D1E-A37D-DAA745B407F1}"/>
              </a:ext>
            </a:extLst>
          </p:cNvPr>
          <p:cNvSpPr/>
          <p:nvPr/>
        </p:nvSpPr>
        <p:spPr>
          <a:xfrm>
            <a:off x="4391891" y="5928195"/>
            <a:ext cx="2147200" cy="522800"/>
          </a:xfrm>
          <a:prstGeom prst="rect">
            <a:avLst/>
          </a:prstGeom>
          <a:solidFill>
            <a:schemeClr val="accent6"/>
          </a:solidFill>
          <a:ln w="952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pPr>
            <a:r>
              <a:rPr lang="en" sz="1867" i="1" kern="0" dirty="0">
                <a:solidFill>
                  <a:srgbClr val="000000"/>
                </a:solidFill>
                <a:latin typeface="Arial"/>
                <a:cs typeface="Arial"/>
                <a:sym typeface="Arial"/>
              </a:rPr>
              <a:t>rpsu2 </a:t>
            </a:r>
            <a:endParaRPr sz="1867" i="1" kern="0" dirty="0">
              <a:solidFill>
                <a:srgbClr val="000000"/>
              </a:solidFill>
              <a:latin typeface="Arial"/>
              <a:cs typeface="Arial"/>
              <a:sym typeface="Arial"/>
            </a:endParaRPr>
          </a:p>
        </p:txBody>
      </p:sp>
      <p:sp>
        <p:nvSpPr>
          <p:cNvPr id="23" name="Google Shape;129;p17">
            <a:extLst>
              <a:ext uri="{FF2B5EF4-FFF2-40B4-BE49-F238E27FC236}">
                <a16:creationId xmlns:a16="http://schemas.microsoft.com/office/drawing/2014/main" id="{75A6173A-7CF4-47FA-8E35-6C7A0A1BF9A0}"/>
              </a:ext>
            </a:extLst>
          </p:cNvPr>
          <p:cNvSpPr/>
          <p:nvPr/>
        </p:nvSpPr>
        <p:spPr>
          <a:xfrm>
            <a:off x="729673" y="5928195"/>
            <a:ext cx="1507417" cy="522800"/>
          </a:xfrm>
          <a:prstGeom prst="rect">
            <a:avLst/>
          </a:prstGeom>
          <a:solidFill>
            <a:schemeClr val="accent3"/>
          </a:solidFill>
          <a:ln w="952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pPr>
            <a:r>
              <a:rPr lang="en-US" sz="1867" kern="0" dirty="0">
                <a:solidFill>
                  <a:srgbClr val="000000"/>
                </a:solidFill>
                <a:latin typeface="Arial"/>
                <a:cs typeface="Arial"/>
                <a:sym typeface="Arial"/>
              </a:rPr>
              <a:t>-10 and -35</a:t>
            </a:r>
            <a:endParaRPr sz="1867" kern="0" dirty="0">
              <a:solidFill>
                <a:srgbClr val="000000"/>
              </a:solidFill>
              <a:latin typeface="Arial"/>
              <a:cs typeface="Arial"/>
              <a:sym typeface="Arial"/>
            </a:endParaRPr>
          </a:p>
        </p:txBody>
      </p:sp>
      <p:sp>
        <p:nvSpPr>
          <p:cNvPr id="13" name="Arrow: Bent 12">
            <a:extLst>
              <a:ext uri="{FF2B5EF4-FFF2-40B4-BE49-F238E27FC236}">
                <a16:creationId xmlns:a16="http://schemas.microsoft.com/office/drawing/2014/main" id="{07C2863C-FD0B-4C77-9E67-F0A2189A7749}"/>
              </a:ext>
            </a:extLst>
          </p:cNvPr>
          <p:cNvSpPr/>
          <p:nvPr/>
        </p:nvSpPr>
        <p:spPr>
          <a:xfrm>
            <a:off x="2161525" y="5305290"/>
            <a:ext cx="869720" cy="810345"/>
          </a:xfrm>
          <a:prstGeom prst="bentArrow">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867" kern="0">
              <a:solidFill>
                <a:srgbClr val="000000"/>
              </a:solidFill>
              <a:latin typeface="Arial"/>
              <a:sym typeface="Arial"/>
            </a:endParaRPr>
          </a:p>
        </p:txBody>
      </p:sp>
      <p:sp>
        <p:nvSpPr>
          <p:cNvPr id="16" name="Arrow: Bent 15">
            <a:extLst>
              <a:ext uri="{FF2B5EF4-FFF2-40B4-BE49-F238E27FC236}">
                <a16:creationId xmlns:a16="http://schemas.microsoft.com/office/drawing/2014/main" id="{B18DC88C-42B8-4955-B599-3A9A5950AC9B}"/>
              </a:ext>
            </a:extLst>
          </p:cNvPr>
          <p:cNvSpPr/>
          <p:nvPr/>
        </p:nvSpPr>
        <p:spPr>
          <a:xfrm rot="1125109">
            <a:off x="5962074" y="5372961"/>
            <a:ext cx="1251527" cy="302784"/>
          </a:xfrm>
          <a:prstGeom prst="bentArrow">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867" kern="0">
              <a:solidFill>
                <a:srgbClr val="000000"/>
              </a:solidFill>
              <a:latin typeface="Arial"/>
              <a:sym typeface="Arial"/>
            </a:endParaRPr>
          </a:p>
        </p:txBody>
      </p:sp>
      <p:sp>
        <p:nvSpPr>
          <p:cNvPr id="17" name="TextBox 16">
            <a:extLst>
              <a:ext uri="{FF2B5EF4-FFF2-40B4-BE49-F238E27FC236}">
                <a16:creationId xmlns:a16="http://schemas.microsoft.com/office/drawing/2014/main" id="{77EB63CD-3106-4159-9074-562B667D144E}"/>
              </a:ext>
            </a:extLst>
          </p:cNvPr>
          <p:cNvSpPr txBox="1"/>
          <p:nvPr/>
        </p:nvSpPr>
        <p:spPr>
          <a:xfrm>
            <a:off x="6306365" y="4862943"/>
            <a:ext cx="795299" cy="1200329"/>
          </a:xfrm>
          <a:prstGeom prst="rect">
            <a:avLst/>
          </a:prstGeom>
          <a:noFill/>
        </p:spPr>
        <p:txBody>
          <a:bodyPr wrap="square" rtlCol="0">
            <a:spAutoFit/>
          </a:bodyPr>
          <a:lstStyle/>
          <a:p>
            <a:pPr defTabSz="1219170">
              <a:buClr>
                <a:srgbClr val="000000"/>
              </a:buClr>
            </a:pPr>
            <a:r>
              <a:rPr lang="en-US" sz="7200" b="1" kern="0" dirty="0">
                <a:solidFill>
                  <a:srgbClr val="FF0000"/>
                </a:solidFill>
                <a:latin typeface="Quattrocento Sans" panose="020B0604020202020204" charset="0"/>
                <a:cs typeface="Arial"/>
                <a:sym typeface="Arial"/>
              </a:rPr>
              <a:t>?</a:t>
            </a:r>
          </a:p>
        </p:txBody>
      </p:sp>
      <p:sp>
        <p:nvSpPr>
          <p:cNvPr id="18" name="Flowchart: Connector 17">
            <a:extLst>
              <a:ext uri="{FF2B5EF4-FFF2-40B4-BE49-F238E27FC236}">
                <a16:creationId xmlns:a16="http://schemas.microsoft.com/office/drawing/2014/main" id="{2447B247-6E98-4689-A136-4EE4FC5A2DFF}"/>
              </a:ext>
            </a:extLst>
          </p:cNvPr>
          <p:cNvSpPr/>
          <p:nvPr/>
        </p:nvSpPr>
        <p:spPr>
          <a:xfrm>
            <a:off x="7660067" y="5603335"/>
            <a:ext cx="975360" cy="975360"/>
          </a:xfrm>
          <a:prstGeom prst="flowChartConnector">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867" kern="0">
              <a:solidFill>
                <a:srgbClr val="FFFFFF"/>
              </a:solidFill>
              <a:latin typeface="Arial"/>
              <a:sym typeface="Arial"/>
            </a:endParaRPr>
          </a:p>
        </p:txBody>
      </p:sp>
      <p:sp>
        <p:nvSpPr>
          <p:cNvPr id="19" name="TextBox 18">
            <a:extLst>
              <a:ext uri="{FF2B5EF4-FFF2-40B4-BE49-F238E27FC236}">
                <a16:creationId xmlns:a16="http://schemas.microsoft.com/office/drawing/2014/main" id="{24995569-43D3-4DE0-996E-7A856E3570BE}"/>
              </a:ext>
            </a:extLst>
          </p:cNvPr>
          <p:cNvSpPr txBox="1"/>
          <p:nvPr/>
        </p:nvSpPr>
        <p:spPr>
          <a:xfrm>
            <a:off x="7660067" y="5881893"/>
            <a:ext cx="1085272" cy="379656"/>
          </a:xfrm>
          <a:prstGeom prst="rect">
            <a:avLst/>
          </a:prstGeom>
          <a:noFill/>
        </p:spPr>
        <p:txBody>
          <a:bodyPr wrap="square" rtlCol="0">
            <a:spAutoFit/>
          </a:bodyPr>
          <a:lstStyle/>
          <a:p>
            <a:pPr defTabSz="1219170">
              <a:buClr>
                <a:srgbClr val="000000"/>
              </a:buClr>
            </a:pPr>
            <a:r>
              <a:rPr lang="en-US" sz="1867" kern="0" dirty="0">
                <a:solidFill>
                  <a:srgbClr val="000000"/>
                </a:solidFill>
                <a:latin typeface="Arial"/>
                <a:cs typeface="Arial"/>
                <a:sym typeface="Arial"/>
              </a:rPr>
              <a:t>bS21-2</a:t>
            </a:r>
          </a:p>
        </p:txBody>
      </p:sp>
      <p:sp>
        <p:nvSpPr>
          <p:cNvPr id="29" name="Google Shape;101;p15">
            <a:extLst>
              <a:ext uri="{FF2B5EF4-FFF2-40B4-BE49-F238E27FC236}">
                <a16:creationId xmlns:a16="http://schemas.microsoft.com/office/drawing/2014/main" id="{A6AC50B5-ACE2-F344-8B2E-8DC18CE07228}"/>
              </a:ext>
            </a:extLst>
          </p:cNvPr>
          <p:cNvSpPr txBox="1">
            <a:spLocks/>
          </p:cNvSpPr>
          <p:nvPr/>
        </p:nvSpPr>
        <p:spPr>
          <a:xfrm>
            <a:off x="1905961" y="83096"/>
            <a:ext cx="9079600" cy="20828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rgbClr val="FFCD00"/>
              </a:buClr>
              <a:buSzPts val="2400"/>
              <a:buFont typeface="Quattrocento Sans"/>
              <a:buChar char="◉"/>
              <a:defRPr sz="2400" b="0" i="0" u="none" strike="noStrike" cap="none">
                <a:solidFill>
                  <a:srgbClr val="000000"/>
                </a:solidFill>
                <a:latin typeface="Quattrocento Sans"/>
                <a:ea typeface="Quattrocento Sans"/>
                <a:cs typeface="Quattrocento Sans"/>
                <a:sym typeface="Quattrocento Sans"/>
              </a:defRPr>
            </a:lvl1pPr>
            <a:lvl2pPr marL="914400" marR="0" lvl="1" indent="-355600" algn="l" rtl="0">
              <a:lnSpc>
                <a:spcPct val="100000"/>
              </a:lnSpc>
              <a:spcBef>
                <a:spcPts val="0"/>
              </a:spcBef>
              <a:spcAft>
                <a:spcPts val="0"/>
              </a:spcAft>
              <a:buClr>
                <a:srgbClr val="FFCD00"/>
              </a:buClr>
              <a:buSzPts val="2000"/>
              <a:buFont typeface="Quattrocento Sans"/>
              <a:buChar char="○"/>
              <a:defRPr sz="2000" b="0" i="0" u="none" strike="noStrike" cap="none">
                <a:solidFill>
                  <a:srgbClr val="000000"/>
                </a:solidFill>
                <a:latin typeface="Quattrocento Sans"/>
                <a:ea typeface="Quattrocento Sans"/>
                <a:cs typeface="Quattrocento Sans"/>
                <a:sym typeface="Quattrocento Sans"/>
              </a:defRPr>
            </a:lvl2pPr>
            <a:lvl3pPr marL="1371600" marR="0" lvl="2" indent="-355600" algn="l" rtl="0">
              <a:lnSpc>
                <a:spcPct val="100000"/>
              </a:lnSpc>
              <a:spcBef>
                <a:spcPts val="0"/>
              </a:spcBef>
              <a:spcAft>
                <a:spcPts val="0"/>
              </a:spcAft>
              <a:buClr>
                <a:srgbClr val="FFCD00"/>
              </a:buClr>
              <a:buSzPts val="2000"/>
              <a:buFont typeface="Quattrocento Sans"/>
              <a:buChar char="■"/>
              <a:defRPr sz="2000" b="0" i="0" u="none" strike="noStrike" cap="none">
                <a:solidFill>
                  <a:srgbClr val="000000"/>
                </a:solidFill>
                <a:latin typeface="Quattrocento Sans"/>
                <a:ea typeface="Quattrocento Sans"/>
                <a:cs typeface="Quattrocento Sans"/>
                <a:sym typeface="Quattrocento Sans"/>
              </a:defRPr>
            </a:lvl3pPr>
            <a:lvl4pPr marL="1828800" marR="0" lvl="3"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4pPr>
            <a:lvl5pPr marL="2286000" marR="0" lvl="4"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5pPr>
            <a:lvl6pPr marL="2743200" marR="0" lvl="5"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6pPr>
            <a:lvl7pPr marL="3200400" marR="0" lvl="6"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7pPr>
            <a:lvl8pPr marL="3657600" marR="0" lvl="7"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8pPr>
            <a:lvl9pPr marL="4114800" marR="0" lvl="8" indent="-342900" algn="l" rtl="0">
              <a:lnSpc>
                <a:spcPct val="100000"/>
              </a:lnSpc>
              <a:spcBef>
                <a:spcPts val="0"/>
              </a:spcBef>
              <a:spcAft>
                <a:spcPts val="0"/>
              </a:spcAft>
              <a:buClr>
                <a:srgbClr val="FFCD00"/>
              </a:buClr>
              <a:buSzPts val="1800"/>
              <a:buFont typeface="Quattrocento Sans"/>
              <a:buChar char="■"/>
              <a:defRPr sz="1800" b="0" i="0" u="none" strike="noStrike" cap="none">
                <a:solidFill>
                  <a:srgbClr val="000000"/>
                </a:solidFill>
                <a:latin typeface="Quattrocento Sans"/>
                <a:ea typeface="Quattrocento Sans"/>
                <a:cs typeface="Quattrocento Sans"/>
                <a:sym typeface="Quattrocento Sans"/>
              </a:defRPr>
            </a:lvl9pPr>
          </a:lstStyle>
          <a:p>
            <a:pPr marL="0" indent="0" algn="ctr" defTabSz="1219170">
              <a:lnSpc>
                <a:spcPct val="115000"/>
              </a:lnSpc>
              <a:spcBef>
                <a:spcPts val="0"/>
              </a:spcBef>
              <a:buNone/>
            </a:pPr>
            <a:r>
              <a:rPr lang="en-US" sz="3200" b="1" kern="0" dirty="0"/>
              <a:t>Is regulation occurring at the level of transcription or translation?</a:t>
            </a:r>
            <a:endParaRPr lang="en-US" sz="3200" kern="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32" presetClass="emph" presetSubtype="0" fill="hold" grpId="1" nodeType="clickEffect">
                                  <p:stCondLst>
                                    <p:cond delay="0"/>
                                  </p:stCondLst>
                                  <p:childTnLst>
                                    <p:animRot by="120000">
                                      <p:cBhvr>
                                        <p:cTn id="40" dur="100" fill="hold">
                                          <p:stCondLst>
                                            <p:cond delay="0"/>
                                          </p:stCondLst>
                                        </p:cTn>
                                        <p:tgtEl>
                                          <p:spTgt spid="23"/>
                                        </p:tgtEl>
                                        <p:attrNameLst>
                                          <p:attrName>r</p:attrName>
                                        </p:attrNameLst>
                                      </p:cBhvr>
                                    </p:animRot>
                                    <p:animRot by="-240000">
                                      <p:cBhvr>
                                        <p:cTn id="41" dur="200" fill="hold">
                                          <p:stCondLst>
                                            <p:cond delay="200"/>
                                          </p:stCondLst>
                                        </p:cTn>
                                        <p:tgtEl>
                                          <p:spTgt spid="23"/>
                                        </p:tgtEl>
                                        <p:attrNameLst>
                                          <p:attrName>r</p:attrName>
                                        </p:attrNameLst>
                                      </p:cBhvr>
                                    </p:animRot>
                                    <p:animRot by="240000">
                                      <p:cBhvr>
                                        <p:cTn id="42" dur="200" fill="hold">
                                          <p:stCondLst>
                                            <p:cond delay="400"/>
                                          </p:stCondLst>
                                        </p:cTn>
                                        <p:tgtEl>
                                          <p:spTgt spid="23"/>
                                        </p:tgtEl>
                                        <p:attrNameLst>
                                          <p:attrName>r</p:attrName>
                                        </p:attrNameLst>
                                      </p:cBhvr>
                                    </p:animRot>
                                    <p:animRot by="-240000">
                                      <p:cBhvr>
                                        <p:cTn id="43" dur="200" fill="hold">
                                          <p:stCondLst>
                                            <p:cond delay="600"/>
                                          </p:stCondLst>
                                        </p:cTn>
                                        <p:tgtEl>
                                          <p:spTgt spid="23"/>
                                        </p:tgtEl>
                                        <p:attrNameLst>
                                          <p:attrName>r</p:attrName>
                                        </p:attrNameLst>
                                      </p:cBhvr>
                                    </p:animRot>
                                    <p:animRot by="120000">
                                      <p:cBhvr>
                                        <p:cTn id="44" dur="200" fill="hold">
                                          <p:stCondLst>
                                            <p:cond delay="800"/>
                                          </p:stCondLst>
                                        </p:cTn>
                                        <p:tgtEl>
                                          <p:spTgt spid="23"/>
                                        </p:tgtEl>
                                        <p:attrNameLst>
                                          <p:attrName>r</p:attrName>
                                        </p:attrNameLst>
                                      </p:cBhvr>
                                    </p:animRot>
                                  </p:childTnLst>
                                </p:cTn>
                              </p:par>
                              <p:par>
                                <p:cTn id="45" presetID="32" presetClass="emph" presetSubtype="0" fill="hold" grpId="1" nodeType="withEffect">
                                  <p:stCondLst>
                                    <p:cond delay="0"/>
                                  </p:stCondLst>
                                  <p:childTnLst>
                                    <p:animRot by="120000">
                                      <p:cBhvr>
                                        <p:cTn id="46" dur="100" fill="hold">
                                          <p:stCondLst>
                                            <p:cond delay="0"/>
                                          </p:stCondLst>
                                        </p:cTn>
                                        <p:tgtEl>
                                          <p:spTgt spid="13"/>
                                        </p:tgtEl>
                                        <p:attrNameLst>
                                          <p:attrName>r</p:attrName>
                                        </p:attrNameLst>
                                      </p:cBhvr>
                                    </p:animRot>
                                    <p:animRot by="-240000">
                                      <p:cBhvr>
                                        <p:cTn id="47" dur="200" fill="hold">
                                          <p:stCondLst>
                                            <p:cond delay="200"/>
                                          </p:stCondLst>
                                        </p:cTn>
                                        <p:tgtEl>
                                          <p:spTgt spid="13"/>
                                        </p:tgtEl>
                                        <p:attrNameLst>
                                          <p:attrName>r</p:attrName>
                                        </p:attrNameLst>
                                      </p:cBhvr>
                                    </p:animRot>
                                    <p:animRot by="240000">
                                      <p:cBhvr>
                                        <p:cTn id="48" dur="200" fill="hold">
                                          <p:stCondLst>
                                            <p:cond delay="400"/>
                                          </p:stCondLst>
                                        </p:cTn>
                                        <p:tgtEl>
                                          <p:spTgt spid="13"/>
                                        </p:tgtEl>
                                        <p:attrNameLst>
                                          <p:attrName>r</p:attrName>
                                        </p:attrNameLst>
                                      </p:cBhvr>
                                    </p:animRot>
                                    <p:animRot by="-240000">
                                      <p:cBhvr>
                                        <p:cTn id="49" dur="200" fill="hold">
                                          <p:stCondLst>
                                            <p:cond delay="600"/>
                                          </p:stCondLst>
                                        </p:cTn>
                                        <p:tgtEl>
                                          <p:spTgt spid="13"/>
                                        </p:tgtEl>
                                        <p:attrNameLst>
                                          <p:attrName>r</p:attrName>
                                        </p:attrNameLst>
                                      </p:cBhvr>
                                    </p:animRot>
                                    <p:animRot by="120000">
                                      <p:cBhvr>
                                        <p:cTn id="50" dur="200" fill="hold">
                                          <p:stCondLst>
                                            <p:cond delay="800"/>
                                          </p:stCondLst>
                                        </p:cTn>
                                        <p:tgtEl>
                                          <p:spTgt spid="13"/>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32" presetClass="emph" presetSubtype="0" fill="hold" grpId="1" nodeType="clickEffect">
                                  <p:stCondLst>
                                    <p:cond delay="0"/>
                                  </p:stCondLst>
                                  <p:childTnLst>
                                    <p:animRot by="120000">
                                      <p:cBhvr>
                                        <p:cTn id="54" dur="100" fill="hold">
                                          <p:stCondLst>
                                            <p:cond delay="0"/>
                                          </p:stCondLst>
                                        </p:cTn>
                                        <p:tgtEl>
                                          <p:spTgt spid="21"/>
                                        </p:tgtEl>
                                        <p:attrNameLst>
                                          <p:attrName>r</p:attrName>
                                        </p:attrNameLst>
                                      </p:cBhvr>
                                    </p:animRot>
                                    <p:animRot by="-240000">
                                      <p:cBhvr>
                                        <p:cTn id="55" dur="200" fill="hold">
                                          <p:stCondLst>
                                            <p:cond delay="200"/>
                                          </p:stCondLst>
                                        </p:cTn>
                                        <p:tgtEl>
                                          <p:spTgt spid="21"/>
                                        </p:tgtEl>
                                        <p:attrNameLst>
                                          <p:attrName>r</p:attrName>
                                        </p:attrNameLst>
                                      </p:cBhvr>
                                    </p:animRot>
                                    <p:animRot by="240000">
                                      <p:cBhvr>
                                        <p:cTn id="56" dur="200" fill="hold">
                                          <p:stCondLst>
                                            <p:cond delay="400"/>
                                          </p:stCondLst>
                                        </p:cTn>
                                        <p:tgtEl>
                                          <p:spTgt spid="21"/>
                                        </p:tgtEl>
                                        <p:attrNameLst>
                                          <p:attrName>r</p:attrName>
                                        </p:attrNameLst>
                                      </p:cBhvr>
                                    </p:animRot>
                                    <p:animRot by="-240000">
                                      <p:cBhvr>
                                        <p:cTn id="57" dur="200" fill="hold">
                                          <p:stCondLst>
                                            <p:cond delay="600"/>
                                          </p:stCondLst>
                                        </p:cTn>
                                        <p:tgtEl>
                                          <p:spTgt spid="21"/>
                                        </p:tgtEl>
                                        <p:attrNameLst>
                                          <p:attrName>r</p:attrName>
                                        </p:attrNameLst>
                                      </p:cBhvr>
                                    </p:animRot>
                                    <p:animRot by="120000">
                                      <p:cBhvr>
                                        <p:cTn id="58" dur="200" fill="hold">
                                          <p:stCondLst>
                                            <p:cond delay="800"/>
                                          </p:stCondLst>
                                        </p:cTn>
                                        <p:tgtEl>
                                          <p:spTgt spid="21"/>
                                        </p:tgtEl>
                                        <p:attrNameLst>
                                          <p:attrName>r</p:attrName>
                                        </p:attrNameLst>
                                      </p:cBhvr>
                                    </p:animRot>
                                  </p:childTnLst>
                                </p:cTn>
                              </p:par>
                            </p:childTnLst>
                          </p:cTn>
                        </p:par>
                      </p:childTnLst>
                    </p:cTn>
                  </p:par>
                  <p:par>
                    <p:cTn id="59" fill="hold">
                      <p:stCondLst>
                        <p:cond delay="indefinite"/>
                      </p:stCondLst>
                      <p:childTnLst>
                        <p:par>
                          <p:cTn id="60" fill="hold">
                            <p:stCondLst>
                              <p:cond delay="0"/>
                            </p:stCondLst>
                            <p:childTnLst>
                              <p:par>
                                <p:cTn id="61" presetID="32" presetClass="emph" presetSubtype="0" fill="hold" grpId="1" nodeType="clickEffect">
                                  <p:stCondLst>
                                    <p:cond delay="0"/>
                                  </p:stCondLst>
                                  <p:childTnLst>
                                    <p:animRot by="120000">
                                      <p:cBhvr>
                                        <p:cTn id="62" dur="100" fill="hold">
                                          <p:stCondLst>
                                            <p:cond delay="0"/>
                                          </p:stCondLst>
                                        </p:cTn>
                                        <p:tgtEl>
                                          <p:spTgt spid="18"/>
                                        </p:tgtEl>
                                        <p:attrNameLst>
                                          <p:attrName>r</p:attrName>
                                        </p:attrNameLst>
                                      </p:cBhvr>
                                    </p:animRot>
                                    <p:animRot by="-240000">
                                      <p:cBhvr>
                                        <p:cTn id="63" dur="200" fill="hold">
                                          <p:stCondLst>
                                            <p:cond delay="200"/>
                                          </p:stCondLst>
                                        </p:cTn>
                                        <p:tgtEl>
                                          <p:spTgt spid="18"/>
                                        </p:tgtEl>
                                        <p:attrNameLst>
                                          <p:attrName>r</p:attrName>
                                        </p:attrNameLst>
                                      </p:cBhvr>
                                    </p:animRot>
                                    <p:animRot by="240000">
                                      <p:cBhvr>
                                        <p:cTn id="64" dur="200" fill="hold">
                                          <p:stCondLst>
                                            <p:cond delay="400"/>
                                          </p:stCondLst>
                                        </p:cTn>
                                        <p:tgtEl>
                                          <p:spTgt spid="18"/>
                                        </p:tgtEl>
                                        <p:attrNameLst>
                                          <p:attrName>r</p:attrName>
                                        </p:attrNameLst>
                                      </p:cBhvr>
                                    </p:animRot>
                                    <p:animRot by="-240000">
                                      <p:cBhvr>
                                        <p:cTn id="65" dur="200" fill="hold">
                                          <p:stCondLst>
                                            <p:cond delay="600"/>
                                          </p:stCondLst>
                                        </p:cTn>
                                        <p:tgtEl>
                                          <p:spTgt spid="18"/>
                                        </p:tgtEl>
                                        <p:attrNameLst>
                                          <p:attrName>r</p:attrName>
                                        </p:attrNameLst>
                                      </p:cBhvr>
                                    </p:animRot>
                                    <p:animRot by="120000">
                                      <p:cBhvr>
                                        <p:cTn id="66" dur="200" fill="hold">
                                          <p:stCondLst>
                                            <p:cond delay="800"/>
                                          </p:stCondLst>
                                        </p:cTn>
                                        <p:tgtEl>
                                          <p:spTgt spid="18"/>
                                        </p:tgtEl>
                                        <p:attrNameLst>
                                          <p:attrName>r</p:attrName>
                                        </p:attrNameLst>
                                      </p:cBhvr>
                                    </p:animRot>
                                  </p:childTnLst>
                                </p:cTn>
                              </p:par>
                              <p:par>
                                <p:cTn id="67" presetID="32" presetClass="emph" presetSubtype="0" fill="hold" grpId="1" nodeType="withEffect">
                                  <p:stCondLst>
                                    <p:cond delay="0"/>
                                  </p:stCondLst>
                                  <p:childTnLst>
                                    <p:animRot by="120000">
                                      <p:cBhvr>
                                        <p:cTn id="68" dur="100" fill="hold">
                                          <p:stCondLst>
                                            <p:cond delay="0"/>
                                          </p:stCondLst>
                                        </p:cTn>
                                        <p:tgtEl>
                                          <p:spTgt spid="19"/>
                                        </p:tgtEl>
                                        <p:attrNameLst>
                                          <p:attrName>r</p:attrName>
                                        </p:attrNameLst>
                                      </p:cBhvr>
                                    </p:animRot>
                                    <p:animRot by="-240000">
                                      <p:cBhvr>
                                        <p:cTn id="69" dur="200" fill="hold">
                                          <p:stCondLst>
                                            <p:cond delay="200"/>
                                          </p:stCondLst>
                                        </p:cTn>
                                        <p:tgtEl>
                                          <p:spTgt spid="19"/>
                                        </p:tgtEl>
                                        <p:attrNameLst>
                                          <p:attrName>r</p:attrName>
                                        </p:attrNameLst>
                                      </p:cBhvr>
                                    </p:animRot>
                                    <p:animRot by="240000">
                                      <p:cBhvr>
                                        <p:cTn id="70" dur="200" fill="hold">
                                          <p:stCondLst>
                                            <p:cond delay="400"/>
                                          </p:stCondLst>
                                        </p:cTn>
                                        <p:tgtEl>
                                          <p:spTgt spid="19"/>
                                        </p:tgtEl>
                                        <p:attrNameLst>
                                          <p:attrName>r</p:attrName>
                                        </p:attrNameLst>
                                      </p:cBhvr>
                                    </p:animRot>
                                    <p:animRot by="-240000">
                                      <p:cBhvr>
                                        <p:cTn id="71" dur="200" fill="hold">
                                          <p:stCondLst>
                                            <p:cond delay="600"/>
                                          </p:stCondLst>
                                        </p:cTn>
                                        <p:tgtEl>
                                          <p:spTgt spid="19"/>
                                        </p:tgtEl>
                                        <p:attrNameLst>
                                          <p:attrName>r</p:attrName>
                                        </p:attrNameLst>
                                      </p:cBhvr>
                                    </p:animRot>
                                    <p:animRot by="120000">
                                      <p:cBhvr>
                                        <p:cTn id="72" dur="200" fill="hold">
                                          <p:stCondLst>
                                            <p:cond delay="800"/>
                                          </p:stCondLst>
                                        </p:cTn>
                                        <p:tgtEl>
                                          <p:spTgt spid="1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1" grpId="1" animBg="1"/>
      <p:bldP spid="22" grpId="0" animBg="1"/>
      <p:bldP spid="23" grpId="0" animBg="1"/>
      <p:bldP spid="23" grpId="1" animBg="1"/>
      <p:bldP spid="13" grpId="0" animBg="1"/>
      <p:bldP spid="13" grpId="1" animBg="1"/>
      <p:bldP spid="16" grpId="0" animBg="1"/>
      <p:bldP spid="17" grpId="0"/>
      <p:bldP spid="18" grpId="0" animBg="1"/>
      <p:bldP spid="18" grpId="1" animBg="1"/>
      <p:bldP spid="19" grpId="0"/>
      <p:bldP spid="19" grpId="1"/>
    </p:bldLst>
  </p:timing>
</p:sld>
</file>

<file path=ppt/theme/theme1.xml><?xml version="1.0" encoding="utf-8"?>
<a:theme xmlns:a="http://schemas.openxmlformats.org/drawingml/2006/main" name="2001_CMB352">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01_CMB352" id="{69DC8CCD-06BE-0A4A-B28C-5796296BE160}" vid="{B5CAA273-CCA9-3846-9788-C7D884A5001A}"/>
    </a:ext>
  </a:extLst>
</a:theme>
</file>

<file path=ppt/theme/theme2.xml><?xml version="1.0" encoding="utf-8"?>
<a:theme xmlns:a="http://schemas.openxmlformats.org/drawingml/2006/main" name="Viola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657</Words>
  <Application>Microsoft Macintosh PowerPoint</Application>
  <PresentationFormat>Widescreen</PresentationFormat>
  <Paragraphs>69</Paragraphs>
  <Slides>6</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Arial</vt:lpstr>
      <vt:lpstr>Calibri</vt:lpstr>
      <vt:lpstr>Century Gothic</vt:lpstr>
      <vt:lpstr>Lora</vt:lpstr>
      <vt:lpstr>Quattrocento Sans</vt:lpstr>
      <vt:lpstr>2001_CMB352</vt:lpstr>
      <vt:lpstr>Viola template</vt:lpstr>
      <vt:lpstr>Ribosomes can be heterogenous</vt:lpstr>
      <vt:lpstr>There are multiples bS21 homologs in Francisella tularensis </vt:lpstr>
      <vt:lpstr>PowerPoint Presentation</vt:lpstr>
      <vt:lpstr>There are multiples bS21 homologs in Francisella tularensis </vt:lpstr>
      <vt:lpstr>Previous Data - Analysis</vt:lpstr>
      <vt:lpstr>Question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Ribosomes can be heterogenous</dc:title>
  <dc:creator>Kathryn Ramsey</dc:creator>
  <cp:lastModifiedBy>Kathryn Ramsey</cp:lastModifiedBy>
  <cp:revision>5</cp:revision>
  <dcterms:created xsi:type="dcterms:W3CDTF">2022-04-07T15:40:08Z</dcterms:created>
  <dcterms:modified xsi:type="dcterms:W3CDTF">2022-04-07T17:43:31Z</dcterms:modified>
</cp:coreProperties>
</file>