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handoutMasterIdLst>
    <p:handoutMasterId r:id="rId4"/>
  </p:handoutMasterIdLst>
  <p:sldIdLst>
    <p:sldId id="256" r:id="rId2"/>
  </p:sldIdLst>
  <p:sldSz cx="43891200" cy="329184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997"/>
    <p:restoredTop sz="95559"/>
  </p:normalViewPr>
  <p:slideViewPr>
    <p:cSldViewPr snapToGrid="0">
      <p:cViewPr varScale="1">
        <p:scale>
          <a:sx n="20" d="100"/>
          <a:sy n="20" d="100"/>
        </p:scale>
        <p:origin x="1216" y="30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3F1E49-94DE-7141-9CF3-D29D3EE83EC7}"/>
              </a:ext>
            </a:extLst>
          </p:cNvPr>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7E825E8-D183-E07A-763C-A54C6270F292}"/>
              </a:ext>
            </a:extLst>
          </p:cNvPr>
          <p:cNvSpPr>
            <a:spLocks noGrp="1"/>
          </p:cNvSpPr>
          <p:nvPr>
            <p:ph type="dt" sz="quarter" idx="1"/>
          </p:nvPr>
        </p:nvSpPr>
        <p:spPr>
          <a:xfrm>
            <a:off x="5180013" y="0"/>
            <a:ext cx="3962400" cy="344488"/>
          </a:xfrm>
          <a:prstGeom prst="rect">
            <a:avLst/>
          </a:prstGeom>
        </p:spPr>
        <p:txBody>
          <a:bodyPr vert="horz" lIns="91440" tIns="45720" rIns="91440" bIns="45720" rtlCol="0"/>
          <a:lstStyle>
            <a:lvl1pPr algn="r">
              <a:defRPr sz="1200"/>
            </a:lvl1pPr>
          </a:lstStyle>
          <a:p>
            <a:fld id="{76B93E6B-3D50-444E-8823-8CF5B2381A4C}" type="datetimeFigureOut">
              <a:rPr lang="en-US" smtClean="0"/>
              <a:t>7/19/23</a:t>
            </a:fld>
            <a:endParaRPr lang="en-US"/>
          </a:p>
        </p:txBody>
      </p:sp>
      <p:sp>
        <p:nvSpPr>
          <p:cNvPr id="4" name="Footer Placeholder 3">
            <a:extLst>
              <a:ext uri="{FF2B5EF4-FFF2-40B4-BE49-F238E27FC236}">
                <a16:creationId xmlns:a16="http://schemas.microsoft.com/office/drawing/2014/main" id="{4C837663-385A-BF62-282A-EE0F26D4EB83}"/>
              </a:ext>
            </a:extLst>
          </p:cNvPr>
          <p:cNvSpPr>
            <a:spLocks noGrp="1"/>
          </p:cNvSpPr>
          <p:nvPr>
            <p:ph type="ftr" sz="quarter" idx="2"/>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ED0176-61F4-EF44-E7B4-844A8E3D09BE}"/>
              </a:ext>
            </a:extLst>
          </p:cNvPr>
          <p:cNvSpPr>
            <a:spLocks noGrp="1"/>
          </p:cNvSpPr>
          <p:nvPr>
            <p:ph type="sldNum" sz="quarter" idx="3"/>
          </p:nvPr>
        </p:nvSpPr>
        <p:spPr>
          <a:xfrm>
            <a:off x="5180013" y="6513513"/>
            <a:ext cx="3962400" cy="344487"/>
          </a:xfrm>
          <a:prstGeom prst="rect">
            <a:avLst/>
          </a:prstGeom>
        </p:spPr>
        <p:txBody>
          <a:bodyPr vert="horz" lIns="91440" tIns="45720" rIns="91440" bIns="45720" rtlCol="0" anchor="b"/>
          <a:lstStyle>
            <a:lvl1pPr algn="r">
              <a:defRPr sz="1200"/>
            </a:lvl1pPr>
          </a:lstStyle>
          <a:p>
            <a:fld id="{FF5D6D4B-465D-5B4F-A521-435CED42B9A8}" type="slidenum">
              <a:rPr lang="en-US" smtClean="0"/>
              <a:t>‹#›</a:t>
            </a:fld>
            <a:endParaRPr lang="en-US"/>
          </a:p>
        </p:txBody>
      </p:sp>
    </p:spTree>
    <p:extLst>
      <p:ext uri="{BB962C8B-B14F-4D97-AF65-F5344CB8AC3E}">
        <p14:creationId xmlns:p14="http://schemas.microsoft.com/office/powerpoint/2010/main" val="19287036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671EBFFE-82CA-584F-892B-BA7274BA166C}" type="datetimeFigureOut">
              <a:rPr lang="en-US" smtClean="0"/>
              <a:t>7/19/23</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C6A2550F-8D19-E146-9C17-58DBA4508419}" type="slidenum">
              <a:rPr lang="en-US" smtClean="0"/>
              <a:t>‹#›</a:t>
            </a:fld>
            <a:endParaRPr lang="en-US"/>
          </a:p>
        </p:txBody>
      </p:sp>
    </p:spTree>
    <p:extLst>
      <p:ext uri="{BB962C8B-B14F-4D97-AF65-F5344CB8AC3E}">
        <p14:creationId xmlns:p14="http://schemas.microsoft.com/office/powerpoint/2010/main" val="95635203"/>
      </p:ext>
    </p:extLst>
  </p:cSld>
  <p:clrMap bg1="lt1" tx1="dk1" bg2="lt2" tx2="dk2" accent1="accent1" accent2="accent2" accent3="accent3" accent4="accent4" accent5="accent5" accent6="accent6" hlink="hlink" folHlink="folHlink"/>
  <p:hf hdr="0" ftr="0" dt="0"/>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F6B0A1-CE4B-2241-9BCD-7F51AE1E7B7F}" type="datetimeFigureOut">
              <a:rPr lang="en-US" smtClean="0"/>
              <a:t>7/19/23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2067439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F6B0A1-CE4B-2241-9BCD-7F51AE1E7B7F}" type="datetimeFigureOut">
              <a:rPr lang="en-US" smtClean="0"/>
              <a:t>7/19/23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1818868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F6B0A1-CE4B-2241-9BCD-7F51AE1E7B7F}" type="datetimeFigureOut">
              <a:rPr lang="en-US" smtClean="0"/>
              <a:t>7/19/23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31582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F6B0A1-CE4B-2241-9BCD-7F51AE1E7B7F}" type="datetimeFigureOut">
              <a:rPr lang="en-US" smtClean="0"/>
              <a:t>7/19/23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3205983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F6B0A1-CE4B-2241-9BCD-7F51AE1E7B7F}" type="datetimeFigureOut">
              <a:rPr lang="en-US" smtClean="0"/>
              <a:t>7/19/23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51144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F6B0A1-CE4B-2241-9BCD-7F51AE1E7B7F}" type="datetimeFigureOut">
              <a:rPr lang="en-US" smtClean="0"/>
              <a:t>7/19/23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1261097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F6B0A1-CE4B-2241-9BCD-7F51AE1E7B7F}" type="datetimeFigureOut">
              <a:rPr lang="en-US" smtClean="0"/>
              <a:t>7/19/23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2588195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F6B0A1-CE4B-2241-9BCD-7F51AE1E7B7F}" type="datetimeFigureOut">
              <a:rPr lang="en-US" smtClean="0"/>
              <a:t>7/19/23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3021030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6B0A1-CE4B-2241-9BCD-7F51AE1E7B7F}" type="datetimeFigureOut">
              <a:rPr lang="en-US" smtClean="0"/>
              <a:t>7/19/23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123934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72F6B0A1-CE4B-2241-9BCD-7F51AE1E7B7F}" type="datetimeFigureOut">
              <a:rPr lang="en-US" smtClean="0"/>
              <a:t>7/19/23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1591363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72F6B0A1-CE4B-2241-9BCD-7F51AE1E7B7F}" type="datetimeFigureOut">
              <a:rPr lang="en-US" smtClean="0"/>
              <a:t>7/19/23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0EDF19-996A-B847-8412-8958D27D1061}" type="slidenum">
              <a:rPr lang="en-US" smtClean="0"/>
              <a:t>‹#›</a:t>
            </a:fld>
            <a:endParaRPr lang="en-US"/>
          </a:p>
        </p:txBody>
      </p:sp>
    </p:spTree>
    <p:extLst>
      <p:ext uri="{BB962C8B-B14F-4D97-AF65-F5344CB8AC3E}">
        <p14:creationId xmlns:p14="http://schemas.microsoft.com/office/powerpoint/2010/main" val="157371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72F6B0A1-CE4B-2241-9BCD-7F51AE1E7B7F}" type="datetimeFigureOut">
              <a:rPr lang="en-US" smtClean="0"/>
              <a:t>7/19/23</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A40EDF19-996A-B847-8412-8958D27D1061}" type="slidenum">
              <a:rPr lang="en-US" smtClean="0"/>
              <a:t>‹#›</a:t>
            </a:fld>
            <a:endParaRPr lang="en-US"/>
          </a:p>
        </p:txBody>
      </p:sp>
    </p:spTree>
    <p:extLst>
      <p:ext uri="{BB962C8B-B14F-4D97-AF65-F5344CB8AC3E}">
        <p14:creationId xmlns:p14="http://schemas.microsoft.com/office/powerpoint/2010/main" val="38112026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Picture 4" descr="Shape, rectangle&#10;&#10;Description automatically generated">
            <a:extLst>
              <a:ext uri="{FF2B5EF4-FFF2-40B4-BE49-F238E27FC236}">
                <a16:creationId xmlns:a16="http://schemas.microsoft.com/office/drawing/2014/main" id="{E2629994-525F-0859-383F-91F25C0C850A}"/>
              </a:ext>
            </a:extLst>
          </p:cNvPr>
          <p:cNvPicPr>
            <a:picLocks noChangeAspect="1" noChangeArrowheads="1"/>
          </p:cNvPicPr>
          <p:nvPr/>
        </p:nvPicPr>
        <p:blipFill>
          <a:blip r:embed="rId2">
            <a:duotone>
              <a:schemeClr val="accent2">
                <a:shade val="45000"/>
                <a:satMod val="135000"/>
              </a:schemeClr>
              <a:prstClr val="white"/>
            </a:duotone>
          </a:blip>
          <a:srcRect/>
          <a:stretch>
            <a:fillRect/>
          </a:stretch>
        </p:blipFill>
        <p:spPr bwMode="auto">
          <a:xfrm>
            <a:off x="49355" y="49946"/>
            <a:ext cx="43919051" cy="5404104"/>
          </a:xfrm>
          <a:prstGeom prst="rect">
            <a:avLst/>
          </a:prstGeom>
          <a:solidFill>
            <a:schemeClr val="accent2">
              <a:lumMod val="60000"/>
              <a:lumOff val="40000"/>
            </a:schemeClr>
          </a:solidFill>
          <a:ln>
            <a:noFill/>
          </a:ln>
        </p:spPr>
      </p:pic>
      <p:sp>
        <p:nvSpPr>
          <p:cNvPr id="6" name="TextBox 5">
            <a:extLst>
              <a:ext uri="{FF2B5EF4-FFF2-40B4-BE49-F238E27FC236}">
                <a16:creationId xmlns:a16="http://schemas.microsoft.com/office/drawing/2014/main" id="{68BD1EDE-54E6-AC45-8E00-4CE84277658B}"/>
              </a:ext>
            </a:extLst>
          </p:cNvPr>
          <p:cNvSpPr txBox="1"/>
          <p:nvPr/>
        </p:nvSpPr>
        <p:spPr>
          <a:xfrm>
            <a:off x="1080419" y="285632"/>
            <a:ext cx="42887987" cy="1569660"/>
          </a:xfrm>
          <a:prstGeom prst="rect">
            <a:avLst/>
          </a:prstGeom>
          <a:noFill/>
        </p:spPr>
        <p:txBody>
          <a:bodyPr wrap="square" rtlCol="0">
            <a:spAutoFit/>
          </a:bodyPr>
          <a:lstStyle/>
          <a:p>
            <a:r>
              <a:rPr lang="en-US" sz="9600" b="1" dirty="0">
                <a:solidFill>
                  <a:schemeClr val="bg1"/>
                </a:solidFill>
              </a:rPr>
              <a:t>Investigating the Antimicrobial Compound Laurenobiolide in </a:t>
            </a:r>
            <a:r>
              <a:rPr lang="en-US" sz="9600" b="1" i="1" dirty="0">
                <a:solidFill>
                  <a:schemeClr val="bg1"/>
                </a:solidFill>
              </a:rPr>
              <a:t>Staphylococcus Aureus </a:t>
            </a:r>
          </a:p>
        </p:txBody>
      </p:sp>
      <p:pic>
        <p:nvPicPr>
          <p:cNvPr id="9" name="Picture 1">
            <a:extLst>
              <a:ext uri="{FF2B5EF4-FFF2-40B4-BE49-F238E27FC236}">
                <a16:creationId xmlns:a16="http://schemas.microsoft.com/office/drawing/2014/main" id="{9FBB32FD-CB76-00EC-A8E7-AD4505A210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772109" y="2008772"/>
            <a:ext cx="5594257" cy="2521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a:extLst>
              <a:ext uri="{FF2B5EF4-FFF2-40B4-BE49-F238E27FC236}">
                <a16:creationId xmlns:a16="http://schemas.microsoft.com/office/drawing/2014/main" id="{E8F1AD37-F061-AEE2-1B6F-9D4C6116F76D}"/>
              </a:ext>
            </a:extLst>
          </p:cNvPr>
          <p:cNvSpPr/>
          <p:nvPr/>
        </p:nvSpPr>
        <p:spPr>
          <a:xfrm>
            <a:off x="31241" y="5425717"/>
            <a:ext cx="15008754" cy="923330"/>
          </a:xfrm>
          <a:prstGeom prst="rect">
            <a:avLst/>
          </a:prstGeom>
          <a:solidFill>
            <a:schemeClr val="accent2"/>
          </a:solidFill>
        </p:spPr>
        <p:txBody>
          <a:bodyPr wrap="square" lIns="91440" tIns="45720" rIns="91440" bIns="45720">
            <a:spAutoFit/>
          </a:bodyPr>
          <a:lstStyle/>
          <a:p>
            <a:pPr algn="ctr"/>
            <a:r>
              <a:rPr lang="en-US" sz="4400" b="1" cap="none" spc="0" dirty="0">
                <a:ln w="0"/>
                <a:solidFill>
                  <a:schemeClr val="tx1"/>
                </a:solidFill>
                <a:effectLst>
                  <a:outerShdw blurRad="38100" dist="19050" dir="2700000" algn="tl" rotWithShape="0">
                    <a:schemeClr val="dk1">
                      <a:alpha val="40000"/>
                    </a:schemeClr>
                  </a:outerShdw>
                </a:effectLst>
                <a:latin typeface="+mj-lt"/>
              </a:rPr>
              <a:t>Introduction</a:t>
            </a:r>
            <a:r>
              <a:rPr lang="en-US" sz="5400" b="0" cap="none" spc="0" dirty="0">
                <a:ln w="0"/>
                <a:solidFill>
                  <a:schemeClr val="tx1"/>
                </a:solidFill>
                <a:effectLst>
                  <a:outerShdw blurRad="38100" dist="19050" dir="2700000" algn="tl" rotWithShape="0">
                    <a:schemeClr val="dk1">
                      <a:alpha val="40000"/>
                    </a:schemeClr>
                  </a:outerShdw>
                </a:effectLst>
                <a:latin typeface="+mj-lt"/>
              </a:rPr>
              <a:t> </a:t>
            </a:r>
          </a:p>
        </p:txBody>
      </p:sp>
      <p:sp>
        <p:nvSpPr>
          <p:cNvPr id="16" name="Rectangle 15">
            <a:extLst>
              <a:ext uri="{FF2B5EF4-FFF2-40B4-BE49-F238E27FC236}">
                <a16:creationId xmlns:a16="http://schemas.microsoft.com/office/drawing/2014/main" id="{CD04CD05-7E0D-CD21-3514-D5349F143BF6}"/>
              </a:ext>
            </a:extLst>
          </p:cNvPr>
          <p:cNvSpPr/>
          <p:nvPr/>
        </p:nvSpPr>
        <p:spPr>
          <a:xfrm>
            <a:off x="3" y="6380653"/>
            <a:ext cx="15008754" cy="10583764"/>
          </a:xfrm>
          <a:prstGeom prst="rect">
            <a:avLst/>
          </a:prstGeom>
          <a:solidFill>
            <a:schemeClr val="accent2">
              <a:lumMod val="40000"/>
              <a:lumOff val="60000"/>
            </a:schemeClr>
          </a:solidFill>
        </p:spPr>
        <p:txBody>
          <a:bodyPr wrap="square" lIns="91440" tIns="45720" rIns="91440" bIns="45720">
            <a:spAutoFit/>
          </a:bodyPr>
          <a:lstStyle/>
          <a:p>
            <a:r>
              <a:rPr lang="en-US" sz="2800" strike="noStrike" dirty="0">
                <a:effectLst/>
              </a:rPr>
              <a:t>Antimicrobial resistance is a major worldwide health concern that seriously endangers public health, medical treatments, and healthcare systems on a global scale. It arises when microorganisms acquire the ability to withstand the impact of antimicrobial drugs, rendering them ineffective in fighting infections. The development of new drugs to combat antimicrobial resistance is crucial to address this growing problem. </a:t>
            </a:r>
            <a:endParaRPr lang="en-US" sz="2800" dirty="0">
              <a:ln w="0"/>
              <a:effectLst>
                <a:outerShdw blurRad="38100" dist="19050" dir="2700000" algn="tl" rotWithShape="0">
                  <a:schemeClr val="dk1">
                    <a:alpha val="40000"/>
                  </a:schemeClr>
                </a:outerShdw>
              </a:effectLst>
            </a:endParaRPr>
          </a:p>
          <a:p>
            <a:endParaRPr lang="en-US" sz="2800" dirty="0">
              <a:ln w="0"/>
              <a:effectLst>
                <a:outerShdw blurRad="38100" dist="19050" dir="2700000" algn="tl" rotWithShape="0">
                  <a:schemeClr val="dk1">
                    <a:alpha val="40000"/>
                  </a:schemeClr>
                </a:outerShdw>
              </a:effectLst>
              <a:highlight>
                <a:srgbClr val="FFFF00"/>
              </a:highlight>
            </a:endParaRPr>
          </a:p>
          <a:p>
            <a:r>
              <a:rPr lang="en-US" sz="2800" dirty="0">
                <a:ln w="0"/>
                <a:effectLst>
                  <a:outerShdw blurRad="38100" dist="19050" dir="2700000" algn="tl" rotWithShape="0">
                    <a:schemeClr val="dk1">
                      <a:alpha val="40000"/>
                    </a:schemeClr>
                  </a:outerShdw>
                </a:effectLst>
                <a:highlight>
                  <a:srgbClr val="FFFF00"/>
                </a:highlight>
              </a:rPr>
              <a:t>Staphylococcus Aureus</a:t>
            </a:r>
          </a:p>
          <a:p>
            <a:pPr algn="l" rtl="0" fontAlgn="base">
              <a:spcBef>
                <a:spcPts val="1500"/>
              </a:spcBef>
              <a:spcAft>
                <a:spcPts val="0"/>
              </a:spcAft>
              <a:buFont typeface="Arial" panose="020B0604020202020204" pitchFamily="34" charset="0"/>
              <a:buChar char="•"/>
            </a:pPr>
            <a:r>
              <a:rPr lang="en-US" sz="2800" b="0" i="0" u="none" strike="noStrike" dirty="0">
                <a:effectLst/>
              </a:rPr>
              <a:t>Gram-positive spherically shaped bacterium</a:t>
            </a:r>
          </a:p>
          <a:p>
            <a:pPr algn="l" rtl="0" fontAlgn="base">
              <a:spcBef>
                <a:spcPts val="0"/>
              </a:spcBef>
              <a:spcAft>
                <a:spcPts val="0"/>
              </a:spcAft>
              <a:buFont typeface="Arial" panose="020B0604020202020204" pitchFamily="34" charset="0"/>
              <a:buChar char="•"/>
            </a:pPr>
            <a:r>
              <a:rPr lang="en-US" sz="2800" b="0" i="0" u="none" strike="noStrike" dirty="0">
                <a:effectLst/>
              </a:rPr>
              <a:t>Normal member of the body's microbiota</a:t>
            </a:r>
          </a:p>
          <a:p>
            <a:pPr algn="l" rtl="0" fontAlgn="base">
              <a:spcBef>
                <a:spcPts val="0"/>
              </a:spcBef>
              <a:spcAft>
                <a:spcPts val="1500"/>
              </a:spcAft>
              <a:buFont typeface="Arial" panose="020B0604020202020204" pitchFamily="34" charset="0"/>
              <a:buChar char="•"/>
            </a:pPr>
            <a:r>
              <a:rPr lang="en-US" sz="2800" b="0" i="0" u="none" strike="noStrike" dirty="0">
                <a:effectLst/>
              </a:rPr>
              <a:t>Pathogenic potential</a:t>
            </a:r>
          </a:p>
          <a:p>
            <a:pPr algn="l" rtl="0" fontAlgn="base">
              <a:spcBef>
                <a:spcPts val="1500"/>
              </a:spcBef>
              <a:spcAft>
                <a:spcPts val="0"/>
              </a:spcAft>
              <a:buFont typeface="Arial" panose="020B0604020202020204" pitchFamily="34" charset="0"/>
              <a:buChar char="•"/>
            </a:pPr>
            <a:r>
              <a:rPr lang="en-US" sz="2800" b="0" i="0" u="none" strike="noStrike" dirty="0">
                <a:effectLst/>
              </a:rPr>
              <a:t>Multidrug resistant </a:t>
            </a:r>
          </a:p>
          <a:p>
            <a:pPr marL="685800" indent="-685800">
              <a:buFont typeface="Arial" panose="020B0604020202020204" pitchFamily="34" charset="0"/>
              <a:buChar char="•"/>
            </a:pPr>
            <a:endParaRPr lang="en-US"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highlight>
                  <a:srgbClr val="FFFF00"/>
                </a:highlight>
              </a:rPr>
              <a:t>Laurenobiolide </a:t>
            </a:r>
          </a:p>
          <a:p>
            <a:endParaRPr lang="en-US" sz="2800" dirty="0">
              <a:ln w="0"/>
              <a:effectLst>
                <a:outerShdw blurRad="38100" dist="19050" dir="2700000" algn="tl" rotWithShape="0">
                  <a:schemeClr val="dk1">
                    <a:alpha val="40000"/>
                  </a:schemeClr>
                </a:outerShdw>
              </a:effectLst>
            </a:endParaRPr>
          </a:p>
          <a:p>
            <a:pPr algn="l" rtl="0">
              <a:spcBef>
                <a:spcPts val="0"/>
              </a:spcBef>
              <a:spcAft>
                <a:spcPts val="800"/>
              </a:spcAft>
            </a:pPr>
            <a:r>
              <a:rPr lang="en-US" sz="2800" b="0" i="0" u="none" strike="noStrike" dirty="0">
                <a:effectLst/>
              </a:rPr>
              <a:t>-Lactone compound Isolated from North American tulip tree </a:t>
            </a:r>
            <a:r>
              <a:rPr lang="en-US" sz="2800" b="0" i="1" u="none" strike="noStrike" dirty="0">
                <a:effectLst/>
              </a:rPr>
              <a:t>Liriodendron </a:t>
            </a:r>
            <a:r>
              <a:rPr lang="en-US" sz="2800" b="0" i="1" u="none" strike="noStrike" dirty="0" err="1">
                <a:effectLst/>
              </a:rPr>
              <a:t>tulipifera</a:t>
            </a:r>
            <a:r>
              <a:rPr lang="en-US" sz="2800" b="0" i="1" u="none" strike="noStrike" dirty="0">
                <a:effectLst/>
              </a:rPr>
              <a:t> </a:t>
            </a:r>
            <a:endParaRPr lang="en-US" sz="2800" b="0" i="0" u="none" strike="noStrike" dirty="0">
              <a:effectLst/>
            </a:endParaRPr>
          </a:p>
          <a:p>
            <a:r>
              <a:rPr lang="en-US" sz="2800" b="0" i="0" u="none" strike="noStrike" dirty="0">
                <a:effectLst/>
              </a:rPr>
              <a:t>-Used by indigenous tribes as a treatment </a:t>
            </a:r>
          </a:p>
          <a:p>
            <a:r>
              <a:rPr lang="en-US" sz="2800" dirty="0"/>
              <a:t>-Effective against MRSA</a:t>
            </a:r>
            <a:endParaRPr lang="en-US" sz="2800" b="0" i="0" u="none" strike="noStrike" dirty="0">
              <a:effectLst/>
            </a:endParaRPr>
          </a:p>
          <a:p>
            <a:pPr algn="l" rtl="0">
              <a:spcBef>
                <a:spcPts val="0"/>
              </a:spcBef>
              <a:spcAft>
                <a:spcPts val="1600"/>
              </a:spcAft>
            </a:pPr>
            <a:r>
              <a:rPr lang="en-US" sz="2800" b="0" i="0" u="none" strike="noStrike" dirty="0">
                <a:effectLst/>
              </a:rPr>
              <a:t>-Potential antibiotic</a:t>
            </a:r>
          </a:p>
          <a:p>
            <a:pPr algn="l" rtl="0">
              <a:spcBef>
                <a:spcPts val="0"/>
              </a:spcBef>
              <a:spcAft>
                <a:spcPts val="1600"/>
              </a:spcAft>
            </a:pPr>
            <a:endParaRPr lang="en-US" sz="2800" cap="none" spc="0" dirty="0">
              <a:ln w="0"/>
              <a:solidFill>
                <a:srgbClr val="202729"/>
              </a:solidFill>
            </a:endParaRPr>
          </a:p>
          <a:p>
            <a:pPr algn="l" rtl="0">
              <a:spcBef>
                <a:spcPts val="0"/>
              </a:spcBef>
              <a:spcAft>
                <a:spcPts val="1600"/>
              </a:spcAft>
            </a:pPr>
            <a:endParaRPr lang="en-US" sz="2800" b="0" dirty="0">
              <a:ln w="0"/>
              <a:solidFill>
                <a:srgbClr val="202729"/>
              </a:solidFill>
              <a:effectLst>
                <a:outerShdw blurRad="38100" dist="19050" dir="2700000" algn="tl" rotWithShape="0">
                  <a:schemeClr val="dk1">
                    <a:alpha val="40000"/>
                  </a:schemeClr>
                </a:outerShdw>
              </a:effectLst>
            </a:endParaRPr>
          </a:p>
          <a:p>
            <a:pPr algn="l" rtl="0">
              <a:spcBef>
                <a:spcPts val="0"/>
              </a:spcBef>
              <a:spcAft>
                <a:spcPts val="1600"/>
              </a:spcAft>
            </a:pPr>
            <a:endParaRPr lang="en-US" sz="2800" dirty="0">
              <a:ln w="0"/>
              <a:solidFill>
                <a:srgbClr val="202729"/>
              </a:solidFill>
              <a:effectLst>
                <a:outerShdw blurRad="38100" dist="19050" dir="2700000" algn="tl" rotWithShape="0">
                  <a:schemeClr val="dk1">
                    <a:alpha val="40000"/>
                  </a:schemeClr>
                </a:outerShdw>
              </a:effectLst>
            </a:endParaRPr>
          </a:p>
        </p:txBody>
      </p:sp>
      <p:sp>
        <p:nvSpPr>
          <p:cNvPr id="20" name="Rectangle 19">
            <a:extLst>
              <a:ext uri="{FF2B5EF4-FFF2-40B4-BE49-F238E27FC236}">
                <a16:creationId xmlns:a16="http://schemas.microsoft.com/office/drawing/2014/main" id="{0FE7016B-725E-A8E6-5695-352EE2918CE5}"/>
              </a:ext>
            </a:extLst>
          </p:cNvPr>
          <p:cNvSpPr/>
          <p:nvPr/>
        </p:nvSpPr>
        <p:spPr>
          <a:xfrm>
            <a:off x="4346649" y="1849050"/>
            <a:ext cx="33425460" cy="1200329"/>
          </a:xfrm>
          <a:prstGeom prst="rect">
            <a:avLst/>
          </a:prstGeom>
          <a:noFill/>
        </p:spPr>
        <p:txBody>
          <a:bodyPr wrap="square" lIns="91440" tIns="45720" rIns="91440" bIns="45720">
            <a:spAutoFit/>
          </a:bodyPr>
          <a:lstStyle/>
          <a:p>
            <a:pPr algn="ctr"/>
            <a:r>
              <a:rPr lang="en-US" sz="7200" dirty="0">
                <a:ln w="0"/>
                <a:solidFill>
                  <a:schemeClr val="bg1"/>
                </a:solidFill>
                <a:effectLst>
                  <a:outerShdw blurRad="38100" dist="19050" dir="2700000" algn="tl" rotWithShape="0">
                    <a:schemeClr val="dk1">
                      <a:alpha val="40000"/>
                    </a:schemeClr>
                  </a:outerShdw>
                </a:effectLst>
              </a:rPr>
              <a:t>Adja-Seyba Cissokho</a:t>
            </a:r>
            <a:r>
              <a:rPr lang="en-US" sz="7200" baseline="30000" dirty="0">
                <a:ln w="0"/>
                <a:solidFill>
                  <a:schemeClr val="bg1"/>
                </a:solidFill>
                <a:effectLst>
                  <a:outerShdw blurRad="38100" dist="19050" dir="2700000" algn="tl" rotWithShape="0">
                    <a:schemeClr val="dk1">
                      <a:alpha val="40000"/>
                    </a:schemeClr>
                  </a:outerShdw>
                </a:effectLst>
              </a:rPr>
              <a:t>1</a:t>
            </a:r>
            <a:r>
              <a:rPr lang="en-US" sz="7200" dirty="0">
                <a:ln w="0"/>
                <a:solidFill>
                  <a:schemeClr val="bg1"/>
                </a:solidFill>
                <a:effectLst>
                  <a:outerShdw blurRad="38100" dist="19050" dir="2700000" algn="tl" rotWithShape="0">
                    <a:schemeClr val="dk1">
                      <a:alpha val="40000"/>
                    </a:schemeClr>
                  </a:outerShdw>
                </a:effectLst>
              </a:rPr>
              <a:t>, Kira Bernabe</a:t>
            </a:r>
            <a:r>
              <a:rPr lang="en-US" sz="7200" baseline="30000" dirty="0">
                <a:ln w="0"/>
                <a:solidFill>
                  <a:schemeClr val="bg1"/>
                </a:solidFill>
                <a:effectLst>
                  <a:outerShdw blurRad="38100" dist="19050" dir="2700000" algn="tl" rotWithShape="0">
                    <a:schemeClr val="dk1">
                      <a:alpha val="40000"/>
                    </a:schemeClr>
                  </a:outerShdw>
                </a:effectLst>
              </a:rPr>
              <a:t>1</a:t>
            </a:r>
            <a:r>
              <a:rPr lang="en-US" sz="7200" dirty="0">
                <a:ln w="0"/>
                <a:solidFill>
                  <a:schemeClr val="bg1"/>
                </a:solidFill>
                <a:effectLst>
                  <a:outerShdw blurRad="38100" dist="19050" dir="2700000" algn="tl" rotWithShape="0">
                    <a:schemeClr val="dk1">
                      <a:alpha val="40000"/>
                    </a:schemeClr>
                  </a:outerShdw>
                </a:effectLst>
              </a:rPr>
              <a:t>,Mathew Bertin</a:t>
            </a:r>
            <a:r>
              <a:rPr lang="en-US" sz="7200" baseline="30000" dirty="0">
                <a:ln w="0"/>
                <a:solidFill>
                  <a:schemeClr val="bg1"/>
                </a:solidFill>
                <a:effectLst>
                  <a:outerShdw blurRad="38100" dist="19050" dir="2700000" algn="tl" rotWithShape="0">
                    <a:schemeClr val="dk1">
                      <a:alpha val="40000"/>
                    </a:schemeClr>
                  </a:outerShdw>
                </a:effectLst>
              </a:rPr>
              <a:t>1</a:t>
            </a:r>
            <a:r>
              <a:rPr lang="en-US" sz="7200" dirty="0">
                <a:ln w="0"/>
                <a:solidFill>
                  <a:schemeClr val="bg1"/>
                </a:solidFill>
                <a:effectLst>
                  <a:outerShdw blurRad="38100" dist="19050" dir="2700000" algn="tl" rotWithShape="0">
                    <a:schemeClr val="dk1">
                      <a:alpha val="40000"/>
                    </a:schemeClr>
                  </a:outerShdw>
                </a:effectLst>
              </a:rPr>
              <a:t>, Oli Horyn</a:t>
            </a:r>
            <a:r>
              <a:rPr lang="en-US" sz="7200" baseline="30000" dirty="0">
                <a:ln w="0"/>
                <a:solidFill>
                  <a:schemeClr val="bg1"/>
                </a:solidFill>
                <a:effectLst>
                  <a:outerShdw blurRad="38100" dist="19050" dir="2700000" algn="tl" rotWithShape="0">
                    <a:schemeClr val="dk1">
                      <a:alpha val="40000"/>
                    </a:schemeClr>
                  </a:outerShdw>
                </a:effectLst>
              </a:rPr>
              <a:t>1</a:t>
            </a:r>
            <a:r>
              <a:rPr lang="en-US" sz="7200" dirty="0">
                <a:ln w="0"/>
                <a:solidFill>
                  <a:schemeClr val="bg1"/>
                </a:solidFill>
                <a:effectLst>
                  <a:outerShdw blurRad="38100" dist="19050" dir="2700000" algn="tl" rotWithShape="0">
                    <a:schemeClr val="dk1">
                      <a:alpha val="40000"/>
                    </a:schemeClr>
                  </a:outerShdw>
                </a:effectLst>
              </a:rPr>
              <a:t>, Kathryn M. Ramsey</a:t>
            </a:r>
            <a:r>
              <a:rPr lang="en-US" sz="7200" baseline="30000" dirty="0">
                <a:ln w="0"/>
                <a:solidFill>
                  <a:schemeClr val="bg1"/>
                </a:solidFill>
                <a:effectLst>
                  <a:outerShdw blurRad="38100" dist="19050" dir="2700000" algn="tl" rotWithShape="0">
                    <a:schemeClr val="dk1">
                      <a:alpha val="40000"/>
                    </a:schemeClr>
                  </a:outerShdw>
                </a:effectLst>
              </a:rPr>
              <a:t>1,2</a:t>
            </a:r>
            <a:endParaRPr lang="en-US" sz="7200" b="0" cap="none" spc="0" dirty="0">
              <a:ln w="0"/>
              <a:solidFill>
                <a:schemeClr val="bg1"/>
              </a:solidFill>
              <a:effectLst>
                <a:outerShdw blurRad="38100" dist="19050" dir="2700000" algn="tl" rotWithShape="0">
                  <a:schemeClr val="dk1">
                    <a:alpha val="40000"/>
                  </a:schemeClr>
                </a:outerShdw>
              </a:effectLst>
            </a:endParaRPr>
          </a:p>
        </p:txBody>
      </p:sp>
      <p:sp>
        <p:nvSpPr>
          <p:cNvPr id="21" name="Rectangle 20">
            <a:extLst>
              <a:ext uri="{FF2B5EF4-FFF2-40B4-BE49-F238E27FC236}">
                <a16:creationId xmlns:a16="http://schemas.microsoft.com/office/drawing/2014/main" id="{6632C71C-A879-4337-24CA-C4CEED38AC65}"/>
              </a:ext>
            </a:extLst>
          </p:cNvPr>
          <p:cNvSpPr/>
          <p:nvPr/>
        </p:nvSpPr>
        <p:spPr>
          <a:xfrm>
            <a:off x="30494301" y="17884769"/>
            <a:ext cx="13559745" cy="769441"/>
          </a:xfrm>
          <a:prstGeom prst="rect">
            <a:avLst/>
          </a:prstGeom>
          <a:solidFill>
            <a:schemeClr val="accent2"/>
          </a:solidFill>
        </p:spPr>
        <p:txBody>
          <a:bodyPr wrap="square" lIns="91440" tIns="45720" rIns="91440" bIns="45720">
            <a:spAutoFit/>
          </a:bodyPr>
          <a:lstStyle/>
          <a:p>
            <a:pPr algn="ctr"/>
            <a:r>
              <a:rPr lang="en-US" sz="4400" b="1" cap="none" spc="0" dirty="0">
                <a:ln w="0"/>
                <a:solidFill>
                  <a:schemeClr val="tx1"/>
                </a:solidFill>
                <a:effectLst>
                  <a:outerShdw blurRad="38100" dist="19050" dir="2700000" algn="tl" rotWithShape="0">
                    <a:schemeClr val="dk1">
                      <a:alpha val="40000"/>
                    </a:schemeClr>
                  </a:outerShdw>
                </a:effectLst>
              </a:rPr>
              <a:t>Conclusion and further steps </a:t>
            </a:r>
          </a:p>
        </p:txBody>
      </p:sp>
      <p:sp>
        <p:nvSpPr>
          <p:cNvPr id="23" name="Rectangle 22">
            <a:extLst>
              <a:ext uri="{FF2B5EF4-FFF2-40B4-BE49-F238E27FC236}">
                <a16:creationId xmlns:a16="http://schemas.microsoft.com/office/drawing/2014/main" id="{C631CA42-C7D7-67B0-7395-3117E688805B}"/>
              </a:ext>
            </a:extLst>
          </p:cNvPr>
          <p:cNvSpPr/>
          <p:nvPr/>
        </p:nvSpPr>
        <p:spPr>
          <a:xfrm>
            <a:off x="30576149" y="5424970"/>
            <a:ext cx="13383200" cy="923328"/>
          </a:xfrm>
          <a:prstGeom prst="rect">
            <a:avLst/>
          </a:prstGeom>
          <a:solidFill>
            <a:schemeClr val="accent2"/>
          </a:solidFill>
        </p:spPr>
        <p:txBody>
          <a:bodyPr wrap="square" lIns="91440" tIns="45720" rIns="91440" bIns="45720">
            <a:spAutoFit/>
          </a:bodyPr>
          <a:lstStyle/>
          <a:p>
            <a:pPr algn="ctr"/>
            <a:r>
              <a:rPr lang="en-US" sz="5400" b="1" cap="none" spc="0" dirty="0">
                <a:ln w="0"/>
                <a:effectLst>
                  <a:outerShdw blurRad="38100" dist="19050" dir="2700000" algn="tl" rotWithShape="0">
                    <a:schemeClr val="dk1">
                      <a:alpha val="40000"/>
                    </a:schemeClr>
                  </a:outerShdw>
                </a:effectLst>
              </a:rPr>
              <a:t>RESULTS </a:t>
            </a:r>
          </a:p>
        </p:txBody>
      </p:sp>
      <p:pic>
        <p:nvPicPr>
          <p:cNvPr id="1028" name="Picture 4">
            <a:extLst>
              <a:ext uri="{FF2B5EF4-FFF2-40B4-BE49-F238E27FC236}">
                <a16:creationId xmlns:a16="http://schemas.microsoft.com/office/drawing/2014/main" id="{D4FEC4E2-87DA-06AE-52B1-00845F1EE5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1502" y="9326649"/>
            <a:ext cx="2728586" cy="2043806"/>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2" descr="Diagram, schematic&#10;&#10;Description automatically generated">
            <a:extLst>
              <a:ext uri="{FF2B5EF4-FFF2-40B4-BE49-F238E27FC236}">
                <a16:creationId xmlns:a16="http://schemas.microsoft.com/office/drawing/2014/main" id="{25008922-8049-40AF-8A51-FCDD7377AC8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61502" y="13979032"/>
            <a:ext cx="2728586" cy="204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24">
            <a:extLst>
              <a:ext uri="{FF2B5EF4-FFF2-40B4-BE49-F238E27FC236}">
                <a16:creationId xmlns:a16="http://schemas.microsoft.com/office/drawing/2014/main" id="{D94596D9-4B2E-0650-C135-5D944975AF41}"/>
              </a:ext>
            </a:extLst>
          </p:cNvPr>
          <p:cNvSpPr/>
          <p:nvPr/>
        </p:nvSpPr>
        <p:spPr>
          <a:xfrm>
            <a:off x="-64333" y="16888159"/>
            <a:ext cx="15185213" cy="769441"/>
          </a:xfrm>
          <a:prstGeom prst="rect">
            <a:avLst/>
          </a:prstGeom>
          <a:solidFill>
            <a:schemeClr val="accent2"/>
          </a:solidFill>
        </p:spPr>
        <p:txBody>
          <a:bodyPr wrap="square" lIns="91440" tIns="45720" rIns="91440" bIns="45720">
            <a:spAutoFit/>
          </a:bodyPr>
          <a:lstStyle/>
          <a:p>
            <a:pPr algn="ctr"/>
            <a:r>
              <a:rPr lang="en-US" sz="4400" b="1" cap="none" spc="0" dirty="0">
                <a:ln w="0"/>
                <a:solidFill>
                  <a:schemeClr val="tx1"/>
                </a:solidFill>
                <a:effectLst>
                  <a:outerShdw blurRad="38100" dist="19050" dir="2700000" algn="tl" rotWithShape="0">
                    <a:schemeClr val="dk1">
                      <a:alpha val="40000"/>
                    </a:schemeClr>
                  </a:outerShdw>
                </a:effectLst>
                <a:latin typeface="+mj-lt"/>
              </a:rPr>
              <a:t>Methods and Work </a:t>
            </a:r>
          </a:p>
        </p:txBody>
      </p:sp>
      <p:sp>
        <p:nvSpPr>
          <p:cNvPr id="26" name="Rectangle 25">
            <a:extLst>
              <a:ext uri="{FF2B5EF4-FFF2-40B4-BE49-F238E27FC236}">
                <a16:creationId xmlns:a16="http://schemas.microsoft.com/office/drawing/2014/main" id="{4F20A82C-0406-53C5-5FA9-BD2C7343F350}"/>
              </a:ext>
            </a:extLst>
          </p:cNvPr>
          <p:cNvSpPr/>
          <p:nvPr/>
        </p:nvSpPr>
        <p:spPr>
          <a:xfrm>
            <a:off x="107394" y="17582345"/>
            <a:ext cx="14714948" cy="15234940"/>
          </a:xfrm>
          <a:prstGeom prst="rect">
            <a:avLst/>
          </a:prstGeom>
          <a:solidFill>
            <a:schemeClr val="accent2">
              <a:lumMod val="40000"/>
              <a:lumOff val="60000"/>
            </a:schemeClr>
          </a:solidFill>
        </p:spPr>
        <p:txBody>
          <a:bodyPr wrap="square" lIns="91440" tIns="45720" rIns="91440" bIns="45720">
            <a:spAutoFit/>
          </a:bodyPr>
          <a:lstStyle/>
          <a:p>
            <a:pPr algn="l"/>
            <a:r>
              <a:rPr lang="en-US" sz="2400" b="0" i="0" u="none" strike="noStrike" dirty="0">
                <a:effectLst/>
                <a:latin typeface="Söhne"/>
              </a:rPr>
              <a:t>During this project, I performed various tasks, including replicating data to demonstrate S. aureus sensitivity to laurenobiolide, isolating plasmids for introduction into S. aureus (</a:t>
            </a:r>
            <a:r>
              <a:rPr lang="en-US" sz="2400" b="0" i="0" u="none" strike="noStrike" dirty="0" err="1">
                <a:effectLst/>
                <a:latin typeface="Söhne"/>
              </a:rPr>
              <a:t>minipreping</a:t>
            </a:r>
            <a:r>
              <a:rPr lang="en-US" sz="2400" b="0" i="0" u="none" strike="noStrike" dirty="0">
                <a:effectLst/>
                <a:latin typeface="Söhne"/>
              </a:rPr>
              <a:t>), generating mutant S. aureus strains by adding plasmids for modified gene expression, testing the sensitivity of mutant strains to laurenobiolide, and ultimately formulating hypotheses on how laurenobiolide inhibits S. aureus cell growth.</a:t>
            </a:r>
          </a:p>
          <a:p>
            <a:pPr algn="l"/>
            <a:endParaRPr lang="en-US" sz="2400" b="0" i="0" u="none" strike="noStrike" dirty="0">
              <a:effectLst/>
              <a:latin typeface="Söhne"/>
            </a:endParaRPr>
          </a:p>
          <a:p>
            <a:pPr algn="l"/>
            <a:r>
              <a:rPr lang="en-US" sz="2400" b="0" i="0" u="none" strike="noStrike" dirty="0">
                <a:effectLst/>
                <a:latin typeface="Söhne"/>
              </a:rPr>
              <a:t>To provide more detail, I began by creating competent cells using the M. Ramsey lab protocol. I grew overnight cultures in a shaking incubator, diluted them to the desired optical density (OD), and then subjected them to glycerol washes and centrifugation before storing them as aliquots at -80°C until needed. Subsequently, I performed electroporation to transform the cells by subjecting them to a high voltage, which punctured the cell wall and facilitated uptake of the plasmid DNA. In the case of strain components KRSA-2 and KRSA-1, KRSA-2 exhibited greater ease in incorporating foreign DNA due to genetic modifications. Hence, I first transformed the plasmid from E. coli into KRSA-2, and then transferred it to KRSA-1. It is common practice in genetic engineering to initially introduce plasmids into E. coli before transferring them to the target bacteria. However, in this scenario, we needed to insert the plasmid into KRSA-2 before transferring it to KRSA-1.</a:t>
            </a:r>
          </a:p>
          <a:p>
            <a:pPr algn="l"/>
            <a:endParaRPr lang="en-US" sz="2400" dirty="0">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dirty="0">
              <a:solidFill>
                <a:srgbClr val="374151"/>
              </a:solidFill>
              <a:latin typeface="Söhne"/>
            </a:endParaRPr>
          </a:p>
          <a:p>
            <a:pPr algn="l"/>
            <a:endParaRPr lang="en-US" sz="2400" b="0" i="0" u="none" strike="noStrike" dirty="0">
              <a:solidFill>
                <a:srgbClr val="374151"/>
              </a:solidFill>
              <a:effectLst/>
              <a:latin typeface="Söhne"/>
            </a:endParaRPr>
          </a:p>
          <a:p>
            <a:pPr algn="l"/>
            <a:endParaRPr lang="en-US" sz="2400" b="0" i="0" u="none" strike="noStrike" dirty="0">
              <a:solidFill>
                <a:srgbClr val="374151"/>
              </a:solidFill>
              <a:effectLst/>
              <a:latin typeface="Söhne"/>
            </a:endParaRPr>
          </a:p>
        </p:txBody>
      </p:sp>
      <p:pic>
        <p:nvPicPr>
          <p:cNvPr id="1040" name="Picture 16" descr="Rhode Island Rams - Wikipedia">
            <a:extLst>
              <a:ext uri="{FF2B5EF4-FFF2-40B4-BE49-F238E27FC236}">
                <a16:creationId xmlns:a16="http://schemas.microsoft.com/office/drawing/2014/main" id="{35258AC9-5DD8-23F0-CB78-AACF2CD4627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4834" y="1540256"/>
            <a:ext cx="2664189" cy="340109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9" name="Google Shape;142;p30">
            <a:extLst>
              <a:ext uri="{FF2B5EF4-FFF2-40B4-BE49-F238E27FC236}">
                <a16:creationId xmlns:a16="http://schemas.microsoft.com/office/drawing/2014/main" id="{50ABA37F-303C-AE97-0A01-BE1FFB756FC2}"/>
              </a:ext>
            </a:extLst>
          </p:cNvPr>
          <p:cNvGraphicFramePr/>
          <p:nvPr>
            <p:extLst>
              <p:ext uri="{D42A27DB-BD31-4B8C-83A1-F6EECF244321}">
                <p14:modId xmlns:p14="http://schemas.microsoft.com/office/powerpoint/2010/main" val="1058068595"/>
              </p:ext>
            </p:extLst>
          </p:nvPr>
        </p:nvGraphicFramePr>
        <p:xfrm>
          <a:off x="14822342" y="27736659"/>
          <a:ext cx="15120659" cy="4554814"/>
        </p:xfrm>
        <a:graphic>
          <a:graphicData uri="http://schemas.openxmlformats.org/drawingml/2006/table">
            <a:tbl>
              <a:tblPr>
                <a:noFill/>
              </a:tblPr>
              <a:tblGrid>
                <a:gridCol w="4831469">
                  <a:extLst>
                    <a:ext uri="{9D8B030D-6E8A-4147-A177-3AD203B41FA5}">
                      <a16:colId xmlns:a16="http://schemas.microsoft.com/office/drawing/2014/main" val="20000"/>
                    </a:ext>
                  </a:extLst>
                </a:gridCol>
                <a:gridCol w="5911353">
                  <a:extLst>
                    <a:ext uri="{9D8B030D-6E8A-4147-A177-3AD203B41FA5}">
                      <a16:colId xmlns:a16="http://schemas.microsoft.com/office/drawing/2014/main" val="20001"/>
                    </a:ext>
                  </a:extLst>
                </a:gridCol>
                <a:gridCol w="4377837">
                  <a:extLst>
                    <a:ext uri="{9D8B030D-6E8A-4147-A177-3AD203B41FA5}">
                      <a16:colId xmlns:a16="http://schemas.microsoft.com/office/drawing/2014/main" val="20002"/>
                    </a:ext>
                  </a:extLst>
                </a:gridCol>
              </a:tblGrid>
              <a:tr h="686435">
                <a:tc>
                  <a:txBody>
                    <a:bodyPr/>
                    <a:lstStyle/>
                    <a:p>
                      <a:pPr marL="0" lvl="0" indent="0" algn="ctr" rtl="0">
                        <a:spcBef>
                          <a:spcPts val="0"/>
                        </a:spcBef>
                        <a:spcAft>
                          <a:spcPts val="0"/>
                        </a:spcAft>
                        <a:buNone/>
                      </a:pP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a:latin typeface="Proxima Nova"/>
                          <a:ea typeface="Proxima Nova"/>
                          <a:cs typeface="Proxima Nova"/>
                          <a:sym typeface="Proxima Nova"/>
                        </a:rPr>
                        <a:t>WT</a:t>
                      </a:r>
                      <a:endParaRPr sz="250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MT</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extLst>
                  <a:ext uri="{0D108BD9-81ED-4DB2-BD59-A6C34878D82A}">
                    <a16:rowId xmlns:a16="http://schemas.microsoft.com/office/drawing/2014/main" val="10000"/>
                  </a:ext>
                </a:extLst>
              </a:tr>
              <a:tr h="2645353">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EV</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Sensitive </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Resistant</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extLst>
                  <a:ext uri="{0D108BD9-81ED-4DB2-BD59-A6C34878D82A}">
                    <a16:rowId xmlns:a16="http://schemas.microsoft.com/office/drawing/2014/main" val="10001"/>
                  </a:ext>
                </a:extLst>
              </a:tr>
              <a:tr h="1223026">
                <a:tc>
                  <a:txBody>
                    <a:bodyPr/>
                    <a:lstStyle/>
                    <a:p>
                      <a:pPr marL="0" lvl="0" indent="0" algn="ctr" rtl="0">
                        <a:spcBef>
                          <a:spcPts val="0"/>
                        </a:spcBef>
                        <a:spcAft>
                          <a:spcPts val="0"/>
                        </a:spcAft>
                        <a:buNone/>
                      </a:pPr>
                      <a:r>
                        <a:rPr lang="en" sz="2500">
                          <a:latin typeface="Proxima Nova"/>
                          <a:ea typeface="Proxima Nova"/>
                          <a:cs typeface="Proxima Nova"/>
                          <a:sym typeface="Proxima Nova"/>
                        </a:rPr>
                        <a:t>WT(plasmid) </a:t>
                      </a:r>
                      <a:endParaRPr sz="250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Sensitive</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tc>
                  <a:txBody>
                    <a:bodyPr/>
                    <a:lstStyle/>
                    <a:p>
                      <a:pPr marL="0" lvl="0" indent="0" algn="ctr" rtl="0">
                        <a:spcBef>
                          <a:spcPts val="0"/>
                        </a:spcBef>
                        <a:spcAft>
                          <a:spcPts val="0"/>
                        </a:spcAft>
                        <a:buNone/>
                      </a:pPr>
                      <a:r>
                        <a:rPr lang="en" sz="2500" dirty="0">
                          <a:latin typeface="Proxima Nova"/>
                          <a:ea typeface="Proxima Nova"/>
                          <a:cs typeface="Proxima Nova"/>
                          <a:sym typeface="Proxima Nova"/>
                        </a:rPr>
                        <a:t>?</a:t>
                      </a:r>
                      <a:endParaRPr sz="2500" dirty="0">
                        <a:latin typeface="Proxima Nova"/>
                        <a:ea typeface="Proxima Nova"/>
                        <a:cs typeface="Proxima Nova"/>
                        <a:sym typeface="Proxima Nova"/>
                      </a:endParaRPr>
                    </a:p>
                  </a:txBody>
                  <a:tcPr marL="91425" marR="91425" marT="91425" marB="91425">
                    <a:gradFill>
                      <a:gsLst>
                        <a:gs pos="0">
                          <a:srgbClr val="DCECD5"/>
                        </a:gs>
                        <a:gs pos="100000">
                          <a:srgbClr val="93BC81"/>
                        </a:gs>
                      </a:gsLst>
                      <a:path path="circle">
                        <a:fillToRect l="50000" t="50000" r="50000" b="50000"/>
                      </a:path>
                      <a:tileRect/>
                    </a:gradFill>
                  </a:tcPr>
                </a:tc>
                <a:extLst>
                  <a:ext uri="{0D108BD9-81ED-4DB2-BD59-A6C34878D82A}">
                    <a16:rowId xmlns:a16="http://schemas.microsoft.com/office/drawing/2014/main" val="10002"/>
                  </a:ext>
                </a:extLst>
              </a:tr>
            </a:tbl>
          </a:graphicData>
        </a:graphic>
      </p:graphicFrame>
      <p:sp>
        <p:nvSpPr>
          <p:cNvPr id="33" name="Rectangle 32">
            <a:extLst>
              <a:ext uri="{FF2B5EF4-FFF2-40B4-BE49-F238E27FC236}">
                <a16:creationId xmlns:a16="http://schemas.microsoft.com/office/drawing/2014/main" id="{71B6FA5A-5A1E-6D66-3D76-CDE025102306}"/>
              </a:ext>
            </a:extLst>
          </p:cNvPr>
          <p:cNvSpPr/>
          <p:nvPr/>
        </p:nvSpPr>
        <p:spPr>
          <a:xfrm>
            <a:off x="15309087" y="5456474"/>
            <a:ext cx="15185214" cy="830997"/>
          </a:xfrm>
          <a:prstGeom prst="rect">
            <a:avLst/>
          </a:prstGeom>
          <a:solidFill>
            <a:schemeClr val="accent2"/>
          </a:solidFill>
        </p:spPr>
        <p:txBody>
          <a:bodyPr wrap="square" lIns="91440" tIns="45720" rIns="91440" bIns="45720">
            <a:spAutoFit/>
          </a:bodyPr>
          <a:lstStyle/>
          <a:p>
            <a:pPr algn="ctr"/>
            <a:r>
              <a:rPr lang="en-US" sz="4800" b="1" cap="none" spc="0" dirty="0">
                <a:ln w="0"/>
                <a:solidFill>
                  <a:schemeClr val="tx1"/>
                </a:solidFill>
                <a:effectLst>
                  <a:outerShdw blurRad="38100" dist="19050" dir="2700000" algn="tl" rotWithShape="0">
                    <a:schemeClr val="dk1">
                      <a:alpha val="40000"/>
                    </a:schemeClr>
                  </a:outerShdw>
                </a:effectLst>
                <a:latin typeface="+mj-lt"/>
              </a:rPr>
              <a:t>Previous work </a:t>
            </a:r>
          </a:p>
        </p:txBody>
      </p:sp>
      <p:sp>
        <p:nvSpPr>
          <p:cNvPr id="36" name="Rectangle 35">
            <a:extLst>
              <a:ext uri="{FF2B5EF4-FFF2-40B4-BE49-F238E27FC236}">
                <a16:creationId xmlns:a16="http://schemas.microsoft.com/office/drawing/2014/main" id="{8EC871A0-3499-2DA2-685F-5F6492D41A4F}"/>
              </a:ext>
            </a:extLst>
          </p:cNvPr>
          <p:cNvSpPr/>
          <p:nvPr/>
        </p:nvSpPr>
        <p:spPr>
          <a:xfrm>
            <a:off x="30294793" y="30014066"/>
            <a:ext cx="13534951" cy="923330"/>
          </a:xfrm>
          <a:prstGeom prst="rect">
            <a:avLst/>
          </a:prstGeom>
          <a:solidFill>
            <a:schemeClr val="accent2"/>
          </a:solid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Acknowledgments </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37" name="Rectangle 36">
            <a:extLst>
              <a:ext uri="{FF2B5EF4-FFF2-40B4-BE49-F238E27FC236}">
                <a16:creationId xmlns:a16="http://schemas.microsoft.com/office/drawing/2014/main" id="{DB4B3383-037C-4E58-0C37-A6B02E6B76D0}"/>
              </a:ext>
            </a:extLst>
          </p:cNvPr>
          <p:cNvSpPr/>
          <p:nvPr/>
        </p:nvSpPr>
        <p:spPr>
          <a:xfrm>
            <a:off x="15390935" y="6348299"/>
            <a:ext cx="15185213" cy="11536469"/>
          </a:xfrm>
          <a:prstGeom prst="rect">
            <a:avLst/>
          </a:prstGeom>
          <a:solidFill>
            <a:schemeClr val="accent2">
              <a:lumMod val="40000"/>
              <a:lumOff val="60000"/>
            </a:schemeClr>
          </a:solidFill>
        </p:spPr>
        <p:txBody>
          <a:bodyPr wrap="square" lIns="91440" tIns="45720" rIns="91440" bIns="45720">
            <a:spAutoFit/>
          </a:bodyPr>
          <a:lstStyle/>
          <a:p>
            <a:endParaRPr lang="en-US" sz="2800" b="0" i="0" u="none" strike="noStrike" dirty="0">
              <a:solidFill>
                <a:srgbClr val="374151"/>
              </a:solidFill>
              <a:effectLst/>
            </a:endParaRPr>
          </a:p>
          <a:p>
            <a:endParaRPr lang="en-US" sz="2800" dirty="0">
              <a:solidFill>
                <a:srgbClr val="374151"/>
              </a:solidFill>
            </a:endParaRPr>
          </a:p>
          <a:p>
            <a:endParaRPr lang="en-US" sz="2800" b="0" i="0" u="none" strike="noStrike" dirty="0">
              <a:solidFill>
                <a:srgbClr val="374151"/>
              </a:solidFill>
              <a:effectLst/>
            </a:endParaRPr>
          </a:p>
          <a:p>
            <a:endParaRPr lang="en-US" sz="2800" dirty="0">
              <a:solidFill>
                <a:srgbClr val="374151"/>
              </a:solidFill>
            </a:endParaRPr>
          </a:p>
          <a:p>
            <a:endParaRPr lang="en-US" sz="2800" b="0" i="0" u="none" strike="noStrike" dirty="0">
              <a:solidFill>
                <a:srgbClr val="374151"/>
              </a:solidFill>
              <a:effectLst/>
            </a:endParaRPr>
          </a:p>
          <a:p>
            <a:endParaRPr lang="en-US" sz="2800" dirty="0">
              <a:solidFill>
                <a:srgbClr val="374151"/>
              </a:solidFill>
            </a:endParaRPr>
          </a:p>
          <a:p>
            <a:endParaRPr lang="en-US" sz="2800" b="0" i="0" u="none" strike="noStrike" dirty="0">
              <a:solidFill>
                <a:srgbClr val="374151"/>
              </a:solidFill>
              <a:effectLst/>
            </a:endParaRPr>
          </a:p>
          <a:p>
            <a:endParaRPr lang="en-US" sz="2800" dirty="0">
              <a:solidFill>
                <a:srgbClr val="374151"/>
              </a:solidFill>
            </a:endParaRPr>
          </a:p>
          <a:p>
            <a:endParaRPr lang="en-US" sz="2800" b="0" i="0" u="none" strike="noStrike" dirty="0">
              <a:solidFill>
                <a:srgbClr val="374151"/>
              </a:solidFill>
              <a:effectLst/>
            </a:endParaRPr>
          </a:p>
          <a:p>
            <a:endParaRPr lang="en-US" sz="2800" dirty="0">
              <a:solidFill>
                <a:srgbClr val="374151"/>
              </a:solidFill>
            </a:endParaRPr>
          </a:p>
          <a:p>
            <a:endParaRPr lang="en-US" sz="2800" b="0" i="0" u="none" strike="noStrike" dirty="0">
              <a:solidFill>
                <a:srgbClr val="374151"/>
              </a:solidFill>
              <a:effectLst/>
            </a:endParaRPr>
          </a:p>
          <a:p>
            <a:endParaRPr lang="en-US" sz="2800" dirty="0">
              <a:solidFill>
                <a:srgbClr val="374151"/>
              </a:solidFill>
            </a:endParaRPr>
          </a:p>
          <a:p>
            <a:endParaRPr lang="en-US" sz="2800" dirty="0">
              <a:solidFill>
                <a:srgbClr val="002060"/>
              </a:solidFill>
            </a:endParaRPr>
          </a:p>
          <a:p>
            <a:r>
              <a:rPr lang="en-US" sz="2800" b="0" i="0" u="none" strike="noStrike" dirty="0">
                <a:effectLst/>
              </a:rPr>
              <a:t>The Ramsey lab performed experiments to study the resistance of colonies thriving in the laurenobiolide zone. Initially, they identified potential mutants from laurenobiolide plates and then isolated individual colonies of these mutants. In Part C, a disc diffusion assay was conducted to compare the sensitivity of these potential mutants to wild type S. aureus. </a:t>
            </a:r>
            <a:endParaRPr lang="en-US" sz="2800" dirty="0"/>
          </a:p>
          <a:p>
            <a:endParaRPr lang="en-US" sz="2800" b="0" i="0" u="none" strike="noStrike" dirty="0">
              <a:effectLst/>
            </a:endParaRPr>
          </a:p>
          <a:p>
            <a:r>
              <a:rPr lang="en-US" sz="2800" b="0" i="0" u="none" strike="noStrike" dirty="0">
                <a:effectLst/>
              </a:rPr>
              <a:t>Three colonies were successfully confirmed to be resistant to laurenobiolide. Genome re-sequencing revealed two distinct mutations in these strains that potentially confer laurenobiolide resistance. </a:t>
            </a:r>
            <a:r>
              <a:rPr lang="en-US" sz="2800" dirty="0"/>
              <a:t>The</a:t>
            </a:r>
            <a:r>
              <a:rPr lang="en-US" sz="2800" b="0" i="0" u="none" strike="noStrike" dirty="0">
                <a:effectLst/>
              </a:rPr>
              <a:t> mutation in the </a:t>
            </a:r>
            <a:r>
              <a:rPr lang="en-US" sz="2800" b="0" i="0" u="none" strike="noStrike" dirty="0" err="1">
                <a:effectLst/>
              </a:rPr>
              <a:t>rPLU</a:t>
            </a:r>
            <a:r>
              <a:rPr lang="en-US" sz="2800" b="0" i="0" u="none" strike="noStrike" dirty="0">
                <a:effectLst/>
              </a:rPr>
              <a:t> gene caused a single base pair alteration, resulting in a change in the amino acid sequence. The other mutation was a frameshift mutation in the Sam-dependent methyltransferase gene, leading to base pair deletions and protein modifications. The main objective of the study is to determine the specific mutation responsible for the observed laurenobiolide resistance.</a:t>
            </a:r>
          </a:p>
          <a:p>
            <a:endParaRPr lang="en-US" sz="2800" dirty="0">
              <a:ln w="0"/>
              <a:solidFill>
                <a:srgbClr val="002060"/>
              </a:solidFill>
              <a:latin typeface="Söhne"/>
            </a:endParaRPr>
          </a:p>
          <a:p>
            <a:endParaRPr lang="en-US" sz="2800" b="0" dirty="0">
              <a:ln w="0"/>
              <a:solidFill>
                <a:srgbClr val="002060"/>
              </a:solidFill>
              <a:effectLst>
                <a:outerShdw blurRad="38100" dist="19050" dir="2700000" algn="tl" rotWithShape="0">
                  <a:schemeClr val="dk1">
                    <a:alpha val="40000"/>
                  </a:schemeClr>
                </a:outerShdw>
              </a:effectLst>
              <a:latin typeface="Söhne"/>
            </a:endParaRPr>
          </a:p>
        </p:txBody>
      </p:sp>
      <p:pic>
        <p:nvPicPr>
          <p:cNvPr id="1032" name="Picture 8">
            <a:extLst>
              <a:ext uri="{FF2B5EF4-FFF2-40B4-BE49-F238E27FC236}">
                <a16:creationId xmlns:a16="http://schemas.microsoft.com/office/drawing/2014/main" id="{3ED9526A-9678-D55F-F1AC-FEB0F978189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93889" y="6226644"/>
            <a:ext cx="12196029" cy="358258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picture containing text, screenshot, font, number&#10;&#10;Description automatically generated">
            <a:extLst>
              <a:ext uri="{FF2B5EF4-FFF2-40B4-BE49-F238E27FC236}">
                <a16:creationId xmlns:a16="http://schemas.microsoft.com/office/drawing/2014/main" id="{D0F2122E-E179-727B-D589-4CFFC6532C1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60295" y="9736149"/>
            <a:ext cx="11217728" cy="2083990"/>
          </a:xfrm>
          <a:prstGeom prst="rect">
            <a:avLst/>
          </a:prstGeom>
          <a:noFill/>
          <a:extLst>
            <a:ext uri="{909E8E84-426E-40DD-AFC4-6F175D3DCCD1}">
              <a14:hiddenFill xmlns:a14="http://schemas.microsoft.com/office/drawing/2010/main">
                <a:solidFill>
                  <a:srgbClr val="FFFFFF"/>
                </a:solidFill>
              </a14:hiddenFill>
            </a:ext>
          </a:extLst>
        </p:spPr>
      </p:pic>
      <p:sp>
        <p:nvSpPr>
          <p:cNvPr id="41" name="TextBox 40">
            <a:extLst>
              <a:ext uri="{FF2B5EF4-FFF2-40B4-BE49-F238E27FC236}">
                <a16:creationId xmlns:a16="http://schemas.microsoft.com/office/drawing/2014/main" id="{6703A2E0-4B72-253C-058B-BDFFAD41A402}"/>
              </a:ext>
            </a:extLst>
          </p:cNvPr>
          <p:cNvSpPr txBox="1"/>
          <p:nvPr/>
        </p:nvSpPr>
        <p:spPr>
          <a:xfrm>
            <a:off x="10990088" y="3133542"/>
            <a:ext cx="25892462" cy="1323439"/>
          </a:xfrm>
          <a:prstGeom prst="rect">
            <a:avLst/>
          </a:prstGeom>
          <a:noFill/>
        </p:spPr>
        <p:txBody>
          <a:bodyPr wrap="square" rtlCol="0">
            <a:spAutoFit/>
          </a:bodyPr>
          <a:lstStyle/>
          <a:p>
            <a:r>
              <a:rPr lang="en-US" altLang="en-US" sz="3200" baseline="30000" dirty="0">
                <a:solidFill>
                  <a:schemeClr val="bg1"/>
                </a:solidFill>
                <a:latin typeface="+mj-lt"/>
              </a:rPr>
              <a:t>1</a:t>
            </a:r>
            <a:r>
              <a:rPr lang="en-US" altLang="en-US" sz="4000" dirty="0">
                <a:solidFill>
                  <a:schemeClr val="bg1"/>
                </a:solidFill>
                <a:latin typeface="+mj-lt"/>
              </a:rPr>
              <a:t>Department of Cell and Molecular Biology, University of Rhode Island, Kingston, RI 02881</a:t>
            </a:r>
          </a:p>
          <a:p>
            <a:r>
              <a:rPr lang="en-US" altLang="en-US" sz="4000" baseline="30000" dirty="0">
                <a:solidFill>
                  <a:schemeClr val="bg1"/>
                </a:solidFill>
                <a:latin typeface="+mj-lt"/>
              </a:rPr>
              <a:t>2</a:t>
            </a:r>
            <a:r>
              <a:rPr lang="en-US" altLang="en-US" sz="4000" dirty="0">
                <a:solidFill>
                  <a:schemeClr val="bg1"/>
                </a:solidFill>
                <a:latin typeface="+mj-lt"/>
              </a:rPr>
              <a:t>Department of Biomedical and Pharmaceutical Sciences, University of Rhode Island, Kingston, RI 02881</a:t>
            </a:r>
          </a:p>
        </p:txBody>
      </p:sp>
      <p:sp>
        <p:nvSpPr>
          <p:cNvPr id="42" name="Rectangle 41">
            <a:extLst>
              <a:ext uri="{FF2B5EF4-FFF2-40B4-BE49-F238E27FC236}">
                <a16:creationId xmlns:a16="http://schemas.microsoft.com/office/drawing/2014/main" id="{EC9E82D8-6EB4-7EAB-FFC8-CCB101A9CCF8}"/>
              </a:ext>
            </a:extLst>
          </p:cNvPr>
          <p:cNvSpPr/>
          <p:nvPr/>
        </p:nvSpPr>
        <p:spPr>
          <a:xfrm>
            <a:off x="14552477" y="17859414"/>
            <a:ext cx="15865671" cy="769441"/>
          </a:xfrm>
          <a:prstGeom prst="rect">
            <a:avLst/>
          </a:prstGeom>
          <a:solidFill>
            <a:schemeClr val="accent2"/>
          </a:solidFill>
        </p:spPr>
        <p:txBody>
          <a:bodyPr wrap="square" lIns="91440" tIns="45720" rIns="91440" bIns="45720">
            <a:spAutoFit/>
          </a:bodyPr>
          <a:lstStyle/>
          <a:p>
            <a:pPr algn="ctr"/>
            <a:r>
              <a:rPr lang="en-US" sz="4400" b="1" dirty="0">
                <a:ln w="0"/>
                <a:effectLst>
                  <a:outerShdw blurRad="38100" dist="19050" dir="2700000" algn="tl" rotWithShape="0">
                    <a:schemeClr val="dk1">
                      <a:alpha val="40000"/>
                    </a:schemeClr>
                  </a:outerShdw>
                </a:effectLst>
                <a:latin typeface="+mj-lt"/>
              </a:rPr>
              <a:t>Hypothesis and Research Question </a:t>
            </a:r>
          </a:p>
        </p:txBody>
      </p:sp>
      <p:sp>
        <p:nvSpPr>
          <p:cNvPr id="43" name="Rectangle 42">
            <a:extLst>
              <a:ext uri="{FF2B5EF4-FFF2-40B4-BE49-F238E27FC236}">
                <a16:creationId xmlns:a16="http://schemas.microsoft.com/office/drawing/2014/main" id="{E78934DC-E297-122F-154E-D951523E9C5F}"/>
              </a:ext>
            </a:extLst>
          </p:cNvPr>
          <p:cNvSpPr/>
          <p:nvPr/>
        </p:nvSpPr>
        <p:spPr>
          <a:xfrm>
            <a:off x="14222432" y="26413080"/>
            <a:ext cx="16066587" cy="769441"/>
          </a:xfrm>
          <a:prstGeom prst="rect">
            <a:avLst/>
          </a:prstGeom>
          <a:solidFill>
            <a:schemeClr val="accent2"/>
          </a:solidFill>
        </p:spPr>
        <p:txBody>
          <a:bodyPr wrap="square" lIns="91440" tIns="45720" rIns="91440" bIns="45720">
            <a:spAutoFit/>
          </a:bodyPr>
          <a:lstStyle/>
          <a:p>
            <a:pPr algn="ctr"/>
            <a:r>
              <a:rPr lang="en-US" sz="4400" b="0" cap="none" spc="0" dirty="0">
                <a:ln w="0"/>
                <a:solidFill>
                  <a:schemeClr val="tx1"/>
                </a:solidFill>
                <a:effectLst>
                  <a:outerShdw blurRad="38100" dist="19050" dir="2700000" algn="tl" rotWithShape="0">
                    <a:schemeClr val="dk1">
                      <a:alpha val="40000"/>
                    </a:schemeClr>
                  </a:outerShdw>
                </a:effectLst>
              </a:rPr>
              <a:t>Experimental Setup</a:t>
            </a:r>
          </a:p>
        </p:txBody>
      </p:sp>
      <p:sp>
        <p:nvSpPr>
          <p:cNvPr id="46" name="Rectangle 45">
            <a:extLst>
              <a:ext uri="{FF2B5EF4-FFF2-40B4-BE49-F238E27FC236}">
                <a16:creationId xmlns:a16="http://schemas.microsoft.com/office/drawing/2014/main" id="{B005A6C1-DF58-1CE3-55A8-4E9DE0F794B7}"/>
              </a:ext>
            </a:extLst>
          </p:cNvPr>
          <p:cNvSpPr/>
          <p:nvPr/>
        </p:nvSpPr>
        <p:spPr>
          <a:xfrm>
            <a:off x="31997349" y="7514941"/>
            <a:ext cx="11369017" cy="6948140"/>
          </a:xfrm>
          <a:prstGeom prst="rect">
            <a:avLst/>
          </a:prstGeom>
          <a:solidFill>
            <a:schemeClr val="accent2">
              <a:lumMod val="40000"/>
              <a:lumOff val="60000"/>
            </a:schemeClr>
          </a:solidFill>
        </p:spPr>
        <p:txBody>
          <a:bodyPr wrap="square" lIns="91440" tIns="45720" rIns="91440" bIns="45720">
            <a:spAutoFit/>
          </a:bodyPr>
          <a:lstStyle/>
          <a:p>
            <a:pPr algn="ctr"/>
            <a:endParaRPr lang="en-US" sz="5400" b="0" cap="none" spc="0" dirty="0">
              <a:ln w="0"/>
              <a:solidFill>
                <a:schemeClr val="tx1"/>
              </a:solidFill>
              <a:effectLst>
                <a:outerShdw blurRad="38100" dist="19050" dir="2700000" algn="tl" rotWithShape="0">
                  <a:schemeClr val="dk1">
                    <a:alpha val="40000"/>
                  </a:schemeClr>
                </a:outerShdw>
              </a:effectLst>
            </a:endParaRPr>
          </a:p>
          <a:p>
            <a:pPr algn="ctr"/>
            <a:endParaRPr lang="en-US" sz="5400" dirty="0">
              <a:ln w="0"/>
              <a:effectLst>
                <a:outerShdw blurRad="38100" dist="19050" dir="2700000" algn="tl" rotWithShape="0">
                  <a:schemeClr val="dk1">
                    <a:alpha val="40000"/>
                  </a:schemeClr>
                </a:outerShdw>
              </a:effectLst>
            </a:endParaRPr>
          </a:p>
          <a:p>
            <a:pPr algn="ctr"/>
            <a:endParaRPr lang="en-US" sz="5400" dirty="0">
              <a:ln w="0"/>
              <a:effectLst>
                <a:outerShdw blurRad="38100" dist="19050" dir="2700000" algn="tl" rotWithShape="0">
                  <a:schemeClr val="dk1">
                    <a:alpha val="40000"/>
                  </a:schemeClr>
                </a:outerShdw>
              </a:effectLst>
            </a:endParaRPr>
          </a:p>
          <a:p>
            <a:pPr algn="ctr"/>
            <a:r>
              <a:rPr lang="en-US" sz="5400" dirty="0">
                <a:ln w="0"/>
                <a:effectLst>
                  <a:outerShdw blurRad="38100" dist="19050" dir="2700000" algn="tl" rotWithShape="0">
                    <a:schemeClr val="dk1">
                      <a:alpha val="40000"/>
                    </a:schemeClr>
                  </a:outerShdw>
                </a:effectLst>
              </a:rPr>
              <a:t>Disk Diffusions and chart?</a:t>
            </a:r>
          </a:p>
          <a:p>
            <a:pPr algn="ctr"/>
            <a:endParaRPr lang="en-US" sz="5400" dirty="0">
              <a:ln w="0"/>
              <a:effectLst>
                <a:outerShdw blurRad="38100" dist="19050" dir="2700000" algn="tl" rotWithShape="0">
                  <a:schemeClr val="dk1">
                    <a:alpha val="40000"/>
                  </a:schemeClr>
                </a:outerShdw>
              </a:effectLst>
            </a:endParaRPr>
          </a:p>
          <a:p>
            <a:pPr algn="ctr"/>
            <a:endParaRPr lang="en-US" sz="5400" b="0" cap="none" spc="0" dirty="0">
              <a:ln w="0"/>
              <a:solidFill>
                <a:schemeClr val="tx1"/>
              </a:solidFill>
              <a:effectLst>
                <a:outerShdw blurRad="38100" dist="19050" dir="2700000" algn="tl" rotWithShape="0">
                  <a:schemeClr val="dk1">
                    <a:alpha val="40000"/>
                  </a:schemeClr>
                </a:outerShdw>
              </a:effectLst>
            </a:endParaRPr>
          </a:p>
          <a:p>
            <a:pPr algn="ctr"/>
            <a:endParaRPr lang="en-US" sz="5400" b="0" cap="none" spc="0" dirty="0">
              <a:ln w="0"/>
              <a:solidFill>
                <a:schemeClr val="tx1"/>
              </a:solidFill>
              <a:effectLst>
                <a:outerShdw blurRad="38100" dist="19050" dir="2700000" algn="tl" rotWithShape="0">
                  <a:schemeClr val="dk1">
                    <a:alpha val="40000"/>
                  </a:schemeClr>
                </a:outerShdw>
              </a:effectLst>
            </a:endParaRPr>
          </a:p>
          <a:p>
            <a:pPr algn="ctr"/>
            <a:endParaRPr lang="en-US" sz="5400" dirty="0">
              <a:ln w="0"/>
              <a:effectLst>
                <a:outerShdw blurRad="38100" dist="19050" dir="2700000" algn="tl" rotWithShape="0">
                  <a:schemeClr val="dk1">
                    <a:alpha val="40000"/>
                  </a:schemeClr>
                </a:outerShdw>
              </a:effectLst>
            </a:endParaRPr>
          </a:p>
        </p:txBody>
      </p:sp>
      <p:sp>
        <p:nvSpPr>
          <p:cNvPr id="47" name="Rectangle 46">
            <a:extLst>
              <a:ext uri="{FF2B5EF4-FFF2-40B4-BE49-F238E27FC236}">
                <a16:creationId xmlns:a16="http://schemas.microsoft.com/office/drawing/2014/main" id="{55BFD895-15DA-4834-5D9A-B9DA001CB52E}"/>
              </a:ext>
            </a:extLst>
          </p:cNvPr>
          <p:cNvSpPr/>
          <p:nvPr/>
        </p:nvSpPr>
        <p:spPr>
          <a:xfrm>
            <a:off x="14935683" y="18907481"/>
            <a:ext cx="15865671" cy="7417415"/>
          </a:xfrm>
          <a:prstGeom prst="rect">
            <a:avLst/>
          </a:prstGeom>
          <a:solidFill>
            <a:schemeClr val="accent2">
              <a:lumMod val="40000"/>
              <a:lumOff val="60000"/>
            </a:schemeClr>
          </a:solidFill>
        </p:spPr>
        <p:txBody>
          <a:bodyPr wrap="square" lIns="91440" tIns="45720" rIns="91440" bIns="45720">
            <a:spAutoFit/>
          </a:bodyPr>
          <a:lstStyle/>
          <a:p>
            <a:pPr algn="l">
              <a:buFont typeface="+mj-lt"/>
              <a:buAutoNum type="arabicPeriod"/>
            </a:pPr>
            <a:r>
              <a:rPr lang="en-US" sz="2800" i="0" u="none" strike="noStrike" dirty="0">
                <a:effectLst/>
              </a:rPr>
              <a:t>Can we introduce mutant genes into both wild-type (</a:t>
            </a:r>
            <a:r>
              <a:rPr lang="en-US" sz="2800" i="0" u="none" strike="noStrike" dirty="0" err="1">
                <a:effectLst/>
              </a:rPr>
              <a:t>wt</a:t>
            </a:r>
            <a:r>
              <a:rPr lang="en-US" sz="2800" i="0" u="none" strike="noStrike" dirty="0">
                <a:effectLst/>
              </a:rPr>
              <a:t>) and mutant (mt) strains? Similarly, can we introduce </a:t>
            </a:r>
            <a:r>
              <a:rPr lang="en-US" sz="2800" i="0" u="none" strike="noStrike" dirty="0" err="1">
                <a:effectLst/>
              </a:rPr>
              <a:t>wt</a:t>
            </a:r>
            <a:r>
              <a:rPr lang="en-US" sz="2800" i="0" u="none" strike="noStrike" dirty="0">
                <a:effectLst/>
              </a:rPr>
              <a:t> genes into the strains?</a:t>
            </a:r>
          </a:p>
          <a:p>
            <a:pPr algn="l">
              <a:buFont typeface="+mj-lt"/>
              <a:buAutoNum type="arabicPeriod"/>
            </a:pPr>
            <a:r>
              <a:rPr lang="en-US" sz="2800" i="0" u="none" strike="noStrike" dirty="0">
                <a:effectLst/>
              </a:rPr>
              <a:t>What impact will these genetic alterations have on antibiotic resistance in the strains?</a:t>
            </a:r>
          </a:p>
          <a:p>
            <a:pPr algn="l"/>
            <a:endParaRPr lang="en-US" sz="2800" i="0" u="none" strike="noStrike" dirty="0">
              <a:effectLst/>
            </a:endParaRPr>
          </a:p>
          <a:p>
            <a:pPr algn="l"/>
            <a:r>
              <a:rPr lang="en-US" sz="2800" i="0" u="none" strike="noStrike" dirty="0">
                <a:effectLst/>
              </a:rPr>
              <a:t>We already know that Laurenobiolide is an effective agent against Staph bacteria, leading to their death. However, the specific mechanisms behind its action remain unclear. It is crucial to identify the mutations that cause resistance. We need to investigate whether introducing gene A into the mutant strain (MT) will restore sensitivity or if it will remain resistant.</a:t>
            </a:r>
          </a:p>
          <a:p>
            <a:pPr algn="l"/>
            <a:r>
              <a:rPr lang="en-US" sz="2800" i="0" u="none" strike="noStrike" dirty="0">
                <a:effectLst/>
              </a:rPr>
              <a:t>Identification of Mutations: Two genes, </a:t>
            </a:r>
            <a:r>
              <a:rPr lang="en-US" sz="2800" i="0" u="none" strike="noStrike" dirty="0" err="1">
                <a:effectLst/>
              </a:rPr>
              <a:t>rplU</a:t>
            </a:r>
            <a:r>
              <a:rPr lang="en-US" sz="2800" i="0" u="none" strike="noStrike" dirty="0">
                <a:effectLst/>
              </a:rPr>
              <a:t> and SAOUHSC_02245, have been identified as potential contributors to resistance. Through the process of complementation, we will reintroduce the wild-type version of each gene into the resistant mutant strain. It is anticipated that reintroducing the wild-type version of one of these genes will restore sensitivity to Laurenobiolide. This outcome will indicate that the gene plays a crucial role in the function of Laurenobiolide, and its mutation is likely responsible for the resistance observed. Obtaining this knowledge will provide valuable insights into the mechanisms of Laurenobiolide action.”</a:t>
            </a:r>
          </a:p>
          <a:p>
            <a:pPr algn="l"/>
            <a:endParaRPr lang="en-US" sz="2800" dirty="0">
              <a:solidFill>
                <a:srgbClr val="374151"/>
              </a:solidFill>
              <a:latin typeface="Söhne"/>
            </a:endParaRPr>
          </a:p>
          <a:p>
            <a:pPr algn="l"/>
            <a:endParaRPr lang="en-US" sz="2800" b="0" i="0" u="none" strike="noStrike" dirty="0">
              <a:solidFill>
                <a:srgbClr val="374151"/>
              </a:solidFill>
              <a:effectLst/>
              <a:latin typeface="Söhne"/>
            </a:endParaRPr>
          </a:p>
        </p:txBody>
      </p:sp>
      <p:sp>
        <p:nvSpPr>
          <p:cNvPr id="48" name="Rectangle 47">
            <a:extLst>
              <a:ext uri="{FF2B5EF4-FFF2-40B4-BE49-F238E27FC236}">
                <a16:creationId xmlns:a16="http://schemas.microsoft.com/office/drawing/2014/main" id="{F8A54AB4-AE1D-E84A-622F-136746D84F0A}"/>
              </a:ext>
            </a:extLst>
          </p:cNvPr>
          <p:cNvSpPr/>
          <p:nvPr/>
        </p:nvSpPr>
        <p:spPr>
          <a:xfrm>
            <a:off x="30356692" y="31041840"/>
            <a:ext cx="13473052" cy="1815882"/>
          </a:xfrm>
          <a:prstGeom prst="rect">
            <a:avLst/>
          </a:prstGeom>
          <a:solidFill>
            <a:schemeClr val="accent2">
              <a:lumMod val="40000"/>
              <a:lumOff val="60000"/>
            </a:schemeClr>
          </a:solidFill>
        </p:spPr>
        <p:txBody>
          <a:bodyPr wrap="square" lIns="91440" tIns="45720" rIns="91440" bIns="45720">
            <a:spAutoFit/>
          </a:bodyPr>
          <a:lstStyle/>
          <a:p>
            <a:r>
              <a:rPr lang="en-US" sz="2800" b="0" i="0" u="none" strike="noStrike" dirty="0">
                <a:solidFill>
                  <a:srgbClr val="000000"/>
                </a:solidFill>
                <a:effectLst/>
                <a:latin typeface="Charter" panose="02040503050506020203" pitchFamily="18" charset="0"/>
              </a:rPr>
              <a:t>“Research reported in this poster was supported by the Rhode Island Institutional Development Award (</a:t>
            </a:r>
            <a:r>
              <a:rPr lang="en-US" sz="2800" b="0" i="0" u="none" strike="noStrike" dirty="0" err="1">
                <a:solidFill>
                  <a:srgbClr val="000000"/>
                </a:solidFill>
                <a:effectLst/>
                <a:latin typeface="Charter" panose="02040503050506020203" pitchFamily="18" charset="0"/>
              </a:rPr>
              <a:t>IDeA</a:t>
            </a:r>
            <a:r>
              <a:rPr lang="en-US" sz="2800" b="0" i="0" u="none" strike="noStrike" dirty="0">
                <a:solidFill>
                  <a:srgbClr val="000000"/>
                </a:solidFill>
                <a:effectLst/>
                <a:latin typeface="Charter" panose="02040503050506020203" pitchFamily="18" charset="0"/>
              </a:rPr>
              <a:t>) Network of Biomedical Research Excellence from the National Institute of General Medical Sciences of the National Institutes of Health under grant number P20GM103430.”</a:t>
            </a:r>
          </a:p>
        </p:txBody>
      </p:sp>
      <p:sp>
        <p:nvSpPr>
          <p:cNvPr id="49" name="Rectangle 48">
            <a:extLst>
              <a:ext uri="{FF2B5EF4-FFF2-40B4-BE49-F238E27FC236}">
                <a16:creationId xmlns:a16="http://schemas.microsoft.com/office/drawing/2014/main" id="{DF0CF537-9468-F92E-E422-08A2EB7F3440}"/>
              </a:ext>
            </a:extLst>
          </p:cNvPr>
          <p:cNvSpPr/>
          <p:nvPr/>
        </p:nvSpPr>
        <p:spPr>
          <a:xfrm>
            <a:off x="30356249" y="26413080"/>
            <a:ext cx="13541200" cy="923330"/>
          </a:xfrm>
          <a:prstGeom prst="rect">
            <a:avLst/>
          </a:prstGeom>
          <a:solidFill>
            <a:schemeClr val="accent2"/>
          </a:solid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References </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50" name="Rectangle 49">
            <a:extLst>
              <a:ext uri="{FF2B5EF4-FFF2-40B4-BE49-F238E27FC236}">
                <a16:creationId xmlns:a16="http://schemas.microsoft.com/office/drawing/2014/main" id="{A9079547-1FF1-FB97-8689-1FAF7878BAA2}"/>
              </a:ext>
            </a:extLst>
          </p:cNvPr>
          <p:cNvSpPr/>
          <p:nvPr/>
        </p:nvSpPr>
        <p:spPr>
          <a:xfrm>
            <a:off x="30242606" y="27365926"/>
            <a:ext cx="13541200" cy="2677656"/>
          </a:xfrm>
          <a:prstGeom prst="rect">
            <a:avLst/>
          </a:prstGeom>
          <a:solidFill>
            <a:schemeClr val="accent2">
              <a:lumMod val="40000"/>
              <a:lumOff val="60000"/>
            </a:schemeClr>
          </a:solidFill>
        </p:spPr>
        <p:txBody>
          <a:bodyPr wrap="square" lIns="91440" tIns="45720" rIns="91440" bIns="45720">
            <a:spAutoFit/>
          </a:bodyPr>
          <a:lstStyle/>
          <a:p>
            <a:r>
              <a:rPr lang="en-US" sz="2800" b="0" i="0" u="none" strike="noStrike" dirty="0">
                <a:solidFill>
                  <a:srgbClr val="000000"/>
                </a:solidFill>
                <a:effectLst/>
                <a:latin typeface="Times New Roman" panose="02020603050405020304" pitchFamily="18" charset="0"/>
              </a:rPr>
              <a:t>Kirk RD, Rosario ME, </a:t>
            </a:r>
            <a:r>
              <a:rPr lang="en-US" sz="2800" b="0" i="0" u="none" strike="noStrike" dirty="0" err="1">
                <a:solidFill>
                  <a:srgbClr val="000000"/>
                </a:solidFill>
                <a:effectLst/>
                <a:latin typeface="Times New Roman" panose="02020603050405020304" pitchFamily="18" charset="0"/>
              </a:rPr>
              <a:t>Oblie</a:t>
            </a:r>
            <a:r>
              <a:rPr lang="en-US" sz="2800" b="0" i="0" u="none" strike="noStrike" dirty="0">
                <a:solidFill>
                  <a:srgbClr val="000000"/>
                </a:solidFill>
                <a:effectLst/>
                <a:latin typeface="Times New Roman" panose="02020603050405020304" pitchFamily="18" charset="0"/>
              </a:rPr>
              <a:t> N, </a:t>
            </a:r>
            <a:r>
              <a:rPr lang="en-US" sz="2800" b="0" i="0" u="none" strike="noStrike" dirty="0" err="1">
                <a:solidFill>
                  <a:srgbClr val="000000"/>
                </a:solidFill>
                <a:effectLst/>
                <a:latin typeface="Times New Roman" panose="02020603050405020304" pitchFamily="18" charset="0"/>
              </a:rPr>
              <a:t>Jouaneh</a:t>
            </a:r>
            <a:r>
              <a:rPr lang="en-US" sz="2800" b="0" i="0" u="none" strike="noStrike" dirty="0">
                <a:solidFill>
                  <a:srgbClr val="000000"/>
                </a:solidFill>
                <a:effectLst/>
                <a:latin typeface="Times New Roman" panose="02020603050405020304" pitchFamily="18" charset="0"/>
              </a:rPr>
              <a:t> TMM, </a:t>
            </a:r>
            <a:r>
              <a:rPr lang="en-US" sz="2800" b="0" i="0" u="none" strike="noStrike" dirty="0" err="1">
                <a:solidFill>
                  <a:srgbClr val="000000"/>
                </a:solidFill>
                <a:effectLst/>
                <a:latin typeface="Times New Roman" panose="02020603050405020304" pitchFamily="18" charset="0"/>
              </a:rPr>
              <a:t>Carro</a:t>
            </a:r>
            <a:r>
              <a:rPr lang="en-US" sz="2800" b="0" i="0" u="none" strike="noStrike" dirty="0">
                <a:solidFill>
                  <a:srgbClr val="000000"/>
                </a:solidFill>
                <a:effectLst/>
                <a:latin typeface="Times New Roman" panose="02020603050405020304" pitchFamily="18" charset="0"/>
              </a:rPr>
              <a:t> MA, Wu C, Kim AM, Leibovitz E, Hunter ES, </a:t>
            </a:r>
            <a:r>
              <a:rPr lang="en-US" sz="2800" b="0" i="0" u="none" strike="noStrike" dirty="0" err="1">
                <a:solidFill>
                  <a:srgbClr val="000000"/>
                </a:solidFill>
                <a:effectLst/>
                <a:latin typeface="Times New Roman" panose="02020603050405020304" pitchFamily="18" charset="0"/>
              </a:rPr>
              <a:t>Literman</a:t>
            </a:r>
            <a:r>
              <a:rPr lang="en-US" sz="2800" b="0" i="0" u="none" strike="noStrike" dirty="0">
                <a:solidFill>
                  <a:srgbClr val="000000"/>
                </a:solidFill>
                <a:effectLst/>
                <a:latin typeface="Times New Roman" panose="02020603050405020304" pitchFamily="18" charset="0"/>
              </a:rPr>
              <a:t> R, Handy SM, Rowley DC, </a:t>
            </a:r>
            <a:r>
              <a:rPr lang="en-US" sz="2800" b="0" i="0" u="none" strike="noStrike" dirty="0" err="1">
                <a:solidFill>
                  <a:srgbClr val="000000"/>
                </a:solidFill>
                <a:effectLst/>
                <a:latin typeface="Times New Roman" panose="02020603050405020304" pitchFamily="18" charset="0"/>
              </a:rPr>
              <a:t>Bertin</a:t>
            </a:r>
            <a:r>
              <a:rPr lang="en-US" sz="2800" b="0" i="0" u="none" strike="noStrike" dirty="0">
                <a:solidFill>
                  <a:srgbClr val="000000"/>
                </a:solidFill>
                <a:effectLst/>
                <a:latin typeface="Times New Roman" panose="02020603050405020304" pitchFamily="18" charset="0"/>
              </a:rPr>
              <a:t> MJ. Screening the PRISM Library against </a:t>
            </a:r>
            <a:r>
              <a:rPr lang="en-US" sz="2800" b="0" i="1" u="none" strike="noStrike" dirty="0">
                <a:solidFill>
                  <a:srgbClr val="000000"/>
                </a:solidFill>
                <a:effectLst/>
                <a:latin typeface="Times New Roman" panose="02020603050405020304" pitchFamily="18" charset="0"/>
              </a:rPr>
              <a:t>Staphylococcus aureus</a:t>
            </a:r>
            <a:r>
              <a:rPr lang="en-US" sz="2800" b="0" i="0" u="none" strike="noStrike" dirty="0">
                <a:solidFill>
                  <a:srgbClr val="000000"/>
                </a:solidFill>
                <a:effectLst/>
                <a:latin typeface="Times New Roman" panose="02020603050405020304" pitchFamily="18" charset="0"/>
              </a:rPr>
              <a:t> Reveals a Sesquiterpene Lactone from </a:t>
            </a:r>
            <a:r>
              <a:rPr lang="en-US" sz="2800" b="0" i="1" u="none" strike="noStrike" dirty="0">
                <a:solidFill>
                  <a:srgbClr val="000000"/>
                </a:solidFill>
                <a:effectLst/>
                <a:latin typeface="Times New Roman" panose="02020603050405020304" pitchFamily="18" charset="0"/>
              </a:rPr>
              <a:t>Liriodendron </a:t>
            </a:r>
            <a:r>
              <a:rPr lang="en-US" sz="2800" b="0" i="1" u="none" strike="noStrike" dirty="0" err="1">
                <a:solidFill>
                  <a:srgbClr val="000000"/>
                </a:solidFill>
                <a:effectLst/>
                <a:latin typeface="Times New Roman" panose="02020603050405020304" pitchFamily="18" charset="0"/>
              </a:rPr>
              <a:t>tulipifera</a:t>
            </a:r>
            <a:r>
              <a:rPr lang="en-US" sz="2800" b="0" i="0" u="none" strike="noStrike" dirty="0">
                <a:solidFill>
                  <a:srgbClr val="000000"/>
                </a:solidFill>
                <a:effectLst/>
                <a:latin typeface="Times New Roman" panose="02020603050405020304" pitchFamily="18" charset="0"/>
              </a:rPr>
              <a:t> with Inhibitory Activity. ACS Omega. 2022 Sep 30;7(40):35677-35685. </a:t>
            </a:r>
            <a:r>
              <a:rPr lang="en-US" sz="2800" b="0" i="0" u="none" strike="noStrike" dirty="0" err="1">
                <a:solidFill>
                  <a:srgbClr val="000000"/>
                </a:solidFill>
                <a:effectLst/>
                <a:latin typeface="Times New Roman" panose="02020603050405020304" pitchFamily="18" charset="0"/>
              </a:rPr>
              <a:t>doi</a:t>
            </a:r>
            <a:r>
              <a:rPr lang="en-US" sz="2800" b="0" i="0" u="none" strike="noStrike" dirty="0">
                <a:solidFill>
                  <a:srgbClr val="000000"/>
                </a:solidFill>
                <a:effectLst/>
                <a:latin typeface="Times New Roman" panose="02020603050405020304" pitchFamily="18" charset="0"/>
              </a:rPr>
              <a:t>: 10.1021/acsomega.2c03539. PMID: 36249352; PMCID: PMC9558601</a:t>
            </a:r>
            <a:r>
              <a:rPr lang="en-US" sz="1800" b="0" i="0" u="none" strike="noStrike" dirty="0">
                <a:solidFill>
                  <a:srgbClr val="000000"/>
                </a:solidFill>
                <a:effectLst/>
                <a:latin typeface="Times New Roman" panose="02020603050405020304" pitchFamily="18" charset="0"/>
              </a:rPr>
              <a:t>.</a:t>
            </a:r>
          </a:p>
          <a:p>
            <a:endParaRPr lang="en-US" sz="28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092919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3861</TotalTime>
  <Words>930</Words>
  <Application>Microsoft Macintosh PowerPoint</Application>
  <PresentationFormat>Custom</PresentationFormat>
  <Paragraphs>93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Charter</vt:lpstr>
      <vt:lpstr>Proxima Nova</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Adja-Seyba Cissokho</dc:creator>
  <cp:lastModifiedBy>Adja-Seyba Cissokho</cp:lastModifiedBy>
  <cp:revision>9</cp:revision>
  <dcterms:created xsi:type="dcterms:W3CDTF">2023-07-16T20:48:26Z</dcterms:created>
  <dcterms:modified xsi:type="dcterms:W3CDTF">2023-07-19T17:39:24Z</dcterms:modified>
</cp:coreProperties>
</file>