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
  </p:notesMasterIdLst>
  <p:sldIdLst>
    <p:sldId id="677" r:id="rId2"/>
    <p:sldId id="67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17" d="100"/>
          <a:sy n="117" d="100"/>
        </p:scale>
        <p:origin x="80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4F08AE-7115-744B-A758-1898B948FC92}" type="datetimeFigureOut">
              <a:rPr lang="en-US" smtClean="0"/>
              <a:t>4/17/24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91BAB9-488D-DF46-99DB-21A4CC7A1731}" type="slidenum">
              <a:rPr lang="en-US" smtClean="0"/>
              <a:t>‹#›</a:t>
            </a:fld>
            <a:endParaRPr lang="en-US"/>
          </a:p>
        </p:txBody>
      </p:sp>
    </p:spTree>
    <p:extLst>
      <p:ext uri="{BB962C8B-B14F-4D97-AF65-F5344CB8AC3E}">
        <p14:creationId xmlns:p14="http://schemas.microsoft.com/office/powerpoint/2010/main" val="17398149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Even though </a:t>
            </a:r>
            <a:r>
              <a:rPr lang="en-US" sz="1200" kern="1200" dirty="0" err="1">
                <a:solidFill>
                  <a:schemeClr val="tx1"/>
                </a:solidFill>
                <a:effectLst/>
                <a:latin typeface="+mn-lt"/>
                <a:ea typeface="+mn-ea"/>
                <a:cs typeface="+mn-cs"/>
              </a:rPr>
              <a:t>francisella</a:t>
            </a:r>
            <a:r>
              <a:rPr lang="en-US" sz="1200" kern="1200" dirty="0">
                <a:solidFill>
                  <a:schemeClr val="tx1"/>
                </a:solidFill>
                <a:effectLst/>
                <a:latin typeface="+mn-lt"/>
                <a:ea typeface="+mn-ea"/>
                <a:cs typeface="+mn-cs"/>
              </a:rPr>
              <a:t> has a reduced genome, it encodes three copies of the </a:t>
            </a:r>
            <a:r>
              <a:rPr lang="en-US" sz="1200" kern="1200" dirty="0" err="1">
                <a:solidFill>
                  <a:schemeClr val="tx1"/>
                </a:solidFill>
                <a:effectLst/>
                <a:latin typeface="+mn-lt"/>
                <a:ea typeface="+mn-ea"/>
                <a:cs typeface="+mn-cs"/>
              </a:rPr>
              <a:t>rpsU</a:t>
            </a:r>
            <a:r>
              <a:rPr lang="en-US" sz="1200" kern="1200" dirty="0">
                <a:solidFill>
                  <a:schemeClr val="tx1"/>
                </a:solidFill>
                <a:effectLst/>
                <a:latin typeface="+mn-lt"/>
                <a:ea typeface="+mn-ea"/>
                <a:cs typeface="+mn-cs"/>
              </a:rPr>
              <a:t> genes, which encode bS21, a protein in the small ribosomal subunit. Most bacteria have 0 or 1 of this gene. We originally, hypothesized, and have since shown, that these three proteins are produced and incorporated into ribosomes. This is a western blot of purified ribosomes from our wild-type strain as well as strains </a:t>
            </a:r>
            <a:r>
              <a:rPr lang="en-US" sz="1200" b="1" kern="1200" dirty="0">
                <a:solidFill>
                  <a:schemeClr val="tx1"/>
                </a:solidFill>
                <a:effectLst/>
                <a:latin typeface="+mn-lt"/>
                <a:ea typeface="+mn-ea"/>
                <a:cs typeface="+mn-cs"/>
              </a:rPr>
              <a:t>ectopically expressing </a:t>
            </a:r>
            <a:r>
              <a:rPr lang="en-US" sz="1200" kern="1200" dirty="0">
                <a:solidFill>
                  <a:schemeClr val="tx1"/>
                </a:solidFill>
                <a:effectLst/>
                <a:latin typeface="+mn-lt"/>
                <a:ea typeface="+mn-ea"/>
                <a:cs typeface="+mn-cs"/>
              </a:rPr>
              <a:t>each of the bS21 proteins, with a VSVG tag. This, along with some mass spec data we have of purified ribosomes, indicates that multiple classes of ribosomes are possible and occurring</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protein is also interesting to us because it is located close to the mRNA exit channel in the ribosome, and early research has identified that it is involved in translation initiation, so it is in an ideal location to be regulating gene expression at the level of translation initiation.</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So this heterogeneity of ribosomes may be a mechanism of regulation, but you may not know that ribosomes are heterogeneous so let me show you other ways that may occur.</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DC35E36-44CF-41A2-B0A4-F6B5CD6E87A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236460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69939" y="4260273"/>
            <a:ext cx="9193260" cy="1378527"/>
          </a:xfrm>
        </p:spPr>
        <p:txBody>
          <a:bodyPr/>
          <a:lstStyle>
            <a:lvl1pPr marL="0" indent="0" algn="l">
              <a:buNone/>
              <a:defRPr>
                <a:solidFill>
                  <a:srgbClr val="000000"/>
                </a:solidFill>
                <a:latin typeface="Century Gothic"/>
                <a:cs typeface="Century Gothic"/>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93D0A66-A280-3C48-AC3E-E06C441D4B17}" type="datetime1">
              <a:rPr lang="en-US" smtClean="0"/>
              <a:t>4/17/24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endParaRPr lang="en-US" dirty="0"/>
          </a:p>
        </p:txBody>
      </p:sp>
      <p:sp>
        <p:nvSpPr>
          <p:cNvPr id="2" name="Title 1"/>
          <p:cNvSpPr>
            <a:spLocks noGrp="1"/>
          </p:cNvSpPr>
          <p:nvPr>
            <p:ph type="ctrTitle"/>
          </p:nvPr>
        </p:nvSpPr>
        <p:spPr>
          <a:xfrm>
            <a:off x="0" y="2152586"/>
            <a:ext cx="10363200" cy="1470025"/>
          </a:xfrm>
        </p:spPr>
        <p:txBody>
          <a:bodyPr/>
          <a:lstStyle>
            <a:lvl1pPr>
              <a:defRPr>
                <a:solidFill>
                  <a:srgbClr val="073E87"/>
                </a:solidFill>
              </a:defRPr>
            </a:lvl1pPr>
          </a:lstStyle>
          <a:p>
            <a:r>
              <a:rPr lang="en-US"/>
              <a:t>Click to edit Master title style</a:t>
            </a:r>
            <a:endParaRPr lang="en-US" dirty="0"/>
          </a:p>
        </p:txBody>
      </p:sp>
      <p:cxnSp>
        <p:nvCxnSpPr>
          <p:cNvPr id="16" name="Straight Connector 15"/>
          <p:cNvCxnSpPr/>
          <p:nvPr/>
        </p:nvCxnSpPr>
        <p:spPr>
          <a:xfrm>
            <a:off x="0" y="4260272"/>
            <a:ext cx="12192000" cy="0"/>
          </a:xfrm>
          <a:prstGeom prst="line">
            <a:avLst/>
          </a:prstGeom>
          <a:ln/>
        </p:spPr>
        <p:style>
          <a:lnRef idx="2">
            <a:schemeClr val="accent2"/>
          </a:lnRef>
          <a:fillRef idx="0">
            <a:schemeClr val="accent2"/>
          </a:fillRef>
          <a:effectRef idx="1">
            <a:schemeClr val="accent2"/>
          </a:effectRef>
          <a:fontRef idx="minor">
            <a:schemeClr val="tx1"/>
          </a:fontRef>
        </p:style>
      </p:cxnSp>
      <p:cxnSp>
        <p:nvCxnSpPr>
          <p:cNvPr id="10" name="Straight Connector 9"/>
          <p:cNvCxnSpPr/>
          <p:nvPr/>
        </p:nvCxnSpPr>
        <p:spPr>
          <a:xfrm>
            <a:off x="0" y="1267995"/>
            <a:ext cx="12192000" cy="0"/>
          </a:xfrm>
          <a:prstGeom prst="line">
            <a:avLst/>
          </a:prstGeom>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4232204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D831D8-5952-6142-A29D-EE42E01DE3AB}" type="datetime1">
              <a:rPr lang="en-US" smtClean="0"/>
              <a:t>4/17/24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6E66E976-0880-A04F-B08F-F057675A02A7}" type="slidenum">
              <a:rPr lang="en-US" smtClean="0"/>
              <a:t>‹#›</a:t>
            </a:fld>
            <a:endParaRPr lang="en-US"/>
          </a:p>
        </p:txBody>
      </p:sp>
    </p:spTree>
    <p:extLst>
      <p:ext uri="{BB962C8B-B14F-4D97-AF65-F5344CB8AC3E}">
        <p14:creationId xmlns:p14="http://schemas.microsoft.com/office/powerpoint/2010/main" val="4277814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4831C49-34C5-3F40-AFFD-EF8DB49D26A5}" type="datetime1">
              <a:rPr lang="en-US" smtClean="0"/>
              <a:t>4/17/24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6E66E976-0880-A04F-B08F-F057675A02A7}" type="slidenum">
              <a:rPr lang="en-US" smtClean="0"/>
              <a:t>‹#›</a:t>
            </a:fld>
            <a:endParaRPr lang="en-US"/>
          </a:p>
        </p:txBody>
      </p:sp>
    </p:spTree>
    <p:extLst>
      <p:ext uri="{BB962C8B-B14F-4D97-AF65-F5344CB8AC3E}">
        <p14:creationId xmlns:p14="http://schemas.microsoft.com/office/powerpoint/2010/main" val="4235062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p:cSld name="1_Title Only">
    <p:spTree>
      <p:nvGrpSpPr>
        <p:cNvPr id="1" name="Shape 26"/>
        <p:cNvGrpSpPr/>
        <p:nvPr/>
      </p:nvGrpSpPr>
      <p:grpSpPr>
        <a:xfrm>
          <a:off x="0" y="0"/>
          <a:ext cx="0" cy="0"/>
          <a:chOff x="0" y="0"/>
          <a:chExt cx="0" cy="0"/>
        </a:xfrm>
      </p:grpSpPr>
      <p:sp>
        <p:nvSpPr>
          <p:cNvPr id="27" name="Google Shape;27;p29"/>
          <p:cNvSpPr txBox="1">
            <a:spLocks noGrp="1"/>
          </p:cNvSpPr>
          <p:nvPr>
            <p:ph type="title"/>
          </p:nvPr>
        </p:nvSpPr>
        <p:spPr>
          <a:xfrm>
            <a:off x="381000" y="432027"/>
            <a:ext cx="11430000" cy="784214"/>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28" name="Google Shape;28;p29"/>
          <p:cNvCxnSpPr/>
          <p:nvPr/>
        </p:nvCxnSpPr>
        <p:spPr>
          <a:xfrm>
            <a:off x="381000" y="1240151"/>
            <a:ext cx="11430000" cy="0"/>
          </a:xfrm>
          <a:prstGeom prst="straightConnector1">
            <a:avLst/>
          </a:prstGeom>
          <a:noFill/>
          <a:ln w="31750" cap="flat" cmpd="sng">
            <a:solidFill>
              <a:srgbClr val="3B64AD"/>
            </a:solidFill>
            <a:prstDash val="solid"/>
            <a:round/>
            <a:headEnd type="none" w="sm" len="sm"/>
            <a:tailEnd type="none" w="sm" len="sm"/>
          </a:ln>
        </p:spPr>
      </p:cxnSp>
    </p:spTree>
    <p:extLst>
      <p:ext uri="{BB962C8B-B14F-4D97-AF65-F5344CB8AC3E}">
        <p14:creationId xmlns:p14="http://schemas.microsoft.com/office/powerpoint/2010/main" val="547835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 y="118204"/>
            <a:ext cx="12081163" cy="1104954"/>
          </a:xfrm>
        </p:spPr>
        <p:txBody>
          <a:bodyPr/>
          <a:lstStyle>
            <a:lvl1pPr algn="l">
              <a:defRPr/>
            </a:lvl1pPr>
          </a:lstStyle>
          <a:p>
            <a:r>
              <a:rPr lang="en-US"/>
              <a:t>Click to edit Master title style</a:t>
            </a:r>
            <a:endParaRPr lang="en-US" dirty="0"/>
          </a:p>
        </p:txBody>
      </p:sp>
      <p:sp>
        <p:nvSpPr>
          <p:cNvPr id="3" name="Content Placeholder 2"/>
          <p:cNvSpPr>
            <a:spLocks noGrp="1"/>
          </p:cNvSpPr>
          <p:nvPr>
            <p:ph idx="1"/>
          </p:nvPr>
        </p:nvSpPr>
        <p:spPr>
          <a:xfrm>
            <a:off x="-1" y="1377543"/>
            <a:ext cx="12081161" cy="47604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67C145-08C0-4444-AFD9-4C43A269DE15}" type="datetime1">
              <a:rPr lang="en-US" smtClean="0"/>
              <a:t>4/17/24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endParaRPr lang="en-US" dirty="0"/>
          </a:p>
        </p:txBody>
      </p:sp>
    </p:spTree>
    <p:extLst>
      <p:ext uri="{BB962C8B-B14F-4D97-AF65-F5344CB8AC3E}">
        <p14:creationId xmlns:p14="http://schemas.microsoft.com/office/powerpoint/2010/main" val="806014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EC52A6-043C-F14D-AEF4-1BFAFC57C13B}" type="datetime1">
              <a:rPr lang="en-US" smtClean="0"/>
              <a:t>4/17/24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endParaRPr lang="en-US" dirty="0"/>
          </a:p>
        </p:txBody>
      </p:sp>
    </p:spTree>
    <p:extLst>
      <p:ext uri="{BB962C8B-B14F-4D97-AF65-F5344CB8AC3E}">
        <p14:creationId xmlns:p14="http://schemas.microsoft.com/office/powerpoint/2010/main" val="3130860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EAEAEA3-4E8F-9A4E-81BA-84C3EE09492E}" type="datetime1">
              <a:rPr lang="en-US" smtClean="0"/>
              <a:t>4/17/24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endParaRPr lang="en-US" dirty="0"/>
          </a:p>
        </p:txBody>
      </p:sp>
    </p:spTree>
    <p:extLst>
      <p:ext uri="{BB962C8B-B14F-4D97-AF65-F5344CB8AC3E}">
        <p14:creationId xmlns:p14="http://schemas.microsoft.com/office/powerpoint/2010/main" val="2629220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5F55173-EC6A-2744-8848-A25EEC34AED9}" type="datetime1">
              <a:rPr lang="en-US" smtClean="0"/>
              <a:t>4/17/24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endParaRPr lang="en-US" dirty="0"/>
          </a:p>
        </p:txBody>
      </p:sp>
    </p:spTree>
    <p:extLst>
      <p:ext uri="{BB962C8B-B14F-4D97-AF65-F5344CB8AC3E}">
        <p14:creationId xmlns:p14="http://schemas.microsoft.com/office/powerpoint/2010/main" val="3050823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BE5FD27-4F27-C247-83EA-5291BC37089A}" type="datetime1">
              <a:rPr lang="en-US" smtClean="0"/>
              <a:t>4/17/24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6E66E976-0880-A04F-B08F-F057675A02A7}" type="slidenum">
              <a:rPr lang="en-US" smtClean="0"/>
              <a:t>‹#›</a:t>
            </a:fld>
            <a:endParaRPr lang="en-US"/>
          </a:p>
        </p:txBody>
      </p:sp>
    </p:spTree>
    <p:extLst>
      <p:ext uri="{BB962C8B-B14F-4D97-AF65-F5344CB8AC3E}">
        <p14:creationId xmlns:p14="http://schemas.microsoft.com/office/powerpoint/2010/main" val="1159649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FBD3BB-1CE4-AE43-BD5A-26E3A770DE68}" type="datetime1">
              <a:rPr lang="en-US" smtClean="0"/>
              <a:t>4/17/24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fld id="{6E66E976-0880-A04F-B08F-F057675A02A7}" type="slidenum">
              <a:rPr lang="en-US" smtClean="0"/>
              <a:t>‹#›</a:t>
            </a:fld>
            <a:endParaRPr lang="en-US"/>
          </a:p>
        </p:txBody>
      </p:sp>
    </p:spTree>
    <p:extLst>
      <p:ext uri="{BB962C8B-B14F-4D97-AF65-F5344CB8AC3E}">
        <p14:creationId xmlns:p14="http://schemas.microsoft.com/office/powerpoint/2010/main" val="1077143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8ADF61-39C8-B043-843D-37384AC730CF}" type="datetime1">
              <a:rPr lang="en-US" smtClean="0"/>
              <a:t>4/17/24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6E66E976-0880-A04F-B08F-F057675A02A7}" type="slidenum">
              <a:rPr lang="en-US" smtClean="0"/>
              <a:t>‹#›</a:t>
            </a:fld>
            <a:endParaRPr lang="en-US"/>
          </a:p>
        </p:txBody>
      </p:sp>
    </p:spTree>
    <p:extLst>
      <p:ext uri="{BB962C8B-B14F-4D97-AF65-F5344CB8AC3E}">
        <p14:creationId xmlns:p14="http://schemas.microsoft.com/office/powerpoint/2010/main" val="2058439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152BF87-BB6B-FA43-BCAF-7399608A4CF6}" type="datetime1">
              <a:rPr lang="en-US" smtClean="0"/>
              <a:t>4/17/24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6E66E976-0880-A04F-B08F-F057675A02A7}" type="slidenum">
              <a:rPr lang="en-US" smtClean="0"/>
              <a:t>‹#›</a:t>
            </a:fld>
            <a:endParaRPr lang="en-US"/>
          </a:p>
        </p:txBody>
      </p:sp>
    </p:spTree>
    <p:extLst>
      <p:ext uri="{BB962C8B-B14F-4D97-AF65-F5344CB8AC3E}">
        <p14:creationId xmlns:p14="http://schemas.microsoft.com/office/powerpoint/2010/main" val="4272209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1695" y="94758"/>
            <a:ext cx="11528612" cy="109211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365668"/>
            <a:ext cx="10972800" cy="47604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3AA029-F6A1-A44D-B286-B03344DBD758}" type="datetime1">
              <a:rPr lang="en-US" smtClean="0"/>
              <a:t>4/17/24</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cxnSp>
        <p:nvCxnSpPr>
          <p:cNvPr id="10" name="Straight Connector 9"/>
          <p:cNvCxnSpPr/>
          <p:nvPr/>
        </p:nvCxnSpPr>
        <p:spPr>
          <a:xfrm flipH="1">
            <a:off x="0" y="1276272"/>
            <a:ext cx="12192635" cy="0"/>
          </a:xfrm>
          <a:prstGeom prst="line">
            <a:avLst/>
          </a:prstGeom>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38142086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ftr="0" dt="0"/>
  <p:txStyles>
    <p:titleStyle>
      <a:lvl1pPr algn="l" defTabSz="457200" rtl="0" eaLnBrk="1" latinLnBrk="0" hangingPunct="1">
        <a:spcBef>
          <a:spcPct val="0"/>
        </a:spcBef>
        <a:buNone/>
        <a:defRPr sz="4000" kern="1200">
          <a:solidFill>
            <a:schemeClr val="tx2"/>
          </a:solidFill>
          <a:latin typeface="Century Gothic"/>
          <a:ea typeface="+mj-ea"/>
          <a:cs typeface="Century Gothic"/>
        </a:defRPr>
      </a:lvl1pPr>
    </p:titleStyle>
    <p:bodyStyle>
      <a:lvl1pPr marL="342900" indent="-342900" algn="l" defTabSz="457200" rtl="0" eaLnBrk="1" latinLnBrk="0" hangingPunct="1">
        <a:spcBef>
          <a:spcPct val="20000"/>
        </a:spcBef>
        <a:buFont typeface="Arial"/>
        <a:buChar char="•"/>
        <a:defRPr sz="2800" kern="1200">
          <a:solidFill>
            <a:schemeClr val="tx1"/>
          </a:solidFill>
          <a:latin typeface="Century Gothic"/>
          <a:ea typeface="+mn-ea"/>
          <a:cs typeface="Century Gothic"/>
        </a:defRPr>
      </a:lvl1pPr>
      <a:lvl2pPr marL="742950" indent="-285750" algn="l" defTabSz="457200" rtl="0" eaLnBrk="1" latinLnBrk="0" hangingPunct="1">
        <a:spcBef>
          <a:spcPct val="20000"/>
        </a:spcBef>
        <a:buFont typeface="Arial"/>
        <a:buChar char="–"/>
        <a:defRPr sz="2400" kern="1200">
          <a:solidFill>
            <a:schemeClr val="tx1"/>
          </a:solidFill>
          <a:latin typeface="Century Gothic"/>
          <a:ea typeface="+mn-ea"/>
          <a:cs typeface="Century Gothic"/>
        </a:defRPr>
      </a:lvl2pPr>
      <a:lvl3pPr marL="1143000" indent="-228600" algn="l" defTabSz="457200" rtl="0" eaLnBrk="1" latinLnBrk="0" hangingPunct="1">
        <a:spcBef>
          <a:spcPct val="20000"/>
        </a:spcBef>
        <a:buFont typeface="Arial"/>
        <a:buChar char="•"/>
        <a:defRPr sz="2000" kern="1200">
          <a:solidFill>
            <a:schemeClr val="tx1"/>
          </a:solidFill>
          <a:latin typeface="Century Gothic"/>
          <a:ea typeface="+mn-ea"/>
          <a:cs typeface="Century Gothic"/>
        </a:defRPr>
      </a:lvl3pPr>
      <a:lvl4pPr marL="1600200" indent="-228600" algn="l" defTabSz="457200" rtl="0" eaLnBrk="1" latinLnBrk="0" hangingPunct="1">
        <a:spcBef>
          <a:spcPct val="20000"/>
        </a:spcBef>
        <a:buFont typeface="Arial"/>
        <a:buChar char="–"/>
        <a:defRPr sz="1800" kern="1200">
          <a:solidFill>
            <a:schemeClr val="tx1"/>
          </a:solidFill>
          <a:latin typeface="Century Gothic"/>
          <a:ea typeface="+mn-ea"/>
          <a:cs typeface="Century Gothic"/>
        </a:defRPr>
      </a:lvl4pPr>
      <a:lvl5pPr marL="2057400" indent="-228600" algn="l" defTabSz="457200" rtl="0" eaLnBrk="1" latinLnBrk="0" hangingPunct="1">
        <a:spcBef>
          <a:spcPct val="20000"/>
        </a:spcBef>
        <a:buFont typeface="Arial"/>
        <a:buChar char="»"/>
        <a:defRPr sz="1800" kern="1200">
          <a:solidFill>
            <a:schemeClr val="tx1"/>
          </a:solidFill>
          <a:latin typeface="Century Gothic"/>
          <a:ea typeface="+mn-ea"/>
          <a:cs typeface="Century Gothic"/>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A screenshot of a video game&#10;&#10;Description automatically generated with low confidence">
            <a:extLst>
              <a:ext uri="{FF2B5EF4-FFF2-40B4-BE49-F238E27FC236}">
                <a16:creationId xmlns:a16="http://schemas.microsoft.com/office/drawing/2014/main" id="{1ED7E0C8-C44E-B9AF-FAEF-E7238858E665}"/>
              </a:ext>
            </a:extLst>
          </p:cNvPr>
          <p:cNvPicPr>
            <a:picLocks noChangeAspect="1"/>
          </p:cNvPicPr>
          <p:nvPr/>
        </p:nvPicPr>
        <p:blipFill rotWithShape="1">
          <a:blip r:embed="rId3"/>
          <a:srcRect l="48303" t="69638" r="36444"/>
          <a:stretch/>
        </p:blipFill>
        <p:spPr>
          <a:xfrm>
            <a:off x="8494115" y="4152829"/>
            <a:ext cx="1605046" cy="1618432"/>
          </a:xfrm>
          <a:prstGeom prst="rect">
            <a:avLst/>
          </a:prstGeom>
        </p:spPr>
      </p:pic>
      <p:sp>
        <p:nvSpPr>
          <p:cNvPr id="2" name="Title 1">
            <a:extLst>
              <a:ext uri="{FF2B5EF4-FFF2-40B4-BE49-F238E27FC236}">
                <a16:creationId xmlns:a16="http://schemas.microsoft.com/office/drawing/2014/main" id="{F2FE53BA-B60B-432B-A28F-475D4AD38747}"/>
              </a:ext>
            </a:extLst>
          </p:cNvPr>
          <p:cNvSpPr>
            <a:spLocks noGrp="1"/>
          </p:cNvSpPr>
          <p:nvPr>
            <p:ph type="title"/>
          </p:nvPr>
        </p:nvSpPr>
        <p:spPr/>
        <p:txBody>
          <a:bodyPr>
            <a:normAutofit fontScale="90000"/>
          </a:bodyPr>
          <a:lstStyle/>
          <a:p>
            <a:r>
              <a:rPr lang="en-US" dirty="0"/>
              <a:t>Multiple bS21 homologs lead to heterogenous ribosomes in </a:t>
            </a:r>
            <a:r>
              <a:rPr lang="en-US" i="1" dirty="0"/>
              <a:t>Francisella tularensis </a:t>
            </a:r>
          </a:p>
        </p:txBody>
      </p:sp>
      <p:grpSp>
        <p:nvGrpSpPr>
          <p:cNvPr id="37" name="Group 36">
            <a:extLst>
              <a:ext uri="{FF2B5EF4-FFF2-40B4-BE49-F238E27FC236}">
                <a16:creationId xmlns:a16="http://schemas.microsoft.com/office/drawing/2014/main" id="{8D23FF7F-6A19-BF54-5DAF-001957354431}"/>
              </a:ext>
            </a:extLst>
          </p:cNvPr>
          <p:cNvGrpSpPr/>
          <p:nvPr/>
        </p:nvGrpSpPr>
        <p:grpSpPr>
          <a:xfrm>
            <a:off x="1047617" y="1918094"/>
            <a:ext cx="2936568" cy="592491"/>
            <a:chOff x="1237866" y="1897151"/>
            <a:chExt cx="2936568" cy="592491"/>
          </a:xfrm>
        </p:grpSpPr>
        <p:grpSp>
          <p:nvGrpSpPr>
            <p:cNvPr id="20" name="Group 19">
              <a:extLst>
                <a:ext uri="{FF2B5EF4-FFF2-40B4-BE49-F238E27FC236}">
                  <a16:creationId xmlns:a16="http://schemas.microsoft.com/office/drawing/2014/main" id="{2E048DBC-AACB-408C-8C50-DDE4C175BC67}"/>
                </a:ext>
              </a:extLst>
            </p:cNvPr>
            <p:cNvGrpSpPr/>
            <p:nvPr/>
          </p:nvGrpSpPr>
          <p:grpSpPr>
            <a:xfrm>
              <a:off x="1237866" y="2071052"/>
              <a:ext cx="2936568" cy="409498"/>
              <a:chOff x="88488" y="5508064"/>
              <a:chExt cx="2433484" cy="302800"/>
            </a:xfrm>
          </p:grpSpPr>
          <p:sp>
            <p:nvSpPr>
              <p:cNvPr id="21" name="Rectangle 20">
                <a:extLst>
                  <a:ext uri="{FF2B5EF4-FFF2-40B4-BE49-F238E27FC236}">
                    <a16:creationId xmlns:a16="http://schemas.microsoft.com/office/drawing/2014/main" id="{7B2E7CE3-F39D-4A4B-ACA3-EB10B9F81FF5}"/>
                  </a:ext>
                </a:extLst>
              </p:cNvPr>
              <p:cNvSpPr/>
              <p:nvPr/>
            </p:nvSpPr>
            <p:spPr>
              <a:xfrm>
                <a:off x="339211" y="5574890"/>
                <a:ext cx="1209368" cy="23597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200" b="0" i="1" u="none" strike="noStrike" kern="1200" cap="none" spc="0" normalizeH="0" baseline="0" noProof="0">
                  <a:ln>
                    <a:noFill/>
                  </a:ln>
                  <a:solidFill>
                    <a:prstClr val="white"/>
                  </a:solidFill>
                  <a:effectLst/>
                  <a:uLnTx/>
                  <a:uFillTx/>
                  <a:latin typeface="Calibri"/>
                  <a:ea typeface="+mn-ea"/>
                  <a:cs typeface="+mn-cs"/>
                </a:endParaRPr>
              </a:p>
            </p:txBody>
          </p:sp>
          <p:sp>
            <p:nvSpPr>
              <p:cNvPr id="23" name="Rectangle 22">
                <a:extLst>
                  <a:ext uri="{FF2B5EF4-FFF2-40B4-BE49-F238E27FC236}">
                    <a16:creationId xmlns:a16="http://schemas.microsoft.com/office/drawing/2014/main" id="{7D856861-AF5D-4CD7-A60D-617A009C7AD6}"/>
                  </a:ext>
                </a:extLst>
              </p:cNvPr>
              <p:cNvSpPr/>
              <p:nvPr/>
            </p:nvSpPr>
            <p:spPr>
              <a:xfrm>
                <a:off x="1597742" y="5574890"/>
                <a:ext cx="835395" cy="235974"/>
              </a:xfrm>
              <a:prstGeom prst="rect">
                <a:avLst/>
              </a:prstGeom>
              <a:solidFill>
                <a:srgbClr val="BBE1C2"/>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200" b="0" i="1" u="none" strike="noStrike" kern="1200" cap="none" spc="0" normalizeH="0" baseline="0" noProof="0">
                  <a:ln>
                    <a:noFill/>
                  </a:ln>
                  <a:solidFill>
                    <a:prstClr val="white"/>
                  </a:solidFill>
                  <a:effectLst/>
                  <a:uLnTx/>
                  <a:uFillTx/>
                  <a:latin typeface="Calibri"/>
                  <a:ea typeface="+mn-ea"/>
                  <a:cs typeface="+mn-cs"/>
                </a:endParaRPr>
              </a:p>
            </p:txBody>
          </p:sp>
          <p:sp>
            <p:nvSpPr>
              <p:cNvPr id="24" name="TextBox 23">
                <a:extLst>
                  <a:ext uri="{FF2B5EF4-FFF2-40B4-BE49-F238E27FC236}">
                    <a16:creationId xmlns:a16="http://schemas.microsoft.com/office/drawing/2014/main" id="{E2F19A2F-905C-4516-8C8C-A111EFB6A789}"/>
                  </a:ext>
                </a:extLst>
              </p:cNvPr>
              <p:cNvSpPr txBox="1"/>
              <p:nvPr/>
            </p:nvSpPr>
            <p:spPr>
              <a:xfrm>
                <a:off x="1663398" y="5519341"/>
                <a:ext cx="718056" cy="29151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1" i="1" u="none" strike="noStrike" kern="1200" cap="none" spc="0" normalizeH="0" baseline="0" noProof="0" dirty="0">
                    <a:ln>
                      <a:noFill/>
                    </a:ln>
                    <a:solidFill>
                      <a:prstClr val="black"/>
                    </a:solidFill>
                    <a:effectLst/>
                    <a:uLnTx/>
                    <a:uFillTx/>
                    <a:latin typeface="Century Gothic" charset="0"/>
                    <a:ea typeface="Century Gothic" charset="0"/>
                    <a:cs typeface="Century Gothic" charset="0"/>
                  </a:rPr>
                  <a:t>rpsU1</a:t>
                </a:r>
              </a:p>
            </p:txBody>
          </p:sp>
          <p:sp>
            <p:nvSpPr>
              <p:cNvPr id="25" name="TextBox 24">
                <a:extLst>
                  <a:ext uri="{FF2B5EF4-FFF2-40B4-BE49-F238E27FC236}">
                    <a16:creationId xmlns:a16="http://schemas.microsoft.com/office/drawing/2014/main" id="{064A10EE-B828-4FFB-A0D3-BCF1874F8F26}"/>
                  </a:ext>
                </a:extLst>
              </p:cNvPr>
              <p:cNvSpPr txBox="1"/>
              <p:nvPr/>
            </p:nvSpPr>
            <p:spPr>
              <a:xfrm>
                <a:off x="552432" y="5508064"/>
                <a:ext cx="698117" cy="29151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0" i="1" u="none" strike="noStrike" kern="1200" cap="none" spc="0" normalizeH="0" baseline="0" noProof="0" dirty="0" err="1">
                    <a:ln>
                      <a:noFill/>
                    </a:ln>
                    <a:solidFill>
                      <a:prstClr val="black"/>
                    </a:solidFill>
                    <a:effectLst/>
                    <a:uLnTx/>
                    <a:uFillTx/>
                    <a:latin typeface="Century Gothic" charset="0"/>
                    <a:ea typeface="Century Gothic" charset="0"/>
                    <a:cs typeface="Century Gothic" charset="0"/>
                  </a:rPr>
                  <a:t>cspC</a:t>
                </a:r>
                <a:endParaRPr kumimoji="0" lang="en-US" sz="2200" b="0" i="1" u="none" strike="noStrike" kern="1200" cap="none" spc="0" normalizeH="0" baseline="0" noProof="0" dirty="0">
                  <a:ln>
                    <a:noFill/>
                  </a:ln>
                  <a:solidFill>
                    <a:prstClr val="black"/>
                  </a:solidFill>
                  <a:effectLst/>
                  <a:uLnTx/>
                  <a:uFillTx/>
                  <a:latin typeface="Century Gothic" charset="0"/>
                  <a:ea typeface="Century Gothic" charset="0"/>
                  <a:cs typeface="Century Gothic" charset="0"/>
                </a:endParaRPr>
              </a:p>
            </p:txBody>
          </p:sp>
          <p:cxnSp>
            <p:nvCxnSpPr>
              <p:cNvPr id="22" name="Straight Connector 21">
                <a:extLst>
                  <a:ext uri="{FF2B5EF4-FFF2-40B4-BE49-F238E27FC236}">
                    <a16:creationId xmlns:a16="http://schemas.microsoft.com/office/drawing/2014/main" id="{77643CB9-90A7-4CC8-A41E-313561290D5F}"/>
                  </a:ext>
                </a:extLst>
              </p:cNvPr>
              <p:cNvCxnSpPr/>
              <p:nvPr/>
            </p:nvCxnSpPr>
            <p:spPr>
              <a:xfrm>
                <a:off x="88488" y="5810864"/>
                <a:ext cx="2433484" cy="0"/>
              </a:xfrm>
              <a:prstGeom prst="line">
                <a:avLst/>
              </a:prstGeom>
              <a:ln w="57150">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29" name="Group 28">
              <a:extLst>
                <a:ext uri="{FF2B5EF4-FFF2-40B4-BE49-F238E27FC236}">
                  <a16:creationId xmlns:a16="http://schemas.microsoft.com/office/drawing/2014/main" id="{C8D88673-005C-44E0-9941-34265127BF1D}"/>
                </a:ext>
              </a:extLst>
            </p:cNvPr>
            <p:cNvGrpSpPr/>
            <p:nvPr/>
          </p:nvGrpSpPr>
          <p:grpSpPr>
            <a:xfrm>
              <a:off x="1307178" y="1897151"/>
              <a:ext cx="527368" cy="592491"/>
              <a:chOff x="5299447" y="2480912"/>
              <a:chExt cx="796553" cy="447345"/>
            </a:xfrm>
          </p:grpSpPr>
          <p:cxnSp>
            <p:nvCxnSpPr>
              <p:cNvPr id="9" name="Straight Connector 8">
                <a:extLst>
                  <a:ext uri="{FF2B5EF4-FFF2-40B4-BE49-F238E27FC236}">
                    <a16:creationId xmlns:a16="http://schemas.microsoft.com/office/drawing/2014/main" id="{4C5D8E56-C5A1-4CB4-AEAB-F8543993DB27}"/>
                  </a:ext>
                </a:extLst>
              </p:cNvPr>
              <p:cNvCxnSpPr>
                <a:cxnSpLocks/>
              </p:cNvCxnSpPr>
              <p:nvPr/>
            </p:nvCxnSpPr>
            <p:spPr>
              <a:xfrm>
                <a:off x="5299447" y="2480912"/>
                <a:ext cx="0" cy="447345"/>
              </a:xfrm>
              <a:prstGeom prst="line">
                <a:avLst/>
              </a:prstGeom>
              <a:ln w="12700"/>
            </p:spPr>
            <p:style>
              <a:lnRef idx="1">
                <a:schemeClr val="dk1"/>
              </a:lnRef>
              <a:fillRef idx="0">
                <a:schemeClr val="dk1"/>
              </a:fillRef>
              <a:effectRef idx="0">
                <a:schemeClr val="dk1"/>
              </a:effectRef>
              <a:fontRef idx="minor">
                <a:schemeClr val="tx1"/>
              </a:fontRef>
            </p:style>
          </p:cxnSp>
          <p:cxnSp>
            <p:nvCxnSpPr>
              <p:cNvPr id="27" name="Straight Arrow Connector 26">
                <a:extLst>
                  <a:ext uri="{FF2B5EF4-FFF2-40B4-BE49-F238E27FC236}">
                    <a16:creationId xmlns:a16="http://schemas.microsoft.com/office/drawing/2014/main" id="{5D73B5C0-4F79-4A61-B18F-0E26945E3472}"/>
                  </a:ext>
                </a:extLst>
              </p:cNvPr>
              <p:cNvCxnSpPr/>
              <p:nvPr/>
            </p:nvCxnSpPr>
            <p:spPr>
              <a:xfrm>
                <a:off x="5299447" y="2480912"/>
                <a:ext cx="79655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grpSp>
      <p:grpSp>
        <p:nvGrpSpPr>
          <p:cNvPr id="36" name="Group 35">
            <a:extLst>
              <a:ext uri="{FF2B5EF4-FFF2-40B4-BE49-F238E27FC236}">
                <a16:creationId xmlns:a16="http://schemas.microsoft.com/office/drawing/2014/main" id="{4059D46F-F0AF-4C63-D764-0B0B758C96B3}"/>
              </a:ext>
            </a:extLst>
          </p:cNvPr>
          <p:cNvGrpSpPr/>
          <p:nvPr/>
        </p:nvGrpSpPr>
        <p:grpSpPr>
          <a:xfrm>
            <a:off x="1057277" y="3179018"/>
            <a:ext cx="6271992" cy="757425"/>
            <a:chOff x="1247526" y="3373925"/>
            <a:chExt cx="6271992" cy="757425"/>
          </a:xfrm>
        </p:grpSpPr>
        <p:grpSp>
          <p:nvGrpSpPr>
            <p:cNvPr id="3" name="Group 2">
              <a:extLst>
                <a:ext uri="{FF2B5EF4-FFF2-40B4-BE49-F238E27FC236}">
                  <a16:creationId xmlns:a16="http://schemas.microsoft.com/office/drawing/2014/main" id="{1B92F4DE-56FB-4C41-A4C7-C875F904ED82}"/>
                </a:ext>
              </a:extLst>
            </p:cNvPr>
            <p:cNvGrpSpPr/>
            <p:nvPr/>
          </p:nvGrpSpPr>
          <p:grpSpPr>
            <a:xfrm>
              <a:off x="1247526" y="3667618"/>
              <a:ext cx="6271992" cy="428803"/>
              <a:chOff x="375074" y="3675587"/>
              <a:chExt cx="7597803" cy="549128"/>
            </a:xfrm>
          </p:grpSpPr>
          <p:grpSp>
            <p:nvGrpSpPr>
              <p:cNvPr id="10" name="Group 9">
                <a:extLst>
                  <a:ext uri="{FF2B5EF4-FFF2-40B4-BE49-F238E27FC236}">
                    <a16:creationId xmlns:a16="http://schemas.microsoft.com/office/drawing/2014/main" id="{AECAF56C-1FF8-461B-A083-A9E4DBA1F9D0}"/>
                  </a:ext>
                </a:extLst>
              </p:cNvPr>
              <p:cNvGrpSpPr/>
              <p:nvPr/>
            </p:nvGrpSpPr>
            <p:grpSpPr>
              <a:xfrm>
                <a:off x="682215" y="3675587"/>
                <a:ext cx="6863619" cy="527506"/>
                <a:chOff x="2873471" y="5821692"/>
                <a:chExt cx="3972892" cy="280603"/>
              </a:xfrm>
            </p:grpSpPr>
            <p:sp>
              <p:nvSpPr>
                <p:cNvPr id="12" name="Rectangle 11">
                  <a:extLst>
                    <a:ext uri="{FF2B5EF4-FFF2-40B4-BE49-F238E27FC236}">
                      <a16:creationId xmlns:a16="http://schemas.microsoft.com/office/drawing/2014/main" id="{2C00F6EE-7F1E-4C55-9248-A39881C85FB4}"/>
                    </a:ext>
                  </a:extLst>
                </p:cNvPr>
                <p:cNvSpPr/>
                <p:nvPr/>
              </p:nvSpPr>
              <p:spPr>
                <a:xfrm>
                  <a:off x="4335968" y="5854290"/>
                  <a:ext cx="1209368" cy="23597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200" b="0" i="1" u="none" strike="noStrike" kern="1200" cap="none" spc="0" normalizeH="0" baseline="0" noProof="0">
                    <a:ln>
                      <a:noFill/>
                    </a:ln>
                    <a:solidFill>
                      <a:prstClr val="white"/>
                    </a:solidFill>
                    <a:effectLst/>
                    <a:uLnTx/>
                    <a:uFillTx/>
                    <a:latin typeface="Calibri"/>
                    <a:ea typeface="+mn-ea"/>
                    <a:cs typeface="+mn-cs"/>
                  </a:endParaRPr>
                </a:p>
              </p:txBody>
            </p:sp>
            <p:sp>
              <p:nvSpPr>
                <p:cNvPr id="14" name="Rectangle 13">
                  <a:extLst>
                    <a:ext uri="{FF2B5EF4-FFF2-40B4-BE49-F238E27FC236}">
                      <a16:creationId xmlns:a16="http://schemas.microsoft.com/office/drawing/2014/main" id="{535FAEE5-7563-4F02-A146-3EBF747ABDC8}"/>
                    </a:ext>
                  </a:extLst>
                </p:cNvPr>
                <p:cNvSpPr/>
                <p:nvPr/>
              </p:nvSpPr>
              <p:spPr>
                <a:xfrm>
                  <a:off x="2886174" y="5854289"/>
                  <a:ext cx="608685" cy="235974"/>
                </a:xfrm>
                <a:prstGeom prst="rect">
                  <a:avLst/>
                </a:prstGeom>
                <a:solidFill>
                  <a:srgbClr val="DA2627"/>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200" b="0" i="1" u="none" strike="noStrike" kern="1200" cap="none" spc="0" normalizeH="0" baseline="0" noProof="0">
                    <a:ln>
                      <a:noFill/>
                    </a:ln>
                    <a:solidFill>
                      <a:prstClr val="white"/>
                    </a:solidFill>
                    <a:effectLst/>
                    <a:uLnTx/>
                    <a:uFillTx/>
                    <a:latin typeface="Calibri"/>
                    <a:ea typeface="+mn-ea"/>
                    <a:cs typeface="+mn-cs"/>
                  </a:endParaRPr>
                </a:p>
              </p:txBody>
            </p:sp>
            <p:sp>
              <p:nvSpPr>
                <p:cNvPr id="15" name="Rectangle 14">
                  <a:extLst>
                    <a:ext uri="{FF2B5EF4-FFF2-40B4-BE49-F238E27FC236}">
                      <a16:creationId xmlns:a16="http://schemas.microsoft.com/office/drawing/2014/main" id="{188F732B-9348-4CEA-AC35-5AB68F45D103}"/>
                    </a:ext>
                  </a:extLst>
                </p:cNvPr>
                <p:cNvSpPr/>
                <p:nvPr/>
              </p:nvSpPr>
              <p:spPr>
                <a:xfrm>
                  <a:off x="5636995" y="5854290"/>
                  <a:ext cx="1209368" cy="23597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200" b="0" i="1" u="none" strike="noStrike" kern="1200" cap="none" spc="0" normalizeH="0" baseline="0" noProof="0">
                    <a:ln>
                      <a:noFill/>
                    </a:ln>
                    <a:solidFill>
                      <a:prstClr val="white"/>
                    </a:solidFill>
                    <a:effectLst/>
                    <a:uLnTx/>
                    <a:uFillTx/>
                    <a:latin typeface="Calibri"/>
                    <a:ea typeface="+mn-ea"/>
                    <a:cs typeface="+mn-cs"/>
                  </a:endParaRPr>
                </a:p>
              </p:txBody>
            </p:sp>
            <p:sp>
              <p:nvSpPr>
                <p:cNvPr id="16" name="TextBox 15">
                  <a:extLst>
                    <a:ext uri="{FF2B5EF4-FFF2-40B4-BE49-F238E27FC236}">
                      <a16:creationId xmlns:a16="http://schemas.microsoft.com/office/drawing/2014/main" id="{A15446D8-3622-4E5E-932B-72EC3FC94227}"/>
                    </a:ext>
                  </a:extLst>
                </p:cNvPr>
                <p:cNvSpPr txBox="1"/>
                <p:nvPr/>
              </p:nvSpPr>
              <p:spPr>
                <a:xfrm>
                  <a:off x="4572301" y="5821692"/>
                  <a:ext cx="649762" cy="26855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0" i="1" u="none" strike="noStrike" kern="1200" cap="none" spc="0" normalizeH="0" baseline="0" noProof="0" dirty="0" err="1">
                      <a:ln>
                        <a:noFill/>
                      </a:ln>
                      <a:solidFill>
                        <a:prstClr val="black"/>
                      </a:solidFill>
                      <a:effectLst/>
                      <a:uLnTx/>
                      <a:uFillTx/>
                      <a:latin typeface="Century Gothic" charset="0"/>
                      <a:ea typeface="Century Gothic" charset="0"/>
                      <a:cs typeface="Century Gothic" charset="0"/>
                    </a:rPr>
                    <a:t>dnaG</a:t>
                  </a:r>
                  <a:endParaRPr kumimoji="0" lang="en-US" sz="2200" b="0" i="1" u="none" strike="noStrike" kern="1200" cap="none" spc="0" normalizeH="0" baseline="0" noProof="0" dirty="0">
                    <a:ln>
                      <a:noFill/>
                    </a:ln>
                    <a:solidFill>
                      <a:prstClr val="black"/>
                    </a:solidFill>
                    <a:effectLst/>
                    <a:uLnTx/>
                    <a:uFillTx/>
                    <a:latin typeface="Century Gothic" charset="0"/>
                    <a:ea typeface="Century Gothic" charset="0"/>
                    <a:cs typeface="Century Gothic" charset="0"/>
                  </a:endParaRPr>
                </a:p>
              </p:txBody>
            </p:sp>
            <p:sp>
              <p:nvSpPr>
                <p:cNvPr id="17" name="TextBox 16">
                  <a:extLst>
                    <a:ext uri="{FF2B5EF4-FFF2-40B4-BE49-F238E27FC236}">
                      <a16:creationId xmlns:a16="http://schemas.microsoft.com/office/drawing/2014/main" id="{E02D3E7D-9689-4562-8B40-67790DECDAED}"/>
                    </a:ext>
                  </a:extLst>
                </p:cNvPr>
                <p:cNvSpPr txBox="1"/>
                <p:nvPr/>
              </p:nvSpPr>
              <p:spPr>
                <a:xfrm>
                  <a:off x="5931980" y="5827655"/>
                  <a:ext cx="563296" cy="26855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0" i="1" u="none" strike="noStrike" kern="1200" cap="none" spc="0" normalizeH="0" baseline="0" noProof="0" dirty="0" err="1">
                      <a:ln>
                        <a:noFill/>
                      </a:ln>
                      <a:solidFill>
                        <a:prstClr val="black"/>
                      </a:solidFill>
                      <a:effectLst/>
                      <a:uLnTx/>
                      <a:uFillTx/>
                      <a:latin typeface="Century Gothic" charset="0"/>
                      <a:ea typeface="Century Gothic" charset="0"/>
                      <a:cs typeface="Century Gothic" charset="0"/>
                    </a:rPr>
                    <a:t>rpoD</a:t>
                  </a:r>
                  <a:endParaRPr kumimoji="0" lang="en-US" sz="2200" b="0" i="1" u="none" strike="noStrike" kern="1200" cap="none" spc="0" normalizeH="0" baseline="0" noProof="0" dirty="0">
                    <a:ln>
                      <a:noFill/>
                    </a:ln>
                    <a:solidFill>
                      <a:prstClr val="black"/>
                    </a:solidFill>
                    <a:effectLst/>
                    <a:uLnTx/>
                    <a:uFillTx/>
                    <a:latin typeface="Century Gothic" charset="0"/>
                    <a:ea typeface="Century Gothic" charset="0"/>
                    <a:cs typeface="Century Gothic" charset="0"/>
                  </a:endParaRPr>
                </a:p>
              </p:txBody>
            </p:sp>
            <p:sp>
              <p:nvSpPr>
                <p:cNvPr id="18" name="Rectangle 17">
                  <a:extLst>
                    <a:ext uri="{FF2B5EF4-FFF2-40B4-BE49-F238E27FC236}">
                      <a16:creationId xmlns:a16="http://schemas.microsoft.com/office/drawing/2014/main" id="{698352D2-02F1-4B41-AB6B-BF6EFBDA8EFF}"/>
                    </a:ext>
                  </a:extLst>
                </p:cNvPr>
                <p:cNvSpPr/>
                <p:nvPr/>
              </p:nvSpPr>
              <p:spPr>
                <a:xfrm>
                  <a:off x="3559285" y="5854289"/>
                  <a:ext cx="702823" cy="23597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200" b="0" i="1" u="none" strike="noStrike" kern="1200" cap="none" spc="0" normalizeH="0" baseline="0" noProof="0">
                    <a:ln>
                      <a:noFill/>
                    </a:ln>
                    <a:solidFill>
                      <a:prstClr val="white"/>
                    </a:solidFill>
                    <a:effectLst/>
                    <a:uLnTx/>
                    <a:uFillTx/>
                    <a:latin typeface="Calibri"/>
                    <a:ea typeface="+mn-ea"/>
                    <a:cs typeface="+mn-cs"/>
                  </a:endParaRPr>
                </a:p>
              </p:txBody>
            </p:sp>
            <p:sp>
              <p:nvSpPr>
                <p:cNvPr id="19" name="TextBox 18">
                  <a:extLst>
                    <a:ext uri="{FF2B5EF4-FFF2-40B4-BE49-F238E27FC236}">
                      <a16:creationId xmlns:a16="http://schemas.microsoft.com/office/drawing/2014/main" id="{97D9AC1B-7415-4C16-9C71-54E2633027CD}"/>
                    </a:ext>
                  </a:extLst>
                </p:cNvPr>
                <p:cNvSpPr txBox="1"/>
                <p:nvPr/>
              </p:nvSpPr>
              <p:spPr>
                <a:xfrm>
                  <a:off x="3609726" y="5827657"/>
                  <a:ext cx="577004" cy="26855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0" i="1" u="none" strike="noStrike" kern="1200" cap="none" spc="0" normalizeH="0" baseline="0" noProof="0" dirty="0" err="1">
                      <a:ln>
                        <a:noFill/>
                      </a:ln>
                      <a:solidFill>
                        <a:prstClr val="black"/>
                      </a:solidFill>
                      <a:effectLst/>
                      <a:uLnTx/>
                      <a:uFillTx/>
                      <a:latin typeface="Century Gothic" charset="0"/>
                      <a:ea typeface="Century Gothic" charset="0"/>
                      <a:cs typeface="Century Gothic" charset="0"/>
                    </a:rPr>
                    <a:t>yqeY</a:t>
                  </a:r>
                  <a:endParaRPr kumimoji="0" lang="en-US" sz="2200" b="0" i="1" u="none" strike="noStrike" kern="1200" cap="none" spc="0" normalizeH="0" baseline="0" noProof="0" dirty="0">
                    <a:ln>
                      <a:noFill/>
                    </a:ln>
                    <a:solidFill>
                      <a:prstClr val="black"/>
                    </a:solidFill>
                    <a:effectLst/>
                    <a:uLnTx/>
                    <a:uFillTx/>
                    <a:latin typeface="Century Gothic" charset="0"/>
                    <a:ea typeface="Century Gothic" charset="0"/>
                    <a:cs typeface="Century Gothic" charset="0"/>
                  </a:endParaRPr>
                </a:p>
              </p:txBody>
            </p:sp>
            <p:sp>
              <p:nvSpPr>
                <p:cNvPr id="11" name="TextBox 10">
                  <a:extLst>
                    <a:ext uri="{FF2B5EF4-FFF2-40B4-BE49-F238E27FC236}">
                      <a16:creationId xmlns:a16="http://schemas.microsoft.com/office/drawing/2014/main" id="{AE96A1C4-9A3A-4524-9FFE-C7D1B7CA94B8}"/>
                    </a:ext>
                  </a:extLst>
                </p:cNvPr>
                <p:cNvSpPr txBox="1"/>
                <p:nvPr/>
              </p:nvSpPr>
              <p:spPr>
                <a:xfrm>
                  <a:off x="2873471" y="5833740"/>
                  <a:ext cx="607584" cy="26855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1" i="1" u="none" strike="noStrike" kern="1200" cap="none" spc="0" normalizeH="0" baseline="0" noProof="0" dirty="0">
                      <a:ln>
                        <a:noFill/>
                      </a:ln>
                      <a:solidFill>
                        <a:prstClr val="black"/>
                      </a:solidFill>
                      <a:effectLst/>
                      <a:uLnTx/>
                      <a:uFillTx/>
                      <a:latin typeface="Century Gothic" charset="0"/>
                      <a:ea typeface="Century Gothic" charset="0"/>
                      <a:cs typeface="Century Gothic" charset="0"/>
                    </a:rPr>
                    <a:t>rpsU2</a:t>
                  </a:r>
                </a:p>
              </p:txBody>
            </p:sp>
          </p:grpSp>
          <p:cxnSp>
            <p:nvCxnSpPr>
              <p:cNvPr id="28" name="Straight Connector 27">
                <a:extLst>
                  <a:ext uri="{FF2B5EF4-FFF2-40B4-BE49-F238E27FC236}">
                    <a16:creationId xmlns:a16="http://schemas.microsoft.com/office/drawing/2014/main" id="{E1B42F70-5F01-4312-AF86-B4DBBB375442}"/>
                  </a:ext>
                </a:extLst>
              </p:cNvPr>
              <p:cNvCxnSpPr>
                <a:cxnSpLocks/>
              </p:cNvCxnSpPr>
              <p:nvPr/>
            </p:nvCxnSpPr>
            <p:spPr>
              <a:xfrm flipV="1">
                <a:off x="375074" y="4180502"/>
                <a:ext cx="7597803" cy="44213"/>
              </a:xfrm>
              <a:prstGeom prst="line">
                <a:avLst/>
              </a:prstGeom>
              <a:ln w="57150">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68" name="Group 67">
              <a:extLst>
                <a:ext uri="{FF2B5EF4-FFF2-40B4-BE49-F238E27FC236}">
                  <a16:creationId xmlns:a16="http://schemas.microsoft.com/office/drawing/2014/main" id="{331EF46C-3D81-40FB-9150-38E3D410086B}"/>
                </a:ext>
              </a:extLst>
            </p:cNvPr>
            <p:cNvGrpSpPr/>
            <p:nvPr/>
          </p:nvGrpSpPr>
          <p:grpSpPr>
            <a:xfrm>
              <a:off x="1306351" y="3373925"/>
              <a:ext cx="527368" cy="757425"/>
              <a:chOff x="5299447" y="2480912"/>
              <a:chExt cx="796553" cy="447345"/>
            </a:xfrm>
          </p:grpSpPr>
          <p:cxnSp>
            <p:nvCxnSpPr>
              <p:cNvPr id="69" name="Straight Connector 68">
                <a:extLst>
                  <a:ext uri="{FF2B5EF4-FFF2-40B4-BE49-F238E27FC236}">
                    <a16:creationId xmlns:a16="http://schemas.microsoft.com/office/drawing/2014/main" id="{457B1360-BE97-46FE-B233-D0F8B12C155A}"/>
                  </a:ext>
                </a:extLst>
              </p:cNvPr>
              <p:cNvCxnSpPr>
                <a:cxnSpLocks/>
              </p:cNvCxnSpPr>
              <p:nvPr/>
            </p:nvCxnSpPr>
            <p:spPr>
              <a:xfrm>
                <a:off x="5299447" y="2480912"/>
                <a:ext cx="0" cy="447345"/>
              </a:xfrm>
              <a:prstGeom prst="line">
                <a:avLst/>
              </a:prstGeom>
              <a:ln w="12700"/>
            </p:spPr>
            <p:style>
              <a:lnRef idx="1">
                <a:schemeClr val="dk1"/>
              </a:lnRef>
              <a:fillRef idx="0">
                <a:schemeClr val="dk1"/>
              </a:fillRef>
              <a:effectRef idx="0">
                <a:schemeClr val="dk1"/>
              </a:effectRef>
              <a:fontRef idx="minor">
                <a:schemeClr val="tx1"/>
              </a:fontRef>
            </p:style>
          </p:cxnSp>
          <p:cxnSp>
            <p:nvCxnSpPr>
              <p:cNvPr id="70" name="Straight Arrow Connector 69">
                <a:extLst>
                  <a:ext uri="{FF2B5EF4-FFF2-40B4-BE49-F238E27FC236}">
                    <a16:creationId xmlns:a16="http://schemas.microsoft.com/office/drawing/2014/main" id="{7481F4CA-2549-4180-B27D-6A2C1CE0F32C}"/>
                  </a:ext>
                </a:extLst>
              </p:cNvPr>
              <p:cNvCxnSpPr/>
              <p:nvPr/>
            </p:nvCxnSpPr>
            <p:spPr>
              <a:xfrm>
                <a:off x="5299447" y="2480912"/>
                <a:ext cx="79655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grpSp>
      <p:grpSp>
        <p:nvGrpSpPr>
          <p:cNvPr id="35" name="Group 34">
            <a:extLst>
              <a:ext uri="{FF2B5EF4-FFF2-40B4-BE49-F238E27FC236}">
                <a16:creationId xmlns:a16="http://schemas.microsoft.com/office/drawing/2014/main" id="{2F9D9036-5953-CC59-8526-F142AADF3661}"/>
              </a:ext>
            </a:extLst>
          </p:cNvPr>
          <p:cNvGrpSpPr/>
          <p:nvPr/>
        </p:nvGrpSpPr>
        <p:grpSpPr>
          <a:xfrm>
            <a:off x="1057276" y="4604876"/>
            <a:ext cx="1758050" cy="653844"/>
            <a:chOff x="1247525" y="5117244"/>
            <a:chExt cx="1758050" cy="653844"/>
          </a:xfrm>
        </p:grpSpPr>
        <p:grpSp>
          <p:nvGrpSpPr>
            <p:cNvPr id="4" name="Group 3">
              <a:extLst>
                <a:ext uri="{FF2B5EF4-FFF2-40B4-BE49-F238E27FC236}">
                  <a16:creationId xmlns:a16="http://schemas.microsoft.com/office/drawing/2014/main" id="{2A1F6859-2CA6-4D08-9BA8-65289EB3ECC2}"/>
                </a:ext>
              </a:extLst>
            </p:cNvPr>
            <p:cNvGrpSpPr/>
            <p:nvPr/>
          </p:nvGrpSpPr>
          <p:grpSpPr>
            <a:xfrm>
              <a:off x="1247525" y="5336103"/>
              <a:ext cx="1758050" cy="414612"/>
              <a:chOff x="7425086" y="5569807"/>
              <a:chExt cx="1084733" cy="241057"/>
            </a:xfrm>
          </p:grpSpPr>
          <p:sp>
            <p:nvSpPr>
              <p:cNvPr id="6" name="Rectangle 5">
                <a:extLst>
                  <a:ext uri="{FF2B5EF4-FFF2-40B4-BE49-F238E27FC236}">
                    <a16:creationId xmlns:a16="http://schemas.microsoft.com/office/drawing/2014/main" id="{7EA30759-068C-472C-A603-61E96E0C0612}"/>
                  </a:ext>
                </a:extLst>
              </p:cNvPr>
              <p:cNvSpPr/>
              <p:nvPr/>
            </p:nvSpPr>
            <p:spPr>
              <a:xfrm>
                <a:off x="7622191" y="5604953"/>
                <a:ext cx="585017" cy="205909"/>
              </a:xfrm>
              <a:prstGeom prst="rect">
                <a:avLst/>
              </a:prstGeom>
              <a:solidFill>
                <a:srgbClr val="359896"/>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a:ln>
                    <a:noFill/>
                  </a:ln>
                  <a:solidFill>
                    <a:prstClr val="white"/>
                  </a:solidFill>
                  <a:effectLst/>
                  <a:uLnTx/>
                  <a:uFillTx/>
                  <a:latin typeface="Calibri"/>
                  <a:ea typeface="+mn-ea"/>
                  <a:cs typeface="+mn-cs"/>
                </a:endParaRPr>
              </a:p>
            </p:txBody>
          </p:sp>
          <p:sp>
            <p:nvSpPr>
              <p:cNvPr id="7" name="TextBox 6">
                <a:extLst>
                  <a:ext uri="{FF2B5EF4-FFF2-40B4-BE49-F238E27FC236}">
                    <a16:creationId xmlns:a16="http://schemas.microsoft.com/office/drawing/2014/main" id="{E1C12214-8D38-4EC7-80B6-EA689D27FD6A}"/>
                  </a:ext>
                </a:extLst>
              </p:cNvPr>
              <p:cNvSpPr txBox="1"/>
              <p:nvPr/>
            </p:nvSpPr>
            <p:spPr>
              <a:xfrm>
                <a:off x="7646030" y="5569807"/>
                <a:ext cx="534640" cy="229208"/>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1" i="1" u="none" strike="noStrike" kern="1200" cap="none" spc="0" normalizeH="0" baseline="0" noProof="0" dirty="0">
                    <a:ln>
                      <a:noFill/>
                    </a:ln>
                    <a:solidFill>
                      <a:prstClr val="black"/>
                    </a:solidFill>
                    <a:effectLst/>
                    <a:uLnTx/>
                    <a:uFillTx/>
                    <a:latin typeface="Century Gothic" charset="0"/>
                    <a:ea typeface="Century Gothic" charset="0"/>
                    <a:cs typeface="Century Gothic" charset="0"/>
                  </a:rPr>
                  <a:t>rpsU3</a:t>
                </a:r>
              </a:p>
            </p:txBody>
          </p:sp>
          <p:cxnSp>
            <p:nvCxnSpPr>
              <p:cNvPr id="5" name="Straight Connector 4">
                <a:extLst>
                  <a:ext uri="{FF2B5EF4-FFF2-40B4-BE49-F238E27FC236}">
                    <a16:creationId xmlns:a16="http://schemas.microsoft.com/office/drawing/2014/main" id="{08CF31FC-A688-4259-9D46-AC4A242F097D}"/>
                  </a:ext>
                </a:extLst>
              </p:cNvPr>
              <p:cNvCxnSpPr>
                <a:cxnSpLocks/>
              </p:cNvCxnSpPr>
              <p:nvPr/>
            </p:nvCxnSpPr>
            <p:spPr>
              <a:xfrm>
                <a:off x="7425086" y="5810863"/>
                <a:ext cx="1084733" cy="1"/>
              </a:xfrm>
              <a:prstGeom prst="line">
                <a:avLst/>
              </a:prstGeom>
              <a:ln w="57150">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71" name="Group 70">
              <a:extLst>
                <a:ext uri="{FF2B5EF4-FFF2-40B4-BE49-F238E27FC236}">
                  <a16:creationId xmlns:a16="http://schemas.microsoft.com/office/drawing/2014/main" id="{CF0DE6A2-D168-447C-AC32-4D5E1C47F0A1}"/>
                </a:ext>
              </a:extLst>
            </p:cNvPr>
            <p:cNvGrpSpPr/>
            <p:nvPr/>
          </p:nvGrpSpPr>
          <p:grpSpPr>
            <a:xfrm>
              <a:off x="1306111" y="5117244"/>
              <a:ext cx="527368" cy="653844"/>
              <a:chOff x="5299447" y="2480912"/>
              <a:chExt cx="796553" cy="447345"/>
            </a:xfrm>
          </p:grpSpPr>
          <p:cxnSp>
            <p:nvCxnSpPr>
              <p:cNvPr id="72" name="Straight Connector 71">
                <a:extLst>
                  <a:ext uri="{FF2B5EF4-FFF2-40B4-BE49-F238E27FC236}">
                    <a16:creationId xmlns:a16="http://schemas.microsoft.com/office/drawing/2014/main" id="{97B89B47-EC89-43C2-9CD7-D6E0F3389683}"/>
                  </a:ext>
                </a:extLst>
              </p:cNvPr>
              <p:cNvCxnSpPr>
                <a:cxnSpLocks/>
              </p:cNvCxnSpPr>
              <p:nvPr/>
            </p:nvCxnSpPr>
            <p:spPr>
              <a:xfrm>
                <a:off x="5299447" y="2480912"/>
                <a:ext cx="0" cy="447345"/>
              </a:xfrm>
              <a:prstGeom prst="line">
                <a:avLst/>
              </a:prstGeom>
              <a:ln w="12700"/>
            </p:spPr>
            <p:style>
              <a:lnRef idx="1">
                <a:schemeClr val="dk1"/>
              </a:lnRef>
              <a:fillRef idx="0">
                <a:schemeClr val="dk1"/>
              </a:fillRef>
              <a:effectRef idx="0">
                <a:schemeClr val="dk1"/>
              </a:effectRef>
              <a:fontRef idx="minor">
                <a:schemeClr val="tx1"/>
              </a:fontRef>
            </p:style>
          </p:cxnSp>
          <p:cxnSp>
            <p:nvCxnSpPr>
              <p:cNvPr id="73" name="Straight Arrow Connector 72">
                <a:extLst>
                  <a:ext uri="{FF2B5EF4-FFF2-40B4-BE49-F238E27FC236}">
                    <a16:creationId xmlns:a16="http://schemas.microsoft.com/office/drawing/2014/main" id="{78602E2B-D57E-4A82-BCAF-935AD7D71DB0}"/>
                  </a:ext>
                </a:extLst>
              </p:cNvPr>
              <p:cNvCxnSpPr/>
              <p:nvPr/>
            </p:nvCxnSpPr>
            <p:spPr>
              <a:xfrm>
                <a:off x="5299447" y="2480912"/>
                <a:ext cx="79655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grpSp>
      <p:sp>
        <p:nvSpPr>
          <p:cNvPr id="26" name="TextBox 25">
            <a:extLst>
              <a:ext uri="{FF2B5EF4-FFF2-40B4-BE49-F238E27FC236}">
                <a16:creationId xmlns:a16="http://schemas.microsoft.com/office/drawing/2014/main" id="{C8380E27-AEE7-3464-FEBE-A0C2C4A97FB9}"/>
              </a:ext>
            </a:extLst>
          </p:cNvPr>
          <p:cNvSpPr txBox="1"/>
          <p:nvPr/>
        </p:nvSpPr>
        <p:spPr>
          <a:xfrm>
            <a:off x="10338086" y="1994506"/>
            <a:ext cx="1027845" cy="40011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bS21-1</a:t>
            </a:r>
          </a:p>
        </p:txBody>
      </p:sp>
      <p:sp>
        <p:nvSpPr>
          <p:cNvPr id="30" name="TextBox 29">
            <a:extLst>
              <a:ext uri="{FF2B5EF4-FFF2-40B4-BE49-F238E27FC236}">
                <a16:creationId xmlns:a16="http://schemas.microsoft.com/office/drawing/2014/main" id="{A940861E-C0A7-AA4F-1476-EE2C7EB1FB79}"/>
              </a:ext>
            </a:extLst>
          </p:cNvPr>
          <p:cNvSpPr txBox="1"/>
          <p:nvPr/>
        </p:nvSpPr>
        <p:spPr>
          <a:xfrm>
            <a:off x="10338086" y="3341803"/>
            <a:ext cx="1027845" cy="40011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bS21-2</a:t>
            </a:r>
          </a:p>
        </p:txBody>
      </p:sp>
      <p:sp>
        <p:nvSpPr>
          <p:cNvPr id="31" name="TextBox 30">
            <a:extLst>
              <a:ext uri="{FF2B5EF4-FFF2-40B4-BE49-F238E27FC236}">
                <a16:creationId xmlns:a16="http://schemas.microsoft.com/office/drawing/2014/main" id="{7231317F-9F9C-3FE0-75CB-96C2A74BAB08}"/>
              </a:ext>
            </a:extLst>
          </p:cNvPr>
          <p:cNvSpPr txBox="1"/>
          <p:nvPr/>
        </p:nvSpPr>
        <p:spPr>
          <a:xfrm>
            <a:off x="9813102" y="1522661"/>
            <a:ext cx="2077813" cy="40011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70S containing:</a:t>
            </a:r>
          </a:p>
        </p:txBody>
      </p:sp>
      <p:sp>
        <p:nvSpPr>
          <p:cNvPr id="34" name="TextBox 33">
            <a:extLst>
              <a:ext uri="{FF2B5EF4-FFF2-40B4-BE49-F238E27FC236}">
                <a16:creationId xmlns:a16="http://schemas.microsoft.com/office/drawing/2014/main" id="{B6AADFA8-3F7C-C047-1F81-CA93F7AC1ACF}"/>
              </a:ext>
            </a:extLst>
          </p:cNvPr>
          <p:cNvSpPr txBox="1"/>
          <p:nvPr/>
        </p:nvSpPr>
        <p:spPr>
          <a:xfrm>
            <a:off x="10338086" y="4689100"/>
            <a:ext cx="1027845" cy="40011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bS21-3</a:t>
            </a:r>
          </a:p>
        </p:txBody>
      </p:sp>
      <p:sp>
        <p:nvSpPr>
          <p:cNvPr id="8" name="TextBox 7">
            <a:extLst>
              <a:ext uri="{FF2B5EF4-FFF2-40B4-BE49-F238E27FC236}">
                <a16:creationId xmlns:a16="http://schemas.microsoft.com/office/drawing/2014/main" id="{137BD16E-65A1-023B-1501-B9DA3495AD5A}"/>
              </a:ext>
            </a:extLst>
          </p:cNvPr>
          <p:cNvSpPr txBox="1"/>
          <p:nvPr/>
        </p:nvSpPr>
        <p:spPr>
          <a:xfrm>
            <a:off x="9512016" y="5509332"/>
            <a:ext cx="2679984"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err="1">
                <a:ln>
                  <a:noFill/>
                </a:ln>
                <a:solidFill>
                  <a:prstClr val="black"/>
                </a:solidFill>
                <a:effectLst/>
                <a:uLnTx/>
                <a:uFillTx/>
                <a:latin typeface="Calibri"/>
                <a:ea typeface="+mn-ea"/>
                <a:cs typeface="+mn-cs"/>
              </a:rPr>
              <a:t>Trautmann</a:t>
            </a:r>
            <a:r>
              <a:rPr kumimoji="0" lang="en-US" sz="1400" b="0" i="0" u="none" strike="noStrike" kern="1200" cap="none" spc="0" normalizeH="0" baseline="0" noProof="0" dirty="0">
                <a:ln>
                  <a:noFill/>
                </a:ln>
                <a:solidFill>
                  <a:prstClr val="black"/>
                </a:solidFill>
                <a:effectLst/>
                <a:uLnTx/>
                <a:uFillTx/>
                <a:latin typeface="Calibri"/>
                <a:ea typeface="+mn-ea"/>
                <a:cs typeface="+mn-cs"/>
              </a:rPr>
              <a:t> and Ramsey, 2022</a:t>
            </a:r>
          </a:p>
        </p:txBody>
      </p:sp>
      <p:sp>
        <p:nvSpPr>
          <p:cNvPr id="33" name="TextBox 32">
            <a:extLst>
              <a:ext uri="{FF2B5EF4-FFF2-40B4-BE49-F238E27FC236}">
                <a16:creationId xmlns:a16="http://schemas.microsoft.com/office/drawing/2014/main" id="{62CA317E-69C6-4D27-934C-BB66C29CAEAC}"/>
              </a:ext>
            </a:extLst>
          </p:cNvPr>
          <p:cNvSpPr txBox="1"/>
          <p:nvPr/>
        </p:nvSpPr>
        <p:spPr>
          <a:xfrm>
            <a:off x="2700679" y="6116613"/>
            <a:ext cx="6790642" cy="461665"/>
          </a:xfrm>
          <a:prstGeom prst="rect">
            <a:avLst/>
          </a:prstGeom>
          <a:noFill/>
        </p:spPr>
        <p:txBody>
          <a:bodyPr wrap="none" rtlCol="0">
            <a:spAutoFit/>
          </a:bodyPr>
          <a:lstStyle/>
          <a:p>
            <a:pPr marR="0" lvl="0" algn="l" defTabSz="457200" rtl="0" eaLnBrk="1" fontAlgn="auto" latinLnBrk="0" hangingPunct="1">
              <a:lnSpc>
                <a:spcPct val="100000"/>
              </a:lnSpc>
              <a:spcBef>
                <a:spcPts val="0"/>
              </a:spcBef>
              <a:spcAft>
                <a:spcPts val="0"/>
              </a:spcAft>
              <a:buClrTx/>
              <a:buSzTx/>
              <a:tabLst/>
              <a:defRPr/>
            </a:pPr>
            <a:r>
              <a:rPr kumimoji="0" lang="en-US" sz="24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How is bS21 homolog production regulated?</a:t>
            </a:r>
          </a:p>
        </p:txBody>
      </p:sp>
      <p:pic>
        <p:nvPicPr>
          <p:cNvPr id="38" name="Picture 37" descr="A screenshot of a video game&#10;&#10;Description automatically generated with low confidence">
            <a:extLst>
              <a:ext uri="{FF2B5EF4-FFF2-40B4-BE49-F238E27FC236}">
                <a16:creationId xmlns:a16="http://schemas.microsoft.com/office/drawing/2014/main" id="{841E4758-7357-49C5-03BF-67E57293C1D9}"/>
              </a:ext>
            </a:extLst>
          </p:cNvPr>
          <p:cNvPicPr>
            <a:picLocks noChangeAspect="1"/>
          </p:cNvPicPr>
          <p:nvPr/>
        </p:nvPicPr>
        <p:blipFill rotWithShape="1">
          <a:blip r:embed="rId3"/>
          <a:srcRect l="48303" t="39798" r="36444" b="33221"/>
          <a:stretch/>
        </p:blipFill>
        <p:spPr>
          <a:xfrm>
            <a:off x="8494115" y="2838925"/>
            <a:ext cx="1605046" cy="1438149"/>
          </a:xfrm>
          <a:prstGeom prst="rect">
            <a:avLst/>
          </a:prstGeom>
        </p:spPr>
      </p:pic>
      <p:pic>
        <p:nvPicPr>
          <p:cNvPr id="39" name="Picture 38" descr="A screenshot of a video game&#10;&#10;Description automatically generated with low confidence">
            <a:extLst>
              <a:ext uri="{FF2B5EF4-FFF2-40B4-BE49-F238E27FC236}">
                <a16:creationId xmlns:a16="http://schemas.microsoft.com/office/drawing/2014/main" id="{6B441FDA-1EB9-ABB9-DF3D-63D0768A2428}"/>
              </a:ext>
            </a:extLst>
          </p:cNvPr>
          <p:cNvPicPr>
            <a:picLocks noChangeAspect="1"/>
          </p:cNvPicPr>
          <p:nvPr/>
        </p:nvPicPr>
        <p:blipFill rotWithShape="1">
          <a:blip r:embed="rId3"/>
          <a:srcRect l="48303" t="10651" r="36444" b="63061"/>
          <a:stretch/>
        </p:blipFill>
        <p:spPr>
          <a:xfrm>
            <a:off x="8494115" y="1561936"/>
            <a:ext cx="1605046" cy="1401234"/>
          </a:xfrm>
          <a:prstGeom prst="rect">
            <a:avLst/>
          </a:prstGeom>
        </p:spPr>
      </p:pic>
    </p:spTree>
    <p:extLst>
      <p:ext uri="{BB962C8B-B14F-4D97-AF65-F5344CB8AC3E}">
        <p14:creationId xmlns:p14="http://schemas.microsoft.com/office/powerpoint/2010/main" val="2472118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 name="Picture 37">
            <a:extLst>
              <a:ext uri="{FF2B5EF4-FFF2-40B4-BE49-F238E27FC236}">
                <a16:creationId xmlns:a16="http://schemas.microsoft.com/office/drawing/2014/main" id="{BC1B469F-9E5B-F697-B43B-67AD1BF19841}"/>
              </a:ext>
            </a:extLst>
          </p:cNvPr>
          <p:cNvPicPr>
            <a:picLocks noChangeAspect="1"/>
          </p:cNvPicPr>
          <p:nvPr/>
        </p:nvPicPr>
        <p:blipFill rotWithShape="1">
          <a:blip r:embed="rId2"/>
          <a:srcRect l="29665" t="29424" r="58465" b="38016"/>
          <a:stretch/>
        </p:blipFill>
        <p:spPr>
          <a:xfrm>
            <a:off x="2412387" y="2916858"/>
            <a:ext cx="811605" cy="2881399"/>
          </a:xfrm>
          <a:prstGeom prst="rect">
            <a:avLst/>
          </a:prstGeom>
        </p:spPr>
      </p:pic>
      <p:pic>
        <p:nvPicPr>
          <p:cNvPr id="37" name="Picture 36">
            <a:extLst>
              <a:ext uri="{FF2B5EF4-FFF2-40B4-BE49-F238E27FC236}">
                <a16:creationId xmlns:a16="http://schemas.microsoft.com/office/drawing/2014/main" id="{44B2DB2C-7C01-FE6F-8C17-0FAFE7933C26}"/>
              </a:ext>
            </a:extLst>
          </p:cNvPr>
          <p:cNvPicPr>
            <a:picLocks noChangeAspect="1"/>
          </p:cNvPicPr>
          <p:nvPr/>
        </p:nvPicPr>
        <p:blipFill rotWithShape="1">
          <a:blip r:embed="rId2"/>
          <a:srcRect l="15538" t="29424" r="73121" b="38016"/>
          <a:stretch/>
        </p:blipFill>
        <p:spPr>
          <a:xfrm>
            <a:off x="1446401" y="2916858"/>
            <a:ext cx="775481" cy="2881399"/>
          </a:xfrm>
          <a:prstGeom prst="rect">
            <a:avLst/>
          </a:prstGeom>
        </p:spPr>
      </p:pic>
      <p:sp>
        <p:nvSpPr>
          <p:cNvPr id="2" name="Title 1">
            <a:extLst>
              <a:ext uri="{FF2B5EF4-FFF2-40B4-BE49-F238E27FC236}">
                <a16:creationId xmlns:a16="http://schemas.microsoft.com/office/drawing/2014/main" id="{FDAF8693-9ADA-C3B4-D202-C38A97ADB97E}"/>
              </a:ext>
            </a:extLst>
          </p:cNvPr>
          <p:cNvSpPr>
            <a:spLocks noGrp="1"/>
          </p:cNvSpPr>
          <p:nvPr>
            <p:ph type="title"/>
          </p:nvPr>
        </p:nvSpPr>
        <p:spPr/>
        <p:txBody>
          <a:bodyPr>
            <a:normAutofit fontScale="90000"/>
          </a:bodyPr>
          <a:lstStyle/>
          <a:p>
            <a:r>
              <a:rPr lang="en-US" dirty="0"/>
              <a:t>Leader sequence controls </a:t>
            </a:r>
            <a:r>
              <a:rPr lang="en-US" i="1" dirty="0"/>
              <a:t>rpsU2</a:t>
            </a:r>
            <a:r>
              <a:rPr lang="en-US" dirty="0"/>
              <a:t> transcript abundance and protein synthesis</a:t>
            </a:r>
          </a:p>
        </p:txBody>
      </p:sp>
      <p:sp>
        <p:nvSpPr>
          <p:cNvPr id="3" name="Content Placeholder 2">
            <a:extLst>
              <a:ext uri="{FF2B5EF4-FFF2-40B4-BE49-F238E27FC236}">
                <a16:creationId xmlns:a16="http://schemas.microsoft.com/office/drawing/2014/main" id="{233A8BEE-628F-7FBE-A2BB-19611D09A6F3}"/>
              </a:ext>
            </a:extLst>
          </p:cNvPr>
          <p:cNvSpPr>
            <a:spLocks noGrp="1"/>
          </p:cNvSpPr>
          <p:nvPr>
            <p:ph idx="1"/>
          </p:nvPr>
        </p:nvSpPr>
        <p:spPr>
          <a:xfrm>
            <a:off x="6881077" y="1880623"/>
            <a:ext cx="5446376" cy="4141035"/>
          </a:xfrm>
        </p:spPr>
        <p:txBody>
          <a:bodyPr>
            <a:normAutofit/>
          </a:bodyPr>
          <a:lstStyle/>
          <a:p>
            <a:r>
              <a:rPr lang="en-US" dirty="0"/>
              <a:t>bS21 homologs repress </a:t>
            </a:r>
            <a:r>
              <a:rPr lang="en-US" i="1" dirty="0"/>
              <a:t>rpsU2</a:t>
            </a:r>
            <a:r>
              <a:rPr lang="en-US" dirty="0"/>
              <a:t> transcript abundance</a:t>
            </a:r>
          </a:p>
          <a:p>
            <a:pPr marL="0" indent="0">
              <a:buNone/>
            </a:pPr>
            <a:endParaRPr lang="en-US" dirty="0">
              <a:latin typeface="Century Gothic" panose="020B0502020202020204" pitchFamily="34" charset="0"/>
              <a:ea typeface="Menlo" panose="020B0609030804020204" pitchFamily="49" charset="0"/>
              <a:cs typeface="Menlo" panose="020B0609030804020204" pitchFamily="49" charset="0"/>
            </a:endParaRPr>
          </a:p>
          <a:p>
            <a:r>
              <a:rPr lang="en-US" dirty="0">
                <a:latin typeface="Century Gothic" panose="020B0502020202020204" pitchFamily="34" charset="0"/>
                <a:ea typeface="Menlo" panose="020B0609030804020204" pitchFamily="49" charset="0"/>
                <a:cs typeface="Menlo" panose="020B0609030804020204" pitchFamily="49" charset="0"/>
              </a:rPr>
              <a:t>Translation of </a:t>
            </a:r>
            <a:r>
              <a:rPr lang="en-US" i="1" dirty="0">
                <a:latin typeface="Century Gothic" panose="020B0502020202020204" pitchFamily="34" charset="0"/>
                <a:ea typeface="Menlo" panose="020B0609030804020204" pitchFamily="49" charset="0"/>
                <a:cs typeface="Menlo" panose="020B0609030804020204" pitchFamily="49" charset="0"/>
              </a:rPr>
              <a:t>rpsU2</a:t>
            </a:r>
            <a:r>
              <a:rPr lang="en-US" dirty="0">
                <a:latin typeface="Century Gothic" panose="020B0502020202020204" pitchFamily="34" charset="0"/>
                <a:ea typeface="Menlo" panose="020B0609030804020204" pitchFamily="49" charset="0"/>
                <a:cs typeface="Menlo" panose="020B0609030804020204" pitchFamily="49" charset="0"/>
              </a:rPr>
              <a:t> 5ʹ UTR is influenced by unidentified factor(s)</a:t>
            </a:r>
            <a:r>
              <a:rPr lang="en-US" dirty="0"/>
              <a:t> </a:t>
            </a:r>
          </a:p>
          <a:p>
            <a:endParaRPr lang="en-US" dirty="0"/>
          </a:p>
        </p:txBody>
      </p:sp>
      <p:pic>
        <p:nvPicPr>
          <p:cNvPr id="16" name="Picture 15">
            <a:extLst>
              <a:ext uri="{FF2B5EF4-FFF2-40B4-BE49-F238E27FC236}">
                <a16:creationId xmlns:a16="http://schemas.microsoft.com/office/drawing/2014/main" id="{5C84C50B-A717-D4F2-EDE3-74E4E06150BF}"/>
              </a:ext>
            </a:extLst>
          </p:cNvPr>
          <p:cNvPicPr>
            <a:picLocks noChangeAspect="1"/>
          </p:cNvPicPr>
          <p:nvPr/>
        </p:nvPicPr>
        <p:blipFill rotWithShape="1">
          <a:blip r:embed="rId2"/>
          <a:srcRect l="77579" t="11727" r="8699" b="69355"/>
          <a:stretch/>
        </p:blipFill>
        <p:spPr>
          <a:xfrm>
            <a:off x="5643526" y="1004783"/>
            <a:ext cx="981809" cy="1751683"/>
          </a:xfrm>
          <a:prstGeom prst="rect">
            <a:avLst/>
          </a:prstGeom>
        </p:spPr>
      </p:pic>
      <p:pic>
        <p:nvPicPr>
          <p:cNvPr id="18" name="Picture 17">
            <a:extLst>
              <a:ext uri="{FF2B5EF4-FFF2-40B4-BE49-F238E27FC236}">
                <a16:creationId xmlns:a16="http://schemas.microsoft.com/office/drawing/2014/main" id="{7C5E1F45-F625-EFD6-6431-25E55701593D}"/>
              </a:ext>
            </a:extLst>
          </p:cNvPr>
          <p:cNvPicPr>
            <a:picLocks noChangeAspect="1"/>
          </p:cNvPicPr>
          <p:nvPr/>
        </p:nvPicPr>
        <p:blipFill rotWithShape="1">
          <a:blip r:embed="rId2"/>
          <a:srcRect l="48967" t="11727" r="22549" b="69355"/>
          <a:stretch/>
        </p:blipFill>
        <p:spPr>
          <a:xfrm>
            <a:off x="3223992" y="1004784"/>
            <a:ext cx="2038120" cy="1751683"/>
          </a:xfrm>
          <a:prstGeom prst="rect">
            <a:avLst/>
          </a:prstGeom>
        </p:spPr>
      </p:pic>
      <p:pic>
        <p:nvPicPr>
          <p:cNvPr id="22" name="Picture 21">
            <a:extLst>
              <a:ext uri="{FF2B5EF4-FFF2-40B4-BE49-F238E27FC236}">
                <a16:creationId xmlns:a16="http://schemas.microsoft.com/office/drawing/2014/main" id="{D791C54F-8A29-A896-989E-CB8B18D4C96B}"/>
              </a:ext>
            </a:extLst>
          </p:cNvPr>
          <p:cNvPicPr>
            <a:picLocks noChangeAspect="1"/>
          </p:cNvPicPr>
          <p:nvPr/>
        </p:nvPicPr>
        <p:blipFill rotWithShape="1">
          <a:blip r:embed="rId2"/>
          <a:srcRect t="29424" r="84736" b="29130"/>
          <a:stretch/>
        </p:blipFill>
        <p:spPr>
          <a:xfrm>
            <a:off x="383739" y="2916858"/>
            <a:ext cx="1043808" cy="3667818"/>
          </a:xfrm>
          <a:prstGeom prst="rect">
            <a:avLst/>
          </a:prstGeom>
        </p:spPr>
      </p:pic>
      <p:pic>
        <p:nvPicPr>
          <p:cNvPr id="25" name="Picture 24">
            <a:extLst>
              <a:ext uri="{FF2B5EF4-FFF2-40B4-BE49-F238E27FC236}">
                <a16:creationId xmlns:a16="http://schemas.microsoft.com/office/drawing/2014/main" id="{66030D98-3A73-EA9E-81DD-656B9DC9D015}"/>
              </a:ext>
            </a:extLst>
          </p:cNvPr>
          <p:cNvPicPr>
            <a:picLocks noChangeAspect="1"/>
          </p:cNvPicPr>
          <p:nvPr/>
        </p:nvPicPr>
        <p:blipFill rotWithShape="1">
          <a:blip r:embed="rId2"/>
          <a:srcRect l="41202" t="60665" r="33241" b="29130"/>
          <a:stretch/>
        </p:blipFill>
        <p:spPr>
          <a:xfrm>
            <a:off x="3201241" y="5681554"/>
            <a:ext cx="1747737" cy="903122"/>
          </a:xfrm>
          <a:prstGeom prst="rect">
            <a:avLst/>
          </a:prstGeom>
        </p:spPr>
      </p:pic>
      <p:pic>
        <p:nvPicPr>
          <p:cNvPr id="26" name="Picture 25">
            <a:extLst>
              <a:ext uri="{FF2B5EF4-FFF2-40B4-BE49-F238E27FC236}">
                <a16:creationId xmlns:a16="http://schemas.microsoft.com/office/drawing/2014/main" id="{CBE51D27-911A-B9B1-F554-B5EBEB738DFC}"/>
              </a:ext>
            </a:extLst>
          </p:cNvPr>
          <p:cNvPicPr>
            <a:picLocks noChangeAspect="1"/>
          </p:cNvPicPr>
          <p:nvPr/>
        </p:nvPicPr>
        <p:blipFill rotWithShape="1">
          <a:blip r:embed="rId2"/>
          <a:srcRect l="16856" t="60665" r="58922" b="29130"/>
          <a:stretch/>
        </p:blipFill>
        <p:spPr>
          <a:xfrm>
            <a:off x="1536361" y="5681554"/>
            <a:ext cx="1656387" cy="903122"/>
          </a:xfrm>
          <a:prstGeom prst="rect">
            <a:avLst/>
          </a:prstGeom>
        </p:spPr>
      </p:pic>
      <p:pic>
        <p:nvPicPr>
          <p:cNvPr id="27" name="Picture 26">
            <a:extLst>
              <a:ext uri="{FF2B5EF4-FFF2-40B4-BE49-F238E27FC236}">
                <a16:creationId xmlns:a16="http://schemas.microsoft.com/office/drawing/2014/main" id="{52B91340-0AE7-97B0-24BA-B3BC6505B19F}"/>
              </a:ext>
            </a:extLst>
          </p:cNvPr>
          <p:cNvPicPr>
            <a:picLocks noChangeAspect="1"/>
          </p:cNvPicPr>
          <p:nvPr/>
        </p:nvPicPr>
        <p:blipFill rotWithShape="1">
          <a:blip r:embed="rId2"/>
          <a:srcRect l="29540" t="29424" r="65610" b="29130"/>
          <a:stretch/>
        </p:blipFill>
        <p:spPr>
          <a:xfrm>
            <a:off x="2403893" y="2916858"/>
            <a:ext cx="331655" cy="3667818"/>
          </a:xfrm>
          <a:prstGeom prst="rect">
            <a:avLst/>
          </a:prstGeom>
        </p:spPr>
      </p:pic>
      <p:pic>
        <p:nvPicPr>
          <p:cNvPr id="28" name="Picture 27">
            <a:extLst>
              <a:ext uri="{FF2B5EF4-FFF2-40B4-BE49-F238E27FC236}">
                <a16:creationId xmlns:a16="http://schemas.microsoft.com/office/drawing/2014/main" id="{4CC81135-6637-3351-4086-C52AE2544541}"/>
              </a:ext>
            </a:extLst>
          </p:cNvPr>
          <p:cNvPicPr>
            <a:picLocks noChangeAspect="1"/>
          </p:cNvPicPr>
          <p:nvPr/>
        </p:nvPicPr>
        <p:blipFill rotWithShape="1">
          <a:blip r:embed="rId2"/>
          <a:srcRect l="42592" t="29424" r="52664" b="29130"/>
          <a:stretch/>
        </p:blipFill>
        <p:spPr>
          <a:xfrm>
            <a:off x="3296519" y="2916858"/>
            <a:ext cx="324402" cy="3667818"/>
          </a:xfrm>
          <a:prstGeom prst="rect">
            <a:avLst/>
          </a:prstGeom>
        </p:spPr>
      </p:pic>
      <p:pic>
        <p:nvPicPr>
          <p:cNvPr id="29" name="Picture 28">
            <a:extLst>
              <a:ext uri="{FF2B5EF4-FFF2-40B4-BE49-F238E27FC236}">
                <a16:creationId xmlns:a16="http://schemas.microsoft.com/office/drawing/2014/main" id="{D4AB1688-2380-884F-CCF1-3305B2AFF9C8}"/>
              </a:ext>
            </a:extLst>
          </p:cNvPr>
          <p:cNvPicPr>
            <a:picLocks noChangeAspect="1"/>
          </p:cNvPicPr>
          <p:nvPr/>
        </p:nvPicPr>
        <p:blipFill rotWithShape="1">
          <a:blip r:embed="rId2"/>
          <a:srcRect l="54929" t="29424" r="39930" b="29130"/>
          <a:stretch/>
        </p:blipFill>
        <p:spPr>
          <a:xfrm>
            <a:off x="4140195" y="2916858"/>
            <a:ext cx="351582" cy="3667818"/>
          </a:xfrm>
          <a:prstGeom prst="rect">
            <a:avLst/>
          </a:prstGeom>
        </p:spPr>
      </p:pic>
      <p:cxnSp>
        <p:nvCxnSpPr>
          <p:cNvPr id="35" name="Straight Connector 34">
            <a:extLst>
              <a:ext uri="{FF2B5EF4-FFF2-40B4-BE49-F238E27FC236}">
                <a16:creationId xmlns:a16="http://schemas.microsoft.com/office/drawing/2014/main" id="{6CAFE597-E9FA-49B2-56C0-9E8B93106B2E}"/>
              </a:ext>
            </a:extLst>
          </p:cNvPr>
          <p:cNvCxnSpPr>
            <a:cxnSpLocks/>
          </p:cNvCxnSpPr>
          <p:nvPr/>
        </p:nvCxnSpPr>
        <p:spPr>
          <a:xfrm>
            <a:off x="1346646" y="5649633"/>
            <a:ext cx="3602332"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9" name="Picture 38">
            <a:extLst>
              <a:ext uri="{FF2B5EF4-FFF2-40B4-BE49-F238E27FC236}">
                <a16:creationId xmlns:a16="http://schemas.microsoft.com/office/drawing/2014/main" id="{FB43C82B-AA51-9FA8-0B7A-AFEB2262EE24}"/>
              </a:ext>
            </a:extLst>
          </p:cNvPr>
          <p:cNvPicPr>
            <a:picLocks noChangeAspect="1"/>
          </p:cNvPicPr>
          <p:nvPr/>
        </p:nvPicPr>
        <p:blipFill rotWithShape="1">
          <a:blip r:embed="rId2"/>
          <a:srcRect l="47077" t="29424" r="48148" b="38016"/>
          <a:stretch/>
        </p:blipFill>
        <p:spPr>
          <a:xfrm>
            <a:off x="3602953" y="2916858"/>
            <a:ext cx="326516" cy="2881399"/>
          </a:xfrm>
          <a:prstGeom prst="rect">
            <a:avLst/>
          </a:prstGeom>
        </p:spPr>
      </p:pic>
      <p:pic>
        <p:nvPicPr>
          <p:cNvPr id="40" name="Picture 39">
            <a:extLst>
              <a:ext uri="{FF2B5EF4-FFF2-40B4-BE49-F238E27FC236}">
                <a16:creationId xmlns:a16="http://schemas.microsoft.com/office/drawing/2014/main" id="{8B59F362-30B5-6896-8971-7CCBAF6B96DD}"/>
              </a:ext>
            </a:extLst>
          </p:cNvPr>
          <p:cNvPicPr>
            <a:picLocks noChangeAspect="1"/>
          </p:cNvPicPr>
          <p:nvPr/>
        </p:nvPicPr>
        <p:blipFill rotWithShape="1">
          <a:blip r:embed="rId2"/>
          <a:srcRect l="59812" t="29424" r="35047" b="38016"/>
          <a:stretch/>
        </p:blipFill>
        <p:spPr>
          <a:xfrm>
            <a:off x="4473827" y="2916858"/>
            <a:ext cx="351582" cy="2881399"/>
          </a:xfrm>
          <a:prstGeom prst="rect">
            <a:avLst/>
          </a:prstGeom>
        </p:spPr>
      </p:pic>
      <p:pic>
        <p:nvPicPr>
          <p:cNvPr id="43" name="Picture 42">
            <a:extLst>
              <a:ext uri="{FF2B5EF4-FFF2-40B4-BE49-F238E27FC236}">
                <a16:creationId xmlns:a16="http://schemas.microsoft.com/office/drawing/2014/main" id="{A37297BC-2007-3A8F-5119-E06B372B1199}"/>
              </a:ext>
            </a:extLst>
          </p:cNvPr>
          <p:cNvPicPr>
            <a:picLocks noChangeAspect="1"/>
          </p:cNvPicPr>
          <p:nvPr/>
        </p:nvPicPr>
        <p:blipFill rotWithShape="1">
          <a:blip r:embed="rId2"/>
          <a:srcRect l="67666" t="36626" r="9714" b="58473"/>
          <a:stretch/>
        </p:blipFill>
        <p:spPr>
          <a:xfrm>
            <a:off x="5011051" y="3554154"/>
            <a:ext cx="1547168" cy="433700"/>
          </a:xfrm>
          <a:prstGeom prst="rect">
            <a:avLst/>
          </a:prstGeom>
        </p:spPr>
      </p:pic>
      <p:pic>
        <p:nvPicPr>
          <p:cNvPr id="44" name="Picture 43">
            <a:extLst>
              <a:ext uri="{FF2B5EF4-FFF2-40B4-BE49-F238E27FC236}">
                <a16:creationId xmlns:a16="http://schemas.microsoft.com/office/drawing/2014/main" id="{6267BE57-EA99-E861-81AA-8EC71E86EF2F}"/>
              </a:ext>
            </a:extLst>
          </p:cNvPr>
          <p:cNvPicPr>
            <a:picLocks noChangeAspect="1"/>
          </p:cNvPicPr>
          <p:nvPr/>
        </p:nvPicPr>
        <p:blipFill rotWithShape="1">
          <a:blip r:embed="rId2"/>
          <a:srcRect l="67666" t="33470" r="9714" b="62905"/>
          <a:stretch/>
        </p:blipFill>
        <p:spPr>
          <a:xfrm>
            <a:off x="5011051" y="3274836"/>
            <a:ext cx="1547168" cy="320772"/>
          </a:xfrm>
          <a:prstGeom prst="rect">
            <a:avLst/>
          </a:prstGeom>
        </p:spPr>
      </p:pic>
      <p:grpSp>
        <p:nvGrpSpPr>
          <p:cNvPr id="46" name="Group 45">
            <a:extLst>
              <a:ext uri="{FF2B5EF4-FFF2-40B4-BE49-F238E27FC236}">
                <a16:creationId xmlns:a16="http://schemas.microsoft.com/office/drawing/2014/main" id="{2F4A1C5A-8344-73BA-62E2-085A31E84C53}"/>
              </a:ext>
            </a:extLst>
          </p:cNvPr>
          <p:cNvGrpSpPr/>
          <p:nvPr/>
        </p:nvGrpSpPr>
        <p:grpSpPr>
          <a:xfrm>
            <a:off x="-58931" y="1007584"/>
            <a:ext cx="3010664" cy="1751683"/>
            <a:chOff x="1899234" y="1194167"/>
            <a:chExt cx="3010664" cy="1751683"/>
          </a:xfrm>
        </p:grpSpPr>
        <p:pic>
          <p:nvPicPr>
            <p:cNvPr id="19" name="Picture 18">
              <a:extLst>
                <a:ext uri="{FF2B5EF4-FFF2-40B4-BE49-F238E27FC236}">
                  <a16:creationId xmlns:a16="http://schemas.microsoft.com/office/drawing/2014/main" id="{B16EEF5F-AC85-2283-C30E-FAF3EF59A064}"/>
                </a:ext>
              </a:extLst>
            </p:cNvPr>
            <p:cNvPicPr>
              <a:picLocks noChangeAspect="1"/>
            </p:cNvPicPr>
            <p:nvPr/>
          </p:nvPicPr>
          <p:blipFill rotWithShape="1">
            <a:blip r:embed="rId2"/>
            <a:srcRect l="7521" t="11727" r="50402" b="69355"/>
            <a:stretch/>
          </p:blipFill>
          <p:spPr>
            <a:xfrm>
              <a:off x="1899234" y="1194167"/>
              <a:ext cx="3010664" cy="1751683"/>
            </a:xfrm>
            <a:prstGeom prst="rect">
              <a:avLst/>
            </a:prstGeom>
          </p:spPr>
        </p:pic>
        <p:pic>
          <p:nvPicPr>
            <p:cNvPr id="45" name="Picture 44">
              <a:extLst>
                <a:ext uri="{FF2B5EF4-FFF2-40B4-BE49-F238E27FC236}">
                  <a16:creationId xmlns:a16="http://schemas.microsoft.com/office/drawing/2014/main" id="{8A2E12FC-3AE6-0979-0D39-0D84DDE78D03}"/>
                </a:ext>
              </a:extLst>
            </p:cNvPr>
            <p:cNvPicPr>
              <a:picLocks noChangeAspect="1"/>
            </p:cNvPicPr>
            <p:nvPr/>
          </p:nvPicPr>
          <p:blipFill rotWithShape="1">
            <a:blip r:embed="rId2"/>
            <a:srcRect l="48967" t="25600" r="34351" b="69355"/>
            <a:stretch/>
          </p:blipFill>
          <p:spPr>
            <a:xfrm>
              <a:off x="2839330" y="2478705"/>
              <a:ext cx="1193666" cy="467145"/>
            </a:xfrm>
            <a:prstGeom prst="rect">
              <a:avLst/>
            </a:prstGeom>
          </p:spPr>
        </p:pic>
      </p:grpSp>
      <p:pic>
        <p:nvPicPr>
          <p:cNvPr id="47" name="Picture 46">
            <a:extLst>
              <a:ext uri="{FF2B5EF4-FFF2-40B4-BE49-F238E27FC236}">
                <a16:creationId xmlns:a16="http://schemas.microsoft.com/office/drawing/2014/main" id="{12E20D16-B78B-3820-15EA-09CFC50F449C}"/>
              </a:ext>
            </a:extLst>
          </p:cNvPr>
          <p:cNvPicPr>
            <a:picLocks noChangeAspect="1"/>
          </p:cNvPicPr>
          <p:nvPr/>
        </p:nvPicPr>
        <p:blipFill rotWithShape="1">
          <a:blip r:embed="rId2"/>
          <a:srcRect l="15538" t="29424" r="78798" b="38016"/>
          <a:stretch/>
        </p:blipFill>
        <p:spPr>
          <a:xfrm>
            <a:off x="1446401" y="2916858"/>
            <a:ext cx="387305" cy="2881399"/>
          </a:xfrm>
          <a:prstGeom prst="rect">
            <a:avLst/>
          </a:prstGeom>
        </p:spPr>
      </p:pic>
    </p:spTree>
    <p:extLst>
      <p:ext uri="{BB962C8B-B14F-4D97-AF65-F5344CB8AC3E}">
        <p14:creationId xmlns:p14="http://schemas.microsoft.com/office/powerpoint/2010/main" val="1728283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7"/>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8"/>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9"/>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4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2001_CMB352">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01_CMB352" id="{69DC8CCD-06BE-0A4A-B28C-5796296BE160}" vid="{B5CAA273-CCA9-3846-9788-C7D884A5001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TotalTime>
  <Words>265</Words>
  <Application>Microsoft Macintosh PowerPoint</Application>
  <PresentationFormat>Widescreen</PresentationFormat>
  <Paragraphs>25</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Arial</vt:lpstr>
      <vt:lpstr>Calibri</vt:lpstr>
      <vt:lpstr>Century Gothic</vt:lpstr>
      <vt:lpstr>2001_CMB352</vt:lpstr>
      <vt:lpstr>Multiple bS21 homologs lead to heterogenous ribosomes in Francisella tularensis </vt:lpstr>
      <vt:lpstr>Leader sequence controls rpsU2 transcript abundance and protein synthesis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Multiple bS21 homologs lead to heterogenous ribosomes in Francisella tularensis </dc:title>
  <dc:creator>Kathryn Ramsey</dc:creator>
  <cp:lastModifiedBy>Kathryn Ramsey</cp:lastModifiedBy>
  <cp:revision>1</cp:revision>
  <dcterms:created xsi:type="dcterms:W3CDTF">2024-04-17T14:51:49Z</dcterms:created>
  <dcterms:modified xsi:type="dcterms:W3CDTF">2024-04-17T14:57:44Z</dcterms:modified>
</cp:coreProperties>
</file>