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67" r:id="rId2"/>
    <p:sldId id="679" r:id="rId3"/>
    <p:sldId id="678" r:id="rId4"/>
    <p:sldId id="63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23B8E-9F1F-C34A-B874-64AB7B5F0D56}" type="datetimeFigureOut">
              <a:rPr lang="en-US" smtClean="0"/>
              <a:t>3/21/24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A661F-37EE-0B43-83B9-ADC5DFD44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03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Gram-negative, gamma facultative intracellular pathogen</a:t>
            </a:r>
          </a:p>
          <a:p>
            <a:r>
              <a:rPr lang="en-US" dirty="0"/>
              <a:t>Infectivity</a:t>
            </a:r>
            <a:r>
              <a:rPr lang="en-US" baseline="0" dirty="0"/>
              <a:t> similar to </a:t>
            </a:r>
            <a:r>
              <a:rPr lang="en-US" baseline="0" dirty="0" err="1"/>
              <a:t>Mtb</a:t>
            </a:r>
            <a:r>
              <a:rPr lang="en-US" baseline="0" dirty="0"/>
              <a:t>, can upwards of 30% mortality</a:t>
            </a:r>
          </a:p>
          <a:p>
            <a:r>
              <a:rPr lang="en-US" baseline="0" dirty="0"/>
              <a:t>Tier 1 Select Agent like Ebola</a:t>
            </a:r>
          </a:p>
          <a:p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Cover image: Scanning electron micrograph of a murine macrophage infected with Francisella tularensis strain LVS. Macrophages were dry-fractured by touching the cell surface with cellophane tape after critical point drying to reveal intracellular bacteria. Bacteria (colored in blue) are located either in the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cytosol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within a membrane-bound vacuole.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AA160A-0CCA-C943-991F-EB6032C689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320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the y-axis we have recovered bacteria after 24 hours in murine macrophage-like cells, and we see about ten-fold less growth in our cells lacking bS21-2, showing that in fact bS21-2 is important for intramacrophage growth. </a:t>
            </a:r>
          </a:p>
          <a:p>
            <a:endParaRPr lang="en-US" dirty="0"/>
          </a:p>
          <a:p>
            <a:r>
              <a:rPr lang="en-US" dirty="0"/>
              <a:t>When we look at the strain with ectopic expression of bS21-2 we see restoration of growth in macrophage. We would expect homologs 1 and 3 could complement if the type 6 secretion system is the only thing defective in bS21-2, but that’s not what we see.  Neither bS21-1 or bS21-3 restore intramacrophage replication.</a:t>
            </a:r>
          </a:p>
          <a:p>
            <a:endParaRPr lang="en-US" dirty="0"/>
          </a:p>
          <a:p>
            <a:r>
              <a:rPr lang="en-US" dirty="0"/>
              <a:t>Therefore, </a:t>
            </a:r>
            <a:r>
              <a:rPr lang="en-US" b="1" dirty="0"/>
              <a:t>we hypothesize </a:t>
            </a:r>
            <a:r>
              <a:rPr lang="en-US" dirty="0"/>
              <a:t>that bS21-2 is influencing something distinct from type 6 that is not regulated by 1 or 3 that allows for intramacrophage growth.</a:t>
            </a:r>
          </a:p>
          <a:p>
            <a:endParaRPr lang="en-US" dirty="0"/>
          </a:p>
          <a:p>
            <a:r>
              <a:rPr lang="en-US" dirty="0"/>
              <a:t>Now I’m going to </a:t>
            </a:r>
            <a:r>
              <a:rPr lang="en-US" b="1" dirty="0"/>
              <a:t>propose our model </a:t>
            </a:r>
            <a:r>
              <a:rPr lang="en-US" dirty="0"/>
              <a:t>suggesting how bS21 may exert its effects.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DD759-AB26-F64E-8A4F-FBC14A9FCC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3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939" y="4260273"/>
            <a:ext cx="9193260" cy="1378527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0A66-A280-3C48-AC3E-E06C441D4B17}" type="datetime1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2586"/>
            <a:ext cx="10363200" cy="1470025"/>
          </a:xfrm>
        </p:spPr>
        <p:txBody>
          <a:bodyPr/>
          <a:lstStyle>
            <a:lvl1pPr>
              <a:defRPr>
                <a:solidFill>
                  <a:srgbClr val="073E8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260272"/>
            <a:ext cx="12192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1267995"/>
            <a:ext cx="12192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18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31D8-5952-6142-A29D-EE42E01DE3AB}" type="datetime1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E66E976-0880-A04F-B08F-F057675A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1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1C49-34C5-3F40-AFFD-EF8DB49D26A5}" type="datetime1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E66E976-0880-A04F-B08F-F057675A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21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9"/>
          <p:cNvSpPr txBox="1">
            <a:spLocks noGrp="1"/>
          </p:cNvSpPr>
          <p:nvPr>
            <p:ph type="title"/>
          </p:nvPr>
        </p:nvSpPr>
        <p:spPr>
          <a:xfrm>
            <a:off x="381000" y="432027"/>
            <a:ext cx="11430000" cy="78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" name="Google Shape;28;p29"/>
          <p:cNvCxnSpPr/>
          <p:nvPr/>
        </p:nvCxnSpPr>
        <p:spPr>
          <a:xfrm>
            <a:off x="381000" y="1240151"/>
            <a:ext cx="11430000" cy="0"/>
          </a:xfrm>
          <a:prstGeom prst="straightConnector1">
            <a:avLst/>
          </a:prstGeom>
          <a:noFill/>
          <a:ln w="31750" cap="flat" cmpd="sng">
            <a:solidFill>
              <a:srgbClr val="3B64AD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99850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8204"/>
            <a:ext cx="12081163" cy="110495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77543"/>
            <a:ext cx="12081161" cy="47604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7C145-08C0-4444-AFD9-4C43A269DE15}" type="datetime1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6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C52A6-043C-F14D-AEF4-1BFAFC57C13B}" type="datetime1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5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EAEA3-4E8F-9A4E-81BA-84C3EE09492E}" type="datetime1">
              <a:rPr lang="en-US" smtClean="0"/>
              <a:t>3/21/24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3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5173-EC6A-2744-8848-A25EEC34AED9}" type="datetime1">
              <a:rPr lang="en-US" smtClean="0"/>
              <a:t>3/21/24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FD27-4F27-C247-83EA-5291BC37089A}" type="datetime1">
              <a:rPr lang="en-US" smtClean="0"/>
              <a:t>3/21/24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E66E976-0880-A04F-B08F-F057675A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0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D3BB-1CE4-AE43-BD5A-26E3A770DE68}" type="datetime1">
              <a:rPr lang="en-US" smtClean="0"/>
              <a:t>3/21/24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E66E976-0880-A04F-B08F-F057675A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8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DF61-39C8-B043-843D-37384AC730CF}" type="datetime1">
              <a:rPr lang="en-US" smtClean="0"/>
              <a:t>3/21/24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E66E976-0880-A04F-B08F-F057675A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8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BF87-BB6B-FA43-BCAF-7399608A4CF6}" type="datetime1">
              <a:rPr lang="en-US" smtClean="0"/>
              <a:t>3/21/24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E66E976-0880-A04F-B08F-F057675A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1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695" y="94758"/>
            <a:ext cx="11528612" cy="1092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5668"/>
            <a:ext cx="10972800" cy="4760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AA029-F6A1-A44D-B286-B03344DBD758}" type="datetime1">
              <a:rPr lang="en-US" smtClean="0"/>
              <a:t>3/21/24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0" y="1276272"/>
            <a:ext cx="1219263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89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Francisella tularensis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377543"/>
            <a:ext cx="7818784" cy="476049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Causes tularemia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Highly infectious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Potential bioweapon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Model: </a:t>
            </a:r>
          </a:p>
          <a:p>
            <a:pPr lvl="1">
              <a:lnSpc>
                <a:spcPct val="110000"/>
              </a:lnSpc>
              <a:spcAft>
                <a:spcPts val="1200"/>
              </a:spcAft>
            </a:pPr>
            <a:r>
              <a:rPr lang="en-US" i="1" dirty="0"/>
              <a:t>F. tularensis </a:t>
            </a:r>
            <a:r>
              <a:rPr lang="en-US" dirty="0"/>
              <a:t>subsp. </a:t>
            </a:r>
            <a:r>
              <a:rPr lang="en-US" i="1" dirty="0" err="1"/>
              <a:t>holarctica</a:t>
            </a:r>
            <a:r>
              <a:rPr lang="en-US" i="1" dirty="0"/>
              <a:t> </a:t>
            </a:r>
            <a:r>
              <a:rPr lang="en-US" dirty="0"/>
              <a:t>LVS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dirty="0"/>
              <a:t>Intracellular growth is essential to cause disease</a:t>
            </a:r>
          </a:p>
        </p:txBody>
      </p:sp>
      <p:pic>
        <p:nvPicPr>
          <p:cNvPr id="24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4133" r="4133"/>
          <a:stretch>
            <a:fillRect/>
          </a:stretch>
        </p:blipFill>
        <p:spPr>
          <a:xfrm>
            <a:off x="7918083" y="1347788"/>
            <a:ext cx="4221162" cy="4729162"/>
          </a:xfrm>
        </p:spPr>
      </p:pic>
      <p:sp>
        <p:nvSpPr>
          <p:cNvPr id="25" name="TextBox 24"/>
          <p:cNvSpPr txBox="1"/>
          <p:nvPr/>
        </p:nvSpPr>
        <p:spPr>
          <a:xfrm>
            <a:off x="9522987" y="6032305"/>
            <a:ext cx="2332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Fischer, PNAS cover 2006</a:t>
            </a:r>
          </a:p>
        </p:txBody>
      </p:sp>
    </p:spTree>
    <p:extLst>
      <p:ext uri="{BB962C8B-B14F-4D97-AF65-F5344CB8AC3E}">
        <p14:creationId xmlns:p14="http://schemas.microsoft.com/office/powerpoint/2010/main" val="267514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F8693-9ADA-C3B4-D202-C38A97AD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Leader sequence controls </a:t>
            </a:r>
            <a:r>
              <a:rPr lang="en-US" i="1" dirty="0"/>
              <a:t>rpsU2</a:t>
            </a:r>
            <a:r>
              <a:rPr lang="en-US" dirty="0"/>
              <a:t> transcript abundance and protein 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8BEE-628F-7FBE-A2BB-19611D09A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077" y="1880623"/>
            <a:ext cx="5446376" cy="4141035"/>
          </a:xfrm>
        </p:spPr>
        <p:txBody>
          <a:bodyPr>
            <a:normAutofit/>
          </a:bodyPr>
          <a:lstStyle/>
          <a:p>
            <a:r>
              <a:rPr lang="en-US" dirty="0"/>
              <a:t>bS21 homologs repress </a:t>
            </a:r>
            <a:r>
              <a:rPr lang="en-US" i="1" dirty="0"/>
              <a:t>rpsU2</a:t>
            </a:r>
            <a:r>
              <a:rPr lang="en-US" dirty="0"/>
              <a:t> transcript abundance</a:t>
            </a:r>
          </a:p>
          <a:p>
            <a:pPr lvl="1"/>
            <a:r>
              <a:rPr lang="en-US" dirty="0"/>
              <a:t>Mediated by </a:t>
            </a:r>
            <a:r>
              <a:rPr lang="en-US" i="1" dirty="0"/>
              <a:t>rpsU2</a:t>
            </a:r>
            <a:r>
              <a:rPr lang="en-US" dirty="0"/>
              <a:t> </a:t>
            </a:r>
            <a:r>
              <a:rPr lang="en-US" dirty="0">
                <a:latin typeface="Century Gothic" panose="020B0502020202020204" pitchFamily="34" charset="0"/>
                <a:ea typeface="Menlo" panose="020B0609030804020204" pitchFamily="49" charset="0"/>
                <a:cs typeface="Menlo" panose="020B0609030804020204" pitchFamily="49" charset="0"/>
              </a:rPr>
              <a:t>5ʹ UTR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latin typeface="Century Gothic" panose="020B0502020202020204" pitchFamily="34" charset="0"/>
                <a:ea typeface="Menlo" panose="020B0609030804020204" pitchFamily="49" charset="0"/>
                <a:cs typeface="Menlo" panose="020B0609030804020204" pitchFamily="49" charset="0"/>
              </a:rPr>
              <a:t>Translation of </a:t>
            </a:r>
            <a:r>
              <a:rPr lang="en-US" i="1" dirty="0">
                <a:latin typeface="Century Gothic" panose="020B0502020202020204" pitchFamily="34" charset="0"/>
                <a:ea typeface="Menlo" panose="020B0609030804020204" pitchFamily="49" charset="0"/>
                <a:cs typeface="Menlo" panose="020B0609030804020204" pitchFamily="49" charset="0"/>
              </a:rPr>
              <a:t>rpsU2</a:t>
            </a:r>
            <a:r>
              <a:rPr lang="en-US" dirty="0">
                <a:latin typeface="Century Gothic" panose="020B0502020202020204" pitchFamily="34" charset="0"/>
                <a:ea typeface="Menlo" panose="020B0609030804020204" pitchFamily="49" charset="0"/>
                <a:cs typeface="Menlo" panose="020B0609030804020204" pitchFamily="49" charset="0"/>
              </a:rPr>
              <a:t> 5ʹ UTR is influenced by unidentified factor(s)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84C50B-A717-D4F2-EDE3-74E4E06150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579" t="11727" r="8699" b="69355"/>
          <a:stretch/>
        </p:blipFill>
        <p:spPr>
          <a:xfrm>
            <a:off x="5643526" y="1004783"/>
            <a:ext cx="981809" cy="17516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5E1F45-F625-EFD6-6431-25E5570159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67" t="11727" r="22549" b="69355"/>
          <a:stretch/>
        </p:blipFill>
        <p:spPr>
          <a:xfrm>
            <a:off x="3223992" y="1004784"/>
            <a:ext cx="2038120" cy="17516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91C54F-8A29-A896-989E-CB8B18D4C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" t="29424" r="32509" b="29130"/>
          <a:stretch/>
        </p:blipFill>
        <p:spPr>
          <a:xfrm>
            <a:off x="738802" y="2969030"/>
            <a:ext cx="4615154" cy="366781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37297BC-2007-3A8F-5119-E06B372B11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66" t="36626" r="9714" b="58473"/>
          <a:stretch/>
        </p:blipFill>
        <p:spPr>
          <a:xfrm>
            <a:off x="2450408" y="3564428"/>
            <a:ext cx="1547168" cy="4337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267BE57-EA99-E861-81AA-8EC71E86EF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66" t="33470" r="9714" b="62905"/>
          <a:stretch/>
        </p:blipFill>
        <p:spPr>
          <a:xfrm>
            <a:off x="2450408" y="3285110"/>
            <a:ext cx="1547168" cy="320772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2F4A1C5A-8344-73BA-62E2-085A31E84C53}"/>
              </a:ext>
            </a:extLst>
          </p:cNvPr>
          <p:cNvGrpSpPr/>
          <p:nvPr/>
        </p:nvGrpSpPr>
        <p:grpSpPr>
          <a:xfrm>
            <a:off x="-58931" y="1007584"/>
            <a:ext cx="3010664" cy="1751683"/>
            <a:chOff x="1899234" y="1194167"/>
            <a:chExt cx="3010664" cy="175168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16EEF5F-AC85-2283-C30E-FAF3EF59A0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521" t="11727" r="50402" b="69355"/>
            <a:stretch/>
          </p:blipFill>
          <p:spPr>
            <a:xfrm>
              <a:off x="1899234" y="1194167"/>
              <a:ext cx="3010664" cy="1751683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A2E12FC-3AE6-0979-0D39-0D84DDE78D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8967" t="25600" r="34351" b="69355"/>
            <a:stretch/>
          </p:blipFill>
          <p:spPr>
            <a:xfrm>
              <a:off x="2839330" y="2478705"/>
              <a:ext cx="1193666" cy="467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119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C1B469F-9E5B-F697-B43B-67AD1BF198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65" t="29424" r="58465" b="38016"/>
          <a:stretch/>
        </p:blipFill>
        <p:spPr>
          <a:xfrm>
            <a:off x="2412387" y="2916858"/>
            <a:ext cx="811605" cy="288139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4B2DB2C-7C01-FE6F-8C17-0FAFE7933C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8" t="29424" r="73121" b="38016"/>
          <a:stretch/>
        </p:blipFill>
        <p:spPr>
          <a:xfrm>
            <a:off x="1446401" y="2916858"/>
            <a:ext cx="775481" cy="28813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AF8693-9ADA-C3B4-D202-C38A97AD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Leader sequence controls </a:t>
            </a:r>
            <a:r>
              <a:rPr lang="en-US" i="1" dirty="0"/>
              <a:t>rpsU2</a:t>
            </a:r>
            <a:r>
              <a:rPr lang="en-US" dirty="0"/>
              <a:t> transcript abundance and protein synthesis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8BEE-628F-7FBE-A2BB-19611D09A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077" y="1880623"/>
            <a:ext cx="5446376" cy="4141035"/>
          </a:xfrm>
        </p:spPr>
        <p:txBody>
          <a:bodyPr>
            <a:normAutofit/>
          </a:bodyPr>
          <a:lstStyle/>
          <a:p>
            <a:r>
              <a:rPr lang="en-US" dirty="0"/>
              <a:t>bS21 homologs repress </a:t>
            </a:r>
            <a:r>
              <a:rPr lang="en-US" i="1" dirty="0"/>
              <a:t>rpsU2</a:t>
            </a:r>
            <a:r>
              <a:rPr lang="en-US" dirty="0"/>
              <a:t> transcript abundance</a:t>
            </a:r>
          </a:p>
          <a:p>
            <a:pPr lvl="1"/>
            <a:r>
              <a:rPr lang="en-US" dirty="0"/>
              <a:t>Mediated by </a:t>
            </a:r>
            <a:r>
              <a:rPr lang="en-US" i="1" dirty="0"/>
              <a:t>rpsU2</a:t>
            </a:r>
            <a:r>
              <a:rPr lang="en-US" dirty="0"/>
              <a:t> </a:t>
            </a:r>
            <a:r>
              <a:rPr lang="en-US" dirty="0">
                <a:latin typeface="Century Gothic" panose="020B0502020202020204" pitchFamily="34" charset="0"/>
                <a:ea typeface="Menlo" panose="020B0609030804020204" pitchFamily="49" charset="0"/>
                <a:cs typeface="Menlo" panose="020B0609030804020204" pitchFamily="49" charset="0"/>
              </a:rPr>
              <a:t>5ʹ UTR</a:t>
            </a:r>
            <a:endParaRPr lang="en-US" dirty="0"/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latin typeface="Century Gothic" panose="020B0502020202020204" pitchFamily="34" charset="0"/>
                <a:ea typeface="Menlo" panose="020B0609030804020204" pitchFamily="49" charset="0"/>
                <a:cs typeface="Menlo" panose="020B0609030804020204" pitchFamily="49" charset="0"/>
              </a:rPr>
              <a:t>Translation of </a:t>
            </a:r>
            <a:r>
              <a:rPr lang="en-US" i="1" dirty="0">
                <a:latin typeface="Century Gothic" panose="020B0502020202020204" pitchFamily="34" charset="0"/>
                <a:ea typeface="Menlo" panose="020B0609030804020204" pitchFamily="49" charset="0"/>
                <a:cs typeface="Menlo" panose="020B0609030804020204" pitchFamily="49" charset="0"/>
              </a:rPr>
              <a:t>rpsU2</a:t>
            </a:r>
            <a:r>
              <a:rPr lang="en-US" dirty="0">
                <a:latin typeface="Century Gothic" panose="020B0502020202020204" pitchFamily="34" charset="0"/>
                <a:ea typeface="Menlo" panose="020B0609030804020204" pitchFamily="49" charset="0"/>
                <a:cs typeface="Menlo" panose="020B0609030804020204" pitchFamily="49" charset="0"/>
              </a:rPr>
              <a:t> 5ʹ UTR is influenced by unidentified factor(s)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84C50B-A717-D4F2-EDE3-74E4E06150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579" t="11727" r="8699" b="69355"/>
          <a:stretch/>
        </p:blipFill>
        <p:spPr>
          <a:xfrm>
            <a:off x="5643526" y="1004783"/>
            <a:ext cx="981809" cy="17516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5E1F45-F625-EFD6-6431-25E5570159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67" t="11727" r="22549" b="69355"/>
          <a:stretch/>
        </p:blipFill>
        <p:spPr>
          <a:xfrm>
            <a:off x="3223992" y="1004784"/>
            <a:ext cx="2038120" cy="17516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6FCE7CA-781E-CCC1-0703-1E479ABC1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59" t="60665" b="29130"/>
          <a:stretch/>
        </p:blipFill>
        <p:spPr>
          <a:xfrm>
            <a:off x="4935334" y="5681554"/>
            <a:ext cx="2286791" cy="9031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91C54F-8A29-A896-989E-CB8B18D4C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24" r="84736" b="29130"/>
          <a:stretch/>
        </p:blipFill>
        <p:spPr>
          <a:xfrm>
            <a:off x="383739" y="2916858"/>
            <a:ext cx="1043808" cy="36678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030D98-3A73-EA9E-81DD-656B9DC9D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02" t="60665" r="33241" b="29130"/>
          <a:stretch/>
        </p:blipFill>
        <p:spPr>
          <a:xfrm>
            <a:off x="3201241" y="5681554"/>
            <a:ext cx="1747737" cy="9031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BE51D27-911A-B9B1-F554-B5EBEB738D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6" t="60665" r="58922" b="29130"/>
          <a:stretch/>
        </p:blipFill>
        <p:spPr>
          <a:xfrm>
            <a:off x="1536361" y="5681554"/>
            <a:ext cx="1656387" cy="9031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2B91340-0AE7-97B0-24BA-B3BC6505B1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40" t="29424" r="65610" b="29130"/>
          <a:stretch/>
        </p:blipFill>
        <p:spPr>
          <a:xfrm>
            <a:off x="2403893" y="2916858"/>
            <a:ext cx="331655" cy="36678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CC81135-6637-3351-4086-C52AE25445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92" t="29424" r="52664" b="29130"/>
          <a:stretch/>
        </p:blipFill>
        <p:spPr>
          <a:xfrm>
            <a:off x="3296519" y="2916858"/>
            <a:ext cx="324402" cy="366781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4AB1688-2380-884F-CCF1-3305B2AFF9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29" t="29424" r="39930" b="29130"/>
          <a:stretch/>
        </p:blipFill>
        <p:spPr>
          <a:xfrm>
            <a:off x="4140195" y="2916858"/>
            <a:ext cx="351582" cy="36678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F6DF295-E1B0-1E13-3F67-D87817CFFE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195" t="40208" r="27069" b="29130"/>
          <a:stretch/>
        </p:blipFill>
        <p:spPr>
          <a:xfrm>
            <a:off x="5047339" y="3871150"/>
            <a:ext cx="323914" cy="27135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C55FAC8-76ED-7739-1343-1DCCD366C3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259" t="40208" r="14005" b="29130"/>
          <a:stretch/>
        </p:blipFill>
        <p:spPr>
          <a:xfrm>
            <a:off x="5940719" y="3871150"/>
            <a:ext cx="323914" cy="2713525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CAFE597-E9FA-49B2-56C0-9E8B93106B2E}"/>
              </a:ext>
            </a:extLst>
          </p:cNvPr>
          <p:cNvCxnSpPr>
            <a:cxnSpLocks/>
          </p:cNvCxnSpPr>
          <p:nvPr/>
        </p:nvCxnSpPr>
        <p:spPr>
          <a:xfrm>
            <a:off x="1346646" y="5649633"/>
            <a:ext cx="5352420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FB43C82B-AA51-9FA8-0B7A-AFEB2262EE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077" t="29424" r="48148" b="38016"/>
          <a:stretch/>
        </p:blipFill>
        <p:spPr>
          <a:xfrm>
            <a:off x="3602953" y="2916858"/>
            <a:ext cx="326516" cy="288139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B59F362-30B5-6896-8971-7CCBAF6B9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12" t="29424" r="35047" b="38016"/>
          <a:stretch/>
        </p:blipFill>
        <p:spPr>
          <a:xfrm>
            <a:off x="4473827" y="2916858"/>
            <a:ext cx="351582" cy="28813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6CB9B63-9873-E7D4-27A5-9AB8497DFE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114" t="42356" r="22150" b="38016"/>
          <a:stretch/>
        </p:blipFill>
        <p:spPr>
          <a:xfrm>
            <a:off x="5383411" y="4061254"/>
            <a:ext cx="323914" cy="173700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759FE9E-7A2E-3B1E-3BE5-41ED74F4B3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98" t="42356" r="8072" b="38016"/>
          <a:stretch/>
        </p:blipFill>
        <p:spPr>
          <a:xfrm>
            <a:off x="6264633" y="4061254"/>
            <a:ext cx="405598" cy="173700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37297BC-2007-3A8F-5119-E06B372B11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66" t="36626" r="9714" b="58473"/>
          <a:stretch/>
        </p:blipFill>
        <p:spPr>
          <a:xfrm>
            <a:off x="5011051" y="3554154"/>
            <a:ext cx="1547168" cy="4337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267BE57-EA99-E861-81AA-8EC71E86EF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66" t="33470" r="9714" b="62905"/>
          <a:stretch/>
        </p:blipFill>
        <p:spPr>
          <a:xfrm>
            <a:off x="5011051" y="3274836"/>
            <a:ext cx="1547168" cy="320772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2F4A1C5A-8344-73BA-62E2-085A31E84C53}"/>
              </a:ext>
            </a:extLst>
          </p:cNvPr>
          <p:cNvGrpSpPr/>
          <p:nvPr/>
        </p:nvGrpSpPr>
        <p:grpSpPr>
          <a:xfrm>
            <a:off x="-58931" y="1007584"/>
            <a:ext cx="3010664" cy="1751683"/>
            <a:chOff x="1899234" y="1194167"/>
            <a:chExt cx="3010664" cy="175168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16EEF5F-AC85-2283-C30E-FAF3EF59A0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521" t="11727" r="50402" b="69355"/>
            <a:stretch/>
          </p:blipFill>
          <p:spPr>
            <a:xfrm>
              <a:off x="1899234" y="1194167"/>
              <a:ext cx="3010664" cy="1751683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A2E12FC-3AE6-0979-0D39-0D84DDE78D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8967" t="25600" r="34351" b="69355"/>
            <a:stretch/>
          </p:blipFill>
          <p:spPr>
            <a:xfrm>
              <a:off x="2839330" y="2478705"/>
              <a:ext cx="1193666" cy="467145"/>
            </a:xfrm>
            <a:prstGeom prst="rect">
              <a:avLst/>
            </a:prstGeom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12E20D16-B78B-3820-15EA-09CFC50F4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8" t="29424" r="78798" b="38016"/>
          <a:stretch/>
        </p:blipFill>
        <p:spPr>
          <a:xfrm>
            <a:off x="1446401" y="2916858"/>
            <a:ext cx="387305" cy="28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8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E08581-6EB5-F68B-371F-C161A8A3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bS21-2 is uniquely important for intramacrophage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70AE0F-2DF8-98E8-31E4-C32421442995}"/>
              </a:ext>
            </a:extLst>
          </p:cNvPr>
          <p:cNvSpPr txBox="1"/>
          <p:nvPr/>
        </p:nvSpPr>
        <p:spPr>
          <a:xfrm>
            <a:off x="10786585" y="6278916"/>
            <a:ext cx="171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Trautmann and Ramsey,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19D423-4977-6568-1AAD-DE1EC96D51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6" t="9841" r="43556" b="61905"/>
          <a:stretch/>
        </p:blipFill>
        <p:spPr>
          <a:xfrm>
            <a:off x="1307939" y="884213"/>
            <a:ext cx="8843058" cy="67448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9E192F-BBD3-89EA-A233-08B3119287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7" t="9841" r="59116" b="61905"/>
          <a:stretch/>
        </p:blipFill>
        <p:spPr>
          <a:xfrm>
            <a:off x="1307938" y="884213"/>
            <a:ext cx="5972537" cy="6744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067EAD-09A3-14A1-5863-EDCD015B87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7" t="9841" r="66088" b="61905"/>
          <a:stretch/>
        </p:blipFill>
        <p:spPr>
          <a:xfrm>
            <a:off x="1307939" y="884213"/>
            <a:ext cx="4686462" cy="67448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9E3F45-9F88-F95F-11D1-22E19B718BBE}"/>
              </a:ext>
            </a:extLst>
          </p:cNvPr>
          <p:cNvSpPr txBox="1"/>
          <p:nvPr/>
        </p:nvSpPr>
        <p:spPr>
          <a:xfrm>
            <a:off x="10150997" y="4388815"/>
            <a:ext cx="1404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* p &lt; 0.05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86897B-5A5F-6E75-2AC5-97C3D2BE6332}"/>
              </a:ext>
            </a:extLst>
          </p:cNvPr>
          <p:cNvGrpSpPr/>
          <p:nvPr/>
        </p:nvGrpSpPr>
        <p:grpSpPr>
          <a:xfrm>
            <a:off x="1307939" y="884213"/>
            <a:ext cx="3239347" cy="6744826"/>
            <a:chOff x="1307939" y="884213"/>
            <a:chExt cx="3239347" cy="67448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D7A3DF6-E41D-CA90-666A-40CD3CB40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507" t="9841" r="79225" b="61905"/>
            <a:stretch/>
          </p:blipFill>
          <p:spPr>
            <a:xfrm>
              <a:off x="1307940" y="884213"/>
              <a:ext cx="2263164" cy="674482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BB05745-F181-AEC2-31A9-ADD6221F4E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507" t="17266" r="73933" b="61905"/>
            <a:stretch/>
          </p:blipFill>
          <p:spPr>
            <a:xfrm>
              <a:off x="1307939" y="2656703"/>
              <a:ext cx="3239347" cy="49723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319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theme/theme1.xml><?xml version="1.0" encoding="utf-8"?>
<a:theme xmlns:a="http://schemas.openxmlformats.org/drawingml/2006/main" name="2001_CMB352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01_CMB352" id="{69DC8CCD-06BE-0A4A-B28C-5796296BE160}" vid="{B5CAA273-CCA9-3846-9788-C7D884A500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333</Words>
  <Application>Microsoft Macintosh PowerPoint</Application>
  <PresentationFormat>Widescreen</PresentationFormat>
  <Paragraphs>35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Century Gothic</vt:lpstr>
      <vt:lpstr>2001_CMB352</vt:lpstr>
      <vt:lpstr>Francisella tularensis</vt:lpstr>
      <vt:lpstr>Leader sequence controls rpsU2 transcript abundance and protein synthesis</vt:lpstr>
      <vt:lpstr>Leader sequence controls rpsU2 transcript abundance and protein synthesis</vt:lpstr>
      <vt:lpstr>bS21-2 is uniquely important for intramacrophage growth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Francisella tularensis</dc:title>
  <dc:creator>Kathryn Ramsey</dc:creator>
  <cp:lastModifiedBy>Kathryn Ramsey</cp:lastModifiedBy>
  <cp:revision>1</cp:revision>
  <dcterms:created xsi:type="dcterms:W3CDTF">2024-03-21T16:34:46Z</dcterms:created>
  <dcterms:modified xsi:type="dcterms:W3CDTF">2024-03-21T16:39:33Z</dcterms:modified>
</cp:coreProperties>
</file>