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3"/>
  </p:notesMasterIdLst>
  <p:sldIdLst>
    <p:sldId id="256" r:id="rId2"/>
  </p:sldIdLst>
  <p:sldSz cx="43891200" cy="329184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8E28789-7085-227C-8C56-60013EEE801C}" name="Kathryn Ramsey" initials="KR" userId="S::kramsey@uri.edu::f4d20387-8182-4bed-b439-8f8008537ab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1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471" autoAdjust="0"/>
    <p:restoredTop sz="94514"/>
  </p:normalViewPr>
  <p:slideViewPr>
    <p:cSldViewPr snapToGrid="0">
      <p:cViewPr varScale="1">
        <p:scale>
          <a:sx n="17" d="100"/>
          <a:sy n="17" d="100"/>
        </p:scale>
        <p:origin x="1896" y="1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8/10/relationships/authors" Target="authors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enjamin%20Moore\Downloads\230615_BM_InVitro_MRE600_KMRedi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577593213741944"/>
          <c:y val="5.7713212453947837E-2"/>
          <c:w val="0.61006848648586764"/>
          <c:h val="0.8528783561911871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'Revised Chart'!$B$17</c:f>
              <c:strCache>
                <c:ptCount val="1"/>
                <c:pt idx="0">
                  <c:v>Kit Ribosomes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'Revised Chart'!$D$16:$F$16</c:f>
              <c:strCache>
                <c:ptCount val="3"/>
                <c:pt idx="0">
                  <c:v>May 11 Assay</c:v>
                </c:pt>
                <c:pt idx="1">
                  <c:v>May 26 Assay</c:v>
                </c:pt>
                <c:pt idx="2">
                  <c:v>June 15 Assay</c:v>
                </c:pt>
              </c:strCache>
            </c:strRef>
          </c:cat>
          <c:val>
            <c:numRef>
              <c:f>'Revised Chart'!$D$17:$F$17</c:f>
              <c:numCache>
                <c:formatCode>General</c:formatCode>
                <c:ptCount val="3"/>
                <c:pt idx="0">
                  <c:v>19000000</c:v>
                </c:pt>
                <c:pt idx="1">
                  <c:v>46201684</c:v>
                </c:pt>
                <c:pt idx="2">
                  <c:v>48637440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5E-49E8-AE63-BBA2F095145F}"/>
            </c:ext>
          </c:extLst>
        </c:ser>
        <c:ser>
          <c:idx val="1"/>
          <c:order val="1"/>
          <c:tx>
            <c:strRef>
              <c:f>'Revised Chart'!$B$18</c:f>
              <c:strCache>
                <c:ptCount val="1"/>
                <c:pt idx="0">
                  <c:v>Ec Purification 1 (1 replicate)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'Revised Chart'!$D$16:$F$16</c:f>
              <c:strCache>
                <c:ptCount val="3"/>
                <c:pt idx="0">
                  <c:v>May 11 Assay</c:v>
                </c:pt>
                <c:pt idx="1">
                  <c:v>May 26 Assay</c:v>
                </c:pt>
                <c:pt idx="2">
                  <c:v>June 15 Assay</c:v>
                </c:pt>
              </c:strCache>
            </c:strRef>
          </c:cat>
          <c:val>
            <c:numRef>
              <c:f>'Revised Chart'!$D$18:$F$18</c:f>
              <c:numCache>
                <c:formatCode>General</c:formatCode>
                <c:ptCount val="3"/>
                <c:pt idx="0">
                  <c:v>33000000</c:v>
                </c:pt>
                <c:pt idx="1">
                  <c:v>24812542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B5E-49E8-AE63-BBA2F095145F}"/>
            </c:ext>
          </c:extLst>
        </c:ser>
        <c:ser>
          <c:idx val="2"/>
          <c:order val="2"/>
          <c:tx>
            <c:strRef>
              <c:f>'Revised Chart'!$B$19</c:f>
              <c:strCache>
                <c:ptCount val="1"/>
                <c:pt idx="0">
                  <c:v>Ec Purification 2 (3 replicates)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'Revised Chart'!$D$26:$F$26</c:f>
                <c:numCache>
                  <c:formatCode>General</c:formatCode>
                  <c:ptCount val="3"/>
                  <c:pt idx="1">
                    <c:v>4177691.9012154606</c:v>
                  </c:pt>
                </c:numCache>
              </c:numRef>
            </c:plus>
            <c:minus>
              <c:numRef>
                <c:f>'Revised Chart'!$D$26:$F$26</c:f>
                <c:numCache>
                  <c:formatCode>General</c:formatCode>
                  <c:ptCount val="3"/>
                  <c:pt idx="1">
                    <c:v>4177691.9012154606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/>
                </a:solidFill>
                <a:round/>
              </a:ln>
              <a:effectLst/>
            </c:spPr>
          </c:errBars>
          <c:cat>
            <c:strRef>
              <c:f>'Revised Chart'!$D$16:$F$16</c:f>
              <c:strCache>
                <c:ptCount val="3"/>
                <c:pt idx="0">
                  <c:v>May 11 Assay</c:v>
                </c:pt>
                <c:pt idx="1">
                  <c:v>May 26 Assay</c:v>
                </c:pt>
                <c:pt idx="2">
                  <c:v>June 15 Assay</c:v>
                </c:pt>
              </c:strCache>
            </c:strRef>
          </c:cat>
          <c:val>
            <c:numRef>
              <c:f>'Revised Chart'!$D$19:$F$19</c:f>
              <c:numCache>
                <c:formatCode>General</c:formatCode>
                <c:ptCount val="3"/>
                <c:pt idx="1">
                  <c:v>31377822.666666668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B5E-49E8-AE63-BBA2F095145F}"/>
            </c:ext>
          </c:extLst>
        </c:ser>
        <c:ser>
          <c:idx val="3"/>
          <c:order val="3"/>
          <c:tx>
            <c:strRef>
              <c:f>'Revised Chart'!$B$20</c:f>
              <c:strCache>
                <c:ptCount val="1"/>
                <c:pt idx="0">
                  <c:v>Ec Purification 3 (2 replicates)</c:v>
                </c:pt>
              </c:strCache>
            </c:strRef>
          </c:tx>
          <c:spPr>
            <a:solidFill>
              <a:schemeClr val="accent5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'Revised Chart'!$D$27:$F$27</c:f>
                <c:numCache>
                  <c:formatCode>General</c:formatCode>
                  <c:ptCount val="3"/>
                  <c:pt idx="2">
                    <c:v>5573596.668648351</c:v>
                  </c:pt>
                </c:numCache>
              </c:numRef>
            </c:plus>
            <c:minus>
              <c:numRef>
                <c:f>'Revised Chart'!$D$27:$F$27</c:f>
                <c:numCache>
                  <c:formatCode>General</c:formatCode>
                  <c:ptCount val="3"/>
                  <c:pt idx="2">
                    <c:v>5573596.668648351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cat>
            <c:strRef>
              <c:f>'Revised Chart'!$D$16:$F$16</c:f>
              <c:strCache>
                <c:ptCount val="3"/>
                <c:pt idx="0">
                  <c:v>May 11 Assay</c:v>
                </c:pt>
                <c:pt idx="1">
                  <c:v>May 26 Assay</c:v>
                </c:pt>
                <c:pt idx="2">
                  <c:v>June 15 Assay</c:v>
                </c:pt>
              </c:strCache>
            </c:strRef>
          </c:cat>
          <c:val>
            <c:numRef>
              <c:f>'Revised Chart'!$D$20:$F$20</c:f>
              <c:numCache>
                <c:formatCode>General</c:formatCode>
                <c:ptCount val="3"/>
                <c:pt idx="2">
                  <c:v>44265508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B5E-49E8-AE63-BBA2F095145F}"/>
            </c:ext>
          </c:extLst>
        </c:ser>
        <c:ser>
          <c:idx val="4"/>
          <c:order val="4"/>
          <c:tx>
            <c:strRef>
              <c:f>'Revised Chart'!$B$21</c:f>
              <c:strCache>
                <c:ptCount val="1"/>
                <c:pt idx="0">
                  <c:v>Template only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'Revised Chart'!$D$16:$F$16</c:f>
              <c:strCache>
                <c:ptCount val="3"/>
                <c:pt idx="0">
                  <c:v>May 11 Assay</c:v>
                </c:pt>
                <c:pt idx="1">
                  <c:v>May 26 Assay</c:v>
                </c:pt>
                <c:pt idx="2">
                  <c:v>June 15 Assay</c:v>
                </c:pt>
              </c:strCache>
            </c:strRef>
          </c:cat>
          <c:val>
            <c:numRef>
              <c:f>'Revised Chart'!$D$21:$F$21</c:f>
              <c:numCache>
                <c:formatCode>General</c:formatCode>
                <c:ptCount val="3"/>
                <c:pt idx="0">
                  <c:v>44</c:v>
                </c:pt>
                <c:pt idx="1">
                  <c:v>170</c:v>
                </c:pt>
                <c:pt idx="2">
                  <c:v>289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B5E-49E8-AE63-BBA2F09514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58151392"/>
        <c:axId val="258129792"/>
      </c:barChart>
      <c:catAx>
        <c:axId val="258151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8129792"/>
        <c:crosses val="autoZero"/>
        <c:auto val="1"/>
        <c:lblAlgn val="ctr"/>
        <c:lblOffset val="100"/>
        <c:noMultiLvlLbl val="0"/>
      </c:catAx>
      <c:valAx>
        <c:axId val="258129792"/>
        <c:scaling>
          <c:logBase val="10"/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dirty="0">
                    <a:solidFill>
                      <a:schemeClr val="tx1"/>
                    </a:solidFill>
                  </a:rPr>
                  <a:t>Luminescence (RLU)</a:t>
                </a:r>
              </a:p>
            </c:rich>
          </c:tx>
          <c:layout>
            <c:manualLayout>
              <c:xMode val="edge"/>
              <c:yMode val="edge"/>
              <c:x val="1.1565026639237891E-2"/>
              <c:y val="0.2695694304139054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E+00" sourceLinked="0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58151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  <c:extLst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14D441-7A20-7F44-A675-C1415B7B23E1}" type="datetimeFigureOut">
              <a:rPr lang="en-US" smtClean="0"/>
              <a:t>9/5/2023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620BCE-7FCA-6043-91E5-25D230D650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1049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1pPr>
    <a:lvl2pPr marL="1843430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2pPr>
    <a:lvl3pPr marL="3686861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3pPr>
    <a:lvl4pPr marL="5530291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4pPr>
    <a:lvl5pPr marL="7373722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5pPr>
    <a:lvl6pPr marL="9217152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6pPr>
    <a:lvl7pPr marL="11060582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7pPr>
    <a:lvl8pPr marL="12904013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8pPr>
    <a:lvl9pPr marL="14747443" algn="l" defTabSz="3686861" rtl="0" eaLnBrk="1" latinLnBrk="0" hangingPunct="1">
      <a:defRPr sz="4838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620BCE-7FCA-6043-91E5-25D230D650C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30284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5387342"/>
            <a:ext cx="37307520" cy="11460480"/>
          </a:xfrm>
        </p:spPr>
        <p:txBody>
          <a:bodyPr anchor="b"/>
          <a:lstStyle>
            <a:lvl1pPr algn="ctr"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7289782"/>
            <a:ext cx="32918400" cy="7947658"/>
          </a:xfrm>
        </p:spPr>
        <p:txBody>
          <a:bodyPr/>
          <a:lstStyle>
            <a:lvl1pPr marL="0" indent="0" algn="ctr">
              <a:buNone/>
              <a:defRPr sz="11520"/>
            </a:lvl1pPr>
            <a:lvl2pPr marL="2194560" indent="0" algn="ctr">
              <a:buNone/>
              <a:defRPr sz="9600"/>
            </a:lvl2pPr>
            <a:lvl3pPr marL="4389120" indent="0" algn="ctr">
              <a:buNone/>
              <a:defRPr sz="8640"/>
            </a:lvl3pPr>
            <a:lvl4pPr marL="6583680" indent="0" algn="ctr">
              <a:buNone/>
              <a:defRPr sz="7680"/>
            </a:lvl4pPr>
            <a:lvl5pPr marL="8778240" indent="0" algn="ctr">
              <a:buNone/>
              <a:defRPr sz="7680"/>
            </a:lvl5pPr>
            <a:lvl6pPr marL="10972800" indent="0" algn="ctr">
              <a:buNone/>
              <a:defRPr sz="7680"/>
            </a:lvl6pPr>
            <a:lvl7pPr marL="13167360" indent="0" algn="ctr">
              <a:buNone/>
              <a:defRPr sz="7680"/>
            </a:lvl7pPr>
            <a:lvl8pPr marL="15361920" indent="0" algn="ctr">
              <a:buNone/>
              <a:defRPr sz="7680"/>
            </a:lvl8pPr>
            <a:lvl9pPr marL="17556480" indent="0" algn="ctr">
              <a:buNone/>
              <a:defRPr sz="76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BF4EB-BE15-AC4A-83D1-3D8FBB272248}" type="datetimeFigureOut">
              <a:rPr lang="en-US" smtClean="0"/>
              <a:t>9/5/2023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E1D5B-FDE0-4649-8389-6654BD21ED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667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BF4EB-BE15-AC4A-83D1-3D8FBB272248}" type="datetimeFigureOut">
              <a:rPr lang="en-US" smtClean="0"/>
              <a:t>9/5/2023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E1D5B-FDE0-4649-8389-6654BD21ED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206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409642" y="1752600"/>
            <a:ext cx="9464040" cy="2789682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7522" y="1752600"/>
            <a:ext cx="27843480" cy="2789682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BF4EB-BE15-AC4A-83D1-3D8FBB272248}" type="datetimeFigureOut">
              <a:rPr lang="en-US" smtClean="0"/>
              <a:t>9/5/2023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E1D5B-FDE0-4649-8389-6654BD21ED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340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BF4EB-BE15-AC4A-83D1-3D8FBB272248}" type="datetimeFigureOut">
              <a:rPr lang="en-US" smtClean="0"/>
              <a:t>9/5/2023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E1D5B-FDE0-4649-8389-6654BD21ED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891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4662" y="8206749"/>
            <a:ext cx="37856160" cy="13693138"/>
          </a:xfrm>
        </p:spPr>
        <p:txBody>
          <a:bodyPr anchor="b"/>
          <a:lstStyle>
            <a:lvl1pPr>
              <a:defRPr sz="2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4662" y="22029429"/>
            <a:ext cx="37856160" cy="7200898"/>
          </a:xfrm>
        </p:spPr>
        <p:txBody>
          <a:bodyPr/>
          <a:lstStyle>
            <a:lvl1pPr marL="0" indent="0">
              <a:buNone/>
              <a:defRPr sz="11520">
                <a:solidFill>
                  <a:schemeClr val="tx1"/>
                </a:solidFill>
              </a:defRPr>
            </a:lvl1pPr>
            <a:lvl2pPr marL="2194560" indent="0">
              <a:buNone/>
              <a:defRPr sz="9600">
                <a:solidFill>
                  <a:schemeClr val="tx1">
                    <a:tint val="75000"/>
                  </a:schemeClr>
                </a:solidFill>
              </a:defRPr>
            </a:lvl2pPr>
            <a:lvl3pPr marL="4389120" indent="0">
              <a:buNone/>
              <a:defRPr sz="8640">
                <a:solidFill>
                  <a:schemeClr val="tx1">
                    <a:tint val="75000"/>
                  </a:schemeClr>
                </a:solidFill>
              </a:defRPr>
            </a:lvl3pPr>
            <a:lvl4pPr marL="65836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4pPr>
            <a:lvl5pPr marL="877824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5pPr>
            <a:lvl6pPr marL="1097280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6pPr>
            <a:lvl7pPr marL="1316736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7pPr>
            <a:lvl8pPr marL="1536192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8pPr>
            <a:lvl9pPr marL="17556480" indent="0">
              <a:buNone/>
              <a:defRPr sz="7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BF4EB-BE15-AC4A-83D1-3D8FBB272248}" type="datetimeFigureOut">
              <a:rPr lang="en-US" smtClean="0"/>
              <a:t>9/5/2023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E1D5B-FDE0-4649-8389-6654BD21ED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334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219920" y="8763000"/>
            <a:ext cx="18653760" cy="208864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BF4EB-BE15-AC4A-83D1-3D8FBB272248}" type="datetimeFigureOut">
              <a:rPr lang="en-US" smtClean="0"/>
              <a:t>9/5/2023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E1D5B-FDE0-4649-8389-6654BD21ED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334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1752607"/>
            <a:ext cx="37856160" cy="6362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3242" y="8069582"/>
            <a:ext cx="18568032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23242" y="12024360"/>
            <a:ext cx="18568032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19922" y="8069582"/>
            <a:ext cx="18659477" cy="3954778"/>
          </a:xfrm>
        </p:spPr>
        <p:txBody>
          <a:bodyPr anchor="b"/>
          <a:lstStyle>
            <a:lvl1pPr marL="0" indent="0">
              <a:buNone/>
              <a:defRPr sz="11520" b="1"/>
            </a:lvl1pPr>
            <a:lvl2pPr marL="2194560" indent="0">
              <a:buNone/>
              <a:defRPr sz="9600" b="1"/>
            </a:lvl2pPr>
            <a:lvl3pPr marL="4389120" indent="0">
              <a:buNone/>
              <a:defRPr sz="8640" b="1"/>
            </a:lvl3pPr>
            <a:lvl4pPr marL="6583680" indent="0">
              <a:buNone/>
              <a:defRPr sz="7680" b="1"/>
            </a:lvl4pPr>
            <a:lvl5pPr marL="8778240" indent="0">
              <a:buNone/>
              <a:defRPr sz="7680" b="1"/>
            </a:lvl5pPr>
            <a:lvl6pPr marL="10972800" indent="0">
              <a:buNone/>
              <a:defRPr sz="7680" b="1"/>
            </a:lvl6pPr>
            <a:lvl7pPr marL="13167360" indent="0">
              <a:buNone/>
              <a:defRPr sz="7680" b="1"/>
            </a:lvl7pPr>
            <a:lvl8pPr marL="15361920" indent="0">
              <a:buNone/>
              <a:defRPr sz="7680" b="1"/>
            </a:lvl8pPr>
            <a:lvl9pPr marL="17556480" indent="0">
              <a:buNone/>
              <a:defRPr sz="76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19922" y="12024360"/>
            <a:ext cx="18659477" cy="176860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BF4EB-BE15-AC4A-83D1-3D8FBB272248}" type="datetimeFigureOut">
              <a:rPr lang="en-US" smtClean="0"/>
              <a:t>9/5/2023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E1D5B-FDE0-4649-8389-6654BD21ED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633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BF4EB-BE15-AC4A-83D1-3D8FBB272248}" type="datetimeFigureOut">
              <a:rPr lang="en-US" smtClean="0"/>
              <a:t>9/5/2023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E1D5B-FDE0-4649-8389-6654BD21ED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676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BF4EB-BE15-AC4A-83D1-3D8FBB272248}" type="datetimeFigureOut">
              <a:rPr lang="en-US" smtClean="0"/>
              <a:t>9/5/2023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E1D5B-FDE0-4649-8389-6654BD21ED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66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59477" y="4739647"/>
            <a:ext cx="22219920" cy="23393400"/>
          </a:xfrm>
        </p:spPr>
        <p:txBody>
          <a:bodyPr/>
          <a:lstStyle>
            <a:lvl1pPr>
              <a:defRPr sz="15360"/>
            </a:lvl1pPr>
            <a:lvl2pPr>
              <a:defRPr sz="13440"/>
            </a:lvl2pPr>
            <a:lvl3pPr>
              <a:defRPr sz="1152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BF4EB-BE15-AC4A-83D1-3D8FBB272248}" type="datetimeFigureOut">
              <a:rPr lang="en-US" smtClean="0"/>
              <a:t>9/5/2023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E1D5B-FDE0-4649-8389-6654BD21ED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152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3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659477" y="4739647"/>
            <a:ext cx="22219920" cy="23393400"/>
          </a:xfrm>
        </p:spPr>
        <p:txBody>
          <a:bodyPr anchor="t"/>
          <a:lstStyle>
            <a:lvl1pPr marL="0" indent="0">
              <a:buNone/>
              <a:defRPr sz="15360"/>
            </a:lvl1pPr>
            <a:lvl2pPr marL="2194560" indent="0">
              <a:buNone/>
              <a:defRPr sz="13440"/>
            </a:lvl2pPr>
            <a:lvl3pPr marL="4389120" indent="0">
              <a:buNone/>
              <a:defRPr sz="11520"/>
            </a:lvl3pPr>
            <a:lvl4pPr marL="6583680" indent="0">
              <a:buNone/>
              <a:defRPr sz="9600"/>
            </a:lvl4pPr>
            <a:lvl5pPr marL="8778240" indent="0">
              <a:buNone/>
              <a:defRPr sz="9600"/>
            </a:lvl5pPr>
            <a:lvl6pPr marL="10972800" indent="0">
              <a:buNone/>
              <a:defRPr sz="9600"/>
            </a:lvl6pPr>
            <a:lvl7pPr marL="13167360" indent="0">
              <a:buNone/>
              <a:defRPr sz="9600"/>
            </a:lvl7pPr>
            <a:lvl8pPr marL="15361920" indent="0">
              <a:buNone/>
              <a:defRPr sz="9600"/>
            </a:lvl8pPr>
            <a:lvl9pPr marL="17556480" indent="0">
              <a:buNone/>
              <a:defRPr sz="9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2"/>
          </a:xfrm>
        </p:spPr>
        <p:txBody>
          <a:bodyPr/>
          <a:lstStyle>
            <a:lvl1pPr marL="0" indent="0">
              <a:buNone/>
              <a:defRPr sz="7680"/>
            </a:lvl1pPr>
            <a:lvl2pPr marL="2194560" indent="0">
              <a:buNone/>
              <a:defRPr sz="6720"/>
            </a:lvl2pPr>
            <a:lvl3pPr marL="4389120" indent="0">
              <a:buNone/>
              <a:defRPr sz="5760"/>
            </a:lvl3pPr>
            <a:lvl4pPr marL="6583680" indent="0">
              <a:buNone/>
              <a:defRPr sz="4800"/>
            </a:lvl4pPr>
            <a:lvl5pPr marL="8778240" indent="0">
              <a:buNone/>
              <a:defRPr sz="4800"/>
            </a:lvl5pPr>
            <a:lvl6pPr marL="10972800" indent="0">
              <a:buNone/>
              <a:defRPr sz="4800"/>
            </a:lvl6pPr>
            <a:lvl7pPr marL="13167360" indent="0">
              <a:buNone/>
              <a:defRPr sz="4800"/>
            </a:lvl7pPr>
            <a:lvl8pPr marL="15361920" indent="0">
              <a:buNone/>
              <a:defRPr sz="4800"/>
            </a:lvl8pPr>
            <a:lvl9pPr marL="17556480" indent="0">
              <a:buNone/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BF4EB-BE15-AC4A-83D1-3D8FBB272248}" type="datetimeFigureOut">
              <a:rPr lang="en-US" smtClean="0"/>
              <a:t>9/5/2023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8E1D5B-FDE0-4649-8389-6654BD21ED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90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17520" y="1752607"/>
            <a:ext cx="37856160" cy="6362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0" y="8763000"/>
            <a:ext cx="37856160" cy="208864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1752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1BF4EB-BE15-AC4A-83D1-3D8FBB272248}" type="datetimeFigureOut">
              <a:rPr lang="en-US" smtClean="0"/>
              <a:t>9/5/2023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38960" y="30510487"/>
            <a:ext cx="1481328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998160" y="30510487"/>
            <a:ext cx="9875520" cy="1752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7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8E1D5B-FDE0-4649-8389-6654BD21EDC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293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389120" rtl="0" eaLnBrk="1" latinLnBrk="0" hangingPunct="1">
        <a:lnSpc>
          <a:spcPct val="90000"/>
        </a:lnSpc>
        <a:spcBef>
          <a:spcPct val="0"/>
        </a:spcBef>
        <a:buNone/>
        <a:defRPr sz="211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97280" indent="-1097280" algn="l" defTabSz="4389120" rtl="0" eaLnBrk="1" latinLnBrk="0" hangingPunct="1">
        <a:lnSpc>
          <a:spcPct val="90000"/>
        </a:lnSpc>
        <a:spcBef>
          <a:spcPts val="4800"/>
        </a:spcBef>
        <a:buFont typeface="Arial" panose="020B0604020202020204" pitchFamily="34" charset="0"/>
        <a:buChar char="•"/>
        <a:defRPr sz="13440" kern="1200">
          <a:solidFill>
            <a:schemeClr val="tx1"/>
          </a:solidFill>
          <a:latin typeface="+mn-lt"/>
          <a:ea typeface="+mn-ea"/>
          <a:cs typeface="+mn-cs"/>
        </a:defRPr>
      </a:lvl1pPr>
      <a:lvl2pPr marL="32918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11520" kern="1200">
          <a:solidFill>
            <a:schemeClr val="tx1"/>
          </a:solidFill>
          <a:latin typeface="+mn-lt"/>
          <a:ea typeface="+mn-ea"/>
          <a:cs typeface="+mn-cs"/>
        </a:defRPr>
      </a:lvl2pPr>
      <a:lvl3pPr marL="54864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9600" kern="1200">
          <a:solidFill>
            <a:schemeClr val="tx1"/>
          </a:solidFill>
          <a:latin typeface="+mn-lt"/>
          <a:ea typeface="+mn-ea"/>
          <a:cs typeface="+mn-cs"/>
        </a:defRPr>
      </a:lvl3pPr>
      <a:lvl4pPr marL="76809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987552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426464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645920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8653760" indent="-1097280" algn="l" defTabSz="4389120" rtl="0" eaLnBrk="1" latinLnBrk="0" hangingPunct="1">
        <a:lnSpc>
          <a:spcPct val="90000"/>
        </a:lnSpc>
        <a:spcBef>
          <a:spcPts val="2400"/>
        </a:spcBef>
        <a:buFont typeface="Arial" panose="020B0604020202020204" pitchFamily="34" charset="0"/>
        <a:buChar char="•"/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1pPr>
      <a:lvl2pPr marL="21945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2pPr>
      <a:lvl3pPr marL="43891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3pPr>
      <a:lvl4pPr marL="65836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4pPr>
      <a:lvl5pPr marL="877824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6pPr>
      <a:lvl7pPr marL="1316736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7pPr>
      <a:lvl8pPr marL="1536192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8pPr>
      <a:lvl9pPr marL="17556480" algn="l" defTabSz="4389120" rtl="0" eaLnBrk="1" latinLnBrk="0" hangingPunct="1">
        <a:defRPr sz="86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doi.org/10.1128/jb.00268-22" TargetMode="External"/><Relationship Id="rId13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5" Type="http://schemas.openxmlformats.org/officeDocument/2006/relationships/chart" Target="../charts/chart1.xml"/><Relationship Id="rId10" Type="http://schemas.openxmlformats.org/officeDocument/2006/relationships/image" Target="../media/image7.jpe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Picture 77" descr="A diagram of a laboratory&#10;&#10;Description automatically generated">
            <a:extLst>
              <a:ext uri="{FF2B5EF4-FFF2-40B4-BE49-F238E27FC236}">
                <a16:creationId xmlns:a16="http://schemas.microsoft.com/office/drawing/2014/main" id="{F9EABB55-BAA5-43E0-4CB8-2C3D060929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42344" y="23260986"/>
            <a:ext cx="12664664" cy="8865264"/>
          </a:xfrm>
          <a:prstGeom prst="rect">
            <a:avLst/>
          </a:prstGeom>
        </p:spPr>
      </p:pic>
      <p:sp>
        <p:nvSpPr>
          <p:cNvPr id="25" name="Rectangle 7">
            <a:extLst>
              <a:ext uri="{FF2B5EF4-FFF2-40B4-BE49-F238E27FC236}">
                <a16:creationId xmlns:a16="http://schemas.microsoft.com/office/drawing/2014/main" id="{4E5F5241-5525-B067-D510-2CF285FE43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13272" y="20070691"/>
            <a:ext cx="15043181" cy="2217912"/>
          </a:xfrm>
          <a:prstGeom prst="rect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908050"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defTabSz="908050"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2pPr>
            <a:lvl3pPr defTabSz="908050"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3pPr>
            <a:lvl4pPr defTabSz="908050"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4pPr>
            <a:lvl5pPr defTabSz="908050"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5pPr>
            <a:lvl6pPr marL="2468563" indent="-182563" defTabSz="90805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6pPr>
            <a:lvl7pPr marL="2925763" indent="-182563" defTabSz="90805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7pPr>
            <a:lvl8pPr marL="3382963" indent="-182563" defTabSz="90805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8pPr>
            <a:lvl9pPr marL="3840163" indent="-182563" defTabSz="90805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4000" dirty="0"/>
          </a:p>
        </p:txBody>
      </p:sp>
      <p:pic>
        <p:nvPicPr>
          <p:cNvPr id="62" name="Picture 61" descr="A diagram of a diagram&#10;&#10;Description automatically generated with medium confidence">
            <a:extLst>
              <a:ext uri="{FF2B5EF4-FFF2-40B4-BE49-F238E27FC236}">
                <a16:creationId xmlns:a16="http://schemas.microsoft.com/office/drawing/2014/main" id="{4452D297-D012-7DB3-BAC9-FA4FA38662D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23" t="3944" r="49672" b="65684"/>
          <a:stretch/>
        </p:blipFill>
        <p:spPr>
          <a:xfrm>
            <a:off x="14411736" y="12268830"/>
            <a:ext cx="6406146" cy="4165764"/>
          </a:xfrm>
          <a:prstGeom prst="rect">
            <a:avLst/>
          </a:prstGeom>
        </p:spPr>
      </p:pic>
      <p:pic>
        <p:nvPicPr>
          <p:cNvPr id="55" name="Picture 54" descr="A diagram of a diagram&#10;&#10;Description automatically generated with medium confidence">
            <a:extLst>
              <a:ext uri="{FF2B5EF4-FFF2-40B4-BE49-F238E27FC236}">
                <a16:creationId xmlns:a16="http://schemas.microsoft.com/office/drawing/2014/main" id="{00B04FFC-9023-E974-0B5C-3D956577568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656" t="2705" r="1895" b="64642"/>
          <a:stretch/>
        </p:blipFill>
        <p:spPr>
          <a:xfrm>
            <a:off x="21341458" y="12067415"/>
            <a:ext cx="6508195" cy="4478700"/>
          </a:xfrm>
          <a:prstGeom prst="rect">
            <a:avLst/>
          </a:prstGeom>
        </p:spPr>
      </p:pic>
      <p:pic>
        <p:nvPicPr>
          <p:cNvPr id="53" name="Picture 52" descr="A diagram of a diagram&#10;&#10;Description automatically generated with medium confidence">
            <a:extLst>
              <a:ext uri="{FF2B5EF4-FFF2-40B4-BE49-F238E27FC236}">
                <a16:creationId xmlns:a16="http://schemas.microsoft.com/office/drawing/2014/main" id="{F3574D4E-AA46-F960-22CF-3451EA7EFEB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96" t="34856" r="48581" b="33033"/>
          <a:stretch/>
        </p:blipFill>
        <p:spPr>
          <a:xfrm>
            <a:off x="14417653" y="17244459"/>
            <a:ext cx="6463347" cy="4404378"/>
          </a:xfrm>
          <a:prstGeom prst="rect">
            <a:avLst/>
          </a:prstGeom>
        </p:spPr>
      </p:pic>
      <p:pic>
        <p:nvPicPr>
          <p:cNvPr id="51" name="Picture 50" descr="A diagram of a diagram&#10;&#10;Description automatically generated with medium confidence">
            <a:extLst>
              <a:ext uri="{FF2B5EF4-FFF2-40B4-BE49-F238E27FC236}">
                <a16:creationId xmlns:a16="http://schemas.microsoft.com/office/drawing/2014/main" id="{E9C5C04B-B6CD-94F0-BD8E-6FE5B1FC946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0857" t="35819" r="2755" b="33179"/>
          <a:stretch/>
        </p:blipFill>
        <p:spPr>
          <a:xfrm>
            <a:off x="21403825" y="17267020"/>
            <a:ext cx="6362673" cy="4252195"/>
          </a:xfrm>
          <a:prstGeom prst="rect">
            <a:avLst/>
          </a:prstGeom>
        </p:spPr>
      </p:pic>
      <p:pic>
        <p:nvPicPr>
          <p:cNvPr id="73" name="Picture 72">
            <a:extLst>
              <a:ext uri="{FF2B5EF4-FFF2-40B4-BE49-F238E27FC236}">
                <a16:creationId xmlns:a16="http://schemas.microsoft.com/office/drawing/2014/main" id="{A7A7D998-1537-E8F9-1764-9D9D5846D8F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4343" y="26371257"/>
            <a:ext cx="9694508" cy="6058228"/>
          </a:xfrm>
          <a:prstGeom prst="rect">
            <a:avLst/>
          </a:prstGeom>
        </p:spPr>
      </p:pic>
      <p:sp>
        <p:nvSpPr>
          <p:cNvPr id="80" name="TextBox 79">
            <a:extLst>
              <a:ext uri="{FF2B5EF4-FFF2-40B4-BE49-F238E27FC236}">
                <a16:creationId xmlns:a16="http://schemas.microsoft.com/office/drawing/2014/main" id="{5E3ACB04-6977-F574-6117-5F785E6F82B8}"/>
              </a:ext>
            </a:extLst>
          </p:cNvPr>
          <p:cNvSpPr txBox="1"/>
          <p:nvPr/>
        </p:nvSpPr>
        <p:spPr>
          <a:xfrm>
            <a:off x="586680" y="25841175"/>
            <a:ext cx="145605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/>
              <a:t>In vitro </a:t>
            </a:r>
            <a:r>
              <a:rPr lang="en-US" sz="3200" b="1" dirty="0"/>
              <a:t>assay</a:t>
            </a:r>
          </a:p>
        </p:txBody>
      </p:sp>
      <p:sp>
        <p:nvSpPr>
          <p:cNvPr id="4" name="Text Box 2">
            <a:extLst>
              <a:ext uri="{FF2B5EF4-FFF2-40B4-BE49-F238E27FC236}">
                <a16:creationId xmlns:a16="http://schemas.microsoft.com/office/drawing/2014/main" id="{84D82F9A-78FE-D447-51CA-15142E9DFB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119" y="368097"/>
            <a:ext cx="43260962" cy="452604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tx1"/>
            </a:solidFill>
          </a:ln>
        </p:spPr>
        <p:txBody>
          <a:bodyPr lIns="460977" tIns="502920" rIns="460977" bIns="228600">
            <a:spAutoFit/>
          </a:bodyPr>
          <a:lstStyle>
            <a:lvl1pPr defTabSz="998538"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defTabSz="998538"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2pPr>
            <a:lvl3pPr marL="1143000" indent="-228600" defTabSz="998538"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3pPr>
            <a:lvl4pPr marL="1600200" indent="-228600" defTabSz="998538"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4pPr>
            <a:lvl5pPr marL="2057400" indent="-228600" defTabSz="998538"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5pPr>
            <a:lvl6pPr marL="2514600" indent="-228600" defTabSz="998538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6pPr>
            <a:lvl7pPr marL="2971800" indent="-228600" defTabSz="998538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7pPr>
            <a:lvl8pPr marL="3429000" indent="-228600" defTabSz="998538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8pPr>
            <a:lvl9pPr marL="3886200" indent="-228600" defTabSz="998538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9pPr>
          </a:lstStyle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7000" b="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Assessing </a:t>
            </a:r>
            <a:r>
              <a:rPr lang="en-US" sz="7000" b="0" i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in vitro </a:t>
            </a:r>
            <a:r>
              <a:rPr lang="en-US" sz="7000" b="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control of gene expression in </a:t>
            </a:r>
            <a:r>
              <a:rPr lang="en-US" sz="7000" b="0" i="1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Francisella tularensis </a:t>
            </a:r>
            <a:r>
              <a:rPr lang="en-US" sz="7000" b="0" dirty="0">
                <a:solidFill>
                  <a:schemeClr val="tx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by ribosomal protein bS21</a:t>
            </a:r>
            <a:endParaRPr lang="en-US" altLang="en-US" sz="2000" b="0" dirty="0">
              <a:solidFill>
                <a:schemeClr val="tx1"/>
              </a:solidFill>
            </a:endParaRPr>
          </a:p>
          <a:p>
            <a:pPr algn="ctr">
              <a:lnSpc>
                <a:spcPct val="115000"/>
              </a:lnSpc>
            </a:pPr>
            <a:r>
              <a:rPr lang="en-US" sz="4500" u="sng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Benjamin Moore</a:t>
            </a:r>
            <a:r>
              <a:rPr lang="en-US" sz="4500" u="sng" baseline="30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en-US" sz="4500" b="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r>
              <a:rPr lang="en-US" sz="4500" b="0" baseline="30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500" b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Sara Negash</a:t>
            </a:r>
            <a:r>
              <a:rPr lang="en-US" sz="4500" b="0" baseline="30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4500" b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, Hannah Trautmann</a:t>
            </a:r>
            <a:r>
              <a:rPr lang="en-US" sz="4500" b="0" baseline="30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en-US" sz="4500" b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, Kathryn M. Ramsey</a:t>
            </a:r>
            <a:r>
              <a:rPr lang="en-US" sz="4500" b="0" baseline="30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en-US" sz="4500" b="0" baseline="30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,3</a:t>
            </a:r>
            <a:endParaRPr lang="en-US" sz="4500" b="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en-US" altLang="en-US" sz="2000" b="0" baseline="30000" dirty="0">
              <a:solidFill>
                <a:schemeClr val="tx1"/>
              </a:solidFill>
            </a:endParaRPr>
          </a:p>
          <a:p>
            <a:pPr marL="0" lvl="1" indent="0" algn="ctr">
              <a:defRPr/>
            </a:pPr>
            <a:endParaRPr lang="en-US" altLang="en-US" sz="1000" b="0" baseline="30000" dirty="0">
              <a:solidFill>
                <a:schemeClr val="tx1"/>
              </a:solidFill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0" baseline="30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1</a:t>
            </a:r>
            <a:r>
              <a:rPr lang="en-US" sz="2800" b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Cell and Molecular Biology, University of Rhode Island</a:t>
            </a:r>
          </a:p>
          <a:p>
            <a:pPr algn="ctr">
              <a:lnSpc>
                <a:spcPct val="115000"/>
              </a:lnSpc>
            </a:pPr>
            <a:r>
              <a:rPr lang="en-US" sz="2800" b="0" baseline="300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en-US" sz="2800" b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Kinesiology, University of Rhode Island </a:t>
            </a:r>
            <a:endParaRPr lang="en-US" sz="2800" b="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0" baseline="300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3</a:t>
            </a:r>
            <a:r>
              <a:rPr lang="en-US" sz="2800" b="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Biomedical and Pharmaceutical Sciences, University of Rhode Island</a:t>
            </a:r>
            <a:endParaRPr lang="en-US" sz="2800" b="0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230" descr="30%">
            <a:extLst>
              <a:ext uri="{FF2B5EF4-FFF2-40B4-BE49-F238E27FC236}">
                <a16:creationId xmlns:a16="http://schemas.microsoft.com/office/drawing/2014/main" id="{EF68F1E6-65BB-A2BA-8A4B-3F521F8CB2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863" y="5337358"/>
            <a:ext cx="13309600" cy="777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lIns="92195" tIns="46098" rIns="92195" bIns="46098" anchor="ctr"/>
          <a:lstStyle>
            <a:lvl1pPr defTabSz="998538"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 defTabSz="998538"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2pPr>
            <a:lvl3pPr marL="1143000" indent="-228600" defTabSz="998538"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3pPr>
            <a:lvl4pPr marL="1600200" indent="-228600" defTabSz="998538"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4pPr>
            <a:lvl5pPr marL="2057400" indent="-228600" defTabSz="998538"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5pPr>
            <a:lvl6pPr marL="2514600" indent="-228600" defTabSz="998538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6pPr>
            <a:lvl7pPr marL="2971800" indent="-228600" defTabSz="998538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7pPr>
            <a:lvl8pPr marL="3429000" indent="-228600" defTabSz="998538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8pPr>
            <a:lvl9pPr marL="3886200" indent="-228600" defTabSz="998538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4000" dirty="0">
                <a:solidFill>
                  <a:schemeClr val="tx1"/>
                </a:solidFill>
              </a:rPr>
              <a:t>Introduction</a:t>
            </a:r>
          </a:p>
        </p:txBody>
      </p:sp>
      <p:sp>
        <p:nvSpPr>
          <p:cNvPr id="14" name="TextBox 36">
            <a:extLst>
              <a:ext uri="{FF2B5EF4-FFF2-40B4-BE49-F238E27FC236}">
                <a16:creationId xmlns:a16="http://schemas.microsoft.com/office/drawing/2014/main" id="{BC794AC1-474B-FFEC-1EDD-9EAE160A9C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763" y="6163324"/>
            <a:ext cx="12877800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altLang="en-US" sz="3000" b="1" dirty="0"/>
              <a:t>The bacterial pathogen </a:t>
            </a:r>
            <a:r>
              <a:rPr lang="en-US" altLang="en-US" sz="3000" b="1" i="1" dirty="0"/>
              <a:t>Francisella tularensis</a:t>
            </a:r>
            <a:r>
              <a:rPr lang="en-US" altLang="en-US" sz="3000" b="1" dirty="0"/>
              <a:t> and ribosomal protein bS21</a:t>
            </a: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3860824A-75FE-4291-8CA5-D212A9CD8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/>
        </p:blipFill>
        <p:spPr bwMode="auto">
          <a:xfrm>
            <a:off x="648728" y="6838254"/>
            <a:ext cx="3662049" cy="3844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7">
            <a:extLst>
              <a:ext uri="{FF2B5EF4-FFF2-40B4-BE49-F238E27FC236}">
                <a16:creationId xmlns:a16="http://schemas.microsoft.com/office/drawing/2014/main" id="{222227B7-F8A3-5102-CF87-CBEAB1EF66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4874" y="6115232"/>
            <a:ext cx="13309600" cy="9050781"/>
          </a:xfrm>
          <a:prstGeom prst="rect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908050"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defTabSz="908050"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2pPr>
            <a:lvl3pPr defTabSz="908050"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3pPr>
            <a:lvl4pPr defTabSz="908050"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4pPr>
            <a:lvl5pPr defTabSz="908050"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5pPr>
            <a:lvl6pPr marL="2468563" indent="-182563" defTabSz="90805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6pPr>
            <a:lvl7pPr marL="2925763" indent="-182563" defTabSz="90805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7pPr>
            <a:lvl8pPr marL="3382963" indent="-182563" defTabSz="90805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8pPr>
            <a:lvl9pPr marL="3840163" indent="-182563" defTabSz="90805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4000" dirty="0"/>
          </a:p>
        </p:txBody>
      </p:sp>
      <p:sp>
        <p:nvSpPr>
          <p:cNvPr id="19" name="TextBox 72">
            <a:extLst>
              <a:ext uri="{FF2B5EF4-FFF2-40B4-BE49-F238E27FC236}">
                <a16:creationId xmlns:a16="http://schemas.microsoft.com/office/drawing/2014/main" id="{E13167C5-8637-E64C-6CD0-BDEDB1F86A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680" y="10752391"/>
            <a:ext cx="382838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000" b="1" dirty="0">
                <a:cs typeface="Times New Roman" panose="02020603050405020304" pitchFamily="18" charset="0"/>
              </a:rPr>
              <a:t>Figure 1</a:t>
            </a:r>
            <a:r>
              <a:rPr lang="en-US" sz="2000" dirty="0">
                <a:cs typeface="Times New Roman" panose="02020603050405020304" pitchFamily="18" charset="0"/>
              </a:rPr>
              <a:t>. </a:t>
            </a:r>
            <a:r>
              <a:rPr lang="en-US" sz="2000" i="1" dirty="0">
                <a:cs typeface="Times New Roman" panose="02020603050405020304" pitchFamily="18" charset="0"/>
              </a:rPr>
              <a:t>F. tularensis </a:t>
            </a:r>
            <a:r>
              <a:rPr lang="en-US" sz="2000" dirty="0">
                <a:cs typeface="Times New Roman" panose="02020603050405020304" pitchFamily="18" charset="0"/>
              </a:rPr>
              <a:t>cells (blue) inside macrophage (yellow). Fischer, PNAS cover, 2006.</a:t>
            </a:r>
          </a:p>
        </p:txBody>
      </p:sp>
      <p:sp>
        <p:nvSpPr>
          <p:cNvPr id="23" name="TextBox 82">
            <a:extLst>
              <a:ext uri="{FF2B5EF4-FFF2-40B4-BE49-F238E27FC236}">
                <a16:creationId xmlns:a16="http://schemas.microsoft.com/office/drawing/2014/main" id="{FB1E616C-3F2A-4C01-5FC6-FCFAD363FC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69581" y="13860215"/>
            <a:ext cx="455036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n-US" altLang="en-US" sz="2000" b="1" dirty="0"/>
              <a:t>Figure 2. </a:t>
            </a:r>
            <a:r>
              <a:rPr lang="en-US" altLang="en-US" sz="2000" b="0" dirty="0"/>
              <a:t>The location of bS21 in the 30S subunit in </a:t>
            </a:r>
            <a:r>
              <a:rPr lang="en-US" altLang="en-US" sz="2000" b="0" i="1" dirty="0"/>
              <a:t>Escherichia coli</a:t>
            </a:r>
            <a:r>
              <a:rPr lang="en-US" altLang="en-US" sz="2000" b="0" dirty="0"/>
              <a:t>.  PDB 4V50; figure made by Dr. Gregory.</a:t>
            </a:r>
          </a:p>
        </p:txBody>
      </p:sp>
      <p:sp>
        <p:nvSpPr>
          <p:cNvPr id="41" name="Rectangle 230" descr="30%">
            <a:extLst>
              <a:ext uri="{FF2B5EF4-FFF2-40B4-BE49-F238E27FC236}">
                <a16:creationId xmlns:a16="http://schemas.microsoft.com/office/drawing/2014/main" id="{6E3A7E1F-C6AB-EF42-0055-38EA795535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32899" y="22392187"/>
            <a:ext cx="15011819" cy="79567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lIns="92195" tIns="46098" rIns="92195" bIns="46098" anchor="ctr"/>
          <a:lstStyle>
            <a:lvl1pPr defTabSz="998538"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 defTabSz="998538"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2pPr>
            <a:lvl3pPr marL="1143000" indent="-228600" defTabSz="998538"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3pPr>
            <a:lvl4pPr marL="1600200" indent="-228600" defTabSz="998538"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4pPr>
            <a:lvl5pPr marL="2057400" indent="-228600" defTabSz="998538"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5pPr>
            <a:lvl6pPr marL="2514600" indent="-228600" defTabSz="998538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6pPr>
            <a:lvl7pPr marL="2971800" indent="-228600" defTabSz="998538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7pPr>
            <a:lvl8pPr marL="3429000" indent="-228600" defTabSz="998538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8pPr>
            <a:lvl9pPr marL="3886200" indent="-228600" defTabSz="998538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4000" dirty="0">
                <a:solidFill>
                  <a:schemeClr val="tx1"/>
                </a:solidFill>
              </a:rPr>
              <a:t>Acknowledgements</a:t>
            </a:r>
          </a:p>
        </p:txBody>
      </p:sp>
      <p:sp>
        <p:nvSpPr>
          <p:cNvPr id="42" name="Rectangle 230" descr="30%">
            <a:extLst>
              <a:ext uri="{FF2B5EF4-FFF2-40B4-BE49-F238E27FC236}">
                <a16:creationId xmlns:a16="http://schemas.microsoft.com/office/drawing/2014/main" id="{5F9B6A29-015F-9489-04B7-8CB58F87D7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26576" y="27965929"/>
            <a:ext cx="15011819" cy="7308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lIns="92195" tIns="46098" rIns="92195" bIns="46098" anchor="ctr"/>
          <a:lstStyle>
            <a:lvl1pPr defTabSz="998538"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 defTabSz="998538"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2pPr>
            <a:lvl3pPr marL="1143000" indent="-228600" defTabSz="998538"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3pPr>
            <a:lvl4pPr marL="1600200" indent="-228600" defTabSz="998538"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4pPr>
            <a:lvl5pPr marL="2057400" indent="-228600" defTabSz="998538"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5pPr>
            <a:lvl6pPr marL="2514600" indent="-228600" defTabSz="998538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6pPr>
            <a:lvl7pPr marL="2971800" indent="-228600" defTabSz="998538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7pPr>
            <a:lvl8pPr marL="3429000" indent="-228600" defTabSz="998538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8pPr>
            <a:lvl9pPr marL="3886200" indent="-228600" defTabSz="998538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4000" dirty="0">
                <a:solidFill>
                  <a:schemeClr val="tx1"/>
                </a:solidFill>
              </a:rPr>
              <a:t>References</a:t>
            </a:r>
          </a:p>
        </p:txBody>
      </p:sp>
      <p:sp>
        <p:nvSpPr>
          <p:cNvPr id="43" name="Text Box 95">
            <a:extLst>
              <a:ext uri="{FF2B5EF4-FFF2-40B4-BE49-F238E27FC236}">
                <a16:creationId xmlns:a16="http://schemas.microsoft.com/office/drawing/2014/main" id="{D5C9C1E2-89EF-0932-603F-660EF9E4F6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03826" y="23477613"/>
            <a:ext cx="14830175" cy="1085446"/>
          </a:xfrm>
          <a:prstGeom prst="rect">
            <a:avLst/>
          </a:prstGeom>
          <a:solidFill>
            <a:schemeClr val="bg1"/>
          </a:solidFill>
          <a:ln w="3175">
            <a:noFill/>
            <a:miter lim="800000"/>
            <a:headEnd/>
            <a:tailEnd/>
          </a:ln>
        </p:spPr>
        <p:txBody>
          <a:bodyPr wrap="square" lIns="502920" tIns="49794" rIns="502920" bIns="49794">
            <a:spAutoFit/>
          </a:bodyPr>
          <a:lstStyle>
            <a:lvl1pPr defTabSz="998538"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 defTabSz="998538"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2pPr>
            <a:lvl3pPr marL="1143000" indent="-228600" defTabSz="998538"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3pPr>
            <a:lvl4pPr marL="1600200" indent="-228600" defTabSz="998538"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4pPr>
            <a:lvl5pPr marL="2057400" indent="-228600" defTabSz="998538"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5pPr>
            <a:lvl6pPr marL="2514600" indent="-228600" defTabSz="998538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6pPr>
            <a:lvl7pPr marL="2971800" indent="-228600" defTabSz="998538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7pPr>
            <a:lvl8pPr marL="3429000" indent="-228600" defTabSz="998538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8pPr>
            <a:lvl9pPr marL="3886200" indent="-228600" defTabSz="998538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altLang="en-US" sz="3200" b="0" dirty="0">
                <a:solidFill>
                  <a:schemeClr val="tx1"/>
                </a:solidFill>
                <a:latin typeface="+mn-lt"/>
              </a:rPr>
              <a:t>We thank the members of the Ramsey lab for their support on this project as well as Dr. Steven Gregory and the Gregory lab. </a:t>
            </a:r>
          </a:p>
        </p:txBody>
      </p:sp>
      <p:sp>
        <p:nvSpPr>
          <p:cNvPr id="44" name="Rectangle 230" descr="30%">
            <a:extLst>
              <a:ext uri="{FF2B5EF4-FFF2-40B4-BE49-F238E27FC236}">
                <a16:creationId xmlns:a16="http://schemas.microsoft.com/office/drawing/2014/main" id="{E15022AF-FA0B-1694-E401-6C0275276F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13272" y="19357732"/>
            <a:ext cx="15043181" cy="7308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lIns="92195" tIns="46098" rIns="92195" bIns="46098" anchor="ctr"/>
          <a:lstStyle>
            <a:lvl1pPr defTabSz="998538"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 defTabSz="998538"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2pPr>
            <a:lvl3pPr marL="1143000" indent="-228600" defTabSz="998538"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3pPr>
            <a:lvl4pPr marL="1600200" indent="-228600" defTabSz="998538"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4pPr>
            <a:lvl5pPr marL="2057400" indent="-228600" defTabSz="998538"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5pPr>
            <a:lvl6pPr marL="2514600" indent="-228600" defTabSz="998538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6pPr>
            <a:lvl7pPr marL="2971800" indent="-228600" defTabSz="998538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7pPr>
            <a:lvl8pPr marL="3429000" indent="-228600" defTabSz="998538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8pPr>
            <a:lvl9pPr marL="3886200" indent="-228600" defTabSz="998538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4000" dirty="0">
                <a:solidFill>
                  <a:schemeClr val="tx1"/>
                </a:solidFill>
              </a:rPr>
              <a:t>In Progress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6936094-154D-F5E1-6E12-C0955CCD42AD}"/>
              </a:ext>
            </a:extLst>
          </p:cNvPr>
          <p:cNvSpPr txBox="1"/>
          <p:nvPr/>
        </p:nvSpPr>
        <p:spPr>
          <a:xfrm>
            <a:off x="28886244" y="20274315"/>
            <a:ext cx="15011819" cy="15696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514350" indent="-514350" algn="just">
              <a:buAutoNum type="arabicPeriod"/>
            </a:pPr>
            <a:r>
              <a:rPr lang="en-US" sz="3200" u="none" strike="noStrike" dirty="0">
                <a:effectLst/>
                <a:cs typeface="Times New Roman" panose="02020603050405020304" pitchFamily="18" charset="0"/>
              </a:rPr>
              <a:t>Purify active </a:t>
            </a:r>
            <a:r>
              <a:rPr lang="en-US" sz="3200" i="1" u="none" strike="noStrike" dirty="0">
                <a:effectLst/>
                <a:cs typeface="Times New Roman" panose="02020603050405020304" pitchFamily="18" charset="0"/>
              </a:rPr>
              <a:t>Francisella tularensis </a:t>
            </a:r>
            <a:r>
              <a:rPr lang="en-US" sz="3200" u="none" strike="noStrike" dirty="0">
                <a:effectLst/>
                <a:cs typeface="Times New Roman" panose="02020603050405020304" pitchFamily="18" charset="0"/>
              </a:rPr>
              <a:t>ribosomes.</a:t>
            </a:r>
          </a:p>
          <a:p>
            <a:pPr marL="971550" lvl="1" indent="-514350" algn="just">
              <a:buFont typeface="Arial" panose="020B0604020202020204" pitchFamily="34" charset="0"/>
              <a:buChar char="•"/>
            </a:pPr>
            <a:r>
              <a:rPr lang="en-US" sz="3200" dirty="0">
                <a:cs typeface="Times New Roman" panose="02020603050405020304" pitchFamily="18" charset="0"/>
              </a:rPr>
              <a:t>Optimize growth conditions for cells and purification steps.</a:t>
            </a:r>
          </a:p>
          <a:p>
            <a:pPr marL="514350" indent="-514350" algn="l">
              <a:buAutoNum type="arabicPeriod"/>
            </a:pPr>
            <a:r>
              <a:rPr lang="en-US" sz="3200" dirty="0">
                <a:cs typeface="Times New Roman" panose="02020603050405020304" pitchFamily="18" charset="0"/>
              </a:rPr>
              <a:t>Test translation efficiency of specific 5’ UTRs using the </a:t>
            </a:r>
            <a:r>
              <a:rPr lang="en-US" sz="3200" i="1" dirty="0">
                <a:cs typeface="Times New Roman" panose="02020603050405020304" pitchFamily="18" charset="0"/>
              </a:rPr>
              <a:t>in vitro </a:t>
            </a:r>
            <a:r>
              <a:rPr lang="en-US" sz="3200" dirty="0">
                <a:cs typeface="Times New Roman" panose="02020603050405020304" pitchFamily="18" charset="0"/>
              </a:rPr>
              <a:t>assay.</a:t>
            </a:r>
          </a:p>
        </p:txBody>
      </p:sp>
      <p:sp>
        <p:nvSpPr>
          <p:cNvPr id="37" name="Rectangle 230" descr="30%">
            <a:extLst>
              <a:ext uri="{FF2B5EF4-FFF2-40B4-BE49-F238E27FC236}">
                <a16:creationId xmlns:a16="http://schemas.microsoft.com/office/drawing/2014/main" id="{2C59B327-D3F5-5649-E9EB-8774FC1157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150" y="15388168"/>
            <a:ext cx="13302719" cy="88607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square" lIns="92195" tIns="46098" rIns="92195" bIns="46098" anchor="ctr"/>
          <a:lstStyle>
            <a:lvl1pPr defTabSz="998538"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 defTabSz="998538"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2pPr>
            <a:lvl3pPr marL="1143000" indent="-228600" defTabSz="998538"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3pPr>
            <a:lvl4pPr marL="1600200" indent="-228600" defTabSz="998538"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4pPr>
            <a:lvl5pPr marL="2057400" indent="-228600" defTabSz="998538"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5pPr>
            <a:lvl6pPr marL="2514600" indent="-228600" defTabSz="998538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6pPr>
            <a:lvl7pPr marL="2971800" indent="-228600" defTabSz="998538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7pPr>
            <a:lvl8pPr marL="3429000" indent="-228600" defTabSz="998538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8pPr>
            <a:lvl9pPr marL="3886200" indent="-228600" defTabSz="998538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4000" dirty="0">
                <a:solidFill>
                  <a:schemeClr val="tx1"/>
                </a:solidFill>
              </a:rPr>
              <a:t>Assessing regulation of translation by bS21-2</a:t>
            </a:r>
          </a:p>
        </p:txBody>
      </p:sp>
      <p:sp>
        <p:nvSpPr>
          <p:cNvPr id="97" name="Rectangle 7">
            <a:extLst>
              <a:ext uri="{FF2B5EF4-FFF2-40B4-BE49-F238E27FC236}">
                <a16:creationId xmlns:a16="http://schemas.microsoft.com/office/drawing/2014/main" id="{EF09CF88-D7F6-F891-3036-809A7B36F2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01538" y="6115233"/>
            <a:ext cx="15043180" cy="13128531"/>
          </a:xfrm>
          <a:prstGeom prst="rect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908050"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defTabSz="908050"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2pPr>
            <a:lvl3pPr defTabSz="908050"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3pPr>
            <a:lvl4pPr defTabSz="908050"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4pPr>
            <a:lvl5pPr defTabSz="908050"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5pPr>
            <a:lvl6pPr marL="2468563" indent="-182563" defTabSz="90805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6pPr>
            <a:lvl7pPr marL="2925763" indent="-182563" defTabSz="90805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7pPr>
            <a:lvl8pPr marL="3382963" indent="-182563" defTabSz="90805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8pPr>
            <a:lvl9pPr marL="3840163" indent="-182563" defTabSz="90805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4000" dirty="0"/>
          </a:p>
        </p:txBody>
      </p:sp>
      <p:sp>
        <p:nvSpPr>
          <p:cNvPr id="125" name="Rectangle 7">
            <a:extLst>
              <a:ext uri="{FF2B5EF4-FFF2-40B4-BE49-F238E27FC236}">
                <a16:creationId xmlns:a16="http://schemas.microsoft.com/office/drawing/2014/main" id="{DFBCAB7C-F5D8-496C-B1BA-DD5CEE3CE8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41860" y="6115232"/>
            <a:ext cx="14668588" cy="26386740"/>
          </a:xfrm>
          <a:prstGeom prst="rect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908050"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defTabSz="908050"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2pPr>
            <a:lvl3pPr defTabSz="908050"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3pPr>
            <a:lvl4pPr defTabSz="908050"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4pPr>
            <a:lvl5pPr defTabSz="908050"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5pPr>
            <a:lvl6pPr marL="2468563" indent="-182563" defTabSz="90805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6pPr>
            <a:lvl7pPr marL="2925763" indent="-182563" defTabSz="90805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7pPr>
            <a:lvl8pPr marL="3382963" indent="-182563" defTabSz="90805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8pPr>
            <a:lvl9pPr marL="3840163" indent="-182563" defTabSz="90805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4000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D0FA585-C5C3-1D32-E2FE-4983735A3231}"/>
              </a:ext>
            </a:extLst>
          </p:cNvPr>
          <p:cNvGrpSpPr/>
          <p:nvPr/>
        </p:nvGrpSpPr>
        <p:grpSpPr>
          <a:xfrm>
            <a:off x="9096065" y="9790747"/>
            <a:ext cx="3981123" cy="3996193"/>
            <a:chOff x="7982067" y="1567849"/>
            <a:chExt cx="3981123" cy="3996193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C6ED276-AC29-6E81-2E23-2164EA6D9BB7}"/>
                </a:ext>
              </a:extLst>
            </p:cNvPr>
            <p:cNvGrpSpPr/>
            <p:nvPr/>
          </p:nvGrpSpPr>
          <p:grpSpPr>
            <a:xfrm>
              <a:off x="7982067" y="1567849"/>
              <a:ext cx="3981123" cy="3996193"/>
              <a:chOff x="459105" y="1567849"/>
              <a:chExt cx="3981123" cy="3996193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3823B9D7-AC5B-E30D-DC16-1A80441FAD4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/>
              <a:srcRect t="25" b="25"/>
              <a:stretch/>
            </p:blipFill>
            <p:spPr>
              <a:xfrm>
                <a:off x="459105" y="1567849"/>
                <a:ext cx="3010838" cy="3996193"/>
              </a:xfrm>
              <a:prstGeom prst="rect">
                <a:avLst/>
              </a:prstGeom>
            </p:spPr>
          </p:pic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9F2108D-69B9-DEC1-44E0-C38E0E4C4C9C}"/>
                  </a:ext>
                </a:extLst>
              </p:cNvPr>
              <p:cNvSpPr txBox="1"/>
              <p:nvPr/>
            </p:nvSpPr>
            <p:spPr>
              <a:xfrm>
                <a:off x="2277272" y="4445640"/>
                <a:ext cx="2162956" cy="10218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19062">
                  <a:lnSpc>
                    <a:spcPct val="150000"/>
                  </a:lnSpc>
                </a:pPr>
                <a:r>
                  <a:rPr lang="en-US" sz="1400" b="1" dirty="0">
                    <a:solidFill>
                      <a:srgbClr val="00B050"/>
                    </a:solidFill>
                    <a:latin typeface="Arial" charset="0"/>
                    <a:ea typeface="Arial" charset="0"/>
                    <a:cs typeface="Arial" charset="0"/>
                  </a:rPr>
                  <a:t>P-site tRNA ASL </a:t>
                </a:r>
              </a:p>
              <a:p>
                <a:pPr marL="119062">
                  <a:lnSpc>
                    <a:spcPct val="150000"/>
                  </a:lnSpc>
                </a:pPr>
                <a:r>
                  <a:rPr lang="en-US" sz="1400" b="1" dirty="0">
                    <a:solidFill>
                      <a:srgbClr val="C00000"/>
                    </a:solidFill>
                    <a:latin typeface="Arial" charset="0"/>
                    <a:ea typeface="Arial" charset="0"/>
                    <a:cs typeface="Arial" charset="0"/>
                  </a:rPr>
                  <a:t>mRNA (P-site codon)</a:t>
                </a:r>
              </a:p>
              <a:p>
                <a:pPr marL="119062">
                  <a:lnSpc>
                    <a:spcPct val="150000"/>
                  </a:lnSpc>
                </a:pPr>
                <a:endParaRPr lang="en-US" sz="1400" b="1" dirty="0">
                  <a:solidFill>
                    <a:srgbClr val="C00000"/>
                  </a:solidFill>
                  <a:latin typeface="Arial" charset="0"/>
                  <a:ea typeface="Arial" charset="0"/>
                  <a:cs typeface="Arial" charset="0"/>
                </a:endParaRP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9454481A-CE95-CDA1-03AD-57AABAD86806}"/>
                  </a:ext>
                </a:extLst>
              </p:cNvPr>
              <p:cNvSpPr txBox="1"/>
              <p:nvPr/>
            </p:nvSpPr>
            <p:spPr>
              <a:xfrm>
                <a:off x="2821153" y="2129217"/>
                <a:ext cx="138025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Arial" charset="0"/>
                    <a:ea typeface="Arial" charset="0"/>
                    <a:cs typeface="Arial" charset="0"/>
                  </a:rPr>
                  <a:t>mRNA channel</a:t>
                </a:r>
              </a:p>
            </p:txBody>
          </p: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8B929A54-1294-78E9-5ED3-16F093196245}"/>
                  </a:ext>
                </a:extLst>
              </p:cNvPr>
              <p:cNvCxnSpPr/>
              <p:nvPr/>
            </p:nvCxnSpPr>
            <p:spPr>
              <a:xfrm flipH="1">
                <a:off x="2673304" y="2478385"/>
                <a:ext cx="684348" cy="546207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367BEA4B-D5E9-0AB3-5B49-6AE5045C7793}"/>
                  </a:ext>
                </a:extLst>
              </p:cNvPr>
              <p:cNvSpPr txBox="1"/>
              <p:nvPr/>
            </p:nvSpPr>
            <p:spPr>
              <a:xfrm>
                <a:off x="3436365" y="2754842"/>
                <a:ext cx="798617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latin typeface="Arial" charset="0"/>
                    <a:ea typeface="Arial" charset="0"/>
                    <a:cs typeface="Arial" charset="0"/>
                  </a:rPr>
                  <a:t>bS21</a:t>
                </a:r>
              </a:p>
            </p:txBody>
          </p:sp>
        </p:grp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470C8A76-32BE-569F-2B0F-8BC814E0CBA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787537" y="2994482"/>
              <a:ext cx="231300" cy="42843"/>
            </a:xfrm>
            <a:prstGeom prst="line">
              <a:avLst/>
            </a:prstGeom>
            <a:ln w="9525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7771C07B-9C4F-0421-FC00-7C67FA2487F0}"/>
              </a:ext>
            </a:extLst>
          </p:cNvPr>
          <p:cNvSpPr txBox="1"/>
          <p:nvPr/>
        </p:nvSpPr>
        <p:spPr>
          <a:xfrm>
            <a:off x="4432327" y="7202335"/>
            <a:ext cx="5739186" cy="267765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i="1" dirty="0"/>
              <a:t>Francisella tularensis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Gram-negative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800" dirty="0"/>
              <a:t>Causes tularemia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sz="2800" dirty="0"/>
              <a:t>Potential bioweapon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en-US" sz="2800" dirty="0"/>
              <a:t>Type VI secretion system is critical for virulence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8FF2A87-A28D-F2E8-E2E1-35A6CC53E3E5}"/>
              </a:ext>
            </a:extLst>
          </p:cNvPr>
          <p:cNvSpPr txBox="1"/>
          <p:nvPr/>
        </p:nvSpPr>
        <p:spPr>
          <a:xfrm>
            <a:off x="1091701" y="12054435"/>
            <a:ext cx="7340651" cy="267765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en-US" sz="2800" b="1" dirty="0"/>
              <a:t>Small subunit ribosomal protein bS21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Three homologs encoded by </a:t>
            </a:r>
            <a:r>
              <a:rPr lang="en-US" sz="2800" i="1" dirty="0"/>
              <a:t>F. tularensis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Possibly regulate translation initiation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800" dirty="0"/>
              <a:t>bS21-2 positively controls translation of type VI secretion system proteins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bS21-2 necessary for intramacrophage growth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BDEB183-CC9E-9FF8-CCD6-31A089136B70}"/>
              </a:ext>
            </a:extLst>
          </p:cNvPr>
          <p:cNvSpPr txBox="1"/>
          <p:nvPr/>
        </p:nvSpPr>
        <p:spPr>
          <a:xfrm>
            <a:off x="586680" y="16638030"/>
            <a:ext cx="9733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/>
              <a:t>In vivo </a:t>
            </a:r>
            <a:r>
              <a:rPr lang="en-US" sz="3200" b="1" dirty="0"/>
              <a:t>assay</a:t>
            </a:r>
            <a:endParaRPr lang="en-US" sz="3600" b="1" dirty="0"/>
          </a:p>
        </p:txBody>
      </p:sp>
      <p:sp>
        <p:nvSpPr>
          <p:cNvPr id="35" name="Text Box 95">
            <a:extLst>
              <a:ext uri="{FF2B5EF4-FFF2-40B4-BE49-F238E27FC236}">
                <a16:creationId xmlns:a16="http://schemas.microsoft.com/office/drawing/2014/main" id="{D9F4A7F8-96EE-17C4-6042-6A7D998FD4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03826" y="28800387"/>
            <a:ext cx="14830176" cy="3547658"/>
          </a:xfrm>
          <a:prstGeom prst="rect">
            <a:avLst/>
          </a:prstGeom>
          <a:solidFill>
            <a:schemeClr val="bg1"/>
          </a:solidFill>
          <a:ln w="3175">
            <a:noFill/>
            <a:miter lim="800000"/>
            <a:headEnd/>
            <a:tailEnd/>
          </a:ln>
        </p:spPr>
        <p:txBody>
          <a:bodyPr wrap="square" lIns="502920" tIns="49794" rIns="502920" bIns="49794">
            <a:spAutoFit/>
          </a:bodyPr>
          <a:lstStyle>
            <a:lvl1pPr defTabSz="998538"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 defTabSz="998538"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2pPr>
            <a:lvl3pPr marL="1143000" indent="-228600" defTabSz="998538"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3pPr>
            <a:lvl4pPr marL="1600200" indent="-228600" defTabSz="998538"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4pPr>
            <a:lvl5pPr marL="2057400" indent="-228600" defTabSz="998538"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5pPr>
            <a:lvl6pPr marL="2514600" indent="-228600" defTabSz="998538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6pPr>
            <a:lvl7pPr marL="2971800" indent="-228600" defTabSz="998538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7pPr>
            <a:lvl8pPr marL="3429000" indent="-228600" defTabSz="998538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8pPr>
            <a:lvl9pPr marL="3886200" indent="-228600" defTabSz="998538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en-US" sz="3200" b="0" dirty="0">
                <a:solidFill>
                  <a:schemeClr val="tx1"/>
                </a:solidFill>
                <a:effectLst/>
                <a:latin typeface="+mn-lt"/>
              </a:rPr>
              <a:t>Trautmann, H. S., Ramsey, K. M. (2022). A Ribosomal Protein Homolog Governs Gene Expression and Virulence in a Bacterial Pathogen. </a:t>
            </a:r>
            <a:r>
              <a:rPr lang="en-US" sz="3200" b="0" i="1" dirty="0">
                <a:solidFill>
                  <a:schemeClr val="tx1"/>
                </a:solidFill>
                <a:effectLst/>
                <a:latin typeface="+mn-lt"/>
              </a:rPr>
              <a:t>Journal of Bacteriology</a:t>
            </a:r>
            <a:r>
              <a:rPr lang="en-US" sz="3200" b="0" dirty="0">
                <a:solidFill>
                  <a:schemeClr val="tx1"/>
                </a:solidFill>
                <a:effectLst/>
                <a:latin typeface="+mn-lt"/>
              </a:rPr>
              <a:t>, </a:t>
            </a:r>
            <a:r>
              <a:rPr lang="en-US" sz="3200" b="0" i="1" dirty="0">
                <a:solidFill>
                  <a:schemeClr val="tx1"/>
                </a:solidFill>
                <a:effectLst/>
                <a:latin typeface="+mn-lt"/>
              </a:rPr>
              <a:t>204</a:t>
            </a:r>
            <a:r>
              <a:rPr lang="en-US" sz="3200" b="0" dirty="0">
                <a:solidFill>
                  <a:schemeClr val="tx1"/>
                </a:solidFill>
                <a:effectLst/>
                <a:latin typeface="+mn-lt"/>
              </a:rPr>
              <a:t>(10), e0026822. </a:t>
            </a:r>
            <a:r>
              <a:rPr lang="en-US" sz="3200" b="0" dirty="0">
                <a:solidFill>
                  <a:schemeClr val="tx1"/>
                </a:solidFill>
                <a:effectLst/>
                <a:latin typeface="+mn-lt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https://doi.org/10.1128/jb.00268-22</a:t>
            </a:r>
            <a:endParaRPr lang="en-US" sz="3200" b="0" dirty="0">
              <a:solidFill>
                <a:schemeClr val="tx1"/>
              </a:solidFill>
              <a:effectLst/>
              <a:latin typeface="+mn-lt"/>
            </a:endParaRPr>
          </a:p>
          <a:p>
            <a:endParaRPr lang="en-US" sz="3200" b="0" dirty="0">
              <a:solidFill>
                <a:schemeClr val="tx1"/>
              </a:solidFill>
              <a:latin typeface="+mn-lt"/>
            </a:endParaRPr>
          </a:p>
          <a:p>
            <a:pPr algn="just"/>
            <a:r>
              <a:rPr lang="en-US" sz="3200" b="0" dirty="0">
                <a:solidFill>
                  <a:schemeClr val="tx1"/>
                </a:solidFill>
                <a:effectLst/>
                <a:latin typeface="+mn-lt"/>
              </a:rPr>
              <a:t>Trautmann, H.S., Schmidt, S.S., Gregory, S.T, Ramsey, K. M.(2023) Ribosome heterogeneity results in leader sequence-mediated regulation of protein synthesis in </a:t>
            </a:r>
            <a:r>
              <a:rPr lang="en-US" sz="3200" b="0" i="1" dirty="0">
                <a:solidFill>
                  <a:schemeClr val="tx1"/>
                </a:solidFill>
                <a:effectLst/>
                <a:latin typeface="+mn-lt"/>
              </a:rPr>
              <a:t>Francisella tularensis</a:t>
            </a:r>
            <a:r>
              <a:rPr lang="en-US" sz="3200" b="0" dirty="0">
                <a:solidFill>
                  <a:schemeClr val="tx1"/>
                </a:solidFill>
                <a:effectLst/>
                <a:latin typeface="+mn-lt"/>
              </a:rPr>
              <a:t>. </a:t>
            </a:r>
            <a:r>
              <a:rPr lang="en-US" sz="3200" b="0" i="1" dirty="0">
                <a:solidFill>
                  <a:schemeClr val="tx1"/>
                </a:solidFill>
                <a:effectLst/>
                <a:latin typeface="+mn-lt"/>
              </a:rPr>
              <a:t>Journal of Bacteriology. </a:t>
            </a:r>
            <a:r>
              <a:rPr lang="en-US" sz="3200" b="0" dirty="0">
                <a:solidFill>
                  <a:schemeClr val="tx1"/>
                </a:solidFill>
                <a:effectLst/>
                <a:latin typeface="+mn-lt"/>
              </a:rPr>
              <a:t>In press.</a:t>
            </a:r>
          </a:p>
        </p:txBody>
      </p:sp>
      <p:sp>
        <p:nvSpPr>
          <p:cNvPr id="59" name="AutoShape 2">
            <a:extLst>
              <a:ext uri="{FF2B5EF4-FFF2-40B4-BE49-F238E27FC236}">
                <a16:creationId xmlns:a16="http://schemas.microsoft.com/office/drawing/2014/main" id="{5DCF2DDA-A3BE-9DE1-58F0-6A446670B3C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0046950" y="14465300"/>
            <a:ext cx="3797300" cy="398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60" name="AutoShape 4">
            <a:extLst>
              <a:ext uri="{FF2B5EF4-FFF2-40B4-BE49-F238E27FC236}">
                <a16:creationId xmlns:a16="http://schemas.microsoft.com/office/drawing/2014/main" id="{03A42D8D-9E6A-EDD9-EF90-B6DC841B800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0119634" y="14594922"/>
            <a:ext cx="3797300" cy="398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EA39C4BA-6AFC-D21A-4559-BADB6BA4BC92}"/>
              </a:ext>
            </a:extLst>
          </p:cNvPr>
          <p:cNvSpPr txBox="1"/>
          <p:nvPr/>
        </p:nvSpPr>
        <p:spPr>
          <a:xfrm>
            <a:off x="826580" y="20955246"/>
            <a:ext cx="113216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Figure 3. </a:t>
            </a:r>
            <a:r>
              <a:rPr lang="en-US" sz="2000" dirty="0"/>
              <a:t>Diagram of plasmid-encoded translational reporter and processes leading to reporter production.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C1544DDD-5764-B5B2-74C2-7682C1A043E1}"/>
              </a:ext>
            </a:extLst>
          </p:cNvPr>
          <p:cNvSpPr txBox="1"/>
          <p:nvPr/>
        </p:nvSpPr>
        <p:spPr>
          <a:xfrm>
            <a:off x="9814957" y="27461188"/>
            <a:ext cx="32622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/>
              <a:t>Figure 5. </a:t>
            </a:r>
            <a:r>
              <a:rPr lang="en-US" sz="2000" dirty="0"/>
              <a:t>Diagram depicting process of </a:t>
            </a:r>
            <a:r>
              <a:rPr lang="en-US" sz="2000" i="1" dirty="0"/>
              <a:t>in vitro </a:t>
            </a:r>
            <a:r>
              <a:rPr lang="en-US" sz="2000" dirty="0"/>
              <a:t>assay. Assay requires NEB PURExpress ∆ Ribosome Kit, Nano-Glo</a:t>
            </a:r>
            <a:r>
              <a:rPr lang="en-US" sz="2000" b="0" i="0" dirty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®</a:t>
            </a:r>
            <a:r>
              <a:rPr lang="en-US" sz="2000" dirty="0"/>
              <a:t> Luciferase Assay System, purified ribosomes, and a reporter template.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2E88EC31-1B60-C42B-3150-2F91D5C02823}"/>
              </a:ext>
            </a:extLst>
          </p:cNvPr>
          <p:cNvSpPr txBox="1"/>
          <p:nvPr/>
        </p:nvSpPr>
        <p:spPr>
          <a:xfrm>
            <a:off x="14010053" y="11514824"/>
            <a:ext cx="79138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Figure 6. </a:t>
            </a:r>
            <a:r>
              <a:rPr lang="en-US" sz="2000" dirty="0"/>
              <a:t>Diagram depicting a dual-reporter plasmid.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A7176A90-7E05-D0D5-3C43-529411CE4E63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2144094" y="17277025"/>
            <a:ext cx="9498732" cy="3560500"/>
          </a:xfrm>
          <a:prstGeom prst="rect">
            <a:avLst/>
          </a:prstGeom>
        </p:spPr>
      </p:pic>
      <p:sp>
        <p:nvSpPr>
          <p:cNvPr id="52" name="Rectangle 230" descr="30%">
            <a:extLst>
              <a:ext uri="{FF2B5EF4-FFF2-40B4-BE49-F238E27FC236}">
                <a16:creationId xmlns:a16="http://schemas.microsoft.com/office/drawing/2014/main" id="{123BDC7F-3029-8D1F-FC95-369E3198D2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01538" y="5323501"/>
            <a:ext cx="15043180" cy="7917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lIns="92195" tIns="46098" rIns="92195" bIns="46098" anchor="ctr"/>
          <a:lstStyle>
            <a:lvl1pPr defTabSz="998538"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 defTabSz="998538"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2pPr>
            <a:lvl3pPr marL="1143000" indent="-228600" defTabSz="998538"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3pPr>
            <a:lvl4pPr marL="1600200" indent="-228600" defTabSz="998538"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4pPr>
            <a:lvl5pPr marL="2057400" indent="-228600" defTabSz="998538"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5pPr>
            <a:lvl6pPr marL="2514600" indent="-228600" defTabSz="998538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6pPr>
            <a:lvl7pPr marL="2971800" indent="-228600" defTabSz="998538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7pPr>
            <a:lvl8pPr marL="3429000" indent="-228600" defTabSz="998538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8pPr>
            <a:lvl9pPr marL="3886200" indent="-228600" defTabSz="998538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4000" dirty="0">
                <a:solidFill>
                  <a:schemeClr val="tx1"/>
                </a:solidFill>
              </a:rPr>
              <a:t>Results</a:t>
            </a:r>
          </a:p>
        </p:txBody>
      </p:sp>
      <p:sp>
        <p:nvSpPr>
          <p:cNvPr id="54" name="Rectangle 230" descr="30%">
            <a:extLst>
              <a:ext uri="{FF2B5EF4-FFF2-40B4-BE49-F238E27FC236}">
                <a16:creationId xmlns:a16="http://schemas.microsoft.com/office/drawing/2014/main" id="{BBD8E4EB-3217-B818-4E33-AAA852640F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32464" y="5349444"/>
            <a:ext cx="14680381" cy="79225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chemeClr val="tx1"/>
            </a:solidFill>
            <a:miter lim="800000"/>
            <a:headEnd/>
            <a:tailEnd/>
          </a:ln>
        </p:spPr>
        <p:txBody>
          <a:bodyPr wrap="none" lIns="92195" tIns="46098" rIns="92195" bIns="46098" anchor="ctr"/>
          <a:lstStyle>
            <a:lvl1pPr defTabSz="998538"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marL="742950" indent="-285750" defTabSz="998538"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2pPr>
            <a:lvl3pPr marL="1143000" indent="-228600" defTabSz="998538"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3pPr>
            <a:lvl4pPr marL="1600200" indent="-228600" defTabSz="998538"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4pPr>
            <a:lvl5pPr marL="2057400" indent="-228600" defTabSz="998538"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5pPr>
            <a:lvl6pPr marL="2514600" indent="-228600" defTabSz="998538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6pPr>
            <a:lvl7pPr marL="2971800" indent="-228600" defTabSz="998538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7pPr>
            <a:lvl8pPr marL="3429000" indent="-228600" defTabSz="998538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8pPr>
            <a:lvl9pPr marL="3886200" indent="-228600" defTabSz="998538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r>
              <a:rPr lang="en-US" altLang="en-US" sz="4000" dirty="0">
                <a:solidFill>
                  <a:schemeClr val="tx1"/>
                </a:solidFill>
              </a:rPr>
              <a:t>Specific Components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0BDB2CB9-8FBC-D531-6114-CED58F96F321}"/>
              </a:ext>
            </a:extLst>
          </p:cNvPr>
          <p:cNvSpPr txBox="1"/>
          <p:nvPr/>
        </p:nvSpPr>
        <p:spPr>
          <a:xfrm>
            <a:off x="14167293" y="22804057"/>
            <a:ext cx="1443653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>
                <a:cs typeface="Arial" panose="020B0604020202020204" pitchFamily="34" charset="0"/>
              </a:rPr>
              <a:t>Ribosome Purifications</a:t>
            </a:r>
          </a:p>
        </p:txBody>
      </p:sp>
      <p:pic>
        <p:nvPicPr>
          <p:cNvPr id="70" name="Google Shape;486;p49">
            <a:extLst>
              <a:ext uri="{FF2B5EF4-FFF2-40B4-BE49-F238E27FC236}">
                <a16:creationId xmlns:a16="http://schemas.microsoft.com/office/drawing/2014/main" id="{377A5FCC-C5DE-C42B-C2B2-F4786E1E98CE}"/>
              </a:ext>
            </a:extLst>
          </p:cNvPr>
          <p:cNvPicPr preferRelativeResize="0"/>
          <p:nvPr/>
        </p:nvPicPr>
        <p:blipFill rotWithShape="1">
          <a:blip r:embed="rId10"/>
          <a:srcRect t="23" b="23"/>
          <a:stretch/>
        </p:blipFill>
        <p:spPr>
          <a:xfrm>
            <a:off x="38168452" y="6991216"/>
            <a:ext cx="4671973" cy="5111686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TextBox 70">
            <a:extLst>
              <a:ext uri="{FF2B5EF4-FFF2-40B4-BE49-F238E27FC236}">
                <a16:creationId xmlns:a16="http://schemas.microsoft.com/office/drawing/2014/main" id="{926F4FC1-039A-310A-9C3B-EDA37D54DAED}"/>
              </a:ext>
            </a:extLst>
          </p:cNvPr>
          <p:cNvSpPr txBox="1"/>
          <p:nvPr/>
        </p:nvSpPr>
        <p:spPr>
          <a:xfrm>
            <a:off x="28850216" y="6307269"/>
            <a:ext cx="680741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cs typeface="Arial" panose="020B0604020202020204" pitchFamily="34" charset="0"/>
              </a:rPr>
              <a:t>Ribosome Purifications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6F897F15-9B1A-D40B-19F8-F4A91674133D}"/>
              </a:ext>
            </a:extLst>
          </p:cNvPr>
          <p:cNvSpPr txBox="1"/>
          <p:nvPr/>
        </p:nvSpPr>
        <p:spPr>
          <a:xfrm>
            <a:off x="28886244" y="8317934"/>
            <a:ext cx="680741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dirty="0">
                <a:cs typeface="Arial" panose="020B0604020202020204" pitchFamily="34" charset="0"/>
              </a:rPr>
              <a:t>Dual-Reporter Plasmid Cloning</a:t>
            </a:r>
          </a:p>
        </p:txBody>
      </p:sp>
      <p:sp>
        <p:nvSpPr>
          <p:cNvPr id="79" name="Rectangle 7">
            <a:extLst>
              <a:ext uri="{FF2B5EF4-FFF2-40B4-BE49-F238E27FC236}">
                <a16:creationId xmlns:a16="http://schemas.microsoft.com/office/drawing/2014/main" id="{74B039F9-9635-AACE-A2C7-0BFF073DE7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168" y="16274245"/>
            <a:ext cx="13296673" cy="16227727"/>
          </a:xfrm>
          <a:prstGeom prst="rect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908050"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defTabSz="908050"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2pPr>
            <a:lvl3pPr defTabSz="908050"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3pPr>
            <a:lvl4pPr defTabSz="908050"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4pPr>
            <a:lvl5pPr defTabSz="908050"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5pPr>
            <a:lvl6pPr marL="2468563" indent="-182563" defTabSz="90805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6pPr>
            <a:lvl7pPr marL="2925763" indent="-182563" defTabSz="90805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7pPr>
            <a:lvl8pPr marL="3382963" indent="-182563" defTabSz="90805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8pPr>
            <a:lvl9pPr marL="3840163" indent="-182563" defTabSz="90805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4000" dirty="0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1010EF8D-429B-2CF0-16D0-35921F04ED6D}"/>
              </a:ext>
            </a:extLst>
          </p:cNvPr>
          <p:cNvSpPr txBox="1"/>
          <p:nvPr/>
        </p:nvSpPr>
        <p:spPr>
          <a:xfrm>
            <a:off x="321168" y="21670446"/>
            <a:ext cx="13271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Leader sequences lead to preferential translation by ribosomes with bS21-2</a:t>
            </a:r>
            <a:endParaRPr lang="en-US" sz="3600" b="1" dirty="0"/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2B448556-9DE3-B166-1507-082AD0B0BE27}"/>
              </a:ext>
            </a:extLst>
          </p:cNvPr>
          <p:cNvSpPr txBox="1"/>
          <p:nvPr/>
        </p:nvSpPr>
        <p:spPr>
          <a:xfrm>
            <a:off x="20710610" y="7368562"/>
            <a:ext cx="692326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/>
              <a:t>A dual-reporter system can look at translation efficiency of two distinct proteins and measure them using either luminescence or fluorescence.</a:t>
            </a:r>
          </a:p>
          <a:p>
            <a:r>
              <a:rPr lang="en-US" sz="2800" dirty="0"/>
              <a:t>Components:</a:t>
            </a:r>
          </a:p>
          <a:p>
            <a:pPr marL="514350" indent="-514350" algn="just">
              <a:buAutoNum type="arabicPeriod"/>
            </a:pPr>
            <a:r>
              <a:rPr lang="en-US" sz="2800" dirty="0"/>
              <a:t>Experimental 5’ untranslated region (5’ UTR) fused to luminescent reporter (nLuc)</a:t>
            </a:r>
          </a:p>
          <a:p>
            <a:pPr marL="514350" indent="-514350">
              <a:buAutoNum type="arabicPeriod"/>
            </a:pPr>
            <a:r>
              <a:rPr lang="en-US" sz="2800" dirty="0"/>
              <a:t>Control 5’ UTR fused to fluorescent reporter (LanYFP, iLov, or eGFP)</a:t>
            </a:r>
          </a:p>
        </p:txBody>
      </p:sp>
      <p:pic>
        <p:nvPicPr>
          <p:cNvPr id="88" name="Picture 87">
            <a:extLst>
              <a:ext uri="{FF2B5EF4-FFF2-40B4-BE49-F238E27FC236}">
                <a16:creationId xmlns:a16="http://schemas.microsoft.com/office/drawing/2014/main" id="{BBF0E17A-C6A9-5A0A-E0B7-E8C9E803C4D4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1091701" y="2156974"/>
            <a:ext cx="5029699" cy="2011879"/>
          </a:xfrm>
          <a:prstGeom prst="rect">
            <a:avLst/>
          </a:prstGeom>
        </p:spPr>
      </p:pic>
      <p:pic>
        <p:nvPicPr>
          <p:cNvPr id="89" name="Picture 88">
            <a:extLst>
              <a:ext uri="{FF2B5EF4-FFF2-40B4-BE49-F238E27FC236}">
                <a16:creationId xmlns:a16="http://schemas.microsoft.com/office/drawing/2014/main" id="{8DA0706D-F44F-6B7E-31FF-1339D46C7506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t="91" b="91"/>
          <a:stretch/>
        </p:blipFill>
        <p:spPr>
          <a:xfrm>
            <a:off x="37177347" y="2032098"/>
            <a:ext cx="5926952" cy="2513758"/>
          </a:xfrm>
          <a:prstGeom prst="rect">
            <a:avLst/>
          </a:prstGeom>
        </p:spPr>
      </p:pic>
      <p:sp>
        <p:nvSpPr>
          <p:cNvPr id="90" name="TextBox 89">
            <a:extLst>
              <a:ext uri="{FF2B5EF4-FFF2-40B4-BE49-F238E27FC236}">
                <a16:creationId xmlns:a16="http://schemas.microsoft.com/office/drawing/2014/main" id="{9FA89C31-FB84-8278-CE0C-764200E73E60}"/>
              </a:ext>
            </a:extLst>
          </p:cNvPr>
          <p:cNvSpPr txBox="1"/>
          <p:nvPr/>
        </p:nvSpPr>
        <p:spPr>
          <a:xfrm>
            <a:off x="28886245" y="24864745"/>
            <a:ext cx="1437630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en-US" sz="2800" b="1" dirty="0"/>
              <a:t>Funding Sources</a:t>
            </a:r>
          </a:p>
          <a:p>
            <a:pPr algn="just">
              <a:spcAft>
                <a:spcPts val="600"/>
              </a:spcAft>
            </a:pPr>
            <a:r>
              <a:rPr lang="en-US" sz="2800" dirty="0"/>
              <a:t>USDA National Institute of Food and Agriculture, Hatch project 1017848; RI0019-H020</a:t>
            </a:r>
          </a:p>
          <a:p>
            <a:pPr algn="just">
              <a:spcAft>
                <a:spcPts val="600"/>
              </a:spcAft>
            </a:pPr>
            <a:r>
              <a:rPr lang="en-US" sz="2800" dirty="0"/>
              <a:t>RI-INBRE Early Career Development Award and RI-INBRE SURF Award, NIH/NIGMS P20GM103430</a:t>
            </a:r>
          </a:p>
          <a:p>
            <a:pPr algn="just">
              <a:spcAft>
                <a:spcPts val="600"/>
              </a:spcAft>
            </a:pPr>
            <a:r>
              <a:rPr lang="en-US" sz="2800" dirty="0"/>
              <a:t>CARTD-COBRE Pilot Project Award, NIH/NIGMS Grant P20GM121344</a:t>
            </a:r>
          </a:p>
          <a:p>
            <a:pPr algn="just">
              <a:spcAft>
                <a:spcPts val="600"/>
              </a:spcAft>
            </a:pPr>
            <a:r>
              <a:rPr lang="en-US" sz="2800" dirty="0"/>
              <a:t>NIH/NIGMS Grant R35GM150599</a:t>
            </a:r>
          </a:p>
        </p:txBody>
      </p:sp>
      <p:sp>
        <p:nvSpPr>
          <p:cNvPr id="24" name="Rectangle 7">
            <a:extLst>
              <a:ext uri="{FF2B5EF4-FFF2-40B4-BE49-F238E27FC236}">
                <a16:creationId xmlns:a16="http://schemas.microsoft.com/office/drawing/2014/main" id="{A86E6682-C6AB-4F7B-3AB3-78288F311F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32899" y="23187863"/>
            <a:ext cx="15011819" cy="4674481"/>
          </a:xfrm>
          <a:prstGeom prst="rect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908050"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defTabSz="908050"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2pPr>
            <a:lvl3pPr defTabSz="908050"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3pPr>
            <a:lvl4pPr defTabSz="908050"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4pPr>
            <a:lvl5pPr defTabSz="908050"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5pPr>
            <a:lvl6pPr marL="2468563" indent="-182563" defTabSz="90805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6pPr>
            <a:lvl7pPr marL="2925763" indent="-182563" defTabSz="90805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7pPr>
            <a:lvl8pPr marL="3382963" indent="-182563" defTabSz="90805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8pPr>
            <a:lvl9pPr marL="3840163" indent="-182563" defTabSz="90805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40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808BE8E-FD64-772E-48DB-E28A73C5CFF8}"/>
              </a:ext>
            </a:extLst>
          </p:cNvPr>
          <p:cNvSpPr txBox="1"/>
          <p:nvPr/>
        </p:nvSpPr>
        <p:spPr>
          <a:xfrm>
            <a:off x="16019068" y="14154519"/>
            <a:ext cx="235378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 fontAlgn="ctr"/>
            <a:r>
              <a:rPr lang="en-US" sz="1800" b="1" u="none" strike="noStrike" dirty="0">
                <a:effectLst/>
              </a:rPr>
              <a:t>Dual-reporter plasmid </a:t>
            </a:r>
          </a:p>
          <a:p>
            <a:pPr algn="ctr" rtl="0" fontAlgn="ctr"/>
            <a:r>
              <a:rPr lang="en-US" sz="1800" b="1" u="none" strike="noStrike" dirty="0">
                <a:effectLst/>
              </a:rPr>
              <a:t>with LanYFP</a:t>
            </a:r>
            <a:endParaRPr lang="en-US" sz="18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DC8060A-FF1D-4C1C-7D9B-70A2406CE6F0}"/>
              </a:ext>
            </a:extLst>
          </p:cNvPr>
          <p:cNvSpPr txBox="1"/>
          <p:nvPr/>
        </p:nvSpPr>
        <p:spPr>
          <a:xfrm>
            <a:off x="22803714" y="14148586"/>
            <a:ext cx="252849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 fontAlgn="ctr"/>
            <a:r>
              <a:rPr lang="en-US" sz="1800" b="1" u="none" strike="noStrike" dirty="0">
                <a:effectLst/>
              </a:rPr>
              <a:t>Dual-reporter plasmid </a:t>
            </a:r>
          </a:p>
          <a:p>
            <a:pPr algn="ctr" rtl="0" fontAlgn="ctr"/>
            <a:r>
              <a:rPr lang="en-US" sz="1800" b="1" u="none" strike="noStrike" dirty="0">
                <a:effectLst/>
              </a:rPr>
              <a:t>with iLov</a:t>
            </a:r>
            <a:endParaRPr lang="en-US" sz="18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E23B46E-045A-8582-CEE0-A1740E49E8CA}"/>
              </a:ext>
            </a:extLst>
          </p:cNvPr>
          <p:cNvSpPr txBox="1"/>
          <p:nvPr/>
        </p:nvSpPr>
        <p:spPr>
          <a:xfrm>
            <a:off x="15945101" y="19238345"/>
            <a:ext cx="25132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 fontAlgn="ctr"/>
            <a:r>
              <a:rPr lang="en-US" sz="1800" b="1" u="none" strike="noStrike" dirty="0">
                <a:effectLst/>
              </a:rPr>
              <a:t>Dual-reporter plasmid </a:t>
            </a:r>
          </a:p>
          <a:p>
            <a:pPr algn="ctr" rtl="0" fontAlgn="ctr"/>
            <a:r>
              <a:rPr lang="en-US" sz="1800" b="1" u="none" strike="noStrike" dirty="0">
                <a:effectLst/>
              </a:rPr>
              <a:t>with eGFP</a:t>
            </a:r>
            <a:endParaRPr lang="en-US" sz="18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E4D64DD-E90E-E1D4-22E9-115FFCB52EA6}"/>
              </a:ext>
            </a:extLst>
          </p:cNvPr>
          <p:cNvSpPr txBox="1"/>
          <p:nvPr/>
        </p:nvSpPr>
        <p:spPr>
          <a:xfrm>
            <a:off x="22675021" y="18990992"/>
            <a:ext cx="298724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 fontAlgn="ctr"/>
            <a:r>
              <a:rPr lang="en-US" b="1" dirty="0"/>
              <a:t>Single </a:t>
            </a:r>
            <a:r>
              <a:rPr lang="en-US" sz="1800" b="1" u="none" strike="noStrike" dirty="0">
                <a:effectLst/>
              </a:rPr>
              <a:t>reporter plasmid</a:t>
            </a:r>
          </a:p>
          <a:p>
            <a:pPr algn="ctr" rtl="0" fontAlgn="ctr"/>
            <a:r>
              <a:rPr lang="en-US" b="1" i="0" dirty="0">
                <a:solidFill>
                  <a:srgbClr val="000000"/>
                </a:solidFill>
                <a:latin typeface="Calibri" panose="020F0502020204030204" pitchFamily="34" charset="0"/>
              </a:rPr>
              <a:t>(backup in case </a:t>
            </a:r>
          </a:p>
          <a:p>
            <a:pPr algn="ctr" rtl="0" fontAlgn="ctr"/>
            <a:r>
              <a:rPr lang="en-US" b="1" i="0" dirty="0">
                <a:solidFill>
                  <a:srgbClr val="000000"/>
                </a:solidFill>
                <a:latin typeface="Calibri" panose="020F0502020204030204" pitchFamily="34" charset="0"/>
              </a:rPr>
              <a:t>dual-reporter system fails)</a:t>
            </a:r>
            <a:endParaRPr lang="en-US" sz="1800" b="1" i="0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46F8FAC5-F66D-9BA5-4969-E16CCF2F0D5A}"/>
              </a:ext>
            </a:extLst>
          </p:cNvPr>
          <p:cNvSpPr txBox="1"/>
          <p:nvPr/>
        </p:nvSpPr>
        <p:spPr>
          <a:xfrm>
            <a:off x="13991516" y="21953637"/>
            <a:ext cx="87602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Figure 7. </a:t>
            </a:r>
            <a:r>
              <a:rPr lang="en-US" sz="2000" dirty="0"/>
              <a:t>Reporter constructs we have generated to test in </a:t>
            </a:r>
            <a:r>
              <a:rPr lang="en-US" sz="2000" i="1" dirty="0"/>
              <a:t>in vitro</a:t>
            </a:r>
            <a:r>
              <a:rPr lang="en-US" sz="2000" dirty="0"/>
              <a:t> assay.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612BE07-D30F-C638-6195-8A7D9EA2B8EF}"/>
              </a:ext>
            </a:extLst>
          </p:cNvPr>
          <p:cNvSpPr txBox="1"/>
          <p:nvPr/>
        </p:nvSpPr>
        <p:spPr>
          <a:xfrm>
            <a:off x="14081981" y="31768457"/>
            <a:ext cx="791381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Figure 8. </a:t>
            </a:r>
            <a:r>
              <a:rPr lang="en-US" sz="2000" dirty="0"/>
              <a:t>Workflow for ribosome purifications.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0173920-FA04-6D50-7027-B3A3D7752897}"/>
              </a:ext>
            </a:extLst>
          </p:cNvPr>
          <p:cNvSpPr txBox="1"/>
          <p:nvPr/>
        </p:nvSpPr>
        <p:spPr>
          <a:xfrm>
            <a:off x="37971021" y="12230346"/>
            <a:ext cx="54629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Figure 9. </a:t>
            </a:r>
            <a:r>
              <a:rPr lang="en-US" sz="2000" i="1" dirty="0"/>
              <a:t>E. coli</a:t>
            </a:r>
            <a:r>
              <a:rPr lang="en-US" sz="2000" dirty="0"/>
              <a:t> ribosome pellet after purification.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AD811DA-6231-EFC0-B6EB-195FE823FF50}"/>
              </a:ext>
            </a:extLst>
          </p:cNvPr>
          <p:cNvSpPr txBox="1"/>
          <p:nvPr/>
        </p:nvSpPr>
        <p:spPr>
          <a:xfrm>
            <a:off x="29263530" y="18545441"/>
            <a:ext cx="105890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Figure 10. </a:t>
            </a:r>
            <a:r>
              <a:rPr lang="en-US" sz="2000" dirty="0"/>
              <a:t>Relative luminescence values for nLuc after translation by purified </a:t>
            </a:r>
            <a:r>
              <a:rPr lang="en-US" sz="2000" i="1" dirty="0"/>
              <a:t>E. coli </a:t>
            </a:r>
            <a:r>
              <a:rPr lang="en-US" sz="2000" dirty="0"/>
              <a:t>ribosomes.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80FB4AE-5B0A-8C16-B731-EC754361228E}"/>
              </a:ext>
            </a:extLst>
          </p:cNvPr>
          <p:cNvSpPr txBox="1"/>
          <p:nvPr/>
        </p:nvSpPr>
        <p:spPr>
          <a:xfrm>
            <a:off x="29123410" y="6944187"/>
            <a:ext cx="85766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/>
              <a:t>Purified high concentrations of </a:t>
            </a:r>
            <a:r>
              <a:rPr lang="en-US" sz="2800" i="1" dirty="0"/>
              <a:t>E. coli </a:t>
            </a:r>
            <a:r>
              <a:rPr lang="en-US" sz="2800" dirty="0"/>
              <a:t>ribosomes.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Purified</a:t>
            </a:r>
            <a:r>
              <a:rPr lang="en-US" sz="2800" i="1" dirty="0"/>
              <a:t> F. tularensis </a:t>
            </a:r>
            <a:r>
              <a:rPr lang="en-US" sz="2800" dirty="0"/>
              <a:t>ribosomes, concentrations not sufficient for </a:t>
            </a:r>
            <a:r>
              <a:rPr lang="en-US" sz="2800" i="1" dirty="0"/>
              <a:t>in vitro </a:t>
            </a:r>
            <a:r>
              <a:rPr lang="en-US" sz="2800" dirty="0"/>
              <a:t>assay</a:t>
            </a:r>
            <a:r>
              <a:rPr lang="en-US" sz="2800" i="1" dirty="0"/>
              <a:t>.</a:t>
            </a:r>
            <a:endParaRPr lang="en-US" sz="2800" dirty="0"/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F1072C49-57D7-C889-262A-39C92CA18190}"/>
              </a:ext>
            </a:extLst>
          </p:cNvPr>
          <p:cNvSpPr txBox="1"/>
          <p:nvPr/>
        </p:nvSpPr>
        <p:spPr>
          <a:xfrm>
            <a:off x="29123410" y="8961993"/>
            <a:ext cx="856587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/>
              <a:t>We have cloned easily-modifiable versions of the plasmids that we can use to test the assay.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We can detect all reporters (nLuc, LanYFP, iLov, eGFP).</a:t>
            </a:r>
          </a:p>
        </p:txBody>
      </p:sp>
      <p:pic>
        <p:nvPicPr>
          <p:cNvPr id="65" name="Picture 64" descr="A diagram of a diagram&#10;&#10;Description automatically generated with medium confidence">
            <a:extLst>
              <a:ext uri="{FF2B5EF4-FFF2-40B4-BE49-F238E27FC236}">
                <a16:creationId xmlns:a16="http://schemas.microsoft.com/office/drawing/2014/main" id="{DAA97E4E-8E08-640E-B253-94FFBA517A70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25000" t="67221" r="22343"/>
          <a:stretch/>
        </p:blipFill>
        <p:spPr>
          <a:xfrm>
            <a:off x="14232286" y="7287748"/>
            <a:ext cx="6258841" cy="3896122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F3708645-7C53-41F9-0373-90B419D4B664}"/>
              </a:ext>
            </a:extLst>
          </p:cNvPr>
          <p:cNvSpPr txBox="1"/>
          <p:nvPr/>
        </p:nvSpPr>
        <p:spPr>
          <a:xfrm>
            <a:off x="18274388" y="6508993"/>
            <a:ext cx="5777459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>
                <a:cs typeface="Arial" panose="020B0604020202020204" pitchFamily="34" charset="0"/>
              </a:rPr>
              <a:t>Dual-Reporter Plasmids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804F7FC-4234-D306-AED2-8B6BBA653FE2}"/>
              </a:ext>
            </a:extLst>
          </p:cNvPr>
          <p:cNvSpPr txBox="1"/>
          <p:nvPr/>
        </p:nvSpPr>
        <p:spPr>
          <a:xfrm>
            <a:off x="696151" y="23158460"/>
            <a:ext cx="54697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/>
              <a:t>Figure 4. </a:t>
            </a:r>
            <a:r>
              <a:rPr lang="en-US" sz="2000" dirty="0"/>
              <a:t>5´ UTRs are sufficient to cause bS21-2 mediated changes in translation. 5’ UTRs of indicated genes are fused in frame with GFP (as in Fig. 3) and introduced into cells with or without bS21-2. *P &lt; 0.05. ns = not significant. Trautmann et al., 2023.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F1B8A51F-4998-F8D5-46ED-B1EA574A34B8}"/>
              </a:ext>
            </a:extLst>
          </p:cNvPr>
          <p:cNvGrpSpPr/>
          <p:nvPr/>
        </p:nvGrpSpPr>
        <p:grpSpPr>
          <a:xfrm>
            <a:off x="6328980" y="22418355"/>
            <a:ext cx="6670747" cy="3931922"/>
            <a:chOff x="6167616" y="22212163"/>
            <a:chExt cx="6670747" cy="393192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D5B785A-4BCE-6ADC-B230-6DC9E4331B8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6356922" y="22255221"/>
              <a:ext cx="6481441" cy="3888864"/>
            </a:xfrm>
            <a:prstGeom prst="rect">
              <a:avLst/>
            </a:prstGeom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AB49AC5C-38E4-EDC6-3374-DE3AA2C88402}"/>
                </a:ext>
              </a:extLst>
            </p:cNvPr>
            <p:cNvSpPr/>
            <p:nvPr/>
          </p:nvSpPr>
          <p:spPr>
            <a:xfrm>
              <a:off x="6167616" y="22212163"/>
              <a:ext cx="671334" cy="5847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</a:endParaRPr>
            </a:p>
          </p:txBody>
        </p: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8E411091-534A-3BA9-C419-A99DBE2D829C}"/>
              </a:ext>
            </a:extLst>
          </p:cNvPr>
          <p:cNvSpPr txBox="1"/>
          <p:nvPr/>
        </p:nvSpPr>
        <p:spPr>
          <a:xfrm>
            <a:off x="28886245" y="10346628"/>
            <a:ext cx="680741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b="1" i="1" dirty="0">
                <a:cs typeface="Arial" panose="020B0604020202020204" pitchFamily="34" charset="0"/>
              </a:rPr>
              <a:t>In Vitro </a:t>
            </a:r>
            <a:r>
              <a:rPr lang="en-US" sz="3500" b="1" dirty="0">
                <a:cs typeface="Arial" panose="020B0604020202020204" pitchFamily="34" charset="0"/>
              </a:rPr>
              <a:t>Assay Results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184E29FC-9CDF-888F-3471-393925182AA5}"/>
              </a:ext>
            </a:extLst>
          </p:cNvPr>
          <p:cNvSpPr txBox="1"/>
          <p:nvPr/>
        </p:nvSpPr>
        <p:spPr>
          <a:xfrm>
            <a:off x="29123409" y="11037875"/>
            <a:ext cx="85658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/>
              <a:t>Our purified </a:t>
            </a:r>
            <a:r>
              <a:rPr lang="en-US" sz="2800" i="1" dirty="0"/>
              <a:t>E. coli</a:t>
            </a:r>
            <a:r>
              <a:rPr lang="en-US" sz="2800" dirty="0"/>
              <a:t> ribosomes have reproducibly similar activity to kit-provided ribosomes.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800" dirty="0"/>
              <a:t>Previously purified </a:t>
            </a:r>
            <a:r>
              <a:rPr lang="en-US" sz="2800" i="1" dirty="0"/>
              <a:t>F. tularensis </a:t>
            </a:r>
            <a:r>
              <a:rPr lang="en-US" sz="2800" dirty="0"/>
              <a:t>ribosomes demonstrated less activity.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Recently purified </a:t>
            </a:r>
            <a:r>
              <a:rPr lang="en-US" sz="2800" i="1" dirty="0"/>
              <a:t>F. tularensis </a:t>
            </a:r>
            <a:r>
              <a:rPr lang="en-US" sz="2800" dirty="0"/>
              <a:t>ribosomes have yet to be tested.</a:t>
            </a:r>
          </a:p>
        </p:txBody>
      </p:sp>
      <p:graphicFrame>
        <p:nvGraphicFramePr>
          <p:cNvPr id="69" name="Chart 68">
            <a:extLst>
              <a:ext uri="{FF2B5EF4-FFF2-40B4-BE49-F238E27FC236}">
                <a16:creationId xmlns:a16="http://schemas.microsoft.com/office/drawing/2014/main" id="{F2DF701C-4732-5242-B7C3-1D54F0DD1A8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23798472"/>
              </p:ext>
            </p:extLst>
          </p:nvPr>
        </p:nvGraphicFramePr>
        <p:xfrm>
          <a:off x="29514053" y="13967785"/>
          <a:ext cx="13072977" cy="43247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sp>
        <p:nvSpPr>
          <p:cNvPr id="74" name="Rectangle 7">
            <a:extLst>
              <a:ext uri="{FF2B5EF4-FFF2-40B4-BE49-F238E27FC236}">
                <a16:creationId xmlns:a16="http://schemas.microsoft.com/office/drawing/2014/main" id="{2644926F-B247-B74A-5570-EBD8BDB583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26576" y="28696802"/>
            <a:ext cx="15029877" cy="3810971"/>
          </a:xfrm>
          <a:prstGeom prst="rect">
            <a:avLst/>
          </a:prstGeom>
          <a:noFill/>
          <a:ln w="317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defTabSz="908050"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1pPr>
            <a:lvl2pPr defTabSz="908050"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2pPr>
            <a:lvl3pPr defTabSz="908050"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3pPr>
            <a:lvl4pPr defTabSz="908050"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4pPr>
            <a:lvl5pPr defTabSz="908050"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5pPr>
            <a:lvl6pPr marL="2468563" indent="-182563" defTabSz="90805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6pPr>
            <a:lvl7pPr marL="2925763" indent="-182563" defTabSz="90805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7pPr>
            <a:lvl8pPr marL="3382963" indent="-182563" defTabSz="90805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8pPr>
            <a:lvl9pPr marL="3840163" indent="-182563" defTabSz="90805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3399"/>
                </a:solidFill>
                <a:latin typeface="Arial" panose="020B0604020202020204" pitchFamily="34" charset="0"/>
              </a:defRPr>
            </a:lvl9pPr>
          </a:lstStyle>
          <a:p>
            <a:endParaRPr lang="en-US" altLang="en-US" sz="4000" dirty="0"/>
          </a:p>
        </p:txBody>
      </p:sp>
    </p:spTree>
    <p:extLst>
      <p:ext uri="{BB962C8B-B14F-4D97-AF65-F5344CB8AC3E}">
        <p14:creationId xmlns:p14="http://schemas.microsoft.com/office/powerpoint/2010/main" val="37163590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URF Poster 2023" id="{E83AE6F7-D6EA-3E44-9F49-3CF6D7AF4F28}" vid="{EFB3F543-4F71-C44C-A8A2-0564A1D8770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5887</TotalTime>
  <Words>743</Words>
  <Application>Microsoft Office PowerPoint</Application>
  <PresentationFormat>Custom</PresentationFormat>
  <Paragraphs>81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Roboto</vt:lpstr>
      <vt:lpstr>Office Theme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Sara Negash</dc:creator>
  <cp:keywords/>
  <dc:description/>
  <cp:lastModifiedBy>Benjamin Moore</cp:lastModifiedBy>
  <cp:revision>72</cp:revision>
  <dcterms:created xsi:type="dcterms:W3CDTF">2023-07-16T21:13:27Z</dcterms:created>
  <dcterms:modified xsi:type="dcterms:W3CDTF">2023-09-05T19:32:48Z</dcterms:modified>
  <cp:category/>
</cp:coreProperties>
</file>