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38404800" cy="32918400"/>
  <p:notesSz cx="6858000" cy="9144000"/>
  <p:defaultTextStyle>
    <a:defPPr>
      <a:defRPr lang="en-US"/>
    </a:defPPr>
    <a:lvl1pPr marL="0" algn="l" defTabSz="3423514" rtl="0" eaLnBrk="1" latinLnBrk="0" hangingPunct="1">
      <a:defRPr sz="6739" kern="1200">
        <a:solidFill>
          <a:schemeClr val="tx1"/>
        </a:solidFill>
        <a:latin typeface="+mn-lt"/>
        <a:ea typeface="+mn-ea"/>
        <a:cs typeface="+mn-cs"/>
      </a:defRPr>
    </a:lvl1pPr>
    <a:lvl2pPr marL="1711757" algn="l" defTabSz="3423514" rtl="0" eaLnBrk="1" latinLnBrk="0" hangingPunct="1">
      <a:defRPr sz="6739" kern="1200">
        <a:solidFill>
          <a:schemeClr val="tx1"/>
        </a:solidFill>
        <a:latin typeface="+mn-lt"/>
        <a:ea typeface="+mn-ea"/>
        <a:cs typeface="+mn-cs"/>
      </a:defRPr>
    </a:lvl2pPr>
    <a:lvl3pPr marL="3423514" algn="l" defTabSz="3423514" rtl="0" eaLnBrk="1" latinLnBrk="0" hangingPunct="1">
      <a:defRPr sz="6739" kern="1200">
        <a:solidFill>
          <a:schemeClr val="tx1"/>
        </a:solidFill>
        <a:latin typeface="+mn-lt"/>
        <a:ea typeface="+mn-ea"/>
        <a:cs typeface="+mn-cs"/>
      </a:defRPr>
    </a:lvl3pPr>
    <a:lvl4pPr marL="5135270" algn="l" defTabSz="3423514" rtl="0" eaLnBrk="1" latinLnBrk="0" hangingPunct="1">
      <a:defRPr sz="6739" kern="1200">
        <a:solidFill>
          <a:schemeClr val="tx1"/>
        </a:solidFill>
        <a:latin typeface="+mn-lt"/>
        <a:ea typeface="+mn-ea"/>
        <a:cs typeface="+mn-cs"/>
      </a:defRPr>
    </a:lvl4pPr>
    <a:lvl5pPr marL="6847027" algn="l" defTabSz="3423514" rtl="0" eaLnBrk="1" latinLnBrk="0" hangingPunct="1">
      <a:defRPr sz="6739" kern="1200">
        <a:solidFill>
          <a:schemeClr val="tx1"/>
        </a:solidFill>
        <a:latin typeface="+mn-lt"/>
        <a:ea typeface="+mn-ea"/>
        <a:cs typeface="+mn-cs"/>
      </a:defRPr>
    </a:lvl5pPr>
    <a:lvl6pPr marL="8558784" algn="l" defTabSz="3423514" rtl="0" eaLnBrk="1" latinLnBrk="0" hangingPunct="1">
      <a:defRPr sz="6739" kern="1200">
        <a:solidFill>
          <a:schemeClr val="tx1"/>
        </a:solidFill>
        <a:latin typeface="+mn-lt"/>
        <a:ea typeface="+mn-ea"/>
        <a:cs typeface="+mn-cs"/>
      </a:defRPr>
    </a:lvl6pPr>
    <a:lvl7pPr marL="10270541" algn="l" defTabSz="3423514" rtl="0" eaLnBrk="1" latinLnBrk="0" hangingPunct="1">
      <a:defRPr sz="6739" kern="1200">
        <a:solidFill>
          <a:schemeClr val="tx1"/>
        </a:solidFill>
        <a:latin typeface="+mn-lt"/>
        <a:ea typeface="+mn-ea"/>
        <a:cs typeface="+mn-cs"/>
      </a:defRPr>
    </a:lvl7pPr>
    <a:lvl8pPr marL="11982298" algn="l" defTabSz="3423514" rtl="0" eaLnBrk="1" latinLnBrk="0" hangingPunct="1">
      <a:defRPr sz="6739" kern="1200">
        <a:solidFill>
          <a:schemeClr val="tx1"/>
        </a:solidFill>
        <a:latin typeface="+mn-lt"/>
        <a:ea typeface="+mn-ea"/>
        <a:cs typeface="+mn-cs"/>
      </a:defRPr>
    </a:lvl8pPr>
    <a:lvl9pPr marL="13694054" algn="l" defTabSz="3423514" rtl="0" eaLnBrk="1" latinLnBrk="0" hangingPunct="1">
      <a:defRPr sz="67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7030A0"/>
    <a:srgbClr val="FF2F92"/>
    <a:srgbClr val="9437FF"/>
    <a:srgbClr val="941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76"/>
  </p:normalViewPr>
  <p:slideViewPr>
    <p:cSldViewPr snapToGrid="0" snapToObjects="1">
      <p:cViewPr varScale="1">
        <p:scale>
          <a:sx n="16" d="100"/>
          <a:sy n="16" d="100"/>
        </p:scale>
        <p:origin x="1939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0360" y="5387342"/>
            <a:ext cx="32644080" cy="11460480"/>
          </a:xfrm>
        </p:spPr>
        <p:txBody>
          <a:bodyPr anchor="b"/>
          <a:lstStyle>
            <a:lvl1pPr algn="ctr">
              <a:defRPr sz="25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17289782"/>
            <a:ext cx="28803600" cy="7947658"/>
          </a:xfrm>
        </p:spPr>
        <p:txBody>
          <a:bodyPr/>
          <a:lstStyle>
            <a:lvl1pPr marL="0" indent="0" algn="ctr">
              <a:buNone/>
              <a:defRPr sz="10080"/>
            </a:lvl1pPr>
            <a:lvl2pPr marL="1920240" indent="0" algn="ctr">
              <a:buNone/>
              <a:defRPr sz="8400"/>
            </a:lvl2pPr>
            <a:lvl3pPr marL="3840480" indent="0" algn="ctr">
              <a:buNone/>
              <a:defRPr sz="7560"/>
            </a:lvl3pPr>
            <a:lvl4pPr marL="5760720" indent="0" algn="ctr">
              <a:buNone/>
              <a:defRPr sz="6720"/>
            </a:lvl4pPr>
            <a:lvl5pPr marL="7680960" indent="0" algn="ctr">
              <a:buNone/>
              <a:defRPr sz="6720"/>
            </a:lvl5pPr>
            <a:lvl6pPr marL="9601200" indent="0" algn="ctr">
              <a:buNone/>
              <a:defRPr sz="6720"/>
            </a:lvl6pPr>
            <a:lvl7pPr marL="11521440" indent="0" algn="ctr">
              <a:buNone/>
              <a:defRPr sz="6720"/>
            </a:lvl7pPr>
            <a:lvl8pPr marL="13441680" indent="0" algn="ctr">
              <a:buNone/>
              <a:defRPr sz="6720"/>
            </a:lvl8pPr>
            <a:lvl9pPr marL="15361920" indent="0" algn="ctr">
              <a:buNone/>
              <a:defRPr sz="67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6C63B-6167-B14D-999D-1078C6936D4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F1C3E-2214-0E4B-8E1C-D3E0D0DE0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581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6C63B-6167-B14D-999D-1078C6936D4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F1C3E-2214-0E4B-8E1C-D3E0D0DE0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568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483437" y="1752600"/>
            <a:ext cx="8281035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40332" y="1752600"/>
            <a:ext cx="24363045" cy="2789682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6C63B-6167-B14D-999D-1078C6936D4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F1C3E-2214-0E4B-8E1C-D3E0D0DE0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320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6C63B-6167-B14D-999D-1078C6936D4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F1C3E-2214-0E4B-8E1C-D3E0D0DE0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856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0330" y="8206749"/>
            <a:ext cx="33124140" cy="13693138"/>
          </a:xfrm>
        </p:spPr>
        <p:txBody>
          <a:bodyPr anchor="b"/>
          <a:lstStyle>
            <a:lvl1pPr>
              <a:defRPr sz="25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20330" y="22029429"/>
            <a:ext cx="33124140" cy="7200898"/>
          </a:xfrm>
        </p:spPr>
        <p:txBody>
          <a:bodyPr/>
          <a:lstStyle>
            <a:lvl1pPr marL="0" indent="0">
              <a:buNone/>
              <a:defRPr sz="10080">
                <a:solidFill>
                  <a:schemeClr val="tx1"/>
                </a:solidFill>
              </a:defRPr>
            </a:lvl1pPr>
            <a:lvl2pPr marL="1920240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3840480" indent="0">
              <a:buNone/>
              <a:defRPr sz="7560">
                <a:solidFill>
                  <a:schemeClr val="tx1">
                    <a:tint val="75000"/>
                  </a:schemeClr>
                </a:solidFill>
              </a:defRPr>
            </a:lvl3pPr>
            <a:lvl4pPr marL="5760720" indent="0">
              <a:buNone/>
              <a:defRPr sz="6720">
                <a:solidFill>
                  <a:schemeClr val="tx1">
                    <a:tint val="75000"/>
                  </a:schemeClr>
                </a:solidFill>
              </a:defRPr>
            </a:lvl4pPr>
            <a:lvl5pPr marL="7680960" indent="0">
              <a:buNone/>
              <a:defRPr sz="6720">
                <a:solidFill>
                  <a:schemeClr val="tx1">
                    <a:tint val="75000"/>
                  </a:schemeClr>
                </a:solidFill>
              </a:defRPr>
            </a:lvl5pPr>
            <a:lvl6pPr marL="9601200" indent="0">
              <a:buNone/>
              <a:defRPr sz="6720">
                <a:solidFill>
                  <a:schemeClr val="tx1">
                    <a:tint val="75000"/>
                  </a:schemeClr>
                </a:solidFill>
              </a:defRPr>
            </a:lvl6pPr>
            <a:lvl7pPr marL="11521440" indent="0">
              <a:buNone/>
              <a:defRPr sz="6720">
                <a:solidFill>
                  <a:schemeClr val="tx1">
                    <a:tint val="75000"/>
                  </a:schemeClr>
                </a:solidFill>
              </a:defRPr>
            </a:lvl7pPr>
            <a:lvl8pPr marL="13441680" indent="0">
              <a:buNone/>
              <a:defRPr sz="6720">
                <a:solidFill>
                  <a:schemeClr val="tx1">
                    <a:tint val="75000"/>
                  </a:schemeClr>
                </a:solidFill>
              </a:defRPr>
            </a:lvl8pPr>
            <a:lvl9pPr marL="15361920" indent="0">
              <a:buNone/>
              <a:defRPr sz="67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6C63B-6167-B14D-999D-1078C6936D4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F1C3E-2214-0E4B-8E1C-D3E0D0DE0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525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40330" y="8763000"/>
            <a:ext cx="16322040" cy="208864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42430" y="8763000"/>
            <a:ext cx="16322040" cy="208864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6C63B-6167-B14D-999D-1078C6936D4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F1C3E-2214-0E4B-8E1C-D3E0D0DE0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312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5332" y="1752607"/>
            <a:ext cx="3312414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45336" y="8069582"/>
            <a:ext cx="16247028" cy="3954778"/>
          </a:xfrm>
        </p:spPr>
        <p:txBody>
          <a:bodyPr anchor="b"/>
          <a:lstStyle>
            <a:lvl1pPr marL="0" indent="0">
              <a:buNone/>
              <a:defRPr sz="10080" b="1"/>
            </a:lvl1pPr>
            <a:lvl2pPr marL="1920240" indent="0">
              <a:buNone/>
              <a:defRPr sz="8400" b="1"/>
            </a:lvl2pPr>
            <a:lvl3pPr marL="3840480" indent="0">
              <a:buNone/>
              <a:defRPr sz="7560" b="1"/>
            </a:lvl3pPr>
            <a:lvl4pPr marL="5760720" indent="0">
              <a:buNone/>
              <a:defRPr sz="6720" b="1"/>
            </a:lvl4pPr>
            <a:lvl5pPr marL="7680960" indent="0">
              <a:buNone/>
              <a:defRPr sz="6720" b="1"/>
            </a:lvl5pPr>
            <a:lvl6pPr marL="9601200" indent="0">
              <a:buNone/>
              <a:defRPr sz="6720" b="1"/>
            </a:lvl6pPr>
            <a:lvl7pPr marL="11521440" indent="0">
              <a:buNone/>
              <a:defRPr sz="6720" b="1"/>
            </a:lvl7pPr>
            <a:lvl8pPr marL="13441680" indent="0">
              <a:buNone/>
              <a:defRPr sz="6720" b="1"/>
            </a:lvl8pPr>
            <a:lvl9pPr marL="15361920" indent="0">
              <a:buNone/>
              <a:defRPr sz="672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45336" y="12024360"/>
            <a:ext cx="16247028" cy="176860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442432" y="8069582"/>
            <a:ext cx="16327042" cy="3954778"/>
          </a:xfrm>
        </p:spPr>
        <p:txBody>
          <a:bodyPr anchor="b"/>
          <a:lstStyle>
            <a:lvl1pPr marL="0" indent="0">
              <a:buNone/>
              <a:defRPr sz="10080" b="1"/>
            </a:lvl1pPr>
            <a:lvl2pPr marL="1920240" indent="0">
              <a:buNone/>
              <a:defRPr sz="8400" b="1"/>
            </a:lvl2pPr>
            <a:lvl3pPr marL="3840480" indent="0">
              <a:buNone/>
              <a:defRPr sz="7560" b="1"/>
            </a:lvl3pPr>
            <a:lvl4pPr marL="5760720" indent="0">
              <a:buNone/>
              <a:defRPr sz="6720" b="1"/>
            </a:lvl4pPr>
            <a:lvl5pPr marL="7680960" indent="0">
              <a:buNone/>
              <a:defRPr sz="6720" b="1"/>
            </a:lvl5pPr>
            <a:lvl6pPr marL="9601200" indent="0">
              <a:buNone/>
              <a:defRPr sz="6720" b="1"/>
            </a:lvl6pPr>
            <a:lvl7pPr marL="11521440" indent="0">
              <a:buNone/>
              <a:defRPr sz="6720" b="1"/>
            </a:lvl7pPr>
            <a:lvl8pPr marL="13441680" indent="0">
              <a:buNone/>
              <a:defRPr sz="6720" b="1"/>
            </a:lvl8pPr>
            <a:lvl9pPr marL="15361920" indent="0">
              <a:buNone/>
              <a:defRPr sz="672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442432" y="12024360"/>
            <a:ext cx="16327042" cy="176860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6C63B-6167-B14D-999D-1078C6936D4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F1C3E-2214-0E4B-8E1C-D3E0D0DE0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338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6C63B-6167-B14D-999D-1078C6936D4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F1C3E-2214-0E4B-8E1C-D3E0D0DE0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982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6C63B-6167-B14D-999D-1078C6936D4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F1C3E-2214-0E4B-8E1C-D3E0D0DE0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957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5332" y="2194560"/>
            <a:ext cx="12386548" cy="7680960"/>
          </a:xfrm>
        </p:spPr>
        <p:txBody>
          <a:bodyPr anchor="b"/>
          <a:lstStyle>
            <a:lvl1pPr>
              <a:defRPr sz="134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27042" y="4739647"/>
            <a:ext cx="19442430" cy="23393400"/>
          </a:xfrm>
        </p:spPr>
        <p:txBody>
          <a:bodyPr/>
          <a:lstStyle>
            <a:lvl1pPr>
              <a:defRPr sz="13440"/>
            </a:lvl1pPr>
            <a:lvl2pPr>
              <a:defRPr sz="11760"/>
            </a:lvl2pPr>
            <a:lvl3pPr>
              <a:defRPr sz="1008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45332" y="9875520"/>
            <a:ext cx="12386548" cy="18295622"/>
          </a:xfrm>
        </p:spPr>
        <p:txBody>
          <a:bodyPr/>
          <a:lstStyle>
            <a:lvl1pPr marL="0" indent="0">
              <a:buNone/>
              <a:defRPr sz="6720"/>
            </a:lvl1pPr>
            <a:lvl2pPr marL="1920240" indent="0">
              <a:buNone/>
              <a:defRPr sz="5880"/>
            </a:lvl2pPr>
            <a:lvl3pPr marL="3840480" indent="0">
              <a:buNone/>
              <a:defRPr sz="5040"/>
            </a:lvl3pPr>
            <a:lvl4pPr marL="5760720" indent="0">
              <a:buNone/>
              <a:defRPr sz="4200"/>
            </a:lvl4pPr>
            <a:lvl5pPr marL="7680960" indent="0">
              <a:buNone/>
              <a:defRPr sz="4200"/>
            </a:lvl5pPr>
            <a:lvl6pPr marL="9601200" indent="0">
              <a:buNone/>
              <a:defRPr sz="4200"/>
            </a:lvl6pPr>
            <a:lvl7pPr marL="11521440" indent="0">
              <a:buNone/>
              <a:defRPr sz="4200"/>
            </a:lvl7pPr>
            <a:lvl8pPr marL="13441680" indent="0">
              <a:buNone/>
              <a:defRPr sz="4200"/>
            </a:lvl8pPr>
            <a:lvl9pPr marL="15361920" indent="0">
              <a:buNone/>
              <a:defRPr sz="42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6C63B-6167-B14D-999D-1078C6936D4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F1C3E-2214-0E4B-8E1C-D3E0D0DE0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36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5332" y="2194560"/>
            <a:ext cx="12386548" cy="7680960"/>
          </a:xfrm>
        </p:spPr>
        <p:txBody>
          <a:bodyPr anchor="b"/>
          <a:lstStyle>
            <a:lvl1pPr>
              <a:defRPr sz="134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327042" y="4739647"/>
            <a:ext cx="19442430" cy="23393400"/>
          </a:xfrm>
        </p:spPr>
        <p:txBody>
          <a:bodyPr anchor="t"/>
          <a:lstStyle>
            <a:lvl1pPr marL="0" indent="0">
              <a:buNone/>
              <a:defRPr sz="13440"/>
            </a:lvl1pPr>
            <a:lvl2pPr marL="1920240" indent="0">
              <a:buNone/>
              <a:defRPr sz="11760"/>
            </a:lvl2pPr>
            <a:lvl3pPr marL="3840480" indent="0">
              <a:buNone/>
              <a:defRPr sz="10080"/>
            </a:lvl3pPr>
            <a:lvl4pPr marL="5760720" indent="0">
              <a:buNone/>
              <a:defRPr sz="8400"/>
            </a:lvl4pPr>
            <a:lvl5pPr marL="7680960" indent="0">
              <a:buNone/>
              <a:defRPr sz="8400"/>
            </a:lvl5pPr>
            <a:lvl6pPr marL="9601200" indent="0">
              <a:buNone/>
              <a:defRPr sz="8400"/>
            </a:lvl6pPr>
            <a:lvl7pPr marL="11521440" indent="0">
              <a:buNone/>
              <a:defRPr sz="8400"/>
            </a:lvl7pPr>
            <a:lvl8pPr marL="13441680" indent="0">
              <a:buNone/>
              <a:defRPr sz="8400"/>
            </a:lvl8pPr>
            <a:lvl9pPr marL="15361920" indent="0">
              <a:buNone/>
              <a:defRPr sz="8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45332" y="9875520"/>
            <a:ext cx="12386548" cy="18295622"/>
          </a:xfrm>
        </p:spPr>
        <p:txBody>
          <a:bodyPr/>
          <a:lstStyle>
            <a:lvl1pPr marL="0" indent="0">
              <a:buNone/>
              <a:defRPr sz="6720"/>
            </a:lvl1pPr>
            <a:lvl2pPr marL="1920240" indent="0">
              <a:buNone/>
              <a:defRPr sz="5880"/>
            </a:lvl2pPr>
            <a:lvl3pPr marL="3840480" indent="0">
              <a:buNone/>
              <a:defRPr sz="5040"/>
            </a:lvl3pPr>
            <a:lvl4pPr marL="5760720" indent="0">
              <a:buNone/>
              <a:defRPr sz="4200"/>
            </a:lvl4pPr>
            <a:lvl5pPr marL="7680960" indent="0">
              <a:buNone/>
              <a:defRPr sz="4200"/>
            </a:lvl5pPr>
            <a:lvl6pPr marL="9601200" indent="0">
              <a:buNone/>
              <a:defRPr sz="4200"/>
            </a:lvl6pPr>
            <a:lvl7pPr marL="11521440" indent="0">
              <a:buNone/>
              <a:defRPr sz="4200"/>
            </a:lvl7pPr>
            <a:lvl8pPr marL="13441680" indent="0">
              <a:buNone/>
              <a:defRPr sz="4200"/>
            </a:lvl8pPr>
            <a:lvl9pPr marL="15361920" indent="0">
              <a:buNone/>
              <a:defRPr sz="42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6C63B-6167-B14D-999D-1078C6936D4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F1C3E-2214-0E4B-8E1C-D3E0D0DE0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80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40330" y="1752607"/>
            <a:ext cx="3312414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40330" y="8763000"/>
            <a:ext cx="3312414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40330" y="30510487"/>
            <a:ext cx="86410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6C63B-6167-B14D-999D-1078C6936D4F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721590" y="30510487"/>
            <a:ext cx="129616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7123390" y="30510487"/>
            <a:ext cx="86410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EF1C3E-2214-0E4B-8E1C-D3E0D0DE09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247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840480" rtl="0" eaLnBrk="1" latinLnBrk="0" hangingPunct="1">
        <a:lnSpc>
          <a:spcPct val="90000"/>
        </a:lnSpc>
        <a:spcBef>
          <a:spcPct val="0"/>
        </a:spcBef>
        <a:buNone/>
        <a:defRPr sz="184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60120" indent="-960120" algn="l" defTabSz="3840480" rtl="0" eaLnBrk="1" latinLnBrk="0" hangingPunct="1">
        <a:lnSpc>
          <a:spcPct val="90000"/>
        </a:lnSpc>
        <a:spcBef>
          <a:spcPts val="4200"/>
        </a:spcBef>
        <a:buFont typeface="Arial" panose="020B0604020202020204" pitchFamily="34" charset="0"/>
        <a:buChar char="•"/>
        <a:defRPr sz="11760" kern="1200">
          <a:solidFill>
            <a:schemeClr val="tx1"/>
          </a:solidFill>
          <a:latin typeface="+mn-lt"/>
          <a:ea typeface="+mn-ea"/>
          <a:cs typeface="+mn-cs"/>
        </a:defRPr>
      </a:lvl1pPr>
      <a:lvl2pPr marL="2880360" indent="-960120" algn="l" defTabSz="3840480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2pPr>
      <a:lvl3pPr marL="4800600" indent="-960120" algn="l" defTabSz="3840480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720840" indent="-960120" algn="l" defTabSz="3840480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60" kern="1200">
          <a:solidFill>
            <a:schemeClr val="tx1"/>
          </a:solidFill>
          <a:latin typeface="+mn-lt"/>
          <a:ea typeface="+mn-ea"/>
          <a:cs typeface="+mn-cs"/>
        </a:defRPr>
      </a:lvl4pPr>
      <a:lvl5pPr marL="8641080" indent="-960120" algn="l" defTabSz="3840480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60" kern="1200">
          <a:solidFill>
            <a:schemeClr val="tx1"/>
          </a:solidFill>
          <a:latin typeface="+mn-lt"/>
          <a:ea typeface="+mn-ea"/>
          <a:cs typeface="+mn-cs"/>
        </a:defRPr>
      </a:lvl5pPr>
      <a:lvl6pPr marL="10561320" indent="-960120" algn="l" defTabSz="3840480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60" kern="1200">
          <a:solidFill>
            <a:schemeClr val="tx1"/>
          </a:solidFill>
          <a:latin typeface="+mn-lt"/>
          <a:ea typeface="+mn-ea"/>
          <a:cs typeface="+mn-cs"/>
        </a:defRPr>
      </a:lvl6pPr>
      <a:lvl7pPr marL="12481560" indent="-960120" algn="l" defTabSz="3840480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60" kern="1200">
          <a:solidFill>
            <a:schemeClr val="tx1"/>
          </a:solidFill>
          <a:latin typeface="+mn-lt"/>
          <a:ea typeface="+mn-ea"/>
          <a:cs typeface="+mn-cs"/>
        </a:defRPr>
      </a:lvl7pPr>
      <a:lvl8pPr marL="14401800" indent="-960120" algn="l" defTabSz="3840480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60" kern="1200">
          <a:solidFill>
            <a:schemeClr val="tx1"/>
          </a:solidFill>
          <a:latin typeface="+mn-lt"/>
          <a:ea typeface="+mn-ea"/>
          <a:cs typeface="+mn-cs"/>
        </a:defRPr>
      </a:lvl8pPr>
      <a:lvl9pPr marL="16322040" indent="-960120" algn="l" defTabSz="3840480" rtl="0" eaLnBrk="1" latinLnBrk="0" hangingPunct="1">
        <a:lnSpc>
          <a:spcPct val="90000"/>
        </a:lnSpc>
        <a:spcBef>
          <a:spcPts val="2100"/>
        </a:spcBef>
        <a:buFont typeface="Arial" panose="020B0604020202020204" pitchFamily="34" charset="0"/>
        <a:buChar char="•"/>
        <a:defRPr sz="7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1pPr>
      <a:lvl2pPr marL="1920240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2pPr>
      <a:lvl3pPr marL="3840480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3pPr>
      <a:lvl4pPr marL="5760720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4pPr>
      <a:lvl5pPr marL="7680960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5pPr>
      <a:lvl6pPr marL="9601200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6pPr>
      <a:lvl7pPr marL="11521440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7pPr>
      <a:lvl8pPr marL="13441680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8pPr>
      <a:lvl9pPr marL="15361920" algn="l" defTabSz="3840480" rtl="0" eaLnBrk="1" latinLnBrk="0" hangingPunct="1">
        <a:defRPr sz="7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png"/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emf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A655F6E2-EB9F-EAED-15BF-5CC2389CB2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04" t="24008" r="6480" b="27227"/>
          <a:stretch/>
        </p:blipFill>
        <p:spPr>
          <a:xfrm>
            <a:off x="389964" y="22687510"/>
            <a:ext cx="9270422" cy="397800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CE046D3-CA18-2644-892F-6CC81941D61C}"/>
              </a:ext>
            </a:extLst>
          </p:cNvPr>
          <p:cNvSpPr/>
          <p:nvPr/>
        </p:nvSpPr>
        <p:spPr bwMode="auto">
          <a:xfrm>
            <a:off x="397663" y="82947"/>
            <a:ext cx="37609474" cy="519753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110000"/>
                  <a:satMod val="105000"/>
                  <a:tint val="67000"/>
                </a:schemeClr>
              </a:gs>
              <a:gs pos="100000">
                <a:schemeClr val="accent1">
                  <a:lumMod val="105000"/>
                  <a:satMod val="109000"/>
                  <a:tint val="81000"/>
                </a:schemeClr>
              </a:gs>
            </a:gsLst>
            <a:lin ang="16200000" scaled="0"/>
            <a:tileRect/>
          </a:gradFill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prstTxWarp prst="textNoShape">
              <a:avLst/>
            </a:prstTxWarp>
          </a:bodyPr>
          <a:lstStyle/>
          <a:p>
            <a:pPr>
              <a:defRPr/>
            </a:pPr>
            <a:endParaRPr lang="en-US" sz="1200">
              <a:ln>
                <a:solidFill>
                  <a:srgbClr val="FF1219"/>
                </a:solidFill>
              </a:ln>
              <a:solidFill>
                <a:srgbClr val="FF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4A44162-9EA6-7841-8674-E94F60C3D45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149599" y="966943"/>
            <a:ext cx="32110376" cy="2286001"/>
          </a:xfrm>
          <a:noFill/>
        </p:spPr>
        <p:txBody>
          <a:bodyPr>
            <a:noAutofit/>
          </a:bodyPr>
          <a:lstStyle/>
          <a:p>
            <a:r>
              <a:rPr lang="en-US" sz="9600" dirty="0"/>
              <a:t>Regulation of gene expression by ribosome composition</a:t>
            </a:r>
            <a:br>
              <a:rPr lang="en-US" sz="9600" dirty="0"/>
            </a:br>
            <a:r>
              <a:rPr lang="en-US" sz="9600" dirty="0"/>
              <a:t>in a bacterial pathogen</a:t>
            </a:r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6718E514-F1AF-374D-80E7-FFFB21D9EC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9599" y="3451389"/>
            <a:ext cx="321103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457200" indent="-457200" algn="ctr" defTabSz="774700"/>
            <a:r>
              <a:rPr lang="en-US" sz="4000" dirty="0">
                <a:latin typeface="Arial"/>
                <a:cs typeface="Arial"/>
              </a:rPr>
              <a:t>Hannah S. Trautmann</a:t>
            </a:r>
            <a:r>
              <a:rPr lang="en-US" sz="4000" baseline="30000" dirty="0">
                <a:latin typeface="Arial"/>
                <a:cs typeface="Arial"/>
              </a:rPr>
              <a:t>1</a:t>
            </a:r>
            <a:r>
              <a:rPr lang="en-US" sz="4000" dirty="0">
                <a:latin typeface="Arial"/>
                <a:cs typeface="Arial"/>
              </a:rPr>
              <a:t> and Kathryn M. Ramsey</a:t>
            </a:r>
            <a:r>
              <a:rPr lang="en-US" sz="4000" baseline="30000" dirty="0">
                <a:latin typeface="Arial"/>
                <a:cs typeface="Arial"/>
              </a:rPr>
              <a:t>1,2</a:t>
            </a:r>
          </a:p>
          <a:p>
            <a:pPr marL="514350" indent="-514350" algn="ctr">
              <a:buAutoNum type="arabicPeriod"/>
            </a:pPr>
            <a:r>
              <a:rPr lang="en-US" sz="2800" dirty="0">
                <a:latin typeface="Arial"/>
                <a:cs typeface="Arial"/>
              </a:rPr>
              <a:t>Department of Cell and Molecular Biology, University of Rhode Island, Kingston, RI 02881</a:t>
            </a:r>
          </a:p>
          <a:p>
            <a:pPr marL="514350" indent="-514350" algn="ctr">
              <a:buAutoNum type="arabicPeriod"/>
            </a:pPr>
            <a:r>
              <a:rPr lang="en-US" sz="2800" dirty="0">
                <a:latin typeface="Arial"/>
                <a:cs typeface="Arial"/>
              </a:rPr>
              <a:t>Department of Biomedical and Pharmaceutical Sciences, University of Rhode Island, Kingston, RI 02881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2E6F9E0-FAA9-8A44-ABA4-CEDFEA99DE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755" y="2196033"/>
            <a:ext cx="6965600" cy="279028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7BF8938-3013-3649-A294-2D2EB9068EE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1954" r="31767"/>
          <a:stretch/>
        </p:blipFill>
        <p:spPr>
          <a:xfrm>
            <a:off x="29987241" y="1879600"/>
            <a:ext cx="7712103" cy="327088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55CCA64-CC2F-FA49-B87D-B33961EAA1C6}"/>
              </a:ext>
            </a:extLst>
          </p:cNvPr>
          <p:cNvSpPr/>
          <p:nvPr/>
        </p:nvSpPr>
        <p:spPr>
          <a:xfrm>
            <a:off x="400051" y="5441902"/>
            <a:ext cx="9372600" cy="2724912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2858611-0C2E-1F4A-81B6-E427BDCD5151}"/>
              </a:ext>
            </a:extLst>
          </p:cNvPr>
          <p:cNvSpPr/>
          <p:nvPr/>
        </p:nvSpPr>
        <p:spPr>
          <a:xfrm>
            <a:off x="9857725" y="5441902"/>
            <a:ext cx="9372600" cy="2724912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95077E1-0C34-4D44-B4FD-E29A6AC7FFD2}"/>
              </a:ext>
            </a:extLst>
          </p:cNvPr>
          <p:cNvSpPr txBox="1"/>
          <p:nvPr/>
        </p:nvSpPr>
        <p:spPr>
          <a:xfrm>
            <a:off x="406634" y="5445849"/>
            <a:ext cx="9366015" cy="1015663"/>
          </a:xfrm>
          <a:prstGeom prst="rect">
            <a:avLst/>
          </a:prstGeom>
          <a:gradFill>
            <a:gsLst>
              <a:gs pos="0">
                <a:schemeClr val="accent1">
                  <a:lumMod val="110000"/>
                  <a:satMod val="105000"/>
                  <a:tint val="67000"/>
                </a:schemeClr>
              </a:gs>
              <a:gs pos="100000">
                <a:schemeClr val="accent1">
                  <a:lumMod val="105000"/>
                  <a:satMod val="109000"/>
                  <a:tint val="81000"/>
                </a:schemeClr>
              </a:gs>
            </a:gsLst>
            <a:lin ang="16200000" scaled="0"/>
          </a:gra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000000"/>
                </a:solidFill>
              </a:rPr>
              <a:t>Introduction</a:t>
            </a:r>
          </a:p>
        </p:txBody>
      </p:sp>
      <p:sp>
        <p:nvSpPr>
          <p:cNvPr id="47" name="Content Placeholder 7">
            <a:extLst>
              <a:ext uri="{FF2B5EF4-FFF2-40B4-BE49-F238E27FC236}">
                <a16:creationId xmlns:a16="http://schemas.microsoft.com/office/drawing/2014/main" id="{84F38C2B-CE1F-DD4C-BA73-8956785C2221}"/>
              </a:ext>
            </a:extLst>
          </p:cNvPr>
          <p:cNvSpPr txBox="1">
            <a:spLocks/>
          </p:cNvSpPr>
          <p:nvPr/>
        </p:nvSpPr>
        <p:spPr>
          <a:xfrm>
            <a:off x="389965" y="7620063"/>
            <a:ext cx="5791379" cy="4398683"/>
          </a:xfrm>
          <a:prstGeom prst="rect">
            <a:avLst/>
          </a:prstGeom>
        </p:spPr>
        <p:txBody>
          <a:bodyPr>
            <a:noAutofit/>
          </a:bodyPr>
          <a:lstStyle>
            <a:lvl1pPr marL="960120" indent="-960120" algn="l" defTabSz="3840480" rtl="0" eaLnBrk="1" latinLnBrk="0" hangingPunct="1">
              <a:lnSpc>
                <a:spcPct val="90000"/>
              </a:lnSpc>
              <a:spcBef>
                <a:spcPts val="4200"/>
              </a:spcBef>
              <a:buFont typeface="Arial" panose="020B0604020202020204" pitchFamily="34" charset="0"/>
              <a:buChar char="•"/>
              <a:defRPr sz="1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036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100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80060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8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72084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108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56132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48156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180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32204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4488" indent="-344488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3200" dirty="0"/>
              <a:t>Causes tularemia</a:t>
            </a:r>
          </a:p>
          <a:p>
            <a:pPr marL="344488" indent="-344488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3200" dirty="0"/>
              <a:t>Highly infectious</a:t>
            </a:r>
          </a:p>
          <a:p>
            <a:pPr marL="344488" indent="-344488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3200" dirty="0"/>
              <a:t>Potential bioweapon</a:t>
            </a:r>
          </a:p>
          <a:p>
            <a:pPr marL="344488" indent="-344488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3200" dirty="0"/>
              <a:t>Model: </a:t>
            </a:r>
            <a:r>
              <a:rPr lang="en-US" sz="3200" i="1" dirty="0"/>
              <a:t>F. tularensis </a:t>
            </a:r>
            <a:r>
              <a:rPr lang="en-US" sz="3200" dirty="0"/>
              <a:t>subsp. </a:t>
            </a:r>
            <a:r>
              <a:rPr lang="en-US" sz="3200" i="1" dirty="0" err="1"/>
              <a:t>holarctica</a:t>
            </a:r>
            <a:r>
              <a:rPr lang="en-US" sz="3200" i="1" dirty="0"/>
              <a:t> </a:t>
            </a:r>
            <a:r>
              <a:rPr lang="en-US" sz="3200" dirty="0"/>
              <a:t>LVS</a:t>
            </a:r>
          </a:p>
          <a:p>
            <a:pPr marL="344488" indent="-344488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3200" dirty="0"/>
              <a:t>Intracellular growth is essential to cause disease</a:t>
            </a:r>
          </a:p>
        </p:txBody>
      </p:sp>
      <p:sp>
        <p:nvSpPr>
          <p:cNvPr id="618" name="TextBox 617">
            <a:extLst>
              <a:ext uri="{FF2B5EF4-FFF2-40B4-BE49-F238E27FC236}">
                <a16:creationId xmlns:a16="http://schemas.microsoft.com/office/drawing/2014/main" id="{67F7750A-BE34-BD4F-A7C4-A383E79C0D29}"/>
              </a:ext>
            </a:extLst>
          </p:cNvPr>
          <p:cNvSpPr txBox="1"/>
          <p:nvPr/>
        </p:nvSpPr>
        <p:spPr>
          <a:xfrm>
            <a:off x="400050" y="6624042"/>
            <a:ext cx="937259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i="1" dirty="0">
                <a:cs typeface="Arial"/>
              </a:rPr>
              <a:t>Francisella tularensis</a:t>
            </a:r>
            <a:endParaRPr lang="en-US" sz="4500" b="1" dirty="0">
              <a:cs typeface="Arial"/>
            </a:endParaRPr>
          </a:p>
        </p:txBody>
      </p:sp>
      <p:sp>
        <p:nvSpPr>
          <p:cNvPr id="619" name="TextBox 618">
            <a:extLst>
              <a:ext uri="{FF2B5EF4-FFF2-40B4-BE49-F238E27FC236}">
                <a16:creationId xmlns:a16="http://schemas.microsoft.com/office/drawing/2014/main" id="{00BAFDDB-DB2F-154A-8810-DE422531AEBF}"/>
              </a:ext>
            </a:extLst>
          </p:cNvPr>
          <p:cNvSpPr txBox="1"/>
          <p:nvPr/>
        </p:nvSpPr>
        <p:spPr>
          <a:xfrm>
            <a:off x="395255" y="12469728"/>
            <a:ext cx="937739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/>
              <a:t>The role of bS21 in translation</a:t>
            </a:r>
            <a:endParaRPr lang="en-US" sz="4500" b="1" dirty="0">
              <a:cs typeface="Arial"/>
            </a:endParaRPr>
          </a:p>
        </p:txBody>
      </p:sp>
      <p:sp>
        <p:nvSpPr>
          <p:cNvPr id="624" name="TextBox 623">
            <a:extLst>
              <a:ext uri="{FF2B5EF4-FFF2-40B4-BE49-F238E27FC236}">
                <a16:creationId xmlns:a16="http://schemas.microsoft.com/office/drawing/2014/main" id="{87CA456B-74C2-244B-9471-3C4590CB4F83}"/>
              </a:ext>
            </a:extLst>
          </p:cNvPr>
          <p:cNvSpPr txBox="1"/>
          <p:nvPr/>
        </p:nvSpPr>
        <p:spPr>
          <a:xfrm>
            <a:off x="9886943" y="5459180"/>
            <a:ext cx="9315149" cy="1015663"/>
          </a:xfrm>
          <a:prstGeom prst="rect">
            <a:avLst/>
          </a:prstGeom>
          <a:gradFill>
            <a:gsLst>
              <a:gs pos="0">
                <a:schemeClr val="accent1">
                  <a:lumMod val="110000"/>
                  <a:satMod val="105000"/>
                  <a:tint val="67000"/>
                </a:schemeClr>
              </a:gs>
              <a:gs pos="100000">
                <a:schemeClr val="accent1">
                  <a:lumMod val="105000"/>
                  <a:satMod val="109000"/>
                  <a:tint val="81000"/>
                </a:schemeClr>
              </a:gs>
            </a:gsLst>
            <a:lin ang="16200000" scaled="0"/>
          </a:gra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000000"/>
                </a:solidFill>
              </a:rPr>
              <a:t>Results</a:t>
            </a:r>
          </a:p>
        </p:txBody>
      </p:sp>
      <p:sp>
        <p:nvSpPr>
          <p:cNvPr id="626" name="TextBox 625">
            <a:extLst>
              <a:ext uri="{FF2B5EF4-FFF2-40B4-BE49-F238E27FC236}">
                <a16:creationId xmlns:a16="http://schemas.microsoft.com/office/drawing/2014/main" id="{EE4925F3-7E8F-4C4D-8F56-DB18FB48B7AA}"/>
              </a:ext>
            </a:extLst>
          </p:cNvPr>
          <p:cNvSpPr txBox="1"/>
          <p:nvPr/>
        </p:nvSpPr>
        <p:spPr>
          <a:xfrm>
            <a:off x="28783445" y="25873427"/>
            <a:ext cx="9364370" cy="1015663"/>
          </a:xfrm>
          <a:prstGeom prst="rect">
            <a:avLst/>
          </a:prstGeom>
          <a:gradFill>
            <a:gsLst>
              <a:gs pos="0">
                <a:schemeClr val="accent1">
                  <a:lumMod val="110000"/>
                  <a:satMod val="105000"/>
                  <a:tint val="67000"/>
                </a:schemeClr>
              </a:gs>
              <a:gs pos="100000">
                <a:schemeClr val="accent1">
                  <a:lumMod val="105000"/>
                  <a:satMod val="109000"/>
                  <a:tint val="81000"/>
                </a:schemeClr>
              </a:gs>
            </a:gsLst>
            <a:lin ang="16200000" scaled="0"/>
          </a:gra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000000"/>
                </a:solidFill>
              </a:rPr>
              <a:t>Conclusions</a:t>
            </a:r>
          </a:p>
        </p:txBody>
      </p:sp>
      <p:sp>
        <p:nvSpPr>
          <p:cNvPr id="430" name="Rectangle 429">
            <a:extLst>
              <a:ext uri="{FF2B5EF4-FFF2-40B4-BE49-F238E27FC236}">
                <a16:creationId xmlns:a16="http://schemas.microsoft.com/office/drawing/2014/main" id="{1676F5F1-186F-1549-8A52-0253C267261F}"/>
              </a:ext>
            </a:extLst>
          </p:cNvPr>
          <p:cNvSpPr/>
          <p:nvPr/>
        </p:nvSpPr>
        <p:spPr>
          <a:xfrm>
            <a:off x="28773073" y="5441902"/>
            <a:ext cx="9372600" cy="2724912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1" name="Rectangle 430">
            <a:extLst>
              <a:ext uri="{FF2B5EF4-FFF2-40B4-BE49-F238E27FC236}">
                <a16:creationId xmlns:a16="http://schemas.microsoft.com/office/drawing/2014/main" id="{A2C97112-BB85-5C4A-9294-C976B1132546}"/>
              </a:ext>
            </a:extLst>
          </p:cNvPr>
          <p:cNvSpPr/>
          <p:nvPr/>
        </p:nvSpPr>
        <p:spPr>
          <a:xfrm>
            <a:off x="19315399" y="5441902"/>
            <a:ext cx="9372600" cy="2724912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2" name="TextBox 451">
            <a:extLst>
              <a:ext uri="{FF2B5EF4-FFF2-40B4-BE49-F238E27FC236}">
                <a16:creationId xmlns:a16="http://schemas.microsoft.com/office/drawing/2014/main" id="{9BE23E58-CB77-7945-94C6-7281B6B555A1}"/>
              </a:ext>
            </a:extLst>
          </p:cNvPr>
          <p:cNvSpPr txBox="1"/>
          <p:nvPr/>
        </p:nvSpPr>
        <p:spPr>
          <a:xfrm>
            <a:off x="28773073" y="5478110"/>
            <a:ext cx="93761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cs typeface="Arial"/>
              </a:rPr>
              <a:t>bS21-2 is important for intramacrophage growth</a:t>
            </a:r>
          </a:p>
        </p:txBody>
      </p:sp>
      <p:sp>
        <p:nvSpPr>
          <p:cNvPr id="545" name="TextBox 544">
            <a:extLst>
              <a:ext uri="{FF2B5EF4-FFF2-40B4-BE49-F238E27FC236}">
                <a16:creationId xmlns:a16="http://schemas.microsoft.com/office/drawing/2014/main" id="{8E2A79C7-D2E1-7541-8256-BD33E4EF25DD}"/>
              </a:ext>
            </a:extLst>
          </p:cNvPr>
          <p:cNvSpPr txBox="1"/>
          <p:nvPr/>
        </p:nvSpPr>
        <p:spPr>
          <a:xfrm>
            <a:off x="28814576" y="12634044"/>
            <a:ext cx="928143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/>
              <a:t>Figure 4. Cells without bS21-2 have an intramacrophage growth defect, which can be complemented by ectopic expression of bS21-2. </a:t>
            </a:r>
            <a:r>
              <a:rPr lang="en-US" sz="2000" dirty="0"/>
              <a:t>Growth of </a:t>
            </a:r>
            <a:r>
              <a:rPr lang="en-US" sz="2000" i="1" dirty="0"/>
              <a:t>F. tularensis </a:t>
            </a:r>
            <a:r>
              <a:rPr lang="en-US" sz="2000" dirty="0"/>
              <a:t>LVS cells within J774A.1 cells. Murine macrophage-like J774A.1 cells were infected with indicated bacterial cells at a multiplicity of infection of 5 – 10. J774A.1 cells were lysed and bacteria were plated for enumeration (CFU) 24 hours post-infection. Error bars represent 1 SD. Experiments were repeated at least twice and data from a representative experiment are shown. Lines above bars indicate statistical comparison among groups by t-test. Asterisk indicates group to which all other groups are compared, if horizontal line connects to line above group,*p &lt; 0.05 using Benjamini-Hochberg correction. 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14475A3B-9DF9-6F32-EF66-71A24D1EB9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6599332"/>
              </p:ext>
            </p:extLst>
          </p:nvPr>
        </p:nvGraphicFramePr>
        <p:xfrm>
          <a:off x="28920373" y="15835881"/>
          <a:ext cx="9037028" cy="3495185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2800351">
                  <a:extLst>
                    <a:ext uri="{9D8B030D-6E8A-4147-A177-3AD203B41FA5}">
                      <a16:colId xmlns:a16="http://schemas.microsoft.com/office/drawing/2014/main" val="1446758310"/>
                    </a:ext>
                  </a:extLst>
                </a:gridCol>
                <a:gridCol w="2016369">
                  <a:extLst>
                    <a:ext uri="{9D8B030D-6E8A-4147-A177-3AD203B41FA5}">
                      <a16:colId xmlns:a16="http://schemas.microsoft.com/office/drawing/2014/main" val="221922184"/>
                    </a:ext>
                  </a:extLst>
                </a:gridCol>
                <a:gridCol w="2063262">
                  <a:extLst>
                    <a:ext uri="{9D8B030D-6E8A-4147-A177-3AD203B41FA5}">
                      <a16:colId xmlns:a16="http://schemas.microsoft.com/office/drawing/2014/main" val="2053854437"/>
                    </a:ext>
                  </a:extLst>
                </a:gridCol>
                <a:gridCol w="2157046">
                  <a:extLst>
                    <a:ext uri="{9D8B030D-6E8A-4147-A177-3AD203B41FA5}">
                      <a16:colId xmlns:a16="http://schemas.microsoft.com/office/drawing/2014/main" val="4219482825"/>
                    </a:ext>
                  </a:extLst>
                </a:gridCol>
              </a:tblGrid>
              <a:tr h="453292">
                <a:tc rowSpan="2"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>
                          <a:effectLst/>
                        </a:rPr>
                        <a:t>Cells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182880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effectLst/>
                        </a:rPr>
                        <a:t>Growth Environment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effectLst/>
                        </a:rPr>
                        <a:t>Generation time difference (intramacrophage - </a:t>
                      </a:r>
                      <a:r>
                        <a:rPr lang="en-US" sz="2000" b="1" i="1" u="none" strike="noStrike">
                          <a:effectLst/>
                        </a:rPr>
                        <a:t>in vitro</a:t>
                      </a:r>
                      <a:r>
                        <a:rPr lang="en-US" sz="2000" b="1" u="none" strike="noStrike">
                          <a:effectLst/>
                        </a:rPr>
                        <a:t>)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78778203"/>
                  </a:ext>
                </a:extLst>
              </a:tr>
              <a:tr h="453292">
                <a:tc vMerge="1">
                  <a:txBody>
                    <a:bodyPr/>
                    <a:lstStyle/>
                    <a:p>
                      <a:pPr algn="l" fontAlgn="b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effectLst/>
                        </a:rPr>
                        <a:t>in vitro</a:t>
                      </a:r>
                      <a:endParaRPr lang="en-US" sz="2000" b="1" i="1" u="none" strike="noStrike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effectLst/>
                        </a:rPr>
                        <a:t>Intramacrophage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276852"/>
                  </a:ext>
                </a:extLst>
              </a:tr>
              <a:tr h="45329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LVS pF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182880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135.1 +/- 4.7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Menlo Regular" panose="020B0609030804020204" pitchFamily="49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144.8 +/-  7.1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Menlo Regular" panose="020B0609030804020204" pitchFamily="49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9.7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Menlo Regular" panose="020B0609030804020204" pitchFamily="49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37036631"/>
                  </a:ext>
                </a:extLst>
              </a:tr>
              <a:tr h="45329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LVS ∆</a:t>
                      </a:r>
                      <a:r>
                        <a:rPr lang="en-US" sz="2000" i="1" u="none" strike="noStrike">
                          <a:effectLst/>
                        </a:rPr>
                        <a:t>rpsU2</a:t>
                      </a:r>
                      <a:r>
                        <a:rPr lang="en-US" sz="2000" u="none" strike="noStrike">
                          <a:effectLst/>
                        </a:rPr>
                        <a:t> pF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182880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172.8 +/- 4.5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Menlo Regular" panose="020B0609030804020204" pitchFamily="49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210.7 +/- 29.5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Menlo Regular" panose="020B0609030804020204" pitchFamily="49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37.9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Menlo Regular" panose="020B0609030804020204" pitchFamily="49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95466915"/>
                  </a:ext>
                </a:extLst>
              </a:tr>
              <a:tr h="45329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LVS ∆</a:t>
                      </a:r>
                      <a:r>
                        <a:rPr lang="en-US" sz="2000" i="1" u="none" strike="noStrike">
                          <a:effectLst/>
                        </a:rPr>
                        <a:t>rpsU2</a:t>
                      </a:r>
                      <a:r>
                        <a:rPr lang="en-US" sz="2000" u="none" strike="noStrike">
                          <a:effectLst/>
                        </a:rPr>
                        <a:t> pF-bS21-1-V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182880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145.1 +/- 3.9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Menlo Regular" panose="020B0609030804020204" pitchFamily="49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179.3 +/-  8.2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Menlo Regular" panose="020B0609030804020204" pitchFamily="49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34.2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Menlo Regular" panose="020B0609030804020204" pitchFamily="49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31340714"/>
                  </a:ext>
                </a:extLst>
              </a:tr>
              <a:tr h="45329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LVS ∆</a:t>
                      </a:r>
                      <a:r>
                        <a:rPr lang="en-US" sz="2000" i="1" u="none" strike="noStrike">
                          <a:effectLst/>
                        </a:rPr>
                        <a:t>rpsU2</a:t>
                      </a:r>
                      <a:r>
                        <a:rPr lang="en-US" sz="2000" u="none" strike="noStrike">
                          <a:effectLst/>
                        </a:rPr>
                        <a:t> pF-bS21-2-V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182880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150.6 +/- 1.9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Menlo Regular" panose="020B0609030804020204" pitchFamily="49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144.5 +/-  5.0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Menlo Regular" panose="020B0609030804020204" pitchFamily="49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-6.1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Menlo Regular" panose="020B0609030804020204" pitchFamily="49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0195229"/>
                  </a:ext>
                </a:extLst>
              </a:tr>
              <a:tr h="45329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>
                          <a:effectLst/>
                        </a:rPr>
                        <a:t>LVS ∆</a:t>
                      </a:r>
                      <a:r>
                        <a:rPr lang="en-US" sz="2000" i="1" u="none" strike="noStrike">
                          <a:effectLst/>
                        </a:rPr>
                        <a:t>rpsU2</a:t>
                      </a:r>
                      <a:r>
                        <a:rPr lang="en-US" sz="2000" u="none" strike="noStrike">
                          <a:effectLst/>
                        </a:rPr>
                        <a:t> pF-bS21-3-V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Helvetica" pitchFamily="2" charset="0"/>
                      </a:endParaRPr>
                    </a:p>
                  </a:txBody>
                  <a:tcPr marL="182880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181.2 +/- 7.6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Menlo Regular" panose="020B0609030804020204" pitchFamily="49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263.1 +/- 20.3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Menlo Regular" panose="020B0609030804020204" pitchFamily="49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</a:rPr>
                        <a:t>81.9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Menlo Regular" panose="020B0609030804020204" pitchFamily="49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30747421"/>
                  </a:ext>
                </a:extLst>
              </a:tr>
            </a:tbl>
          </a:graphicData>
        </a:graphic>
      </p:graphicFrame>
      <p:sp>
        <p:nvSpPr>
          <p:cNvPr id="454" name="TextBox 453">
            <a:extLst>
              <a:ext uri="{FF2B5EF4-FFF2-40B4-BE49-F238E27FC236}">
                <a16:creationId xmlns:a16="http://schemas.microsoft.com/office/drawing/2014/main" id="{C45A48CA-8C27-4C16-E418-3C6C048FD49C}"/>
              </a:ext>
            </a:extLst>
          </p:cNvPr>
          <p:cNvSpPr txBox="1"/>
          <p:nvPr/>
        </p:nvSpPr>
        <p:spPr>
          <a:xfrm>
            <a:off x="400050" y="21240457"/>
            <a:ext cx="93725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i="1" dirty="0">
                <a:cs typeface="Arial"/>
              </a:rPr>
              <a:t>F. tularensis</a:t>
            </a:r>
            <a:r>
              <a:rPr lang="en-US" sz="4500" b="1" dirty="0">
                <a:cs typeface="Arial"/>
              </a:rPr>
              <a:t> encodes multiple bS21 homologs</a:t>
            </a:r>
          </a:p>
        </p:txBody>
      </p:sp>
      <p:pic>
        <p:nvPicPr>
          <p:cNvPr id="458" name="Picture 2">
            <a:extLst>
              <a:ext uri="{FF2B5EF4-FFF2-40B4-BE49-F238E27FC236}">
                <a16:creationId xmlns:a16="http://schemas.microsoft.com/office/drawing/2014/main" id="{F6C28869-42D6-F94D-FEED-45E839938E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0"/>
          <a:stretch/>
        </p:blipFill>
        <p:spPr bwMode="auto">
          <a:xfrm rot="16200000">
            <a:off x="711994" y="13468775"/>
            <a:ext cx="3724440" cy="3561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61" name="Group 460">
            <a:extLst>
              <a:ext uri="{FF2B5EF4-FFF2-40B4-BE49-F238E27FC236}">
                <a16:creationId xmlns:a16="http://schemas.microsoft.com/office/drawing/2014/main" id="{DC0C4EB4-D7D3-3218-F46F-81966224648E}"/>
              </a:ext>
            </a:extLst>
          </p:cNvPr>
          <p:cNvGrpSpPr/>
          <p:nvPr/>
        </p:nvGrpSpPr>
        <p:grpSpPr>
          <a:xfrm>
            <a:off x="4790225" y="13201049"/>
            <a:ext cx="4458887" cy="4485639"/>
            <a:chOff x="162863" y="1567849"/>
            <a:chExt cx="4458887" cy="4485639"/>
          </a:xfrm>
        </p:grpSpPr>
        <p:pic>
          <p:nvPicPr>
            <p:cNvPr id="462" name="Picture 461">
              <a:extLst>
                <a:ext uri="{FF2B5EF4-FFF2-40B4-BE49-F238E27FC236}">
                  <a16:creationId xmlns:a16="http://schemas.microsoft.com/office/drawing/2014/main" id="{F309CDE5-BEF9-98EF-1427-15281E0837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67" t="3994" r="10000"/>
            <a:stretch/>
          </p:blipFill>
          <p:spPr>
            <a:xfrm>
              <a:off x="162863" y="1567849"/>
              <a:ext cx="3307080" cy="4389386"/>
            </a:xfrm>
            <a:prstGeom prst="rect">
              <a:avLst/>
            </a:prstGeom>
          </p:spPr>
        </p:pic>
        <p:sp>
          <p:nvSpPr>
            <p:cNvPr id="463" name="TextBox 462">
              <a:extLst>
                <a:ext uri="{FF2B5EF4-FFF2-40B4-BE49-F238E27FC236}">
                  <a16:creationId xmlns:a16="http://schemas.microsoft.com/office/drawing/2014/main" id="{1441612A-0217-29B2-7182-746DE6E9E2EE}"/>
                </a:ext>
              </a:extLst>
            </p:cNvPr>
            <p:cNvSpPr txBox="1"/>
            <p:nvPr/>
          </p:nvSpPr>
          <p:spPr>
            <a:xfrm>
              <a:off x="2318135" y="4991659"/>
              <a:ext cx="2303615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charset="0"/>
                <a:buChar char="•"/>
              </a:pPr>
              <a:r>
                <a:rPr lang="en-US" sz="1400" b="1" dirty="0">
                  <a:solidFill>
                    <a:srgbClr val="00B050"/>
                  </a:solidFill>
                  <a:latin typeface="Arial" charset="0"/>
                  <a:ea typeface="Arial" charset="0"/>
                  <a:cs typeface="Arial" charset="0"/>
                </a:rPr>
                <a:t>P-site tRNA ASL </a:t>
              </a:r>
            </a:p>
            <a:p>
              <a:pPr marL="285750" indent="-285750">
                <a:lnSpc>
                  <a:spcPct val="150000"/>
                </a:lnSpc>
                <a:buFont typeface="Arial" charset="0"/>
                <a:buChar char="•"/>
              </a:pPr>
              <a:r>
                <a:rPr lang="en-US" sz="1400" b="1" dirty="0">
                  <a:solidFill>
                    <a:srgbClr val="C00000"/>
                  </a:solidFill>
                  <a:latin typeface="Arial" charset="0"/>
                  <a:ea typeface="Arial" charset="0"/>
                  <a:cs typeface="Arial" charset="0"/>
                </a:rPr>
                <a:t>mRNA (P-site codon)</a:t>
              </a:r>
            </a:p>
            <a:p>
              <a:pPr marL="285750" indent="-285750">
                <a:lnSpc>
                  <a:spcPct val="150000"/>
                </a:lnSpc>
                <a:buFont typeface="Arial" charset="0"/>
                <a:buChar char="•"/>
              </a:pPr>
              <a:r>
                <a:rPr lang="en-US" sz="1400" b="1" dirty="0">
                  <a:solidFill>
                    <a:srgbClr val="0070C0"/>
                  </a:solidFill>
                  <a:latin typeface="Arial" charset="0"/>
                  <a:ea typeface="Arial" charset="0"/>
                  <a:cs typeface="Arial" charset="0"/>
                </a:rPr>
                <a:t>bS21</a:t>
              </a:r>
            </a:p>
          </p:txBody>
        </p:sp>
        <p:sp>
          <p:nvSpPr>
            <p:cNvPr id="464" name="TextBox 463">
              <a:extLst>
                <a:ext uri="{FF2B5EF4-FFF2-40B4-BE49-F238E27FC236}">
                  <a16:creationId xmlns:a16="http://schemas.microsoft.com/office/drawing/2014/main" id="{755107D3-5BE3-E3B7-3F49-9EE793DD3340}"/>
                </a:ext>
              </a:extLst>
            </p:cNvPr>
            <p:cNvSpPr txBox="1"/>
            <p:nvPr/>
          </p:nvSpPr>
          <p:spPr>
            <a:xfrm>
              <a:off x="3058473" y="2324492"/>
              <a:ext cx="13802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latin typeface="Arial" charset="0"/>
                  <a:ea typeface="Arial" charset="0"/>
                  <a:cs typeface="Arial" charset="0"/>
                </a:rPr>
                <a:t>mRNA channel</a:t>
              </a:r>
            </a:p>
          </p:txBody>
        </p:sp>
        <p:cxnSp>
          <p:nvCxnSpPr>
            <p:cNvPr id="465" name="Straight Connector 464">
              <a:extLst>
                <a:ext uri="{FF2B5EF4-FFF2-40B4-BE49-F238E27FC236}">
                  <a16:creationId xmlns:a16="http://schemas.microsoft.com/office/drawing/2014/main" id="{B4FCC113-DAE6-BB9B-9C28-85E43249ED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58865" y="2632269"/>
              <a:ext cx="684348" cy="546207"/>
            </a:xfrm>
            <a:prstGeom prst="line">
              <a:avLst/>
            </a:prstGeom>
            <a:ln w="952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7" name="TextBox 466">
            <a:extLst>
              <a:ext uri="{FF2B5EF4-FFF2-40B4-BE49-F238E27FC236}">
                <a16:creationId xmlns:a16="http://schemas.microsoft.com/office/drawing/2014/main" id="{D8D75742-47FF-40E3-D673-3110366C78AB}"/>
              </a:ext>
            </a:extLst>
          </p:cNvPr>
          <p:cNvSpPr txBox="1"/>
          <p:nvPr/>
        </p:nvSpPr>
        <p:spPr>
          <a:xfrm>
            <a:off x="3755913" y="16819977"/>
            <a:ext cx="12017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PDB 4V50</a:t>
            </a:r>
          </a:p>
          <a:p>
            <a:pPr algn="ctr"/>
            <a:r>
              <a:rPr lang="en-US" sz="1200" dirty="0"/>
              <a:t>Berk et al., 2006</a:t>
            </a:r>
          </a:p>
        </p:txBody>
      </p:sp>
      <p:pic>
        <p:nvPicPr>
          <p:cNvPr id="468" name="Content Placeholder 6">
            <a:extLst>
              <a:ext uri="{FF2B5EF4-FFF2-40B4-BE49-F238E27FC236}">
                <a16:creationId xmlns:a16="http://schemas.microsoft.com/office/drawing/2014/main" id="{6748F1CB-729C-C57D-71E2-207A87EDCCA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133" r="4133"/>
          <a:stretch>
            <a:fillRect/>
          </a:stretch>
        </p:blipFill>
        <p:spPr>
          <a:xfrm>
            <a:off x="6373937" y="7619577"/>
            <a:ext cx="3252781" cy="3644240"/>
          </a:xfrm>
          <a:prstGeom prst="rect">
            <a:avLst/>
          </a:prstGeom>
        </p:spPr>
      </p:pic>
      <p:sp>
        <p:nvSpPr>
          <p:cNvPr id="59" name="Content Placeholder 7">
            <a:extLst>
              <a:ext uri="{FF2B5EF4-FFF2-40B4-BE49-F238E27FC236}">
                <a16:creationId xmlns:a16="http://schemas.microsoft.com/office/drawing/2014/main" id="{0E291210-CE69-6427-EF37-26954DE42E7C}"/>
              </a:ext>
            </a:extLst>
          </p:cNvPr>
          <p:cNvSpPr txBox="1">
            <a:spLocks/>
          </p:cNvSpPr>
          <p:nvPr/>
        </p:nvSpPr>
        <p:spPr>
          <a:xfrm>
            <a:off x="1010652" y="17528389"/>
            <a:ext cx="8093802" cy="3481546"/>
          </a:xfrm>
          <a:prstGeom prst="rect">
            <a:avLst/>
          </a:prstGeom>
        </p:spPr>
        <p:txBody>
          <a:bodyPr>
            <a:noAutofit/>
          </a:bodyPr>
          <a:lstStyle>
            <a:lvl1pPr marL="960120" indent="-960120" algn="l" defTabSz="3840480" rtl="0" eaLnBrk="1" latinLnBrk="0" hangingPunct="1">
              <a:lnSpc>
                <a:spcPct val="90000"/>
              </a:lnSpc>
              <a:spcBef>
                <a:spcPts val="4200"/>
              </a:spcBef>
              <a:buFont typeface="Arial" panose="020B0604020202020204" pitchFamily="34" charset="0"/>
              <a:buChar char="•"/>
              <a:defRPr sz="1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036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100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80060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8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72084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108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56132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48156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180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32204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3200" dirty="0"/>
              <a:t>Involved in translation initation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/>
              <a:t>(Held and Nomura, 1974; Chang and Craven, 1977; Van Duin and Wijnands, 1981)</a:t>
            </a: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Most common ribosomal protein encoded by bacteriophage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(Mizuno et al., 2019; Al-Shayeb et al., 2020)</a:t>
            </a: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In representative Bacteroidetes, sequesters ASD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(Jha et al., 2020)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171FE440-193A-2F3E-8341-2415A42440BE}"/>
              </a:ext>
            </a:extLst>
          </p:cNvPr>
          <p:cNvSpPr txBox="1"/>
          <p:nvPr/>
        </p:nvSpPr>
        <p:spPr>
          <a:xfrm>
            <a:off x="9870308" y="6526476"/>
            <a:ext cx="93725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en-US" sz="4800" b="1" dirty="0">
                <a:solidFill>
                  <a:schemeClr val="tx1"/>
                </a:solidFill>
              </a:rPr>
              <a:t>Assessing regulation of translation by bS21-2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4C72645C-EFE2-5582-6B4B-09A2F701A47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7804" t="9970" r="43401" b="63801"/>
          <a:stretch/>
        </p:blipFill>
        <p:spPr>
          <a:xfrm>
            <a:off x="28661194" y="6388205"/>
            <a:ext cx="9502829" cy="6610665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751D85D2-3E69-03E7-7F57-1793AF48F3D4}"/>
              </a:ext>
            </a:extLst>
          </p:cNvPr>
          <p:cNvSpPr txBox="1"/>
          <p:nvPr/>
        </p:nvSpPr>
        <p:spPr>
          <a:xfrm>
            <a:off x="28814576" y="19428346"/>
            <a:ext cx="938129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/>
              <a:t>Table 2. Comparison of </a:t>
            </a:r>
            <a:r>
              <a:rPr lang="en-US" sz="2000" b="1" i="1" dirty="0"/>
              <a:t>in vitro </a:t>
            </a:r>
            <a:r>
              <a:rPr lang="en-US" sz="2000" b="1" dirty="0"/>
              <a:t>and intramacrophage growth rates for strains used in this study. </a:t>
            </a:r>
            <a:r>
              <a:rPr lang="en-US" sz="2000" dirty="0"/>
              <a:t>Generation times are averages from multiple experiments. </a:t>
            </a:r>
            <a:r>
              <a:rPr lang="en-US" sz="2000" i="1" dirty="0"/>
              <a:t>In vitro </a:t>
            </a:r>
            <a:r>
              <a:rPr lang="en-US" sz="2000" dirty="0"/>
              <a:t>growth was assessed during early exponential phase by measuring OD</a:t>
            </a:r>
            <a:r>
              <a:rPr lang="en-US" sz="2000" baseline="-25000" dirty="0"/>
              <a:t>600</a:t>
            </a:r>
            <a:r>
              <a:rPr lang="en-US" sz="2000" dirty="0"/>
              <a:t>. Generation times for intramacrophage growth were determined by comparison of CFU recovered after 2 versus 24 hours. +/- values indicate SD. 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DC33DEA-18AB-DA07-9E0B-EF973C62490E}"/>
              </a:ext>
            </a:extLst>
          </p:cNvPr>
          <p:cNvSpPr txBox="1"/>
          <p:nvPr/>
        </p:nvSpPr>
        <p:spPr>
          <a:xfrm>
            <a:off x="28838769" y="30667793"/>
            <a:ext cx="9323941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400" b="1" dirty="0"/>
              <a:t>Funding Sources</a:t>
            </a:r>
          </a:p>
          <a:p>
            <a:pPr algn="just">
              <a:spcAft>
                <a:spcPts val="600"/>
              </a:spcAft>
            </a:pPr>
            <a:r>
              <a:rPr lang="en-US" sz="2000" dirty="0"/>
              <a:t>USDA National Institute of Food and Agriculture, Hatch project 1017848; RI0019-H020</a:t>
            </a:r>
          </a:p>
          <a:p>
            <a:pPr algn="just">
              <a:spcAft>
                <a:spcPts val="600"/>
              </a:spcAft>
            </a:pPr>
            <a:r>
              <a:rPr lang="en-US" sz="2000" dirty="0"/>
              <a:t>Rhode Island Foundation Medical Research Grant #2798_20190602</a:t>
            </a:r>
          </a:p>
          <a:p>
            <a:pPr algn="just">
              <a:spcAft>
                <a:spcPts val="600"/>
              </a:spcAft>
            </a:pPr>
            <a:r>
              <a:rPr lang="en-US" sz="2000" dirty="0"/>
              <a:t>RI-INBRE Early Career Development Award, NIH/NIGMS P20GM103430</a:t>
            </a:r>
          </a:p>
          <a:p>
            <a:pPr algn="just">
              <a:spcAft>
                <a:spcPts val="600"/>
              </a:spcAft>
            </a:pPr>
            <a:r>
              <a:rPr lang="en-US" sz="2000" dirty="0"/>
              <a:t>CARTD-COBRE Pilot Project Award, NIH/NIGMS Grant P20GM121344</a:t>
            </a:r>
          </a:p>
        </p:txBody>
      </p:sp>
      <p:sp>
        <p:nvSpPr>
          <p:cNvPr id="68" name="Content Placeholder 7">
            <a:extLst>
              <a:ext uri="{FF2B5EF4-FFF2-40B4-BE49-F238E27FC236}">
                <a16:creationId xmlns:a16="http://schemas.microsoft.com/office/drawing/2014/main" id="{7E5ACD40-716D-F7AA-77A3-EE900988F06D}"/>
              </a:ext>
            </a:extLst>
          </p:cNvPr>
          <p:cNvSpPr txBox="1">
            <a:spLocks/>
          </p:cNvSpPr>
          <p:nvPr/>
        </p:nvSpPr>
        <p:spPr>
          <a:xfrm>
            <a:off x="28750846" y="26925461"/>
            <a:ext cx="9375657" cy="3678364"/>
          </a:xfrm>
          <a:prstGeom prst="rect">
            <a:avLst/>
          </a:prstGeom>
        </p:spPr>
        <p:txBody>
          <a:bodyPr lIns="274320" rIns="274320">
            <a:normAutofit fontScale="40000" lnSpcReduction="20000"/>
          </a:bodyPr>
          <a:lstStyle>
            <a:lvl1pPr marL="960120" indent="-960120" algn="l" defTabSz="3840480" rtl="0" eaLnBrk="1" latinLnBrk="0" hangingPunct="1">
              <a:lnSpc>
                <a:spcPct val="90000"/>
              </a:lnSpc>
              <a:spcBef>
                <a:spcPts val="4200"/>
              </a:spcBef>
              <a:buFont typeface="Arial" panose="020B0604020202020204" pitchFamily="34" charset="0"/>
              <a:buChar char="•"/>
              <a:defRPr sz="1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036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100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80060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8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72084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108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56132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48156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180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32204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5925" indent="-415925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6800" dirty="0"/>
              <a:t>Ribosomes in </a:t>
            </a:r>
            <a:r>
              <a:rPr lang="en-US" sz="6800" i="1" dirty="0"/>
              <a:t>Francisella tularensis </a:t>
            </a:r>
            <a:r>
              <a:rPr lang="en-US" sz="6800" dirty="0"/>
              <a:t>can be heterogeneous with respect to bS21</a:t>
            </a:r>
          </a:p>
          <a:p>
            <a:pPr marL="415925" indent="-415925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6800" dirty="0"/>
              <a:t>The ribosomal protein bS21-2 regulates protein abundance, including abundance of key virulence factors</a:t>
            </a:r>
          </a:p>
          <a:p>
            <a:pPr marL="415925" indent="-415925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6800" dirty="0"/>
              <a:t>bS21-2, uniquely among bS21 homologs, is important for intramacrophage growth</a:t>
            </a:r>
          </a:p>
          <a:p>
            <a:pPr marL="415925" indent="-415925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6800" dirty="0"/>
              <a:t>Changing ribosome composition may be a way for bacteria to quickly regulate gene expression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26563D3-8B01-D261-3BCC-BB0A4DD1A79C}"/>
              </a:ext>
            </a:extLst>
          </p:cNvPr>
          <p:cNvGrpSpPr/>
          <p:nvPr/>
        </p:nvGrpSpPr>
        <p:grpSpPr>
          <a:xfrm>
            <a:off x="33271041" y="22519666"/>
            <a:ext cx="704142" cy="261610"/>
            <a:chOff x="9265363" y="2054184"/>
            <a:chExt cx="1118817" cy="415675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D450D841-CF7F-37ED-2D8E-9CE0C3ECF406}"/>
                </a:ext>
              </a:extLst>
            </p:cNvPr>
            <p:cNvSpPr/>
            <p:nvPr/>
          </p:nvSpPr>
          <p:spPr>
            <a:xfrm rot="21097913">
              <a:off x="9386258" y="2112670"/>
              <a:ext cx="705583" cy="289657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34916061-EB00-8961-F9ED-8698BFD7C1B4}"/>
                </a:ext>
              </a:extLst>
            </p:cNvPr>
            <p:cNvSpPr txBox="1"/>
            <p:nvPr/>
          </p:nvSpPr>
          <p:spPr>
            <a:xfrm>
              <a:off x="9265363" y="2054184"/>
              <a:ext cx="1118817" cy="415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/>
                <a:t>bS21-1</a:t>
              </a:r>
            </a:p>
          </p:txBody>
        </p:sp>
      </p:grpSp>
      <p:sp>
        <p:nvSpPr>
          <p:cNvPr id="86" name="Oval 85">
            <a:extLst>
              <a:ext uri="{FF2B5EF4-FFF2-40B4-BE49-F238E27FC236}">
                <a16:creationId xmlns:a16="http://schemas.microsoft.com/office/drawing/2014/main" id="{D8B9995E-4089-0D94-FC3D-0115552D3A68}"/>
              </a:ext>
            </a:extLst>
          </p:cNvPr>
          <p:cNvSpPr/>
          <p:nvPr/>
        </p:nvSpPr>
        <p:spPr>
          <a:xfrm>
            <a:off x="31771162" y="21985942"/>
            <a:ext cx="1145061" cy="66996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50S</a:t>
            </a: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1602A1A5-9225-6456-13AE-64494A0DF077}"/>
              </a:ext>
            </a:extLst>
          </p:cNvPr>
          <p:cNvSpPr/>
          <p:nvPr/>
        </p:nvSpPr>
        <p:spPr>
          <a:xfrm>
            <a:off x="33741920" y="22179339"/>
            <a:ext cx="941436" cy="37744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30S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875BD5BE-4B65-2F97-5F8B-E91176E8E947}"/>
              </a:ext>
            </a:extLst>
          </p:cNvPr>
          <p:cNvSpPr txBox="1"/>
          <p:nvPr/>
        </p:nvSpPr>
        <p:spPr>
          <a:xfrm>
            <a:off x="29093305" y="24127608"/>
            <a:ext cx="956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bS21-1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EA1DB39-5E88-983D-7D40-1E86F4ADE365}"/>
              </a:ext>
            </a:extLst>
          </p:cNvPr>
          <p:cNvSpPr txBox="1"/>
          <p:nvPr/>
        </p:nvSpPr>
        <p:spPr>
          <a:xfrm>
            <a:off x="31571853" y="24127608"/>
            <a:ext cx="956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bS21-2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CA1E95D1-D59D-501E-4301-0EF6931A243E}"/>
              </a:ext>
            </a:extLst>
          </p:cNvPr>
          <p:cNvSpPr txBox="1"/>
          <p:nvPr/>
        </p:nvSpPr>
        <p:spPr>
          <a:xfrm>
            <a:off x="34050401" y="24127608"/>
            <a:ext cx="956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bS21-3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3F09E6F-24DA-8A0D-D2E4-F69339ADB59A}"/>
              </a:ext>
            </a:extLst>
          </p:cNvPr>
          <p:cNvSpPr txBox="1"/>
          <p:nvPr/>
        </p:nvSpPr>
        <p:spPr>
          <a:xfrm>
            <a:off x="36528949" y="24127608"/>
            <a:ext cx="956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- bS21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066DAE7-1B8E-4452-76FD-8019438A8E2F}"/>
              </a:ext>
            </a:extLst>
          </p:cNvPr>
          <p:cNvGrpSpPr/>
          <p:nvPr/>
        </p:nvGrpSpPr>
        <p:grpSpPr>
          <a:xfrm>
            <a:off x="31517080" y="23553120"/>
            <a:ext cx="1531544" cy="526332"/>
            <a:chOff x="31607189" y="23535052"/>
            <a:chExt cx="1531544" cy="526332"/>
          </a:xfrm>
        </p:grpSpPr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A334068F-7998-830F-6583-5F64A38B3404}"/>
                </a:ext>
              </a:extLst>
            </p:cNvPr>
            <p:cNvSpPr/>
            <p:nvPr/>
          </p:nvSpPr>
          <p:spPr>
            <a:xfrm>
              <a:off x="31717598" y="23535052"/>
              <a:ext cx="743551" cy="435047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192">
              <a:extLst>
                <a:ext uri="{FF2B5EF4-FFF2-40B4-BE49-F238E27FC236}">
                  <a16:creationId xmlns:a16="http://schemas.microsoft.com/office/drawing/2014/main" id="{3612BCCD-99BD-2094-5E9D-790E0FC4A8A2}"/>
                </a:ext>
              </a:extLst>
            </p:cNvPr>
            <p:cNvSpPr/>
            <p:nvPr/>
          </p:nvSpPr>
          <p:spPr>
            <a:xfrm>
              <a:off x="31607189" y="23815963"/>
              <a:ext cx="1531544" cy="197515"/>
            </a:xfrm>
            <a:custGeom>
              <a:avLst/>
              <a:gdLst>
                <a:gd name="connsiteX0" fmla="*/ 0 w 3200400"/>
                <a:gd name="connsiteY0" fmla="*/ 237661 h 376138"/>
                <a:gd name="connsiteX1" fmla="*/ 840658 w 3200400"/>
                <a:gd name="connsiteY1" fmla="*/ 16435 h 376138"/>
                <a:gd name="connsiteX2" fmla="*/ 1386348 w 3200400"/>
                <a:gd name="connsiteY2" fmla="*/ 45932 h 376138"/>
                <a:gd name="connsiteX3" fmla="*/ 1932039 w 3200400"/>
                <a:gd name="connsiteY3" fmla="*/ 281906 h 376138"/>
                <a:gd name="connsiteX4" fmla="*/ 2625213 w 3200400"/>
                <a:gd name="connsiteY4" fmla="*/ 370396 h 376138"/>
                <a:gd name="connsiteX5" fmla="*/ 3200400 w 3200400"/>
                <a:gd name="connsiteY5" fmla="*/ 134422 h 376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00400" h="376138">
                  <a:moveTo>
                    <a:pt x="0" y="237661"/>
                  </a:moveTo>
                  <a:cubicBezTo>
                    <a:pt x="304800" y="143025"/>
                    <a:pt x="609600" y="48390"/>
                    <a:pt x="840658" y="16435"/>
                  </a:cubicBezTo>
                  <a:cubicBezTo>
                    <a:pt x="1071716" y="-15520"/>
                    <a:pt x="1204451" y="1687"/>
                    <a:pt x="1386348" y="45932"/>
                  </a:cubicBezTo>
                  <a:cubicBezTo>
                    <a:pt x="1568245" y="90177"/>
                    <a:pt x="1725562" y="227829"/>
                    <a:pt x="1932039" y="281906"/>
                  </a:cubicBezTo>
                  <a:cubicBezTo>
                    <a:pt x="2138516" y="335983"/>
                    <a:pt x="2413819" y="394977"/>
                    <a:pt x="2625213" y="370396"/>
                  </a:cubicBezTo>
                  <a:cubicBezTo>
                    <a:pt x="2836607" y="345815"/>
                    <a:pt x="3018503" y="240118"/>
                    <a:pt x="3200400" y="134422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55D7E80F-0E0F-B7D7-7737-D87061F65043}"/>
                </a:ext>
              </a:extLst>
            </p:cNvPr>
            <p:cNvGrpSpPr/>
            <p:nvPr/>
          </p:nvGrpSpPr>
          <p:grpSpPr>
            <a:xfrm>
              <a:off x="31783444" y="23816286"/>
              <a:ext cx="611327" cy="245098"/>
              <a:chOff x="4118751" y="3875857"/>
              <a:chExt cx="971342" cy="389439"/>
            </a:xfrm>
          </p:grpSpPr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167EB802-71EB-5671-0511-DD31A3C5AA9C}"/>
                  </a:ext>
                </a:extLst>
              </p:cNvPr>
              <p:cNvSpPr/>
              <p:nvPr/>
            </p:nvSpPr>
            <p:spPr>
              <a:xfrm>
                <a:off x="4118751" y="3875857"/>
                <a:ext cx="971342" cy="389439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2DDD27EF-591C-EB75-CDDD-2838F2064D9D}"/>
                  </a:ext>
                </a:extLst>
              </p:cNvPr>
              <p:cNvSpPr/>
              <p:nvPr/>
            </p:nvSpPr>
            <p:spPr>
              <a:xfrm rot="21097913">
                <a:off x="4202239" y="3910210"/>
                <a:ext cx="430280" cy="176639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7030A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D0DE39D-CE20-19EF-8897-CE14629BFE7E}"/>
              </a:ext>
            </a:extLst>
          </p:cNvPr>
          <p:cNvGrpSpPr/>
          <p:nvPr/>
        </p:nvGrpSpPr>
        <p:grpSpPr>
          <a:xfrm>
            <a:off x="29054073" y="23553120"/>
            <a:ext cx="1531544" cy="526332"/>
            <a:chOff x="29644008" y="23553120"/>
            <a:chExt cx="1531544" cy="526332"/>
          </a:xfrm>
        </p:grpSpPr>
        <p:sp>
          <p:nvSpPr>
            <p:cNvPr id="95" name="Freeform 192">
              <a:extLst>
                <a:ext uri="{FF2B5EF4-FFF2-40B4-BE49-F238E27FC236}">
                  <a16:creationId xmlns:a16="http://schemas.microsoft.com/office/drawing/2014/main" id="{937EBC88-A2AF-26B7-912D-5CF12D516805}"/>
                </a:ext>
              </a:extLst>
            </p:cNvPr>
            <p:cNvSpPr/>
            <p:nvPr/>
          </p:nvSpPr>
          <p:spPr>
            <a:xfrm>
              <a:off x="29644008" y="23834205"/>
              <a:ext cx="1531544" cy="197515"/>
            </a:xfrm>
            <a:custGeom>
              <a:avLst/>
              <a:gdLst>
                <a:gd name="connsiteX0" fmla="*/ 0 w 3200400"/>
                <a:gd name="connsiteY0" fmla="*/ 237661 h 376138"/>
                <a:gd name="connsiteX1" fmla="*/ 840658 w 3200400"/>
                <a:gd name="connsiteY1" fmla="*/ 16435 h 376138"/>
                <a:gd name="connsiteX2" fmla="*/ 1386348 w 3200400"/>
                <a:gd name="connsiteY2" fmla="*/ 45932 h 376138"/>
                <a:gd name="connsiteX3" fmla="*/ 1932039 w 3200400"/>
                <a:gd name="connsiteY3" fmla="*/ 281906 h 376138"/>
                <a:gd name="connsiteX4" fmla="*/ 2625213 w 3200400"/>
                <a:gd name="connsiteY4" fmla="*/ 370396 h 376138"/>
                <a:gd name="connsiteX5" fmla="*/ 3200400 w 3200400"/>
                <a:gd name="connsiteY5" fmla="*/ 134422 h 376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00400" h="376138">
                  <a:moveTo>
                    <a:pt x="0" y="237661"/>
                  </a:moveTo>
                  <a:cubicBezTo>
                    <a:pt x="304800" y="143025"/>
                    <a:pt x="609600" y="48390"/>
                    <a:pt x="840658" y="16435"/>
                  </a:cubicBezTo>
                  <a:cubicBezTo>
                    <a:pt x="1071716" y="-15520"/>
                    <a:pt x="1204451" y="1687"/>
                    <a:pt x="1386348" y="45932"/>
                  </a:cubicBezTo>
                  <a:cubicBezTo>
                    <a:pt x="1568245" y="90177"/>
                    <a:pt x="1725562" y="227829"/>
                    <a:pt x="1932039" y="281906"/>
                  </a:cubicBezTo>
                  <a:cubicBezTo>
                    <a:pt x="2138516" y="335983"/>
                    <a:pt x="2413819" y="394977"/>
                    <a:pt x="2625213" y="370396"/>
                  </a:cubicBezTo>
                  <a:cubicBezTo>
                    <a:pt x="2836607" y="345815"/>
                    <a:pt x="3018503" y="240118"/>
                    <a:pt x="3200400" y="134422"/>
                  </a:cubicBezTo>
                </a:path>
              </a:pathLst>
            </a:custGeom>
            <a:noFill/>
            <a:ln w="28575">
              <a:solidFill>
                <a:srgbClr val="7030A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4E324C7F-04FE-5B0B-3FA2-C5CA675EFD55}"/>
                </a:ext>
              </a:extLst>
            </p:cNvPr>
            <p:cNvGrpSpPr/>
            <p:nvPr/>
          </p:nvGrpSpPr>
          <p:grpSpPr>
            <a:xfrm>
              <a:off x="29756208" y="23553120"/>
              <a:ext cx="743551" cy="526332"/>
              <a:chOff x="394076" y="3457710"/>
              <a:chExt cx="1181434" cy="836294"/>
            </a:xfrm>
          </p:grpSpPr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834401D6-2570-D79A-7C1D-11F18FCF67D8}"/>
                  </a:ext>
                </a:extLst>
              </p:cNvPr>
              <p:cNvSpPr/>
              <p:nvPr/>
            </p:nvSpPr>
            <p:spPr>
              <a:xfrm>
                <a:off x="394076" y="3457710"/>
                <a:ext cx="1181434" cy="691250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BD5157BE-62BD-7B75-6332-4988868AFFEE}"/>
                  </a:ext>
                </a:extLst>
              </p:cNvPr>
              <p:cNvGrpSpPr/>
              <p:nvPr/>
            </p:nvGrpSpPr>
            <p:grpSpPr>
              <a:xfrm>
                <a:off x="498699" y="3904565"/>
                <a:ext cx="971342" cy="389439"/>
                <a:chOff x="1214316" y="3904565"/>
                <a:chExt cx="971342" cy="389439"/>
              </a:xfrm>
            </p:grpSpPr>
            <p:sp>
              <p:nvSpPr>
                <p:cNvPr id="99" name="Oval 98">
                  <a:extLst>
                    <a:ext uri="{FF2B5EF4-FFF2-40B4-BE49-F238E27FC236}">
                      <a16:creationId xmlns:a16="http://schemas.microsoft.com/office/drawing/2014/main" id="{4C185C71-E09B-E3EB-2696-1BE8AF55B196}"/>
                    </a:ext>
                  </a:extLst>
                </p:cNvPr>
                <p:cNvSpPr/>
                <p:nvPr/>
              </p:nvSpPr>
              <p:spPr>
                <a:xfrm>
                  <a:off x="1214316" y="3904565"/>
                  <a:ext cx="971342" cy="389439"/>
                </a:xfrm>
                <a:prstGeom prst="ellipse">
                  <a:avLst/>
                </a:prstGeom>
                <a:solidFill>
                  <a:schemeClr val="accent3">
                    <a:lumMod val="20000"/>
                    <a:lumOff val="80000"/>
                  </a:schemeClr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" name="Oval 99">
                  <a:extLst>
                    <a:ext uri="{FF2B5EF4-FFF2-40B4-BE49-F238E27FC236}">
                      <a16:creationId xmlns:a16="http://schemas.microsoft.com/office/drawing/2014/main" id="{3145E664-B6CA-5307-127F-ECD34BB65F39}"/>
                    </a:ext>
                  </a:extLst>
                </p:cNvPr>
                <p:cNvSpPr/>
                <p:nvPr/>
              </p:nvSpPr>
              <p:spPr>
                <a:xfrm rot="21097913">
                  <a:off x="1297804" y="3938918"/>
                  <a:ext cx="430280" cy="176639"/>
                </a:xfrm>
                <a:prstGeom prst="ellipse">
                  <a:avLst/>
                </a:prstGeom>
                <a:solidFill>
                  <a:srgbClr val="7030A0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37A5598-D938-613A-B631-21FDB15731C4}"/>
              </a:ext>
            </a:extLst>
          </p:cNvPr>
          <p:cNvGrpSpPr/>
          <p:nvPr/>
        </p:nvGrpSpPr>
        <p:grpSpPr>
          <a:xfrm>
            <a:off x="33980087" y="23553118"/>
            <a:ext cx="1531544" cy="526334"/>
            <a:chOff x="33620946" y="23535051"/>
            <a:chExt cx="1531544" cy="526334"/>
          </a:xfrm>
        </p:grpSpPr>
        <p:sp>
          <p:nvSpPr>
            <p:cNvPr id="84" name="Freeform 192">
              <a:extLst>
                <a:ext uri="{FF2B5EF4-FFF2-40B4-BE49-F238E27FC236}">
                  <a16:creationId xmlns:a16="http://schemas.microsoft.com/office/drawing/2014/main" id="{F6A7E339-F593-E0D1-C970-7EA183BE548B}"/>
                </a:ext>
              </a:extLst>
            </p:cNvPr>
            <p:cNvSpPr/>
            <p:nvPr/>
          </p:nvSpPr>
          <p:spPr>
            <a:xfrm>
              <a:off x="33620946" y="23812801"/>
              <a:ext cx="1531544" cy="197515"/>
            </a:xfrm>
            <a:custGeom>
              <a:avLst/>
              <a:gdLst>
                <a:gd name="connsiteX0" fmla="*/ 0 w 3200400"/>
                <a:gd name="connsiteY0" fmla="*/ 237661 h 376138"/>
                <a:gd name="connsiteX1" fmla="*/ 840658 w 3200400"/>
                <a:gd name="connsiteY1" fmla="*/ 16435 h 376138"/>
                <a:gd name="connsiteX2" fmla="*/ 1386348 w 3200400"/>
                <a:gd name="connsiteY2" fmla="*/ 45932 h 376138"/>
                <a:gd name="connsiteX3" fmla="*/ 1932039 w 3200400"/>
                <a:gd name="connsiteY3" fmla="*/ 281906 h 376138"/>
                <a:gd name="connsiteX4" fmla="*/ 2625213 w 3200400"/>
                <a:gd name="connsiteY4" fmla="*/ 370396 h 376138"/>
                <a:gd name="connsiteX5" fmla="*/ 3200400 w 3200400"/>
                <a:gd name="connsiteY5" fmla="*/ 134422 h 376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00400" h="376138">
                  <a:moveTo>
                    <a:pt x="0" y="237661"/>
                  </a:moveTo>
                  <a:cubicBezTo>
                    <a:pt x="304800" y="143025"/>
                    <a:pt x="609600" y="48390"/>
                    <a:pt x="840658" y="16435"/>
                  </a:cubicBezTo>
                  <a:cubicBezTo>
                    <a:pt x="1071716" y="-15520"/>
                    <a:pt x="1204451" y="1687"/>
                    <a:pt x="1386348" y="45932"/>
                  </a:cubicBezTo>
                  <a:cubicBezTo>
                    <a:pt x="1568245" y="90177"/>
                    <a:pt x="1725562" y="227829"/>
                    <a:pt x="1932039" y="281906"/>
                  </a:cubicBezTo>
                  <a:cubicBezTo>
                    <a:pt x="2138516" y="335983"/>
                    <a:pt x="2413819" y="394977"/>
                    <a:pt x="2625213" y="370396"/>
                  </a:cubicBezTo>
                  <a:cubicBezTo>
                    <a:pt x="2836607" y="345815"/>
                    <a:pt x="3018503" y="240118"/>
                    <a:pt x="3200400" y="134422"/>
                  </a:cubicBezTo>
                </a:path>
              </a:pathLst>
            </a:custGeom>
            <a:noFill/>
            <a:ln w="28575"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270D6BFA-F478-E5F0-F73E-9868E486325E}"/>
                </a:ext>
              </a:extLst>
            </p:cNvPr>
            <p:cNvGrpSpPr/>
            <p:nvPr/>
          </p:nvGrpSpPr>
          <p:grpSpPr>
            <a:xfrm>
              <a:off x="33745713" y="23535051"/>
              <a:ext cx="743551" cy="526334"/>
              <a:chOff x="6733034" y="3429000"/>
              <a:chExt cx="1181434" cy="836296"/>
            </a:xfrm>
          </p:grpSpPr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E1094F02-7AD5-C48C-9563-FA6D9C5F23DA}"/>
                  </a:ext>
                </a:extLst>
              </p:cNvPr>
              <p:cNvSpPr/>
              <p:nvPr/>
            </p:nvSpPr>
            <p:spPr>
              <a:xfrm>
                <a:off x="6733034" y="3429000"/>
                <a:ext cx="1181434" cy="691250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F93F0DA7-0A42-933D-F839-6C4FEF15B247}"/>
                  </a:ext>
                </a:extLst>
              </p:cNvPr>
              <p:cNvGrpSpPr/>
              <p:nvPr/>
            </p:nvGrpSpPr>
            <p:grpSpPr>
              <a:xfrm>
                <a:off x="6837656" y="3875857"/>
                <a:ext cx="971342" cy="389439"/>
                <a:chOff x="7023186" y="3875857"/>
                <a:chExt cx="971342" cy="389439"/>
              </a:xfrm>
            </p:grpSpPr>
            <p:sp>
              <p:nvSpPr>
                <p:cNvPr id="104" name="Oval 103">
                  <a:extLst>
                    <a:ext uri="{FF2B5EF4-FFF2-40B4-BE49-F238E27FC236}">
                      <a16:creationId xmlns:a16="http://schemas.microsoft.com/office/drawing/2014/main" id="{590FDCD1-DCDC-3F4D-0CC1-DAE276B19AEC}"/>
                    </a:ext>
                  </a:extLst>
                </p:cNvPr>
                <p:cNvSpPr/>
                <p:nvPr/>
              </p:nvSpPr>
              <p:spPr>
                <a:xfrm>
                  <a:off x="7023186" y="3875857"/>
                  <a:ext cx="971342" cy="389439"/>
                </a:xfrm>
                <a:prstGeom prst="ellipse">
                  <a:avLst/>
                </a:prstGeom>
                <a:solidFill>
                  <a:schemeClr val="accent3">
                    <a:lumMod val="20000"/>
                    <a:lumOff val="80000"/>
                  </a:schemeClr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5" name="Oval 104">
                  <a:extLst>
                    <a:ext uri="{FF2B5EF4-FFF2-40B4-BE49-F238E27FC236}">
                      <a16:creationId xmlns:a16="http://schemas.microsoft.com/office/drawing/2014/main" id="{5CB9A787-1C56-BE7B-F87B-D8C14A81B385}"/>
                    </a:ext>
                  </a:extLst>
                </p:cNvPr>
                <p:cNvSpPr/>
                <p:nvPr/>
              </p:nvSpPr>
              <p:spPr>
                <a:xfrm rot="21097913">
                  <a:off x="7106674" y="3910209"/>
                  <a:ext cx="430280" cy="176639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EF05887-B765-EA22-A8B3-CBC1C7905144}"/>
              </a:ext>
            </a:extLst>
          </p:cNvPr>
          <p:cNvGrpSpPr/>
          <p:nvPr/>
        </p:nvGrpSpPr>
        <p:grpSpPr>
          <a:xfrm>
            <a:off x="36443095" y="23553120"/>
            <a:ext cx="1531544" cy="526332"/>
            <a:chOff x="35577856" y="23535052"/>
            <a:chExt cx="1531544" cy="526332"/>
          </a:xfrm>
        </p:grpSpPr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73A47F70-59AC-A3FF-79FA-1AC79B735DFA}"/>
                </a:ext>
              </a:extLst>
            </p:cNvPr>
            <p:cNvSpPr/>
            <p:nvPr/>
          </p:nvSpPr>
          <p:spPr>
            <a:xfrm>
              <a:off x="35690421" y="23535052"/>
              <a:ext cx="743551" cy="435047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192">
              <a:extLst>
                <a:ext uri="{FF2B5EF4-FFF2-40B4-BE49-F238E27FC236}">
                  <a16:creationId xmlns:a16="http://schemas.microsoft.com/office/drawing/2014/main" id="{FFD626A5-A428-233C-2205-6B31AFBC9BA6}"/>
                </a:ext>
              </a:extLst>
            </p:cNvPr>
            <p:cNvSpPr/>
            <p:nvPr/>
          </p:nvSpPr>
          <p:spPr>
            <a:xfrm>
              <a:off x="35577856" y="23812801"/>
              <a:ext cx="1531544" cy="197515"/>
            </a:xfrm>
            <a:custGeom>
              <a:avLst/>
              <a:gdLst>
                <a:gd name="connsiteX0" fmla="*/ 0 w 3200400"/>
                <a:gd name="connsiteY0" fmla="*/ 237661 h 376138"/>
                <a:gd name="connsiteX1" fmla="*/ 840658 w 3200400"/>
                <a:gd name="connsiteY1" fmla="*/ 16435 h 376138"/>
                <a:gd name="connsiteX2" fmla="*/ 1386348 w 3200400"/>
                <a:gd name="connsiteY2" fmla="*/ 45932 h 376138"/>
                <a:gd name="connsiteX3" fmla="*/ 1932039 w 3200400"/>
                <a:gd name="connsiteY3" fmla="*/ 281906 h 376138"/>
                <a:gd name="connsiteX4" fmla="*/ 2625213 w 3200400"/>
                <a:gd name="connsiteY4" fmla="*/ 370396 h 376138"/>
                <a:gd name="connsiteX5" fmla="*/ 3200400 w 3200400"/>
                <a:gd name="connsiteY5" fmla="*/ 134422 h 376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00400" h="376138">
                  <a:moveTo>
                    <a:pt x="0" y="237661"/>
                  </a:moveTo>
                  <a:cubicBezTo>
                    <a:pt x="304800" y="143025"/>
                    <a:pt x="609600" y="48390"/>
                    <a:pt x="840658" y="16435"/>
                  </a:cubicBezTo>
                  <a:cubicBezTo>
                    <a:pt x="1071716" y="-15520"/>
                    <a:pt x="1204451" y="1687"/>
                    <a:pt x="1386348" y="45932"/>
                  </a:cubicBezTo>
                  <a:cubicBezTo>
                    <a:pt x="1568245" y="90177"/>
                    <a:pt x="1725562" y="227829"/>
                    <a:pt x="1932039" y="281906"/>
                  </a:cubicBezTo>
                  <a:cubicBezTo>
                    <a:pt x="2138516" y="335983"/>
                    <a:pt x="2413819" y="394977"/>
                    <a:pt x="2625213" y="370396"/>
                  </a:cubicBezTo>
                  <a:cubicBezTo>
                    <a:pt x="2836607" y="345815"/>
                    <a:pt x="3018503" y="240118"/>
                    <a:pt x="3200400" y="134422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383F0376-C739-AFF9-349C-E316EBAE0A31}"/>
                </a:ext>
              </a:extLst>
            </p:cNvPr>
            <p:cNvGrpSpPr/>
            <p:nvPr/>
          </p:nvGrpSpPr>
          <p:grpSpPr>
            <a:xfrm>
              <a:off x="35756267" y="23816286"/>
              <a:ext cx="611327" cy="245098"/>
              <a:chOff x="9927621" y="3875857"/>
              <a:chExt cx="971342" cy="389439"/>
            </a:xfrm>
          </p:grpSpPr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id="{6E6CC12A-B122-A319-F940-AB2B8A0152BF}"/>
                  </a:ext>
                </a:extLst>
              </p:cNvPr>
              <p:cNvSpPr/>
              <p:nvPr/>
            </p:nvSpPr>
            <p:spPr>
              <a:xfrm>
                <a:off x="9927621" y="3875857"/>
                <a:ext cx="971342" cy="389439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5066B3AE-7901-E970-17CA-F0B3F8C78EAD}"/>
                  </a:ext>
                </a:extLst>
              </p:cNvPr>
              <p:cNvSpPr/>
              <p:nvPr/>
            </p:nvSpPr>
            <p:spPr>
              <a:xfrm rot="21097913">
                <a:off x="10011109" y="3910210"/>
                <a:ext cx="430280" cy="17663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078CA7A8-6AB8-BCBC-2DC9-66330F3BE264}"/>
              </a:ext>
            </a:extLst>
          </p:cNvPr>
          <p:cNvCxnSpPr>
            <a:cxnSpLocks/>
          </p:cNvCxnSpPr>
          <p:nvPr/>
        </p:nvCxnSpPr>
        <p:spPr>
          <a:xfrm flipH="1">
            <a:off x="30666912" y="22755775"/>
            <a:ext cx="1632999" cy="62289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2D0F08F1-C3A4-D9F4-7087-CAD660510DFE}"/>
              </a:ext>
            </a:extLst>
          </p:cNvPr>
          <p:cNvCxnSpPr>
            <a:cxnSpLocks/>
          </p:cNvCxnSpPr>
          <p:nvPr/>
        </p:nvCxnSpPr>
        <p:spPr>
          <a:xfrm>
            <a:off x="34002836" y="22739200"/>
            <a:ext cx="1687585" cy="70985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9FE67989-4610-45AC-43F0-9E0B85A393A3}"/>
              </a:ext>
            </a:extLst>
          </p:cNvPr>
          <p:cNvCxnSpPr>
            <a:cxnSpLocks/>
          </p:cNvCxnSpPr>
          <p:nvPr/>
        </p:nvCxnSpPr>
        <p:spPr>
          <a:xfrm flipH="1">
            <a:off x="32376632" y="22821855"/>
            <a:ext cx="509283" cy="63427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BAAA4E66-C5C0-AD96-BAF4-3E733410B492}"/>
              </a:ext>
            </a:extLst>
          </p:cNvPr>
          <p:cNvCxnSpPr>
            <a:cxnSpLocks/>
          </p:cNvCxnSpPr>
          <p:nvPr/>
        </p:nvCxnSpPr>
        <p:spPr>
          <a:xfrm>
            <a:off x="33545107" y="22884639"/>
            <a:ext cx="528155" cy="57063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3" name="TextBox 112">
            <a:extLst>
              <a:ext uri="{FF2B5EF4-FFF2-40B4-BE49-F238E27FC236}">
                <a16:creationId xmlns:a16="http://schemas.microsoft.com/office/drawing/2014/main" id="{0F240FA0-7B9D-2CC2-745D-50AB4EB9BA2B}"/>
              </a:ext>
            </a:extLst>
          </p:cNvPr>
          <p:cNvSpPr txBox="1"/>
          <p:nvPr/>
        </p:nvSpPr>
        <p:spPr>
          <a:xfrm>
            <a:off x="31046041" y="24795859"/>
            <a:ext cx="18853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T6SS proteins</a:t>
            </a:r>
          </a:p>
          <a:p>
            <a:pPr algn="ctr"/>
            <a:r>
              <a:rPr lang="en-US" sz="1800" dirty="0"/>
              <a:t>Other virulence genes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3B0965B5-8F02-6D5F-F4C5-F150AC3CA92E}"/>
              </a:ext>
            </a:extLst>
          </p:cNvPr>
          <p:cNvSpPr txBox="1"/>
          <p:nvPr/>
        </p:nvSpPr>
        <p:spPr>
          <a:xfrm>
            <a:off x="28783070" y="24795859"/>
            <a:ext cx="14412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T6SS proteins</a:t>
            </a:r>
          </a:p>
          <a:p>
            <a:pPr algn="ctr"/>
            <a:r>
              <a:rPr lang="en-US" sz="1800" dirty="0"/>
              <a:t>?</a:t>
            </a:r>
          </a:p>
        </p:txBody>
      </p: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083241D9-B024-B9ED-B863-896772D605E2}"/>
              </a:ext>
            </a:extLst>
          </p:cNvPr>
          <p:cNvCxnSpPr>
            <a:cxnSpLocks/>
          </p:cNvCxnSpPr>
          <p:nvPr/>
        </p:nvCxnSpPr>
        <p:spPr>
          <a:xfrm>
            <a:off x="29502923" y="24523478"/>
            <a:ext cx="0" cy="27221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0" name="TextBox 119">
            <a:extLst>
              <a:ext uri="{FF2B5EF4-FFF2-40B4-BE49-F238E27FC236}">
                <a16:creationId xmlns:a16="http://schemas.microsoft.com/office/drawing/2014/main" id="{8947BE8D-8223-34FD-E748-B2CF3B4308B2}"/>
              </a:ext>
            </a:extLst>
          </p:cNvPr>
          <p:cNvSpPr txBox="1"/>
          <p:nvPr/>
        </p:nvSpPr>
        <p:spPr>
          <a:xfrm>
            <a:off x="36841326" y="24795859"/>
            <a:ext cx="282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?</a:t>
            </a:r>
          </a:p>
        </p:txBody>
      </p: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8C2DBC6F-1372-8982-24C1-B2D4511CFFD2}"/>
              </a:ext>
            </a:extLst>
          </p:cNvPr>
          <p:cNvGrpSpPr/>
          <p:nvPr/>
        </p:nvGrpSpPr>
        <p:grpSpPr>
          <a:xfrm>
            <a:off x="32778984" y="22527863"/>
            <a:ext cx="629400" cy="261610"/>
            <a:chOff x="7940190" y="2000948"/>
            <a:chExt cx="1000059" cy="415675"/>
          </a:xfrm>
        </p:grpSpPr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4177D9B2-2F8B-0B42-0178-46B6155C1BCF}"/>
                </a:ext>
              </a:extLst>
            </p:cNvPr>
            <p:cNvSpPr/>
            <p:nvPr/>
          </p:nvSpPr>
          <p:spPr>
            <a:xfrm rot="21097913">
              <a:off x="8040058" y="2061870"/>
              <a:ext cx="705583" cy="289657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5C14FCF4-7C66-28C9-A6A1-20F9D650CE16}"/>
                </a:ext>
              </a:extLst>
            </p:cNvPr>
            <p:cNvSpPr txBox="1"/>
            <p:nvPr/>
          </p:nvSpPr>
          <p:spPr>
            <a:xfrm>
              <a:off x="7940190" y="2000948"/>
              <a:ext cx="1000059" cy="415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/>
                <a:t>bS21-3</a:t>
              </a:r>
            </a:p>
          </p:txBody>
        </p:sp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27095E74-4A59-0666-565F-617171007EE5}"/>
              </a:ext>
            </a:extLst>
          </p:cNvPr>
          <p:cNvGrpSpPr/>
          <p:nvPr/>
        </p:nvGrpSpPr>
        <p:grpSpPr>
          <a:xfrm>
            <a:off x="33029113" y="22298240"/>
            <a:ext cx="653463" cy="261610"/>
            <a:chOff x="8721935" y="1569837"/>
            <a:chExt cx="1038293" cy="415675"/>
          </a:xfrm>
        </p:grpSpPr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94601261-075E-BAC3-5B11-E4C1932386B9}"/>
                </a:ext>
              </a:extLst>
            </p:cNvPr>
            <p:cNvSpPr/>
            <p:nvPr/>
          </p:nvSpPr>
          <p:spPr>
            <a:xfrm rot="21097913">
              <a:off x="8827458" y="1630069"/>
              <a:ext cx="705582" cy="28965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313E491B-0FDE-D8DD-EA84-6AEE6F450471}"/>
                </a:ext>
              </a:extLst>
            </p:cNvPr>
            <p:cNvSpPr txBox="1"/>
            <p:nvPr/>
          </p:nvSpPr>
          <p:spPr>
            <a:xfrm>
              <a:off x="8721935" y="1569837"/>
              <a:ext cx="1038293" cy="4156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/>
                <a:t>bS21-2</a:t>
              </a:r>
            </a:p>
          </p:txBody>
        </p:sp>
      </p:grpSp>
      <p:cxnSp>
        <p:nvCxnSpPr>
          <p:cNvPr id="127" name="Straight Arrow Connector 126">
            <a:extLst>
              <a:ext uri="{FF2B5EF4-FFF2-40B4-BE49-F238E27FC236}">
                <a16:creationId xmlns:a16="http://schemas.microsoft.com/office/drawing/2014/main" id="{819E7E67-A3B1-746A-6A6C-CE857C4E1E83}"/>
              </a:ext>
            </a:extLst>
          </p:cNvPr>
          <p:cNvCxnSpPr>
            <a:cxnSpLocks/>
          </p:cNvCxnSpPr>
          <p:nvPr/>
        </p:nvCxnSpPr>
        <p:spPr>
          <a:xfrm>
            <a:off x="30730298" y="23824306"/>
            <a:ext cx="341957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09FE44BE-755C-889B-7528-19EC891285D6}"/>
              </a:ext>
            </a:extLst>
          </p:cNvPr>
          <p:cNvCxnSpPr>
            <a:cxnSpLocks/>
          </p:cNvCxnSpPr>
          <p:nvPr/>
        </p:nvCxnSpPr>
        <p:spPr>
          <a:xfrm>
            <a:off x="33236295" y="23824306"/>
            <a:ext cx="341957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051E1241-47F3-1139-D927-BE2AB6F86DC9}"/>
              </a:ext>
            </a:extLst>
          </p:cNvPr>
          <p:cNvCxnSpPr>
            <a:cxnSpLocks/>
          </p:cNvCxnSpPr>
          <p:nvPr/>
        </p:nvCxnSpPr>
        <p:spPr>
          <a:xfrm>
            <a:off x="35742292" y="23824306"/>
            <a:ext cx="341957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>
            <a:extLst>
              <a:ext uri="{FF2B5EF4-FFF2-40B4-BE49-F238E27FC236}">
                <a16:creationId xmlns:a16="http://schemas.microsoft.com/office/drawing/2014/main" id="{2EBCCEF3-D22D-099F-7CB6-FF5324A7F006}"/>
              </a:ext>
            </a:extLst>
          </p:cNvPr>
          <p:cNvSpPr txBox="1"/>
          <p:nvPr/>
        </p:nvSpPr>
        <p:spPr>
          <a:xfrm>
            <a:off x="28773073" y="21132800"/>
            <a:ext cx="937611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cs typeface="Arial"/>
              </a:rPr>
              <a:t>Model for gene regulation by bS21</a:t>
            </a:r>
          </a:p>
        </p:txBody>
      </p: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FBB5861C-25B0-389B-F241-33CBAE009DF4}"/>
              </a:ext>
            </a:extLst>
          </p:cNvPr>
          <p:cNvCxnSpPr>
            <a:cxnSpLocks/>
          </p:cNvCxnSpPr>
          <p:nvPr/>
        </p:nvCxnSpPr>
        <p:spPr>
          <a:xfrm>
            <a:off x="36957000" y="24523478"/>
            <a:ext cx="0" cy="27221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2" name="Straight Arrow Connector 131">
            <a:extLst>
              <a:ext uri="{FF2B5EF4-FFF2-40B4-BE49-F238E27FC236}">
                <a16:creationId xmlns:a16="http://schemas.microsoft.com/office/drawing/2014/main" id="{38321786-9DE4-F944-482D-A24C4A480D68}"/>
              </a:ext>
            </a:extLst>
          </p:cNvPr>
          <p:cNvCxnSpPr>
            <a:cxnSpLocks/>
          </p:cNvCxnSpPr>
          <p:nvPr/>
        </p:nvCxnSpPr>
        <p:spPr>
          <a:xfrm>
            <a:off x="34472307" y="24523478"/>
            <a:ext cx="0" cy="27221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EACA4138-68C9-C336-7449-F3F6E4C19AEF}"/>
              </a:ext>
            </a:extLst>
          </p:cNvPr>
          <p:cNvCxnSpPr>
            <a:cxnSpLocks/>
          </p:cNvCxnSpPr>
          <p:nvPr/>
        </p:nvCxnSpPr>
        <p:spPr>
          <a:xfrm>
            <a:off x="31987615" y="24523478"/>
            <a:ext cx="0" cy="27221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4" name="TextBox 133">
            <a:extLst>
              <a:ext uri="{FF2B5EF4-FFF2-40B4-BE49-F238E27FC236}">
                <a16:creationId xmlns:a16="http://schemas.microsoft.com/office/drawing/2014/main" id="{0988490E-67A6-3B8E-909C-67BB7533FF07}"/>
              </a:ext>
            </a:extLst>
          </p:cNvPr>
          <p:cNvSpPr txBox="1"/>
          <p:nvPr/>
        </p:nvSpPr>
        <p:spPr>
          <a:xfrm>
            <a:off x="33756600" y="24795859"/>
            <a:ext cx="14412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T6SS proteins</a:t>
            </a:r>
          </a:p>
          <a:p>
            <a:pPr algn="ctr"/>
            <a:r>
              <a:rPr lang="en-US" sz="1800" dirty="0"/>
              <a:t>?</a:t>
            </a:r>
          </a:p>
        </p:txBody>
      </p:sp>
      <p:sp>
        <p:nvSpPr>
          <p:cNvPr id="135" name="Content Placeholder 7">
            <a:extLst>
              <a:ext uri="{FF2B5EF4-FFF2-40B4-BE49-F238E27FC236}">
                <a16:creationId xmlns:a16="http://schemas.microsoft.com/office/drawing/2014/main" id="{0F91C11C-8E08-B817-6E31-8DCEF2A76B77}"/>
              </a:ext>
            </a:extLst>
          </p:cNvPr>
          <p:cNvSpPr txBox="1">
            <a:spLocks/>
          </p:cNvSpPr>
          <p:nvPr/>
        </p:nvSpPr>
        <p:spPr>
          <a:xfrm>
            <a:off x="416859" y="11241741"/>
            <a:ext cx="9345706" cy="1027954"/>
          </a:xfrm>
          <a:prstGeom prst="rect">
            <a:avLst/>
          </a:prstGeom>
        </p:spPr>
        <p:txBody>
          <a:bodyPr>
            <a:noAutofit/>
          </a:bodyPr>
          <a:lstStyle>
            <a:lvl1pPr marL="960120" indent="-960120" algn="l" defTabSz="3840480" rtl="0" eaLnBrk="1" latinLnBrk="0" hangingPunct="1">
              <a:lnSpc>
                <a:spcPct val="90000"/>
              </a:lnSpc>
              <a:spcBef>
                <a:spcPts val="4200"/>
              </a:spcBef>
              <a:buFont typeface="Arial" panose="020B0604020202020204" pitchFamily="34" charset="0"/>
              <a:buChar char="•"/>
              <a:defRPr sz="1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036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100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80060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8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72084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64108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56132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48156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40180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322040" indent="-960120" algn="l" defTabSz="3840480" rtl="0" eaLnBrk="1" latinLnBrk="0" hangingPunct="1">
              <a:lnSpc>
                <a:spcPct val="90000"/>
              </a:lnSpc>
              <a:spcBef>
                <a:spcPts val="2100"/>
              </a:spcBef>
              <a:buFont typeface="Arial" panose="020B0604020202020204" pitchFamily="34" charset="0"/>
              <a:buChar char="•"/>
              <a:defRPr sz="7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4488" indent="-344488" algn="just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Type six secretion system is essential for intracellular suvival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303F71F-BA71-CD5B-C3D0-8FB89C33222B}"/>
              </a:ext>
            </a:extLst>
          </p:cNvPr>
          <p:cNvSpPr txBox="1"/>
          <p:nvPr/>
        </p:nvSpPr>
        <p:spPr>
          <a:xfrm>
            <a:off x="12412434" y="13436178"/>
            <a:ext cx="43065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/>
              <a:t>In vitro </a:t>
            </a:r>
            <a:r>
              <a:rPr lang="en-US" sz="3200" b="1" dirty="0"/>
              <a:t>assay</a:t>
            </a:r>
            <a:endParaRPr lang="en-US" sz="3600" b="1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1F560EB-F788-F3C2-412B-58FCD88272A4}"/>
              </a:ext>
            </a:extLst>
          </p:cNvPr>
          <p:cNvSpPr txBox="1"/>
          <p:nvPr/>
        </p:nvSpPr>
        <p:spPr>
          <a:xfrm>
            <a:off x="12556678" y="8132174"/>
            <a:ext cx="3864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/>
              <a:t>In vivo </a:t>
            </a:r>
            <a:r>
              <a:rPr lang="en-US" sz="3200" b="1" dirty="0"/>
              <a:t>assay</a:t>
            </a:r>
            <a:endParaRPr lang="en-US" sz="3600" b="1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02225CD-A0D0-4FB7-4AD3-98B903851360}"/>
              </a:ext>
            </a:extLst>
          </p:cNvPr>
          <p:cNvSpPr txBox="1"/>
          <p:nvPr/>
        </p:nvSpPr>
        <p:spPr>
          <a:xfrm>
            <a:off x="9995798" y="19484528"/>
            <a:ext cx="5780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7. Diagram depicting process of </a:t>
            </a:r>
            <a:r>
              <a:rPr lang="en-US" sz="2000" b="1" i="1" dirty="0"/>
              <a:t>in vitro </a:t>
            </a:r>
            <a:r>
              <a:rPr lang="en-US" sz="2000" b="1" dirty="0"/>
              <a:t>assay</a:t>
            </a:r>
          </a:p>
        </p:txBody>
      </p:sp>
      <p:pic>
        <p:nvPicPr>
          <p:cNvPr id="34" name="Picture 33" descr="A diagram of a dna sequence&#10;&#10;Description automatically generated">
            <a:extLst>
              <a:ext uri="{FF2B5EF4-FFF2-40B4-BE49-F238E27FC236}">
                <a16:creationId xmlns:a16="http://schemas.microsoft.com/office/drawing/2014/main" id="{AC754A39-8186-961E-44C7-CFA79CE502A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165677" y="8946248"/>
            <a:ext cx="8781859" cy="3293198"/>
          </a:xfrm>
          <a:prstGeom prst="rect">
            <a:avLst/>
          </a:prstGeom>
        </p:spPr>
      </p:pic>
      <p:pic>
        <p:nvPicPr>
          <p:cNvPr id="35" name="Picture 34" descr="A diagram of a cell culture&#10;&#10;Description automatically generated">
            <a:extLst>
              <a:ext uri="{FF2B5EF4-FFF2-40B4-BE49-F238E27FC236}">
                <a16:creationId xmlns:a16="http://schemas.microsoft.com/office/drawing/2014/main" id="{7B93D0D0-2B48-F853-A686-FA5E601512E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85150" y="13997806"/>
            <a:ext cx="8808500" cy="5505313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2C705E91-3A33-4E13-DC6A-C23D8A1ECA11}"/>
              </a:ext>
            </a:extLst>
          </p:cNvPr>
          <p:cNvSpPr txBox="1"/>
          <p:nvPr/>
        </p:nvSpPr>
        <p:spPr>
          <a:xfrm>
            <a:off x="10040133" y="12400867"/>
            <a:ext cx="5780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7. Diagram depicting process of </a:t>
            </a:r>
            <a:r>
              <a:rPr lang="en-US" sz="2000" b="1" i="1" dirty="0"/>
              <a:t>in vivo </a:t>
            </a:r>
            <a:r>
              <a:rPr lang="en-US" sz="2000" b="1" dirty="0"/>
              <a:t>assay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60D3269-8398-C481-5F0B-090381B154E7}"/>
              </a:ext>
            </a:extLst>
          </p:cNvPr>
          <p:cNvSpPr txBox="1"/>
          <p:nvPr/>
        </p:nvSpPr>
        <p:spPr>
          <a:xfrm>
            <a:off x="21112969" y="5634633"/>
            <a:ext cx="5777459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cs typeface="Arial" panose="020B0604020202020204" pitchFamily="34" charset="0"/>
              </a:rPr>
              <a:t>Dual Reporters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BA73771-A00C-6C0D-2B2E-542C1B464CAB}"/>
              </a:ext>
            </a:extLst>
          </p:cNvPr>
          <p:cNvSpPr txBox="1"/>
          <p:nvPr/>
        </p:nvSpPr>
        <p:spPr>
          <a:xfrm>
            <a:off x="19823105" y="11261414"/>
            <a:ext cx="7913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Figure 9. </a:t>
            </a:r>
            <a:r>
              <a:rPr lang="en-US" sz="2000" dirty="0"/>
              <a:t>Diagram depicting final dual-reporter plasmid</a:t>
            </a:r>
          </a:p>
        </p:txBody>
      </p:sp>
      <p:pic>
        <p:nvPicPr>
          <p:cNvPr id="39" name="Picture 38" descr="A circular diagram with numbers and a red line&#10;&#10;Description automatically generated">
            <a:extLst>
              <a:ext uri="{FF2B5EF4-FFF2-40B4-BE49-F238E27FC236}">
                <a16:creationId xmlns:a16="http://schemas.microsoft.com/office/drawing/2014/main" id="{7177644E-5E8F-C194-22E4-AB9E4AC6282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377246" y="7965698"/>
            <a:ext cx="2294899" cy="2083873"/>
          </a:xfrm>
          <a:prstGeom prst="rect">
            <a:avLst/>
          </a:prstGeom>
        </p:spPr>
      </p:pic>
      <p:pic>
        <p:nvPicPr>
          <p:cNvPr id="40" name="Picture 39" descr="A circle with text on it&#10;&#10;Description automatically generated">
            <a:extLst>
              <a:ext uri="{FF2B5EF4-FFF2-40B4-BE49-F238E27FC236}">
                <a16:creationId xmlns:a16="http://schemas.microsoft.com/office/drawing/2014/main" id="{84721DF4-1A37-5E28-6E77-CA78D3EA3971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6063"/>
          <a:stretch/>
        </p:blipFill>
        <p:spPr>
          <a:xfrm>
            <a:off x="19531586" y="7893251"/>
            <a:ext cx="2475968" cy="2459061"/>
          </a:xfrm>
          <a:prstGeom prst="rect">
            <a:avLst/>
          </a:prstGeom>
        </p:spPr>
      </p:pic>
      <p:pic>
        <p:nvPicPr>
          <p:cNvPr id="41" name="Picture 40" descr="A red and purple rectangle with white text&#10;&#10;Description automatically generated">
            <a:extLst>
              <a:ext uri="{FF2B5EF4-FFF2-40B4-BE49-F238E27FC236}">
                <a16:creationId xmlns:a16="http://schemas.microsoft.com/office/drawing/2014/main" id="{6CFD39B1-5A4C-01D2-682C-1AC00F0E44E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821185" y="7648972"/>
            <a:ext cx="2540789" cy="1118956"/>
          </a:xfrm>
          <a:prstGeom prst="rect">
            <a:avLst/>
          </a:prstGeom>
        </p:spPr>
      </p:pic>
      <p:pic>
        <p:nvPicPr>
          <p:cNvPr id="42" name="Picture 41" descr="A diagram of a bar with arrows and a green rectangle&#10;&#10;Description automatically generated">
            <a:extLst>
              <a:ext uri="{FF2B5EF4-FFF2-40B4-BE49-F238E27FC236}">
                <a16:creationId xmlns:a16="http://schemas.microsoft.com/office/drawing/2014/main" id="{D0A924B6-E909-E1F3-B323-2B18666E4724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r="8966"/>
          <a:stretch/>
        </p:blipFill>
        <p:spPr>
          <a:xfrm>
            <a:off x="22700622" y="9482312"/>
            <a:ext cx="2684269" cy="1360208"/>
          </a:xfrm>
          <a:prstGeom prst="rect">
            <a:avLst/>
          </a:prstGeom>
        </p:spPr>
      </p:pic>
      <p:sp>
        <p:nvSpPr>
          <p:cNvPr id="43" name="Plus 48">
            <a:extLst>
              <a:ext uri="{FF2B5EF4-FFF2-40B4-BE49-F238E27FC236}">
                <a16:creationId xmlns:a16="http://schemas.microsoft.com/office/drawing/2014/main" id="{353A6269-F254-1B5E-FBF5-ECFEC0E56F7E}"/>
              </a:ext>
            </a:extLst>
          </p:cNvPr>
          <p:cNvSpPr/>
          <p:nvPr/>
        </p:nvSpPr>
        <p:spPr>
          <a:xfrm>
            <a:off x="21834283" y="8539656"/>
            <a:ext cx="915952" cy="861946"/>
          </a:xfrm>
          <a:prstGeom prst="math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C49C66A-BE2E-F8AD-4B0D-CC856D08822B}"/>
              </a:ext>
            </a:extLst>
          </p:cNvPr>
          <p:cNvSpPr txBox="1"/>
          <p:nvPr/>
        </p:nvSpPr>
        <p:spPr>
          <a:xfrm>
            <a:off x="19481843" y="11874086"/>
            <a:ext cx="8811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Control UTR fused to </a:t>
            </a:r>
            <a:r>
              <a:rPr lang="en-US" sz="2400" dirty="0" err="1"/>
              <a:t>LanYFP</a:t>
            </a:r>
            <a:r>
              <a:rPr lang="en-US" sz="2400" dirty="0"/>
              <a:t> (fluorescent)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Wildtype (unmodified) </a:t>
            </a:r>
            <a:r>
              <a:rPr lang="en-US" sz="2400" i="1" dirty="0" err="1"/>
              <a:t>pdpA</a:t>
            </a:r>
            <a:r>
              <a:rPr lang="en-US" sz="2400" dirty="0"/>
              <a:t> 5’ UTR fused to </a:t>
            </a:r>
            <a:r>
              <a:rPr lang="en-US" sz="2400" dirty="0" err="1"/>
              <a:t>nLuc</a:t>
            </a:r>
            <a:r>
              <a:rPr lang="en-US" sz="2400" dirty="0"/>
              <a:t> (luminescent)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Can easily cut out UTRs and switch them </a:t>
            </a:r>
          </a:p>
        </p:txBody>
      </p:sp>
      <p:sp>
        <p:nvSpPr>
          <p:cNvPr id="45" name="Right Brace 44">
            <a:extLst>
              <a:ext uri="{FF2B5EF4-FFF2-40B4-BE49-F238E27FC236}">
                <a16:creationId xmlns:a16="http://schemas.microsoft.com/office/drawing/2014/main" id="{E6BF84B4-C41D-2E91-46AA-7EE1D0C6921B}"/>
              </a:ext>
            </a:extLst>
          </p:cNvPr>
          <p:cNvSpPr/>
          <p:nvPr/>
        </p:nvSpPr>
        <p:spPr>
          <a:xfrm>
            <a:off x="25443837" y="7976247"/>
            <a:ext cx="773504" cy="210860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324A04B-EAAA-BC6D-C14F-C851A95A19B8}"/>
              </a:ext>
            </a:extLst>
          </p:cNvPr>
          <p:cNvSpPr txBox="1"/>
          <p:nvPr/>
        </p:nvSpPr>
        <p:spPr>
          <a:xfrm>
            <a:off x="19581671" y="7012713"/>
            <a:ext cx="2621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Backbone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95CCEC2-6B51-19DB-585D-FE674826D2D9}"/>
              </a:ext>
            </a:extLst>
          </p:cNvPr>
          <p:cNvSpPr txBox="1"/>
          <p:nvPr/>
        </p:nvSpPr>
        <p:spPr>
          <a:xfrm>
            <a:off x="23335379" y="7273738"/>
            <a:ext cx="3041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Fragment 1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2B3C574-3B9E-9EE6-62A8-B2D8FA226E05}"/>
              </a:ext>
            </a:extLst>
          </p:cNvPr>
          <p:cNvSpPr txBox="1"/>
          <p:nvPr/>
        </p:nvSpPr>
        <p:spPr>
          <a:xfrm>
            <a:off x="23290905" y="9043100"/>
            <a:ext cx="30418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Fragment 2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56F4DAA-A05B-70DD-71B7-00BD939493D2}"/>
              </a:ext>
            </a:extLst>
          </p:cNvPr>
          <p:cNvSpPr txBox="1"/>
          <p:nvPr/>
        </p:nvSpPr>
        <p:spPr>
          <a:xfrm>
            <a:off x="19598079" y="13553153"/>
            <a:ext cx="661926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0000"/>
                </a:solidFill>
                <a:cs typeface="Times New Roman" panose="02020603050405020304" pitchFamily="18" charset="0"/>
              </a:rPr>
              <a:t>Process of DNA Cloning 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3200" dirty="0"/>
              <a:t>Step 1: Amplify DNA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3200" dirty="0"/>
              <a:t>Step 2: Cut DNA so ends match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3200" dirty="0"/>
              <a:t>Step 3: Purify the DNA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3200" dirty="0"/>
              <a:t>Step 4: Ligate DNA together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3200" dirty="0"/>
              <a:t>Step 5: </a:t>
            </a:r>
            <a:r>
              <a:rPr lang="en-US" sz="3200" b="0" i="0" u="none" strike="noStrike" dirty="0">
                <a:effectLst/>
              </a:rPr>
              <a:t>Transform plasmid into </a:t>
            </a:r>
            <a:r>
              <a:rPr lang="en-US" sz="3200" b="0" i="1" u="none" strike="noStrike" dirty="0">
                <a:effectLst/>
              </a:rPr>
              <a:t>E.coli </a:t>
            </a:r>
            <a:r>
              <a:rPr lang="en-US" sz="3200" b="0" i="0" u="none" strike="noStrike" dirty="0">
                <a:effectLst/>
              </a:rPr>
              <a:t>cells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3200" dirty="0"/>
              <a:t>Step 6: Grow bacteria with plasmid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</a:rPr>
              <a:t>Step 7: Isolate plasmid 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</a:rPr>
              <a:t>Step 8: Confirm plasmid by sequencing </a:t>
            </a:r>
            <a:endParaRPr lang="en-US" sz="3200" dirty="0"/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0F33C000-41C6-8F61-B4D9-90DCEF0E7230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67318" t="7789" r="13569" b="60905"/>
          <a:stretch/>
        </p:blipFill>
        <p:spPr>
          <a:xfrm>
            <a:off x="25681484" y="14732677"/>
            <a:ext cx="2417888" cy="2772222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AC63E7F9-F9E3-9368-22C6-E3AF1824708D}"/>
              </a:ext>
            </a:extLst>
          </p:cNvPr>
          <p:cNvSpPr txBox="1"/>
          <p:nvPr/>
        </p:nvSpPr>
        <p:spPr>
          <a:xfrm>
            <a:off x="20602319" y="18874381"/>
            <a:ext cx="679875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cs typeface="Arial" panose="020B0604020202020204" pitchFamily="34" charset="0"/>
              </a:rPr>
              <a:t>Ribosome Purifications</a:t>
            </a:r>
          </a:p>
        </p:txBody>
      </p:sp>
    </p:spTree>
    <p:extLst>
      <p:ext uri="{BB962C8B-B14F-4D97-AF65-F5344CB8AC3E}">
        <p14:creationId xmlns:p14="http://schemas.microsoft.com/office/powerpoint/2010/main" val="4192116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14955</TotalTime>
  <Words>708</Words>
  <Application>Microsoft Office PowerPoint</Application>
  <PresentationFormat>Custom</PresentationFormat>
  <Paragraphs>105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Menlo Regular</vt:lpstr>
      <vt:lpstr>Office Theme</vt:lpstr>
      <vt:lpstr>Regulation of gene expression by ribosome composition in a bacterial pathogen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Kathryn Ramsey</dc:creator>
  <cp:lastModifiedBy>Benjamin Moore</cp:lastModifiedBy>
  <cp:revision>133</cp:revision>
  <cp:lastPrinted>2018-10-17T03:42:06Z</cp:lastPrinted>
  <dcterms:created xsi:type="dcterms:W3CDTF">2018-10-01T17:21:42Z</dcterms:created>
  <dcterms:modified xsi:type="dcterms:W3CDTF">2023-08-30T16:51:37Z</dcterms:modified>
</cp:coreProperties>
</file>