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00_DD832397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3"/>
  </p:notesMasterIdLst>
  <p:sldIdLst>
    <p:sldId id="256" r:id="rId2"/>
  </p:sldIdLst>
  <p:sldSz cx="43891200" cy="329184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8E28789-7085-227C-8C56-60013EEE801C}" name="Kathryn Ramsey" initials="KR" userId="S::kramsey@uri.edu::f4d20387-8182-4bed-b439-8f8008537ab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1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471" autoAdjust="0"/>
    <p:restoredTop sz="94514"/>
  </p:normalViewPr>
  <p:slideViewPr>
    <p:cSldViewPr snapToGrid="0">
      <p:cViewPr>
        <p:scale>
          <a:sx n="40" d="100"/>
          <a:sy n="40" d="100"/>
        </p:scale>
        <p:origin x="24" y="-474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omments/modernComment_100_DD83239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857B6E2-5E26-2F42-9AD2-697676B6AF01}" authorId="{E8E28789-7085-227C-8C56-60013EEE801C}" created="2023-07-18T23:54:47.23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picMk id="79" creationId="{688DA42D-2655-F8C3-23C4-B36895F5A90C}"/>
    </ac:deMkLst>
    <p188:txBody>
      <a:bodyPr/>
      <a:lstStyle/>
      <a:p>
        <a:r>
          <a:rPr lang="en-US"/>
          <a:t>Use the most recent figure from the paper for this</a:t>
        </a:r>
      </a:p>
    </p188:txBody>
  </p188:cm>
  <p188:cm id="{595FA10A-7723-4F43-9AE7-A945DA0086D9}" authorId="{E8E28789-7085-227C-8C56-60013EEE801C}" created="2023-07-18T23:55:06.24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spMk id="53" creationId="{586C4D60-A525-54AF-59A6-C4B6AF4A825B}"/>
    </ac:deMkLst>
    <p188:pos x="9442450" y="29740225"/>
    <p188:txBody>
      <a:bodyPr/>
      <a:lstStyle/>
      <a:p>
        <a:r>
          <a:rPr lang="en-US"/>
          <a:t>Unless there are other points to be made, you don’t need more bullet points
</a:t>
        </a:r>
      </a:p>
    </p188:txBody>
  </p188:cm>
  <p188:cm id="{94419752-5F5F-0449-AC0E-E1FC853EC510}" authorId="{E8E28789-7085-227C-8C56-60013EEE801C}" created="2023-07-18T23:58:21.31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picMk id="142" creationId="{839FA0BA-7DA0-D910-B184-BC91DB3BAFC8}"/>
    </ac:deMkLst>
    <p188:txBody>
      <a:bodyPr/>
      <a:lstStyle/>
      <a:p>
        <a:r>
          <a:rPr lang="en-US"/>
          <a:t>Need to add template / plasmid</a:t>
        </a:r>
      </a:p>
    </p188:txBody>
  </p188:cm>
  <p188:cm id="{5E894D9B-80D5-C14E-969B-7BEB015D1793}" authorId="{E8E28789-7085-227C-8C56-60013EEE801C}" created="2023-07-19T00:05:23.586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spMk id="131" creationId="{594ADC8F-E6DD-E9BD-4BF1-78C29E5A57F8}"/>
    </ac:deMkLst>
    <p188:txBody>
      <a:bodyPr/>
      <a:lstStyle/>
      <a:p>
        <a:r>
          <a:rPr lang="en-US"/>
          <a:t>Let’s discuss how to describe these steps a bit</a:t>
        </a:r>
      </a:p>
    </p188:txBody>
  </p188:cm>
  <p188:cm id="{01C4C08A-EB76-5F40-A9CE-7A52A0754C60}" authorId="{E8E28789-7085-227C-8C56-60013EEE801C}" created="2023-07-19T00:06:08.351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picMk id="132" creationId="{885929B0-2E77-13EE-313B-F56AB9AA5109}"/>
    </ac:deMkLst>
    <p188:txBody>
      <a:bodyPr/>
      <a:lstStyle/>
      <a:p>
        <a:r>
          <a:rPr lang="en-US"/>
          <a:t>I think this would emphasize your work better if you show the initial plasmid and your final plasmid(s!). We can discuss how to do this. </a:t>
        </a:r>
      </a:p>
    </p188:txBody>
  </p188:cm>
  <p188:cm id="{40CE652C-2438-4240-940F-EF1160D98F23}" authorId="{E8E28789-7085-227C-8C56-60013EEE801C}" created="2023-07-19T00:13:15.46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716359063" sldId="256"/>
      <ac:spMk id="14" creationId="{BC794AC1-474B-FFEC-1EDD-9EAE160A9C63}"/>
    </ac:deMkLst>
    <p188:txBody>
      <a:bodyPr/>
      <a:lstStyle/>
      <a:p>
        <a:r>
          <a:rPr lang="en-US"/>
          <a:t>I reorganized how to introduce these topics but I’m not sure the spatial organization works- maybe you can add the bits about translation initiation and arrange these in a reasonably pleasing way!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4D441-7A20-7F44-A675-C1415B7B23E1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20BCE-7FCA-6043-91E5-25D230D65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049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1pPr>
    <a:lvl2pPr marL="1843430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2pPr>
    <a:lvl3pPr marL="368686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3pPr>
    <a:lvl4pPr marL="5530291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4pPr>
    <a:lvl5pPr marL="737372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5pPr>
    <a:lvl6pPr marL="921715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6pPr>
    <a:lvl7pPr marL="11060582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7pPr>
    <a:lvl8pPr marL="1290401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8pPr>
    <a:lvl9pPr marL="14747443" algn="l" defTabSz="36868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620BCE-7FCA-6043-91E5-25D230D650C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028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667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206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40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891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34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34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633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76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152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90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BF4EB-BE15-AC4A-83D1-3D8FBB272248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E1D5B-FDE0-4649-8389-6654BD21E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293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microsoft.com/office/2018/10/relationships/comments" Target="../comments/modernComment_100_DD832397.xml"/><Relationship Id="rId21" Type="http://schemas.openxmlformats.org/officeDocument/2006/relationships/image" Target="../media/image17.png"/><Relationship Id="rId7" Type="http://schemas.openxmlformats.org/officeDocument/2006/relationships/image" Target="../media/image4.jpe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hyperlink" Target="https://doi.org/10.1128/jb.00268-22" TargetMode="External"/><Relationship Id="rId5" Type="http://schemas.openxmlformats.org/officeDocument/2006/relationships/image" Target="../media/image2.png"/><Relationship Id="rId15" Type="http://schemas.openxmlformats.org/officeDocument/2006/relationships/image" Target="../media/image11.png"/><Relationship Id="rId10" Type="http://schemas.openxmlformats.org/officeDocument/2006/relationships/image" Target="../media/image7.png"/><Relationship Id="rId19" Type="http://schemas.openxmlformats.org/officeDocument/2006/relationships/image" Target="../media/image15.png"/><Relationship Id="rId4" Type="http://schemas.openxmlformats.org/officeDocument/2006/relationships/image" Target="../media/image1.emf"/><Relationship Id="rId9" Type="http://schemas.openxmlformats.org/officeDocument/2006/relationships/image" Target="../media/image6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>
            <a:extLst>
              <a:ext uri="{FF2B5EF4-FFF2-40B4-BE49-F238E27FC236}">
                <a16:creationId xmlns:a16="http://schemas.microsoft.com/office/drawing/2014/main" id="{15EDC9DF-D0BB-84B8-628D-915ABF5324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399" t="7110" r="32555" b="68457"/>
          <a:stretch/>
        </p:blipFill>
        <p:spPr>
          <a:xfrm>
            <a:off x="3733564" y="27046742"/>
            <a:ext cx="6772441" cy="5217190"/>
          </a:xfrm>
          <a:prstGeom prst="rect">
            <a:avLst/>
          </a:prstGeom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84D82F9A-78FE-D447-51CA-15142E9DF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119" y="368097"/>
            <a:ext cx="43260962" cy="48338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lIns="460977" tIns="502920" rIns="460977" bIns="228600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Cloning a plasmid to assess </a:t>
            </a:r>
            <a:r>
              <a:rPr lang="en-US" sz="7000" b="0" i="1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in vitro</a:t>
            </a:r>
            <a:r>
              <a:rPr lang="en-US" sz="70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control of gene expression by a ribosomal protein homolog</a:t>
            </a:r>
          </a:p>
          <a:p>
            <a:pPr algn="ctr">
              <a:defRPr/>
            </a:pPr>
            <a:endParaRPr lang="en-US" altLang="en-US" sz="2000" b="0" dirty="0">
              <a:solidFill>
                <a:schemeClr val="tx1"/>
              </a:solidFill>
            </a:endParaRPr>
          </a:p>
          <a:p>
            <a:pPr algn="ctr">
              <a:lnSpc>
                <a:spcPct val="115000"/>
              </a:lnSpc>
            </a:pPr>
            <a:r>
              <a:rPr lang="en-US" sz="4500" u="sng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Benjamin Moore</a:t>
            </a:r>
            <a:r>
              <a:rPr lang="en-US" sz="4500" u="sng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Sara Negash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Hannah Trautmann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Kathryn M. Ramsey</a:t>
            </a:r>
            <a:r>
              <a:rPr lang="en-US" sz="45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4500" b="0" baseline="30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,3</a:t>
            </a:r>
            <a:endParaRPr lang="en-US" sz="45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en-US" altLang="en-US" sz="2000" b="0" baseline="30000" dirty="0">
              <a:solidFill>
                <a:schemeClr val="tx1"/>
              </a:solidFill>
            </a:endParaRPr>
          </a:p>
          <a:p>
            <a:pPr marL="0" lvl="1" indent="0" algn="ctr">
              <a:defRPr/>
            </a:pPr>
            <a:endParaRPr lang="en-US" altLang="en-US" sz="1000" b="0" baseline="30000" dirty="0">
              <a:solidFill>
                <a:schemeClr val="tx1"/>
              </a:solidFill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Cell and Molecular Biology, University of Rhode Island</a:t>
            </a:r>
          </a:p>
          <a:p>
            <a:pPr algn="ctr">
              <a:lnSpc>
                <a:spcPct val="115000"/>
              </a:lnSpc>
            </a:pPr>
            <a:r>
              <a:rPr lang="en-US" sz="2800" b="0" baseline="30000" dirty="0">
                <a:solidFill>
                  <a:srgbClr val="00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Kinesiology, University of Rhode Island </a:t>
            </a:r>
            <a:endParaRPr lang="en-US" sz="28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0" baseline="30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en-US" sz="2800" b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Biomedical and Pharmaceutical Sciences, University of Rhode Island</a:t>
            </a:r>
            <a:endParaRPr lang="en-US" sz="2800" b="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University of Rhode Island - Wikipedia">
            <a:extLst>
              <a:ext uri="{FF2B5EF4-FFF2-40B4-BE49-F238E27FC236}">
                <a16:creationId xmlns:a16="http://schemas.microsoft.com/office/drawing/2014/main" id="{72A364AE-3AA4-1030-21A4-022BC9BE27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63" y="612746"/>
            <a:ext cx="1878012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>
            <a:extLst>
              <a:ext uri="{FF2B5EF4-FFF2-40B4-BE49-F238E27FC236}">
                <a16:creationId xmlns:a16="http://schemas.microsoft.com/office/drawing/2014/main" id="{B041FC07-A502-2211-9A02-761ED1A039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945" y="2843088"/>
            <a:ext cx="4271962" cy="19256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</p:pic>
      <p:sp>
        <p:nvSpPr>
          <p:cNvPr id="8" name="Rectangle 230" descr="30%">
            <a:extLst>
              <a:ext uri="{FF2B5EF4-FFF2-40B4-BE49-F238E27FC236}">
                <a16:creationId xmlns:a16="http://schemas.microsoft.com/office/drawing/2014/main" id="{EF68F1E6-65BB-A2BA-8A4B-3F521F8CB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63" y="5337358"/>
            <a:ext cx="13309600" cy="7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Introduction</a:t>
            </a:r>
          </a:p>
        </p:txBody>
      </p:sp>
      <p:sp>
        <p:nvSpPr>
          <p:cNvPr id="14" name="TextBox 36">
            <a:extLst>
              <a:ext uri="{FF2B5EF4-FFF2-40B4-BE49-F238E27FC236}">
                <a16:creationId xmlns:a16="http://schemas.microsoft.com/office/drawing/2014/main" id="{BC794AC1-474B-FFEC-1EDD-9EAE160A9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763" y="6163324"/>
            <a:ext cx="12877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3000" b="1" dirty="0"/>
              <a:t>The bacterial pathogen </a:t>
            </a:r>
            <a:r>
              <a:rPr lang="en-US" altLang="en-US" sz="3000" b="1" i="1" dirty="0" err="1"/>
              <a:t>Francisella</a:t>
            </a:r>
            <a:r>
              <a:rPr lang="en-US" altLang="en-US" sz="3000" b="1" i="1" dirty="0"/>
              <a:t> </a:t>
            </a:r>
            <a:r>
              <a:rPr lang="en-US" altLang="en-US" sz="3000" b="1" i="1" dirty="0" err="1"/>
              <a:t>tularensis</a:t>
            </a:r>
            <a:r>
              <a:rPr lang="en-US" altLang="en-US" sz="3000" b="1" dirty="0"/>
              <a:t>, bS21-2, and translation initiation</a:t>
            </a:r>
          </a:p>
        </p:txBody>
      </p:sp>
      <p:pic>
        <p:nvPicPr>
          <p:cNvPr id="16" name="Picture 2" descr="Francisella tularensis - Wikipedia">
            <a:extLst>
              <a:ext uri="{FF2B5EF4-FFF2-40B4-BE49-F238E27FC236}">
                <a16:creationId xmlns:a16="http://schemas.microsoft.com/office/drawing/2014/main" id="{3860824A-75FE-4291-8CA5-D212A9CD8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28" y="6838254"/>
            <a:ext cx="3671049" cy="384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7">
            <a:extLst>
              <a:ext uri="{FF2B5EF4-FFF2-40B4-BE49-F238E27FC236}">
                <a16:creationId xmlns:a16="http://schemas.microsoft.com/office/drawing/2014/main" id="{222227B7-F8A3-5102-CF87-CBEAB1EF6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5323864"/>
            <a:ext cx="13304838" cy="13725088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19" name="TextBox 72">
            <a:extLst>
              <a:ext uri="{FF2B5EF4-FFF2-40B4-BE49-F238E27FC236}">
                <a16:creationId xmlns:a16="http://schemas.microsoft.com/office/drawing/2014/main" id="{E13167C5-8637-E64C-6CD0-BDEDB1F86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680" y="10752391"/>
            <a:ext cx="38283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b="1" dirty="0">
                <a:cs typeface="Times New Roman" panose="02020603050405020304" pitchFamily="18" charset="0"/>
              </a:rPr>
              <a:t>Figure 1</a:t>
            </a:r>
            <a:r>
              <a:rPr lang="en-US" sz="2000" dirty="0">
                <a:cs typeface="Times New Roman" panose="02020603050405020304" pitchFamily="18" charset="0"/>
              </a:rPr>
              <a:t>. </a:t>
            </a:r>
            <a:r>
              <a:rPr lang="en-US" sz="2000" i="1" dirty="0">
                <a:cs typeface="Times New Roman" panose="02020603050405020304" pitchFamily="18" charset="0"/>
              </a:rPr>
              <a:t>F. </a:t>
            </a:r>
            <a:r>
              <a:rPr lang="en-US" sz="2000" i="1" dirty="0" err="1">
                <a:cs typeface="Times New Roman" panose="02020603050405020304" pitchFamily="18" charset="0"/>
              </a:rPr>
              <a:t>tularensis</a:t>
            </a:r>
            <a:r>
              <a:rPr lang="en-US" sz="2000" i="1" dirty="0">
                <a:cs typeface="Times New Roman" panose="02020603050405020304" pitchFamily="18" charset="0"/>
              </a:rPr>
              <a:t> </a:t>
            </a:r>
            <a:r>
              <a:rPr lang="en-US" sz="2000" dirty="0">
                <a:cs typeface="Times New Roman" panose="02020603050405020304" pitchFamily="18" charset="0"/>
              </a:rPr>
              <a:t>cells (blue) inside macrophage (yellow). Fischer, PNAS cover, 2006</a:t>
            </a:r>
          </a:p>
        </p:txBody>
      </p:sp>
      <p:sp>
        <p:nvSpPr>
          <p:cNvPr id="23" name="TextBox 82">
            <a:extLst>
              <a:ext uri="{FF2B5EF4-FFF2-40B4-BE49-F238E27FC236}">
                <a16:creationId xmlns:a16="http://schemas.microsoft.com/office/drawing/2014/main" id="{FB1E616C-3F2A-4C01-5FC6-FCFAD363F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9581" y="13860215"/>
            <a:ext cx="45503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en-US" altLang="en-US" sz="2000" b="1" dirty="0"/>
              <a:t>Figure 2. </a:t>
            </a:r>
            <a:r>
              <a:rPr lang="en-US" altLang="en-US" sz="2000" b="0" dirty="0"/>
              <a:t>The location of bS21 in the 30S subunit in </a:t>
            </a:r>
            <a:r>
              <a:rPr lang="en-US" altLang="en-US" sz="2000" b="0" i="1" dirty="0"/>
              <a:t>Escherichia coli</a:t>
            </a:r>
            <a:r>
              <a:rPr lang="en-US" altLang="en-US" sz="2000" b="0" dirty="0"/>
              <a:t>.  PDB 4V50; figure made by Dr. Gregory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08645-7C53-41F9-0373-90B419D4B664}"/>
              </a:ext>
            </a:extLst>
          </p:cNvPr>
          <p:cNvSpPr txBox="1"/>
          <p:nvPr/>
        </p:nvSpPr>
        <p:spPr>
          <a:xfrm>
            <a:off x="13834372" y="5391492"/>
            <a:ext cx="1443653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cs typeface="Arial" panose="020B0604020202020204" pitchFamily="34" charset="0"/>
              </a:rPr>
              <a:t>An imperfect Shine-Dalgarno sequence is necessary </a:t>
            </a:r>
          </a:p>
          <a:p>
            <a:pPr algn="ctr"/>
            <a:r>
              <a:rPr lang="en-US" sz="3500" b="1" dirty="0">
                <a:cs typeface="Arial" panose="020B0604020202020204" pitchFamily="34" charset="0"/>
              </a:rPr>
              <a:t>for responsiveness to bS21-2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4CEBE30-CF07-6689-A4B7-C085CB5B62F6}"/>
              </a:ext>
            </a:extLst>
          </p:cNvPr>
          <p:cNvSpPr txBox="1"/>
          <p:nvPr/>
        </p:nvSpPr>
        <p:spPr>
          <a:xfrm>
            <a:off x="16754628" y="12003083"/>
            <a:ext cx="8584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000" b="1" dirty="0"/>
              <a:t>Figure 6. </a:t>
            </a:r>
            <a:r>
              <a:rPr lang="en-US" sz="2000" dirty="0">
                <a:cs typeface="Arial" panose="020B0604020202020204" pitchFamily="34" charset="0"/>
              </a:rPr>
              <a:t>Changes in levels of translation disappear when the Shine-Dalgarno sequence of </a:t>
            </a:r>
            <a:r>
              <a:rPr lang="en-US" sz="2000" i="1" dirty="0" err="1">
                <a:cs typeface="Arial" panose="020B0604020202020204" pitchFamily="34" charset="0"/>
              </a:rPr>
              <a:t>pdpA</a:t>
            </a:r>
            <a:r>
              <a:rPr lang="en-US" sz="2000" dirty="0">
                <a:cs typeface="Arial" panose="020B0604020202020204" pitchFamily="34" charset="0"/>
              </a:rPr>
              <a:t> is modified to an ideal Shine-Dalgarno. </a:t>
            </a:r>
            <a:r>
              <a:rPr lang="en-US" sz="2000" dirty="0" err="1"/>
              <a:t>Trautmann</a:t>
            </a:r>
            <a:r>
              <a:rPr lang="en-US" sz="2000" dirty="0"/>
              <a:t> et al., 2023</a:t>
            </a:r>
          </a:p>
        </p:txBody>
      </p:sp>
      <p:sp>
        <p:nvSpPr>
          <p:cNvPr id="41" name="Rectangle 230" descr="30%">
            <a:extLst>
              <a:ext uri="{FF2B5EF4-FFF2-40B4-BE49-F238E27FC236}">
                <a16:creationId xmlns:a16="http://schemas.microsoft.com/office/drawing/2014/main" id="{6E3A7E1F-C6AB-EF42-0055-38EA79553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32899" y="22392187"/>
            <a:ext cx="15011819" cy="7956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Acknowledgements</a:t>
            </a:r>
          </a:p>
        </p:txBody>
      </p:sp>
      <p:sp>
        <p:nvSpPr>
          <p:cNvPr id="42" name="Rectangle 230" descr="30%">
            <a:extLst>
              <a:ext uri="{FF2B5EF4-FFF2-40B4-BE49-F238E27FC236}">
                <a16:creationId xmlns:a16="http://schemas.microsoft.com/office/drawing/2014/main" id="{5F9B6A29-015F-9489-04B7-8CB58F87D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68234" y="27965929"/>
            <a:ext cx="15047805" cy="730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References</a:t>
            </a:r>
          </a:p>
        </p:txBody>
      </p:sp>
      <p:sp>
        <p:nvSpPr>
          <p:cNvPr id="43" name="Text Box 95">
            <a:extLst>
              <a:ext uri="{FF2B5EF4-FFF2-40B4-BE49-F238E27FC236}">
                <a16:creationId xmlns:a16="http://schemas.microsoft.com/office/drawing/2014/main" id="{D5C9C1E2-89EF-0932-603F-660EF9E4F6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0836" y="23281781"/>
            <a:ext cx="15003882" cy="453254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502920" tIns="49794" rIns="502920" bIns="49794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200" b="0" dirty="0">
                <a:solidFill>
                  <a:schemeClr val="tx1"/>
                </a:solidFill>
                <a:latin typeface="+mn-lt"/>
              </a:rPr>
              <a:t>We thank Dr. Kathryn Ramsey and the members of the Ramsey lab for their support on this project as well as Dr. Steven Gregory and the Gregory lab. </a:t>
            </a:r>
          </a:p>
          <a:p>
            <a:endParaRPr lang="en-US" altLang="en-US" sz="3200" b="0" dirty="0">
              <a:solidFill>
                <a:schemeClr val="tx1"/>
              </a:solidFill>
              <a:latin typeface="+mn-lt"/>
            </a:endParaRPr>
          </a:p>
          <a:p>
            <a:r>
              <a:rPr lang="en-US" sz="3200" b="0" i="0" u="none" strike="noStrike" dirty="0">
                <a:solidFill>
                  <a:srgbClr val="222222"/>
                </a:solidFill>
                <a:effectLst/>
                <a:latin typeface="+mn-lt"/>
              </a:rPr>
              <a:t>Research reported in this release was supported by the Institutional Development Award (</a:t>
            </a:r>
            <a:r>
              <a:rPr lang="en-US" sz="3200" b="0" i="0" u="none" strike="noStrike" dirty="0" err="1">
                <a:solidFill>
                  <a:srgbClr val="222222"/>
                </a:solidFill>
                <a:effectLst/>
                <a:latin typeface="+mn-lt"/>
              </a:rPr>
              <a:t>IDeA</a:t>
            </a:r>
            <a:r>
              <a:rPr lang="en-US" sz="3200" b="0" i="0" u="none" strike="noStrike" dirty="0">
                <a:solidFill>
                  <a:srgbClr val="222222"/>
                </a:solidFill>
                <a:effectLst/>
                <a:latin typeface="+mn-lt"/>
              </a:rPr>
              <a:t>) Network for Biomedical Research Excellence from the National Institute of General Medical Sciences (NIGMS) of the National Institutes of Health (NIH) under grant number P20GM103430, an NIH NIGMS CARTD-COBRE Pilot Project Award (P20GM121344-KMR), and the USDA National Institute of Food and Agriculture Hatch Formula project accession number 1017848</a:t>
            </a:r>
            <a:endParaRPr lang="en-US" altLang="en-US" sz="3200" b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44" name="Rectangle 230" descr="30%">
            <a:extLst>
              <a:ext uri="{FF2B5EF4-FFF2-40B4-BE49-F238E27FC236}">
                <a16:creationId xmlns:a16="http://schemas.microsoft.com/office/drawing/2014/main" id="{E15022AF-FA0B-1694-E401-6C0275276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13272" y="19357732"/>
            <a:ext cx="15074541" cy="730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In Progress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6936094-154D-F5E1-6E12-C0955CCD42AD}"/>
              </a:ext>
            </a:extLst>
          </p:cNvPr>
          <p:cNvSpPr txBox="1"/>
          <p:nvPr/>
        </p:nvSpPr>
        <p:spPr>
          <a:xfrm>
            <a:off x="28558212" y="20174236"/>
            <a:ext cx="15011819" cy="20621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514350" indent="-514350" algn="l">
              <a:buAutoNum type="arabicPeriod"/>
            </a:pPr>
            <a:r>
              <a:rPr lang="en-US" sz="3200" u="none" strike="noStrike" dirty="0">
                <a:effectLst/>
                <a:cs typeface="Times New Roman" panose="02020603050405020304" pitchFamily="18" charset="0"/>
              </a:rPr>
              <a:t>In process of using this plasmid as a template to modify the Shine-Dalgarno sequence in the </a:t>
            </a:r>
            <a:r>
              <a:rPr lang="en-US" sz="3200" i="1" u="none" strike="noStrike" dirty="0" err="1">
                <a:effectLst/>
                <a:cs typeface="Times New Roman" panose="02020603050405020304" pitchFamily="18" charset="0"/>
              </a:rPr>
              <a:t>pdpA</a:t>
            </a:r>
            <a:r>
              <a:rPr lang="en-US" sz="3200" u="none" strike="noStrike" dirty="0">
                <a:effectLst/>
                <a:cs typeface="Times New Roman" panose="02020603050405020304" pitchFamily="18" charset="0"/>
              </a:rPr>
              <a:t> 5’UTR</a:t>
            </a:r>
          </a:p>
          <a:p>
            <a:pPr algn="l"/>
            <a:r>
              <a:rPr lang="en-US" sz="3200" dirty="0">
                <a:cs typeface="Times New Roman" panose="02020603050405020304" pitchFamily="18" charset="0"/>
              </a:rPr>
              <a:t>2. Test translation efficiency using an </a:t>
            </a:r>
            <a:r>
              <a:rPr lang="en-US" sz="3200" i="1" dirty="0">
                <a:cs typeface="Times New Roman" panose="02020603050405020304" pitchFamily="18" charset="0"/>
              </a:rPr>
              <a:t>in vitro </a:t>
            </a:r>
            <a:r>
              <a:rPr lang="en-US" sz="3200" dirty="0">
                <a:cs typeface="Times New Roman" panose="02020603050405020304" pitchFamily="18" charset="0"/>
              </a:rPr>
              <a:t>assay </a:t>
            </a:r>
          </a:p>
          <a:p>
            <a:pPr algn="l"/>
            <a:endParaRPr lang="en-US" sz="3200" u="none" strike="noStrike" dirty="0">
              <a:solidFill>
                <a:srgbClr val="000000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9D3556E-E469-1E76-48F7-25CCEF06FA84}"/>
              </a:ext>
            </a:extLst>
          </p:cNvPr>
          <p:cNvSpPr txBox="1"/>
          <p:nvPr/>
        </p:nvSpPr>
        <p:spPr>
          <a:xfrm>
            <a:off x="35450585" y="917916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37" name="Rectangle 230" descr="30%">
            <a:extLst>
              <a:ext uri="{FF2B5EF4-FFF2-40B4-BE49-F238E27FC236}">
                <a16:creationId xmlns:a16="http://schemas.microsoft.com/office/drawing/2014/main" id="{2C59B327-D3F5-5649-E9EB-8774FC115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219" y="19244231"/>
            <a:ext cx="13302719" cy="13977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Assessing the role of leader sequences in regulation by bS21-2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AB49413-335C-B8A0-4DB0-6957E5270123}"/>
              </a:ext>
            </a:extLst>
          </p:cNvPr>
          <p:cNvSpPr txBox="1"/>
          <p:nvPr/>
        </p:nvSpPr>
        <p:spPr>
          <a:xfrm>
            <a:off x="311150" y="20837240"/>
            <a:ext cx="13276788" cy="11664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sz="36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32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4C23F3F-7B88-C805-338C-A9BFE5B1A212}"/>
              </a:ext>
            </a:extLst>
          </p:cNvPr>
          <p:cNvSpPr txBox="1"/>
          <p:nvPr/>
        </p:nvSpPr>
        <p:spPr>
          <a:xfrm>
            <a:off x="3868859" y="31422452"/>
            <a:ext cx="6501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5. </a:t>
            </a:r>
            <a:r>
              <a:rPr lang="en-US" sz="2000" dirty="0"/>
              <a:t>5´ UTRs are sufficient to cause bS21-2 mediated changes in translation. </a:t>
            </a:r>
            <a:r>
              <a:rPr lang="en-US" sz="2000" dirty="0" err="1"/>
              <a:t>Trautmann</a:t>
            </a:r>
            <a:r>
              <a:rPr lang="en-US" sz="2000" dirty="0"/>
              <a:t> et al., 2023</a:t>
            </a:r>
          </a:p>
        </p:txBody>
      </p:sp>
      <p:sp>
        <p:nvSpPr>
          <p:cNvPr id="97" name="Rectangle 7">
            <a:extLst>
              <a:ext uri="{FF2B5EF4-FFF2-40B4-BE49-F238E27FC236}">
                <a16:creationId xmlns:a16="http://schemas.microsoft.com/office/drawing/2014/main" id="{EF09CF88-D7F6-F891-3036-809A7B36F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01538" y="5298259"/>
            <a:ext cx="15074542" cy="13945505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DFBCAB7C-F5D8-496C-B1BA-DD5CEE3CE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7376" y="5323864"/>
            <a:ext cx="14635469" cy="8213579"/>
          </a:xfrm>
          <a:prstGeom prst="rect">
            <a:avLst/>
          </a:prstGeom>
          <a:noFill/>
          <a:ln w="31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defTabSz="908050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4685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257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3829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40163" indent="-182563" defTabSz="90805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4000"/>
          </a:p>
        </p:txBody>
      </p:sp>
      <p:sp>
        <p:nvSpPr>
          <p:cNvPr id="128" name="Rectangle 230" descr="30%">
            <a:extLst>
              <a:ext uri="{FF2B5EF4-FFF2-40B4-BE49-F238E27FC236}">
                <a16:creationId xmlns:a16="http://schemas.microsoft.com/office/drawing/2014/main" id="{17AA59A3-B57E-904B-C35A-11E777FBB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7376" y="13663600"/>
            <a:ext cx="14589511" cy="14274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lIns="92195" tIns="46098" rIns="92195" bIns="46098" anchor="ctr"/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4000" dirty="0">
                <a:solidFill>
                  <a:schemeClr val="tx1"/>
                </a:solidFill>
              </a:rPr>
              <a:t>Study Goals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6A0550FE-7DE1-5D0F-5E00-C248EA9E1224}"/>
              </a:ext>
            </a:extLst>
          </p:cNvPr>
          <p:cNvSpPr txBox="1"/>
          <p:nvPr/>
        </p:nvSpPr>
        <p:spPr>
          <a:xfrm>
            <a:off x="13777376" y="15058126"/>
            <a:ext cx="14589511" cy="175432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44AB2AF7-F7F4-9917-9A5B-61538F73A26D}"/>
              </a:ext>
            </a:extLst>
          </p:cNvPr>
          <p:cNvSpPr txBox="1"/>
          <p:nvPr/>
        </p:nvSpPr>
        <p:spPr>
          <a:xfrm>
            <a:off x="13761472" y="15303095"/>
            <a:ext cx="145605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Overall Goal: </a:t>
            </a:r>
            <a:r>
              <a:rPr lang="en-US" sz="3600" b="1" dirty="0"/>
              <a:t>Can we recapitulate bS21-2-mediated regulation </a:t>
            </a:r>
            <a:r>
              <a:rPr lang="en-US" sz="3600" b="1" i="1" dirty="0"/>
              <a:t>in vitro</a:t>
            </a:r>
            <a:r>
              <a:rPr lang="en-US" sz="3600" b="1" dirty="0"/>
              <a:t>?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594ADC8F-E6DD-E9BD-4BF1-78C29E5A57F8}"/>
              </a:ext>
            </a:extLst>
          </p:cNvPr>
          <p:cNvSpPr txBox="1"/>
          <p:nvPr/>
        </p:nvSpPr>
        <p:spPr>
          <a:xfrm>
            <a:off x="13860363" y="26591147"/>
            <a:ext cx="1353769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spcBef>
                <a:spcPts val="0"/>
              </a:spcBef>
              <a:spcAft>
                <a:spcPts val="0"/>
              </a:spcAft>
            </a:pPr>
            <a:endParaRPr lang="en-US" sz="36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000000"/>
                </a:solidFill>
                <a:cs typeface="Times New Roman" panose="02020603050405020304" pitchFamily="18" charset="0"/>
              </a:rPr>
              <a:t>Process of DNA Cloning </a:t>
            </a:r>
          </a:p>
          <a:p>
            <a:pPr lvl="1"/>
            <a:r>
              <a:rPr lang="en-US" sz="3600" dirty="0"/>
              <a:t>Step 1: Amplify DNA</a:t>
            </a:r>
          </a:p>
          <a:p>
            <a:pPr lvl="1"/>
            <a:r>
              <a:rPr lang="en-US" sz="3600" dirty="0"/>
              <a:t>Step 2: Cut DNA so ends match</a:t>
            </a:r>
          </a:p>
          <a:p>
            <a:pPr lvl="1"/>
            <a:r>
              <a:rPr lang="en-US" sz="3600" dirty="0"/>
              <a:t>Step 3: Purify the DNA</a:t>
            </a:r>
          </a:p>
          <a:p>
            <a:pPr lvl="1"/>
            <a:r>
              <a:rPr lang="en-US" sz="3600" dirty="0"/>
              <a:t>Step 4: Ligate DNA together</a:t>
            </a:r>
          </a:p>
          <a:p>
            <a:pPr lvl="1"/>
            <a:r>
              <a:rPr lang="en-US" sz="3600" dirty="0"/>
              <a:t>Step 5: </a:t>
            </a:r>
            <a:r>
              <a:rPr lang="en-US" sz="3600" b="0" i="0" u="none" strike="noStrike" dirty="0">
                <a:effectLst/>
              </a:rPr>
              <a:t>Transform plasmid into </a:t>
            </a:r>
            <a:r>
              <a:rPr lang="en-US" sz="3600" b="0" i="1" u="none" strike="noStrike" dirty="0">
                <a:effectLst/>
              </a:rPr>
              <a:t>E.coli </a:t>
            </a:r>
            <a:r>
              <a:rPr lang="en-US" sz="3600" b="0" i="0" u="none" strike="noStrike" dirty="0">
                <a:effectLst/>
              </a:rPr>
              <a:t>cells</a:t>
            </a:r>
          </a:p>
          <a:p>
            <a:pPr lvl="1"/>
            <a:r>
              <a:rPr lang="en-US" sz="3600" dirty="0"/>
              <a:t>Step 6: Grow bacteria with plasmid</a:t>
            </a:r>
          </a:p>
          <a:p>
            <a:pPr lvl="1"/>
            <a:r>
              <a:rPr lang="en-US" sz="3600" dirty="0">
                <a:solidFill>
                  <a:srgbClr val="000000"/>
                </a:solidFill>
              </a:rPr>
              <a:t>Step 7: Isolate plasmid </a:t>
            </a:r>
          </a:p>
          <a:p>
            <a:pPr lvl="1"/>
            <a:r>
              <a:rPr lang="en-US" sz="3600" dirty="0">
                <a:solidFill>
                  <a:srgbClr val="000000"/>
                </a:solidFill>
              </a:rPr>
              <a:t>Step 8: Confirm plasmid by sequencing </a:t>
            </a:r>
            <a:endParaRPr lang="en-US" sz="3600" dirty="0"/>
          </a:p>
          <a:p>
            <a:endParaRPr lang="en-US" sz="3600" dirty="0"/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6ED34D0D-A2CC-47C0-2CA5-762E0364A734}"/>
              </a:ext>
            </a:extLst>
          </p:cNvPr>
          <p:cNvSpPr txBox="1"/>
          <p:nvPr/>
        </p:nvSpPr>
        <p:spPr>
          <a:xfrm>
            <a:off x="28658092" y="12535694"/>
            <a:ext cx="143921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Cloning a dual-reporter plasmid that can be easily modified to test different leader sequences: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3CADC112-363E-AA03-6B19-F64EDC3A21BE}"/>
              </a:ext>
            </a:extLst>
          </p:cNvPr>
          <p:cNvSpPr txBox="1"/>
          <p:nvPr/>
        </p:nvSpPr>
        <p:spPr>
          <a:xfrm>
            <a:off x="311150" y="26342553"/>
            <a:ext cx="13271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Leader sequences lead to preferential translation by ribosomes with bS21-2</a:t>
            </a:r>
            <a:endParaRPr lang="en-US" sz="3600" b="1" dirty="0"/>
          </a:p>
        </p:txBody>
      </p:sp>
      <p:pic>
        <p:nvPicPr>
          <p:cNvPr id="144" name="Picture 143">
            <a:extLst>
              <a:ext uri="{FF2B5EF4-FFF2-40B4-BE49-F238E27FC236}">
                <a16:creationId xmlns:a16="http://schemas.microsoft.com/office/drawing/2014/main" id="{C54E7D88-C5C4-CCFA-4290-60671EFC07C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7318" t="7789" r="13569" b="60905"/>
          <a:stretch/>
        </p:blipFill>
        <p:spPr>
          <a:xfrm>
            <a:off x="23402258" y="27302306"/>
            <a:ext cx="4210933" cy="4828032"/>
          </a:xfrm>
          <a:prstGeom prst="rect">
            <a:avLst/>
          </a:prstGeom>
        </p:spPr>
      </p:pic>
      <p:sp>
        <p:nvSpPr>
          <p:cNvPr id="167" name="TextBox 166">
            <a:extLst>
              <a:ext uri="{FF2B5EF4-FFF2-40B4-BE49-F238E27FC236}">
                <a16:creationId xmlns:a16="http://schemas.microsoft.com/office/drawing/2014/main" id="{6EA47872-604D-783F-AAAA-485CDC291879}"/>
              </a:ext>
            </a:extLst>
          </p:cNvPr>
          <p:cNvSpPr txBox="1"/>
          <p:nvPr/>
        </p:nvSpPr>
        <p:spPr>
          <a:xfrm>
            <a:off x="13924088" y="22939703"/>
            <a:ext cx="14235269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Summer Goals: </a:t>
            </a:r>
            <a:endParaRPr lang="en-US" sz="3600" dirty="0"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en-US" sz="3600" dirty="0">
                <a:cs typeface="Times New Roman" panose="02020603050405020304" pitchFamily="18" charset="0"/>
              </a:rPr>
              <a:t>Complete cloning a dual-reporter plasmid for </a:t>
            </a:r>
            <a:r>
              <a:rPr lang="en-US" sz="3600" i="1" dirty="0">
                <a:cs typeface="Times New Roman" panose="02020603050405020304" pitchFamily="18" charset="0"/>
              </a:rPr>
              <a:t>in vitro </a:t>
            </a:r>
            <a:r>
              <a:rPr lang="en-US" sz="3600" dirty="0">
                <a:cs typeface="Times New Roman" panose="02020603050405020304" pitchFamily="18" charset="0"/>
              </a:rPr>
              <a:t>translation assays </a:t>
            </a:r>
          </a:p>
          <a:p>
            <a:pPr marL="742950" indent="-742950">
              <a:buAutoNum type="arabicPeriod"/>
            </a:pPr>
            <a:r>
              <a:rPr lang="en-US" sz="3600" dirty="0">
                <a:cs typeface="Times New Roman" panose="02020603050405020304" pitchFamily="18" charset="0"/>
              </a:rPr>
              <a:t>C</a:t>
            </a:r>
            <a:r>
              <a:rPr lang="en-US" sz="3600" u="none" strike="noStrike" dirty="0">
                <a:effectLst/>
                <a:cs typeface="Times New Roman" panose="02020603050405020304" pitchFamily="18" charset="0"/>
              </a:rPr>
              <a:t>lone a plasmid that will allow us to easily modify and switch out the 5’ UTR sequences for genes we want to study, including </a:t>
            </a:r>
            <a:r>
              <a:rPr lang="en-US" sz="3600" i="1" u="none" strike="noStrike" dirty="0" err="1">
                <a:effectLst/>
                <a:cs typeface="Times New Roman" panose="02020603050405020304" pitchFamily="18" charset="0"/>
              </a:rPr>
              <a:t>pdpA</a:t>
            </a:r>
            <a:endParaRPr lang="en-US" sz="3600" u="none" strike="noStrike" dirty="0">
              <a:effectLst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en-US" sz="3600" u="none" strike="noStrike" dirty="0">
                <a:effectLst/>
                <a:cs typeface="Times New Roman" panose="02020603050405020304" pitchFamily="18" charset="0"/>
              </a:rPr>
              <a:t>Clone a plasmid with the </a:t>
            </a:r>
            <a:r>
              <a:rPr lang="en-US" sz="3600" i="1" u="none" strike="noStrike" dirty="0" err="1">
                <a:effectLst/>
                <a:cs typeface="Times New Roman" panose="02020603050405020304" pitchFamily="18" charset="0"/>
              </a:rPr>
              <a:t>pdpA</a:t>
            </a:r>
            <a:r>
              <a:rPr lang="en-US" sz="3600" i="1" u="none" strike="noStrike" dirty="0">
                <a:effectLst/>
                <a:cs typeface="Times New Roman" panose="02020603050405020304" pitchFamily="18" charset="0"/>
              </a:rPr>
              <a:t> 5’ </a:t>
            </a:r>
            <a:r>
              <a:rPr lang="en-US" sz="3600" u="none" strike="noStrike" dirty="0">
                <a:effectLst/>
                <a:cs typeface="Times New Roman" panose="02020603050405020304" pitchFamily="18" charset="0"/>
              </a:rPr>
              <a:t>UTR</a:t>
            </a:r>
            <a:r>
              <a:rPr lang="en-US" sz="3600" i="1" u="none" strike="noStrike" dirty="0">
                <a:effectLst/>
                <a:cs typeface="Times New Roman" panose="02020603050405020304" pitchFamily="18" charset="0"/>
              </a:rPr>
              <a:t> </a:t>
            </a:r>
            <a:r>
              <a:rPr lang="en-US" sz="3600" u="none" strike="noStrike" dirty="0">
                <a:effectLst/>
                <a:cs typeface="Times New Roman" panose="02020603050405020304" pitchFamily="18" charset="0"/>
              </a:rPr>
              <a:t>containing an ideal </a:t>
            </a:r>
            <a:r>
              <a:rPr lang="en-US" sz="3600" b="0" i="0" u="none" strike="noStrike" dirty="0">
                <a:effectLst/>
              </a:rPr>
              <a:t>Shine-Dalgarno sequence</a:t>
            </a:r>
            <a:r>
              <a:rPr lang="en-US" sz="3600" u="none" strike="noStrike" dirty="0">
                <a:effectLst/>
                <a:cs typeface="Times New Roman" panose="02020603050405020304" pitchFamily="18" charset="0"/>
              </a:rPr>
              <a:t> to see if we can recapitulate the loss of regulation by bS21-2 </a:t>
            </a:r>
            <a:r>
              <a:rPr lang="en-US" sz="3600" i="1" u="none" strike="noStrike" dirty="0">
                <a:effectLst/>
                <a:cs typeface="Times New Roman" panose="02020603050405020304" pitchFamily="18" charset="0"/>
              </a:rPr>
              <a:t>in vitro</a:t>
            </a:r>
          </a:p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D0FA585-C5C3-1D32-E2FE-4983735A3231}"/>
              </a:ext>
            </a:extLst>
          </p:cNvPr>
          <p:cNvGrpSpPr/>
          <p:nvPr/>
        </p:nvGrpSpPr>
        <p:grpSpPr>
          <a:xfrm>
            <a:off x="9096065" y="9790747"/>
            <a:ext cx="3981123" cy="3996193"/>
            <a:chOff x="7982067" y="1567849"/>
            <a:chExt cx="3981123" cy="399619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C6ED276-AC29-6E81-2E23-2164EA6D9BB7}"/>
                </a:ext>
              </a:extLst>
            </p:cNvPr>
            <p:cNvGrpSpPr/>
            <p:nvPr/>
          </p:nvGrpSpPr>
          <p:grpSpPr>
            <a:xfrm>
              <a:off x="7982067" y="1567849"/>
              <a:ext cx="3981123" cy="3996193"/>
              <a:chOff x="459105" y="1567849"/>
              <a:chExt cx="3981123" cy="3996193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823B9D7-AC5B-E30D-DC16-1A80441FAD4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667" t="3994" r="10000"/>
              <a:stretch/>
            </p:blipFill>
            <p:spPr>
              <a:xfrm>
                <a:off x="459105" y="1567849"/>
                <a:ext cx="3010838" cy="3996193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9F2108D-69B9-DEC1-44E0-C38E0E4C4C9C}"/>
                  </a:ext>
                </a:extLst>
              </p:cNvPr>
              <p:cNvSpPr txBox="1"/>
              <p:nvPr/>
            </p:nvSpPr>
            <p:spPr>
              <a:xfrm>
                <a:off x="2277272" y="4445640"/>
                <a:ext cx="2162956" cy="10218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9062">
                  <a:lnSpc>
                    <a:spcPct val="150000"/>
                  </a:lnSpc>
                </a:pPr>
                <a:r>
                  <a:rPr lang="en-US" sz="1400" b="1" dirty="0">
                    <a:solidFill>
                      <a:srgbClr val="00B050"/>
                    </a:solidFill>
                    <a:latin typeface="Arial" charset="0"/>
                    <a:ea typeface="Arial" charset="0"/>
                    <a:cs typeface="Arial" charset="0"/>
                  </a:rPr>
                  <a:t>P-site tRNA ASL </a:t>
                </a:r>
              </a:p>
              <a:p>
                <a:pPr marL="119062">
                  <a:lnSpc>
                    <a:spcPct val="150000"/>
                  </a:lnSpc>
                </a:pPr>
                <a:r>
                  <a:rPr lang="en-US" sz="1400" b="1" dirty="0">
                    <a:solidFill>
                      <a:srgbClr val="C00000"/>
                    </a:solidFill>
                    <a:latin typeface="Arial" charset="0"/>
                    <a:ea typeface="Arial" charset="0"/>
                    <a:cs typeface="Arial" charset="0"/>
                  </a:rPr>
                  <a:t>mRNA (P-site codon)</a:t>
                </a:r>
              </a:p>
              <a:p>
                <a:pPr marL="119062">
                  <a:lnSpc>
                    <a:spcPct val="150000"/>
                  </a:lnSpc>
                </a:pPr>
                <a:endParaRPr lang="en-US" sz="1400" b="1" dirty="0">
                  <a:solidFill>
                    <a:srgbClr val="C00000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454481A-CE95-CDA1-03AD-57AABAD86806}"/>
                  </a:ext>
                </a:extLst>
              </p:cNvPr>
              <p:cNvSpPr txBox="1"/>
              <p:nvPr/>
            </p:nvSpPr>
            <p:spPr>
              <a:xfrm>
                <a:off x="2821153" y="2129217"/>
                <a:ext cx="138025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latin typeface="Arial" charset="0"/>
                    <a:ea typeface="Arial" charset="0"/>
                    <a:cs typeface="Arial" charset="0"/>
                  </a:rPr>
                  <a:t>mRNA channel</a:t>
                </a:r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8B929A54-1294-78E9-5ED3-16F093196245}"/>
                  </a:ext>
                </a:extLst>
              </p:cNvPr>
              <p:cNvCxnSpPr/>
              <p:nvPr/>
            </p:nvCxnSpPr>
            <p:spPr>
              <a:xfrm flipH="1">
                <a:off x="2673304" y="2478385"/>
                <a:ext cx="684348" cy="546207"/>
              </a:xfrm>
              <a:prstGeom prst="line">
                <a:avLst/>
              </a:prstGeom>
              <a:ln w="952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67BEA4B-D5E9-0AB3-5B49-6AE5045C7793}"/>
                  </a:ext>
                </a:extLst>
              </p:cNvPr>
              <p:cNvSpPr txBox="1"/>
              <p:nvPr/>
            </p:nvSpPr>
            <p:spPr>
              <a:xfrm>
                <a:off x="3436365" y="2754842"/>
                <a:ext cx="79861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>
                    <a:latin typeface="Arial" charset="0"/>
                    <a:ea typeface="Arial" charset="0"/>
                    <a:cs typeface="Arial" charset="0"/>
                  </a:rPr>
                  <a:t>bS21</a:t>
                </a:r>
              </a:p>
            </p:txBody>
          </p: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70C8A76-32BE-569F-2B0F-8BC814E0CB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87537" y="2994482"/>
              <a:ext cx="231300" cy="42843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771C07B-9C4F-0421-FC00-7C67FA2487F0}"/>
              </a:ext>
            </a:extLst>
          </p:cNvPr>
          <p:cNvSpPr txBox="1"/>
          <p:nvPr/>
        </p:nvSpPr>
        <p:spPr>
          <a:xfrm>
            <a:off x="4432326" y="7202335"/>
            <a:ext cx="5937925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i="1" dirty="0" err="1"/>
              <a:t>Francisella</a:t>
            </a:r>
            <a:r>
              <a:rPr lang="en-US" sz="2800" b="1" i="1" dirty="0"/>
              <a:t> </a:t>
            </a:r>
            <a:r>
              <a:rPr lang="en-US" sz="2800" b="1" i="1" dirty="0" err="1"/>
              <a:t>tularensis</a:t>
            </a:r>
            <a:endParaRPr lang="en-US" sz="2800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Gram-negative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800" dirty="0"/>
              <a:t>Causes tularemia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800" dirty="0"/>
              <a:t>Potential bioweapon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2800" dirty="0"/>
              <a:t>Type VI secretion system is critical for virulence</a:t>
            </a:r>
          </a:p>
        </p:txBody>
      </p:sp>
      <p:pic>
        <p:nvPicPr>
          <p:cNvPr id="28" name="Content Placeholder 4">
            <a:extLst>
              <a:ext uri="{FF2B5EF4-FFF2-40B4-BE49-F238E27FC236}">
                <a16:creationId xmlns:a16="http://schemas.microsoft.com/office/drawing/2014/main" id="{FE718603-2E90-11DC-A8B2-015645093A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2" y="14896182"/>
            <a:ext cx="4901195" cy="343083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8FF2A87-A28D-F2E8-E2E1-35A6CC53E3E5}"/>
              </a:ext>
            </a:extLst>
          </p:cNvPr>
          <p:cNvSpPr txBox="1"/>
          <p:nvPr/>
        </p:nvSpPr>
        <p:spPr>
          <a:xfrm>
            <a:off x="1091701" y="12054435"/>
            <a:ext cx="8097832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en-US" sz="2800" b="1" dirty="0"/>
              <a:t>Small subunit ribosomal protein bS21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Three homologs encoded by </a:t>
            </a:r>
            <a:r>
              <a:rPr lang="en-US" sz="2800" i="1" dirty="0"/>
              <a:t>F. </a:t>
            </a:r>
            <a:r>
              <a:rPr lang="en-US" sz="2800" i="1" dirty="0" err="1"/>
              <a:t>tularensis</a:t>
            </a:r>
            <a:r>
              <a:rPr lang="en-US" sz="2800" i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Possibly regulate translation initiation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bS21-2 positively controls translation of type VI secretion system proteins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bS21-2 necessary for intramacrophage growth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9905D23-FD28-BC3B-B5FA-5BD1D4514CD3}"/>
              </a:ext>
            </a:extLst>
          </p:cNvPr>
          <p:cNvSpPr txBox="1"/>
          <p:nvPr/>
        </p:nvSpPr>
        <p:spPr>
          <a:xfrm>
            <a:off x="5382006" y="15111469"/>
            <a:ext cx="8008557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altLang="en-US" sz="2800" b="1" dirty="0"/>
              <a:t>Translation initiation:</a:t>
            </a:r>
            <a:endParaRPr lang="en-US" sz="2800" dirty="0"/>
          </a:p>
          <a:p>
            <a:pPr algn="l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dirty="0">
                <a:solidFill>
                  <a:srgbClr val="000000"/>
                </a:solidFill>
                <a:effectLst/>
              </a:rPr>
              <a:t> During initiation, the ribosome binds at the start codon to </a:t>
            </a:r>
            <a:r>
              <a:rPr lang="en-US" sz="2800" b="0" i="0" u="none" strike="noStrike" dirty="0">
                <a:effectLst/>
              </a:rPr>
              <a:t>the mRNA </a:t>
            </a:r>
          </a:p>
          <a:p>
            <a:pPr algn="l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dirty="0">
                <a:effectLst/>
              </a:rPr>
              <a:t> To help the ribosome bind at the proper location, the anti Shine-Dalgarno (SD) sequence on the ribosome binds to the Shine-Dalgarno on the mRNA </a:t>
            </a:r>
          </a:p>
          <a:p>
            <a:pPr algn="l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b="0" i="0" u="none" strike="noStrike" dirty="0">
                <a:effectLst/>
              </a:rPr>
              <a:t> bS21 is in the ribosome next to the SD</a:t>
            </a:r>
            <a:r>
              <a:rPr lang="en-US" sz="2800" dirty="0"/>
              <a:t> sequence on the mRNA, and its proximity raises the possibility of </a:t>
            </a:r>
            <a:r>
              <a:rPr lang="en-US" sz="2800" b="0" i="0" u="none" strike="noStrike" dirty="0">
                <a:effectLst/>
              </a:rPr>
              <a:t>regulation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BDEB183-CC9E-9FF8-CCD6-31A089136B70}"/>
              </a:ext>
            </a:extLst>
          </p:cNvPr>
          <p:cNvSpPr txBox="1"/>
          <p:nvPr/>
        </p:nvSpPr>
        <p:spPr>
          <a:xfrm>
            <a:off x="1725082" y="21085477"/>
            <a:ext cx="104769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Translational reporters used to assess contribution of bS21-2</a:t>
            </a:r>
            <a:endParaRPr lang="en-US" sz="3600" b="1" dirty="0"/>
          </a:p>
        </p:txBody>
      </p:sp>
      <p:sp>
        <p:nvSpPr>
          <p:cNvPr id="35" name="Text Box 95">
            <a:extLst>
              <a:ext uri="{FF2B5EF4-FFF2-40B4-BE49-F238E27FC236}">
                <a16:creationId xmlns:a16="http://schemas.microsoft.com/office/drawing/2014/main" id="{D9F4A7F8-96EE-17C4-6042-6A7D998FD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68234" y="28800387"/>
            <a:ext cx="15011816" cy="35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square" lIns="502920" tIns="49794" rIns="502920" bIns="49794">
            <a:spAutoFit/>
          </a:bodyPr>
          <a:lstStyle>
            <a:lvl1pPr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 defTabSz="998538"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defTabSz="998538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3200" b="0" dirty="0" err="1">
                <a:solidFill>
                  <a:schemeClr val="tx1"/>
                </a:solidFill>
                <a:effectLst/>
                <a:latin typeface="+mn-lt"/>
              </a:rPr>
              <a:t>Trautmann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 H. S., Ramsey, K. M. (2022). A Ribosomal Protein Homolog Governs Gene Expression and Virulence in a Bacterial Pathogen. 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Journal of Bacteriology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 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204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(10), e0026822. 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https://doi.org/10.1128/jb.00268-22</a:t>
            </a:r>
            <a:endParaRPr lang="en-US" sz="3200" b="0" dirty="0">
              <a:solidFill>
                <a:schemeClr val="tx1"/>
              </a:solidFill>
              <a:effectLst/>
              <a:latin typeface="+mn-lt"/>
            </a:endParaRPr>
          </a:p>
          <a:p>
            <a:endParaRPr lang="en-US" sz="3200" b="0" dirty="0">
              <a:solidFill>
                <a:schemeClr val="tx1"/>
              </a:solidFill>
              <a:latin typeface="+mn-lt"/>
            </a:endParaRPr>
          </a:p>
          <a:p>
            <a:r>
              <a:rPr lang="en-US" sz="3200" b="0" dirty="0" err="1">
                <a:solidFill>
                  <a:schemeClr val="tx1"/>
                </a:solidFill>
                <a:effectLst/>
                <a:latin typeface="+mn-lt"/>
              </a:rPr>
              <a:t>Trautmann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, H.S., Schmidt, S.S., Gregory, S.T, Ramsey, K. M.(2023) Ribosome heterogeneity results in leader sequence-mediated regulation of protein synthesis in </a:t>
            </a:r>
            <a:r>
              <a:rPr lang="en-US" sz="3200" b="0" i="1" dirty="0" err="1">
                <a:solidFill>
                  <a:schemeClr val="tx1"/>
                </a:solidFill>
                <a:effectLst/>
                <a:latin typeface="+mn-lt"/>
              </a:rPr>
              <a:t>Francisella</a:t>
            </a:r>
            <a:r>
              <a:rPr lang="en-US" sz="3200" b="0" i="1" dirty="0"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en-US" sz="3200" b="0" i="1" dirty="0" err="1">
                <a:solidFill>
                  <a:schemeClr val="tx1"/>
                </a:solidFill>
                <a:effectLst/>
                <a:latin typeface="+mn-lt"/>
              </a:rPr>
              <a:t>tularensis</a:t>
            </a:r>
            <a:r>
              <a:rPr lang="en-US" sz="3200" b="0" dirty="0">
                <a:solidFill>
                  <a:schemeClr val="tx1"/>
                </a:solidFill>
                <a:effectLst/>
                <a:latin typeface="+mn-lt"/>
              </a:rPr>
              <a:t>. In press.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7ED91B9-09BB-B911-BEE2-E45084A3320B}"/>
              </a:ext>
            </a:extLst>
          </p:cNvPr>
          <p:cNvSpPr txBox="1"/>
          <p:nvPr/>
        </p:nvSpPr>
        <p:spPr>
          <a:xfrm>
            <a:off x="28779754" y="5740596"/>
            <a:ext cx="14598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cs typeface="Times New Roman" panose="02020603050405020304" pitchFamily="18" charset="0"/>
              </a:rPr>
              <a:t>Cloning a dual-reporter plasmid for </a:t>
            </a:r>
            <a:r>
              <a:rPr lang="en-US" sz="3600" b="1" i="1" dirty="0">
                <a:cs typeface="Times New Roman" panose="02020603050405020304" pitchFamily="18" charset="0"/>
              </a:rPr>
              <a:t>in vitro </a:t>
            </a:r>
            <a:r>
              <a:rPr lang="en-US" sz="3600" b="1" dirty="0">
                <a:cs typeface="Times New Roman" panose="02020603050405020304" pitchFamily="18" charset="0"/>
              </a:rPr>
              <a:t>translation assays</a:t>
            </a:r>
            <a:r>
              <a:rPr lang="en-US" sz="3600" b="1" dirty="0"/>
              <a:t>: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9962901-EA9D-64EB-FD24-34DA4FF0856C}"/>
              </a:ext>
            </a:extLst>
          </p:cNvPr>
          <p:cNvSpPr txBox="1"/>
          <p:nvPr/>
        </p:nvSpPr>
        <p:spPr>
          <a:xfrm>
            <a:off x="13887680" y="16047750"/>
            <a:ext cx="50483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/>
              <a:t>In vitro </a:t>
            </a:r>
            <a:r>
              <a:rPr lang="en-US" sz="4000" dirty="0"/>
              <a:t>assay: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70843ABC-70A8-7557-CC4D-07C63A0F9A39}"/>
              </a:ext>
            </a:extLst>
          </p:cNvPr>
          <p:cNvCxnSpPr>
            <a:cxnSpLocks/>
          </p:cNvCxnSpPr>
          <p:nvPr/>
        </p:nvCxnSpPr>
        <p:spPr>
          <a:xfrm>
            <a:off x="944585" y="16498346"/>
            <a:ext cx="421575" cy="34169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218D330E-4094-7131-E52D-151D5BAD8631}"/>
              </a:ext>
            </a:extLst>
          </p:cNvPr>
          <p:cNvSpPr txBox="1"/>
          <p:nvPr/>
        </p:nvSpPr>
        <p:spPr>
          <a:xfrm>
            <a:off x="429092" y="16193982"/>
            <a:ext cx="76266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bS21</a:t>
            </a:r>
          </a:p>
        </p:txBody>
      </p:sp>
      <p:sp>
        <p:nvSpPr>
          <p:cNvPr id="59" name="AutoShape 2">
            <a:extLst>
              <a:ext uri="{FF2B5EF4-FFF2-40B4-BE49-F238E27FC236}">
                <a16:creationId xmlns:a16="http://schemas.microsoft.com/office/drawing/2014/main" id="{5DCF2DDA-A3BE-9DE1-58F0-6A446670B3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046950" y="14465300"/>
            <a:ext cx="3797300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AutoShape 4">
            <a:extLst>
              <a:ext uri="{FF2B5EF4-FFF2-40B4-BE49-F238E27FC236}">
                <a16:creationId xmlns:a16="http://schemas.microsoft.com/office/drawing/2014/main" id="{03A42D8D-9E6A-EDD9-EF90-B6DC841B800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199350" y="14617700"/>
            <a:ext cx="3797300" cy="398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98E46A0-D2E1-4908-B1F6-A9D33248D3A6}"/>
              </a:ext>
            </a:extLst>
          </p:cNvPr>
          <p:cNvSpPr txBox="1"/>
          <p:nvPr/>
        </p:nvSpPr>
        <p:spPr>
          <a:xfrm>
            <a:off x="40519712" y="7733263"/>
            <a:ext cx="30563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Control UTR fused to </a:t>
            </a:r>
            <a:r>
              <a:rPr lang="en-US" sz="2800" dirty="0" err="1"/>
              <a:t>LanYFP</a:t>
            </a:r>
            <a:r>
              <a:rPr lang="en-US" sz="2800" dirty="0"/>
              <a:t> (fluorescent)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Wildtype (unmodified) </a:t>
            </a:r>
            <a:r>
              <a:rPr lang="en-US" sz="2800" i="1" dirty="0" err="1"/>
              <a:t>pdpA</a:t>
            </a:r>
            <a:r>
              <a:rPr lang="en-US" sz="2800" dirty="0"/>
              <a:t> 5’ UTR fused to </a:t>
            </a:r>
            <a:r>
              <a:rPr lang="en-US" sz="2800" dirty="0" err="1"/>
              <a:t>nLuc</a:t>
            </a:r>
            <a:r>
              <a:rPr lang="en-US" sz="2800" dirty="0"/>
              <a:t> (luminescent)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A39C4BA-6AFC-D21A-4559-BADB6BA4BC92}"/>
              </a:ext>
            </a:extLst>
          </p:cNvPr>
          <p:cNvSpPr txBox="1"/>
          <p:nvPr/>
        </p:nvSpPr>
        <p:spPr>
          <a:xfrm>
            <a:off x="2455509" y="25349826"/>
            <a:ext cx="93351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4. </a:t>
            </a:r>
            <a:r>
              <a:rPr lang="en-US" sz="2000" dirty="0"/>
              <a:t>Figure depicting a cloned plasmid introduced to a cell undergoing transcription and translation 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4D6F10D3-1330-486B-2BA9-6ECBD0625881}"/>
              </a:ext>
            </a:extLst>
          </p:cNvPr>
          <p:cNvSpPr txBox="1"/>
          <p:nvPr/>
        </p:nvSpPr>
        <p:spPr>
          <a:xfrm>
            <a:off x="1145529" y="18282334"/>
            <a:ext cx="42903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3. </a:t>
            </a:r>
            <a:r>
              <a:rPr lang="en-US" sz="2000" dirty="0"/>
              <a:t>Diagram depicting ribosome undergoing initiation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1544DDD-5764-B5B2-74C2-7682C1A043E1}"/>
              </a:ext>
            </a:extLst>
          </p:cNvPr>
          <p:cNvSpPr txBox="1"/>
          <p:nvPr/>
        </p:nvSpPr>
        <p:spPr>
          <a:xfrm>
            <a:off x="25339609" y="19355086"/>
            <a:ext cx="29643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7. </a:t>
            </a:r>
            <a:r>
              <a:rPr lang="en-US" sz="2000" dirty="0"/>
              <a:t>Diagram depicting process of </a:t>
            </a:r>
            <a:r>
              <a:rPr lang="en-US" sz="2000" i="1" dirty="0"/>
              <a:t>in vitro </a:t>
            </a:r>
            <a:r>
              <a:rPr lang="en-US" sz="2000" dirty="0"/>
              <a:t>assay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F8AE0087-8EBE-765A-4445-BBB8A05DABC4}"/>
              </a:ext>
            </a:extLst>
          </p:cNvPr>
          <p:cNvSpPr txBox="1"/>
          <p:nvPr/>
        </p:nvSpPr>
        <p:spPr>
          <a:xfrm>
            <a:off x="28658092" y="11224194"/>
            <a:ext cx="18371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8. </a:t>
            </a:r>
            <a:r>
              <a:rPr lang="en-US" sz="2000" dirty="0"/>
              <a:t>Diagram depicting creation of dual-reporter plasmid 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E88EC31-1B60-C42B-3150-2F91D5C02823}"/>
              </a:ext>
            </a:extLst>
          </p:cNvPr>
          <p:cNvSpPr txBox="1"/>
          <p:nvPr/>
        </p:nvSpPr>
        <p:spPr>
          <a:xfrm>
            <a:off x="28648097" y="18623852"/>
            <a:ext cx="79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9. </a:t>
            </a:r>
            <a:r>
              <a:rPr lang="en-US" sz="2000" dirty="0"/>
              <a:t>Diagram depicting final dual-reporter plasmid</a:t>
            </a:r>
          </a:p>
        </p:txBody>
      </p:sp>
      <p:pic>
        <p:nvPicPr>
          <p:cNvPr id="9" name="Picture 8" descr="A circular diagram with numbers and a red line&#10;&#10;Description automatically generated">
            <a:extLst>
              <a:ext uri="{FF2B5EF4-FFF2-40B4-BE49-F238E27FC236}">
                <a16:creationId xmlns:a16="http://schemas.microsoft.com/office/drawing/2014/main" id="{293B5703-DE3B-1865-F3C5-1FF5F81A91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645576" y="14476895"/>
            <a:ext cx="3884981" cy="3527741"/>
          </a:xfrm>
          <a:prstGeom prst="rect">
            <a:avLst/>
          </a:prstGeom>
        </p:spPr>
      </p:pic>
      <p:pic>
        <p:nvPicPr>
          <p:cNvPr id="25" name="Picture 24" descr="A circle with text on it&#10;&#10;Description automatically generated">
            <a:extLst>
              <a:ext uri="{FF2B5EF4-FFF2-40B4-BE49-F238E27FC236}">
                <a16:creationId xmlns:a16="http://schemas.microsoft.com/office/drawing/2014/main" id="{F6D72723-72EA-B4FA-0CDF-5FA8BF53A447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6063"/>
          <a:stretch/>
        </p:blipFill>
        <p:spPr>
          <a:xfrm>
            <a:off x="28658092" y="14763506"/>
            <a:ext cx="3492964" cy="3469113"/>
          </a:xfrm>
          <a:prstGeom prst="rect">
            <a:avLst/>
          </a:prstGeom>
        </p:spPr>
      </p:pic>
      <p:pic>
        <p:nvPicPr>
          <p:cNvPr id="47" name="Picture 46" descr="A circle with numbers and a red line&#10;&#10;Description automatically generated">
            <a:extLst>
              <a:ext uri="{FF2B5EF4-FFF2-40B4-BE49-F238E27FC236}">
                <a16:creationId xmlns:a16="http://schemas.microsoft.com/office/drawing/2014/main" id="{FB63FB40-57FF-13A3-317F-AA962FCA4F1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695198" y="7485723"/>
            <a:ext cx="3738497" cy="3511296"/>
          </a:xfrm>
          <a:prstGeom prst="rect">
            <a:avLst/>
          </a:prstGeom>
        </p:spPr>
      </p:pic>
      <p:pic>
        <p:nvPicPr>
          <p:cNvPr id="51" name="Picture 50" descr="A diagram of a circle&#10;&#10;Description automatically generated">
            <a:extLst>
              <a:ext uri="{FF2B5EF4-FFF2-40B4-BE49-F238E27FC236}">
                <a16:creationId xmlns:a16="http://schemas.microsoft.com/office/drawing/2014/main" id="{C6A130C4-9BC4-3BDF-F6AB-99AC2DA1145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803550" y="7733263"/>
            <a:ext cx="2769188" cy="2917868"/>
          </a:xfrm>
          <a:prstGeom prst="rect">
            <a:avLst/>
          </a:prstGeom>
        </p:spPr>
      </p:pic>
      <p:pic>
        <p:nvPicPr>
          <p:cNvPr id="61" name="Picture 60" descr="A diagram of a cable&#10;&#10;Description automatically generated">
            <a:extLst>
              <a:ext uri="{FF2B5EF4-FFF2-40B4-BE49-F238E27FC236}">
                <a16:creationId xmlns:a16="http://schemas.microsoft.com/office/drawing/2014/main" id="{51311679-A4DE-9D78-7873-C7866DEB1A0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2455770" y="7516626"/>
            <a:ext cx="4023950" cy="1823005"/>
          </a:xfrm>
          <a:prstGeom prst="rect">
            <a:avLst/>
          </a:prstGeom>
        </p:spPr>
      </p:pic>
      <p:pic>
        <p:nvPicPr>
          <p:cNvPr id="22" name="Picture 21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CF4354A0-F15F-4235-0C6B-97E9C1055DE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576333" y="9276271"/>
            <a:ext cx="3741921" cy="1482867"/>
          </a:xfrm>
          <a:prstGeom prst="rect">
            <a:avLst/>
          </a:prstGeom>
        </p:spPr>
      </p:pic>
      <p:pic>
        <p:nvPicPr>
          <p:cNvPr id="27" name="Picture 26" descr="A red and purple rectangle with white text&#10;&#10;Description automatically generated">
            <a:extLst>
              <a:ext uri="{FF2B5EF4-FFF2-40B4-BE49-F238E27FC236}">
                <a16:creationId xmlns:a16="http://schemas.microsoft.com/office/drawing/2014/main" id="{C14C7784-E8C8-D812-5E93-2F039FDC17A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2576333" y="14629424"/>
            <a:ext cx="3470965" cy="1528603"/>
          </a:xfrm>
          <a:prstGeom prst="rect">
            <a:avLst/>
          </a:prstGeom>
        </p:spPr>
      </p:pic>
      <p:pic>
        <p:nvPicPr>
          <p:cNvPr id="34" name="Picture 33" descr="A diagram of a bar with arrows and a green rectangle&#10;&#10;Description automatically generated">
            <a:extLst>
              <a:ext uri="{FF2B5EF4-FFF2-40B4-BE49-F238E27FC236}">
                <a16:creationId xmlns:a16="http://schemas.microsoft.com/office/drawing/2014/main" id="{3E4D8627-DD03-076A-2FDC-7087529326C9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r="8966"/>
          <a:stretch/>
        </p:blipFill>
        <p:spPr>
          <a:xfrm>
            <a:off x="32455770" y="16510534"/>
            <a:ext cx="3398406" cy="1722085"/>
          </a:xfrm>
          <a:prstGeom prst="rect">
            <a:avLst/>
          </a:prstGeom>
        </p:spPr>
      </p:pic>
      <p:pic>
        <p:nvPicPr>
          <p:cNvPr id="3" name="Picture 1">
            <a:extLst>
              <a:ext uri="{FF2B5EF4-FFF2-40B4-BE49-F238E27FC236}">
                <a16:creationId xmlns:a16="http://schemas.microsoft.com/office/drawing/2014/main" id="{35A1D260-4B3C-C8EE-0DA8-94544FC24C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7998" y="2959810"/>
            <a:ext cx="4271962" cy="19256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</p:pic>
      <p:pic>
        <p:nvPicPr>
          <p:cNvPr id="33" name="Picture 32" descr="A diagram of a dna sequence&#10;&#10;Description automatically generated">
            <a:extLst>
              <a:ext uri="{FF2B5EF4-FFF2-40B4-BE49-F238E27FC236}">
                <a16:creationId xmlns:a16="http://schemas.microsoft.com/office/drawing/2014/main" id="{A7176A90-7E05-D0D5-3C43-529411CE4E6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291942" y="21670252"/>
            <a:ext cx="9498732" cy="356202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7E41FCA5-694D-E52A-DDE1-0551D10E35E5}"/>
              </a:ext>
            </a:extLst>
          </p:cNvPr>
          <p:cNvSpPr txBox="1"/>
          <p:nvPr/>
        </p:nvSpPr>
        <p:spPr>
          <a:xfrm>
            <a:off x="2698568" y="27167988"/>
            <a:ext cx="1452676" cy="4719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highlight>
                <a:srgbClr val="000000"/>
              </a:highlight>
            </a:endParaRPr>
          </a:p>
        </p:txBody>
      </p:sp>
      <p:sp>
        <p:nvSpPr>
          <p:cNvPr id="40" name="Plus 39">
            <a:extLst>
              <a:ext uri="{FF2B5EF4-FFF2-40B4-BE49-F238E27FC236}">
                <a16:creationId xmlns:a16="http://schemas.microsoft.com/office/drawing/2014/main" id="{19F36CC6-3201-16A8-928A-EBA94BBACF1F}"/>
              </a:ext>
            </a:extLst>
          </p:cNvPr>
          <p:cNvSpPr/>
          <p:nvPr/>
        </p:nvSpPr>
        <p:spPr>
          <a:xfrm>
            <a:off x="31635978" y="8642635"/>
            <a:ext cx="929164" cy="855512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Plus 48">
            <a:extLst>
              <a:ext uri="{FF2B5EF4-FFF2-40B4-BE49-F238E27FC236}">
                <a16:creationId xmlns:a16="http://schemas.microsoft.com/office/drawing/2014/main" id="{AE6A5822-AF01-0B5A-B237-92B19FAFF09D}"/>
              </a:ext>
            </a:extLst>
          </p:cNvPr>
          <p:cNvSpPr/>
          <p:nvPr/>
        </p:nvSpPr>
        <p:spPr>
          <a:xfrm>
            <a:off x="31844114" y="15596405"/>
            <a:ext cx="915952" cy="861946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9C477B1-7385-A83D-08E4-D1B5BC059236}"/>
              </a:ext>
            </a:extLst>
          </p:cNvPr>
          <p:cNvSpPr txBox="1"/>
          <p:nvPr/>
        </p:nvSpPr>
        <p:spPr>
          <a:xfrm>
            <a:off x="40291597" y="14422440"/>
            <a:ext cx="321375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Control UTR fused to </a:t>
            </a:r>
            <a:r>
              <a:rPr lang="en-US" sz="2800" dirty="0" err="1"/>
              <a:t>LanYFP</a:t>
            </a:r>
            <a:r>
              <a:rPr lang="en-US" sz="2800" dirty="0"/>
              <a:t> (fluorescent)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Wildtype (unmodified) </a:t>
            </a:r>
            <a:r>
              <a:rPr lang="en-US" sz="2800" i="1" dirty="0" err="1"/>
              <a:t>pdpA</a:t>
            </a:r>
            <a:r>
              <a:rPr lang="en-US" sz="2800" dirty="0"/>
              <a:t> 5’ UTR fused to </a:t>
            </a:r>
            <a:r>
              <a:rPr lang="en-US" sz="2800" dirty="0" err="1"/>
              <a:t>nLuc</a:t>
            </a:r>
            <a:r>
              <a:rPr lang="en-US" sz="2800" dirty="0"/>
              <a:t> (luminescent)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Can easily cut out UTRs and switch them </a:t>
            </a:r>
          </a:p>
          <a:p>
            <a:endParaRPr lang="en-US" dirty="0"/>
          </a:p>
        </p:txBody>
      </p:sp>
      <p:sp>
        <p:nvSpPr>
          <p:cNvPr id="57" name="Right Brace 56">
            <a:extLst>
              <a:ext uri="{FF2B5EF4-FFF2-40B4-BE49-F238E27FC236}">
                <a16:creationId xmlns:a16="http://schemas.microsoft.com/office/drawing/2014/main" id="{44CBCBA3-6610-ACB8-220D-CB590888AD90}"/>
              </a:ext>
            </a:extLst>
          </p:cNvPr>
          <p:cNvSpPr/>
          <p:nvPr/>
        </p:nvSpPr>
        <p:spPr>
          <a:xfrm>
            <a:off x="35882988" y="15213358"/>
            <a:ext cx="773504" cy="210860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ight Brace 57">
            <a:extLst>
              <a:ext uri="{FF2B5EF4-FFF2-40B4-BE49-F238E27FC236}">
                <a16:creationId xmlns:a16="http://schemas.microsoft.com/office/drawing/2014/main" id="{F71F8F94-055C-37DC-93C9-221EC972F14B}"/>
              </a:ext>
            </a:extLst>
          </p:cNvPr>
          <p:cNvSpPr/>
          <p:nvPr/>
        </p:nvSpPr>
        <p:spPr>
          <a:xfrm>
            <a:off x="35947644" y="8241616"/>
            <a:ext cx="920642" cy="206931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062F2C2-68AE-4FC0-63A0-8566611223BD}"/>
              </a:ext>
            </a:extLst>
          </p:cNvPr>
          <p:cNvSpPr txBox="1"/>
          <p:nvPr/>
        </p:nvSpPr>
        <p:spPr>
          <a:xfrm>
            <a:off x="29158641" y="7165276"/>
            <a:ext cx="2590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Backbone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5002ED4-D653-0932-15ED-B4633779B423}"/>
              </a:ext>
            </a:extLst>
          </p:cNvPr>
          <p:cNvSpPr txBox="1"/>
          <p:nvPr/>
        </p:nvSpPr>
        <p:spPr>
          <a:xfrm>
            <a:off x="33521274" y="7011554"/>
            <a:ext cx="30058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Fragment 1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79A873B-20A7-41CB-55D7-F559F9417298}"/>
              </a:ext>
            </a:extLst>
          </p:cNvPr>
          <p:cNvSpPr txBox="1"/>
          <p:nvPr/>
        </p:nvSpPr>
        <p:spPr>
          <a:xfrm>
            <a:off x="33616763" y="9232324"/>
            <a:ext cx="30058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Fragment 2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68C281E-60FC-A66C-D4F8-650B55870ABD}"/>
              </a:ext>
            </a:extLst>
          </p:cNvPr>
          <p:cNvSpPr txBox="1"/>
          <p:nvPr/>
        </p:nvSpPr>
        <p:spPr>
          <a:xfrm>
            <a:off x="28960234" y="14402812"/>
            <a:ext cx="2621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Backbone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064ECC2-241C-D94E-2EC4-E21296AAC775}"/>
              </a:ext>
            </a:extLst>
          </p:cNvPr>
          <p:cNvSpPr txBox="1"/>
          <p:nvPr/>
        </p:nvSpPr>
        <p:spPr>
          <a:xfrm>
            <a:off x="33525932" y="14207007"/>
            <a:ext cx="3041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Fragment 1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70D955-01FB-7E78-EBD6-1F303F515C0C}"/>
              </a:ext>
            </a:extLst>
          </p:cNvPr>
          <p:cNvSpPr txBox="1"/>
          <p:nvPr/>
        </p:nvSpPr>
        <p:spPr>
          <a:xfrm>
            <a:off x="33525932" y="16129249"/>
            <a:ext cx="3041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Fragment 2</a:t>
            </a:r>
          </a:p>
        </p:txBody>
      </p:sp>
      <p:pic>
        <p:nvPicPr>
          <p:cNvPr id="24" name="Picture 2" descr="University of Rhode Island - Wikipedia">
            <a:extLst>
              <a:ext uri="{FF2B5EF4-FFF2-40B4-BE49-F238E27FC236}">
                <a16:creationId xmlns:a16="http://schemas.microsoft.com/office/drawing/2014/main" id="{047ABA4D-069E-4E64-EC2F-B5F875E2B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6725" y="742403"/>
            <a:ext cx="1878012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AF40C42-3890-B0B2-79D4-89F066E68E6F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l="14362" t="29095" r="15561" b="39267"/>
          <a:stretch/>
        </p:blipFill>
        <p:spPr>
          <a:xfrm>
            <a:off x="16918236" y="6763451"/>
            <a:ext cx="8353747" cy="4880803"/>
          </a:xfrm>
          <a:prstGeom prst="rect">
            <a:avLst/>
          </a:prstGeom>
        </p:spPr>
      </p:pic>
      <p:pic>
        <p:nvPicPr>
          <p:cNvPr id="73" name="Picture 72" descr="A diagram of a cell culture&#10;&#10;Description automatically generated">
            <a:extLst>
              <a:ext uri="{FF2B5EF4-FFF2-40B4-BE49-F238E27FC236}">
                <a16:creationId xmlns:a16="http://schemas.microsoft.com/office/drawing/2014/main" id="{A7A7D998-1537-E8F9-1764-9D9D5846D8F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5284240" y="16869339"/>
            <a:ext cx="9795113" cy="6121946"/>
          </a:xfrm>
          <a:prstGeom prst="rect">
            <a:avLst/>
          </a:prstGeom>
        </p:spPr>
      </p:pic>
      <p:pic>
        <p:nvPicPr>
          <p:cNvPr id="76" name="Picture 75" descr="A diagram of a cell culture&#10;&#10;Description automatically generated">
            <a:extLst>
              <a:ext uri="{FF2B5EF4-FFF2-40B4-BE49-F238E27FC236}">
                <a16:creationId xmlns:a16="http://schemas.microsoft.com/office/drawing/2014/main" id="{0C2F5C37-90FB-FB32-DDCB-8D5F956BF34E}"/>
              </a:ext>
            </a:extLst>
          </p:cNvPr>
          <p:cNvPicPr>
            <a:picLocks noChangeAspect="1"/>
          </p:cNvPicPr>
          <p:nvPr/>
        </p:nvPicPr>
        <p:blipFill rotWithShape="1">
          <a:blip r:embed="rId22"/>
          <a:srcRect l="2206" t="2386" r="62100" b="48358"/>
          <a:stretch/>
        </p:blipFill>
        <p:spPr>
          <a:xfrm>
            <a:off x="14793748" y="16651510"/>
            <a:ext cx="4251708" cy="366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35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RF Poster 2023" id="{E83AE6F7-D6EA-3E44-9F49-3CF6D7AF4F28}" vid="{EFB3F543-4F71-C44C-A8A2-0564A1D877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4786</TotalTime>
  <Words>828</Words>
  <Application>Microsoft Office PowerPoint</Application>
  <PresentationFormat>Custom</PresentationFormat>
  <Paragraphs>184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Sara Negash</dc:creator>
  <cp:keywords/>
  <dc:description/>
  <cp:lastModifiedBy>Benjamin Moore</cp:lastModifiedBy>
  <cp:revision>48</cp:revision>
  <dcterms:created xsi:type="dcterms:W3CDTF">2023-07-16T21:13:27Z</dcterms:created>
  <dcterms:modified xsi:type="dcterms:W3CDTF">2023-08-31T20:03:36Z</dcterms:modified>
  <cp:category/>
</cp:coreProperties>
</file>