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12"/>
  </p:notesMasterIdLst>
  <p:sldIdLst>
    <p:sldId id="256" r:id="rId2"/>
    <p:sldId id="564" r:id="rId3"/>
    <p:sldId id="565" r:id="rId4"/>
    <p:sldId id="474" r:id="rId5"/>
    <p:sldId id="544" r:id="rId6"/>
    <p:sldId id="567" r:id="rId7"/>
    <p:sldId id="569" r:id="rId8"/>
    <p:sldId id="568" r:id="rId9"/>
    <p:sldId id="570" r:id="rId10"/>
    <p:sldId id="57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883" autoAdjust="0"/>
  </p:normalViewPr>
  <p:slideViewPr>
    <p:cSldViewPr snapToGrid="0">
      <p:cViewPr varScale="1">
        <p:scale>
          <a:sx n="63" d="100"/>
          <a:sy n="63" d="100"/>
        </p:scale>
        <p:origin x="80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G:\Shared%20drives\KRamsey%20Lab\Hannah%20Trautmann\Data\Westerns\Quantification\220317_%20western%20calcs_complemen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Shared%20drives\KRamsey%20Lab\Hannah%20Trautmann\Data\B-galactosidase%20assays\220316_compiled_for_semina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G:\Shared%20drives\KRamsey%20Lab\Marisa%20Cogswell\Ribosome%20Assays\220706_MC_assay.xls"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'Combined Graph with 324data'!$A$2</c:f>
              <c:strCache>
                <c:ptCount val="1"/>
                <c:pt idx="0">
                  <c:v>WT + pF</c:v>
                </c:pt>
              </c:strCache>
            </c:strRef>
          </c:tx>
          <c:spPr>
            <a:solidFill>
              <a:schemeClr val="accent1"/>
            </a:solidFill>
            <a:ln>
              <a:noFill/>
            </a:ln>
            <a:effectLst/>
          </c:spPr>
          <c:invertIfNegative val="0"/>
          <c:errBars>
            <c:errBarType val="both"/>
            <c:errValType val="cust"/>
            <c:noEndCap val="0"/>
            <c:plus>
              <c:numRef>
                <c:f>'Combined Graph with 324data'!$B$10:$G$10</c:f>
                <c:numCache>
                  <c:formatCode>General</c:formatCode>
                  <c:ptCount val="6"/>
                  <c:pt idx="0">
                    <c:v>0.20340141251473279</c:v>
                  </c:pt>
                  <c:pt idx="1">
                    <c:v>6.7539031465816871E-2</c:v>
                  </c:pt>
                  <c:pt idx="2">
                    <c:v>9.0226593265965341E-2</c:v>
                  </c:pt>
                  <c:pt idx="3">
                    <c:v>0.19444164741630288</c:v>
                  </c:pt>
                  <c:pt idx="4">
                    <c:v>8.9207614107753935E-2</c:v>
                  </c:pt>
                </c:numCache>
              </c:numRef>
            </c:plus>
            <c:minus>
              <c:numRef>
                <c:f>'Combined Graph with 324data'!$B$10:$G$10</c:f>
                <c:numCache>
                  <c:formatCode>General</c:formatCode>
                  <c:ptCount val="6"/>
                  <c:pt idx="0">
                    <c:v>0.20340141251473279</c:v>
                  </c:pt>
                  <c:pt idx="1">
                    <c:v>6.7539031465816871E-2</c:v>
                  </c:pt>
                  <c:pt idx="2">
                    <c:v>9.0226593265965341E-2</c:v>
                  </c:pt>
                  <c:pt idx="3">
                    <c:v>0.19444164741630288</c:v>
                  </c:pt>
                  <c:pt idx="4">
                    <c:v>8.9207614107753935E-2</c:v>
                  </c:pt>
                </c:numCache>
              </c:numRef>
            </c:minus>
            <c:spPr>
              <a:noFill/>
              <a:ln w="9525" cap="flat" cmpd="sng" algn="ctr">
                <a:solidFill>
                  <a:schemeClr val="tx1">
                    <a:lumMod val="65000"/>
                    <a:lumOff val="35000"/>
                  </a:schemeClr>
                </a:solidFill>
                <a:round/>
              </a:ln>
              <a:effectLst/>
            </c:spPr>
          </c:errBars>
          <c:cat>
            <c:strRef>
              <c:f>'Combined Graph with 324data'!$B$1:$F$1</c:f>
              <c:strCache>
                <c:ptCount val="5"/>
                <c:pt idx="0">
                  <c:v>PdpB</c:v>
                </c:pt>
                <c:pt idx="1">
                  <c:v>IglA</c:v>
                </c:pt>
                <c:pt idx="2">
                  <c:v>IglB</c:v>
                </c:pt>
                <c:pt idx="3">
                  <c:v>IglC</c:v>
                </c:pt>
                <c:pt idx="4">
                  <c:v>IglD</c:v>
                </c:pt>
              </c:strCache>
            </c:strRef>
          </c:cat>
          <c:val>
            <c:numRef>
              <c:f>'Combined Graph with 324data'!$B$2:$F$2</c:f>
              <c:numCache>
                <c:formatCode>General</c:formatCode>
                <c:ptCount val="5"/>
                <c:pt idx="0">
                  <c:v>1.0037334390237469</c:v>
                </c:pt>
                <c:pt idx="1">
                  <c:v>1.0012491502643512</c:v>
                </c:pt>
                <c:pt idx="2">
                  <c:v>1.0015249468660266</c:v>
                </c:pt>
                <c:pt idx="3">
                  <c:v>1.0063110456603481</c:v>
                </c:pt>
                <c:pt idx="4">
                  <c:v>0.99573866986885895</c:v>
                </c:pt>
              </c:numCache>
            </c:numRef>
          </c:val>
          <c:extLst>
            <c:ext xmlns:c16="http://schemas.microsoft.com/office/drawing/2014/chart" uri="{C3380CC4-5D6E-409C-BE32-E72D297353CC}">
              <c16:uniqueId val="{00000000-4873-4449-A12E-E6663C391C35}"/>
            </c:ext>
          </c:extLst>
        </c:ser>
        <c:ser>
          <c:idx val="1"/>
          <c:order val="1"/>
          <c:tx>
            <c:strRef>
              <c:f>'Combined Graph with 324data'!$A$3</c:f>
              <c:strCache>
                <c:ptCount val="1"/>
                <c:pt idx="0">
                  <c:v>∆bS21-2 + pF</c:v>
                </c:pt>
              </c:strCache>
            </c:strRef>
          </c:tx>
          <c:spPr>
            <a:solidFill>
              <a:schemeClr val="accent2"/>
            </a:solidFill>
            <a:ln>
              <a:noFill/>
            </a:ln>
            <a:effectLst/>
          </c:spPr>
          <c:invertIfNegative val="0"/>
          <c:errBars>
            <c:errBarType val="both"/>
            <c:errValType val="cust"/>
            <c:noEndCap val="0"/>
            <c:plus>
              <c:numRef>
                <c:f>'Combined Graph with 324data'!$B$11:$G$11</c:f>
                <c:numCache>
                  <c:formatCode>General</c:formatCode>
                  <c:ptCount val="6"/>
                  <c:pt idx="0">
                    <c:v>3.4521415849649822E-2</c:v>
                  </c:pt>
                  <c:pt idx="1">
                    <c:v>2.4722119865261478E-2</c:v>
                  </c:pt>
                  <c:pt idx="2">
                    <c:v>2.3331574207552323E-2</c:v>
                  </c:pt>
                  <c:pt idx="3">
                    <c:v>8.2869797343367177E-2</c:v>
                  </c:pt>
                  <c:pt idx="4">
                    <c:v>2.0221921333914362E-2</c:v>
                  </c:pt>
                </c:numCache>
              </c:numRef>
            </c:plus>
            <c:minus>
              <c:numRef>
                <c:f>'Combined Graph with 324data'!$B$11:$G$11</c:f>
                <c:numCache>
                  <c:formatCode>General</c:formatCode>
                  <c:ptCount val="6"/>
                  <c:pt idx="0">
                    <c:v>3.4521415849649822E-2</c:v>
                  </c:pt>
                  <c:pt idx="1">
                    <c:v>2.4722119865261478E-2</c:v>
                  </c:pt>
                  <c:pt idx="2">
                    <c:v>2.3331574207552323E-2</c:v>
                  </c:pt>
                  <c:pt idx="3">
                    <c:v>8.2869797343367177E-2</c:v>
                  </c:pt>
                  <c:pt idx="4">
                    <c:v>2.0221921333914362E-2</c:v>
                  </c:pt>
                </c:numCache>
              </c:numRef>
            </c:minus>
            <c:spPr>
              <a:noFill/>
              <a:ln w="9525" cap="flat" cmpd="sng" algn="ctr">
                <a:solidFill>
                  <a:schemeClr val="tx1">
                    <a:lumMod val="65000"/>
                    <a:lumOff val="35000"/>
                  </a:schemeClr>
                </a:solidFill>
                <a:round/>
              </a:ln>
              <a:effectLst/>
            </c:spPr>
          </c:errBars>
          <c:cat>
            <c:strRef>
              <c:f>'Combined Graph with 324data'!$B$1:$F$1</c:f>
              <c:strCache>
                <c:ptCount val="5"/>
                <c:pt idx="0">
                  <c:v>PdpB</c:v>
                </c:pt>
                <c:pt idx="1">
                  <c:v>IglA</c:v>
                </c:pt>
                <c:pt idx="2">
                  <c:v>IglB</c:v>
                </c:pt>
                <c:pt idx="3">
                  <c:v>IglC</c:v>
                </c:pt>
                <c:pt idx="4">
                  <c:v>IglD</c:v>
                </c:pt>
              </c:strCache>
            </c:strRef>
          </c:cat>
          <c:val>
            <c:numRef>
              <c:f>'Combined Graph with 324data'!$B$3:$F$3</c:f>
              <c:numCache>
                <c:formatCode>General</c:formatCode>
                <c:ptCount val="5"/>
                <c:pt idx="0">
                  <c:v>0.24957518424745637</c:v>
                </c:pt>
                <c:pt idx="1">
                  <c:v>0.41605987520221077</c:v>
                </c:pt>
                <c:pt idx="2">
                  <c:v>0.58679625171907179</c:v>
                </c:pt>
                <c:pt idx="3">
                  <c:v>0.66563146974688447</c:v>
                </c:pt>
                <c:pt idx="4">
                  <c:v>1.5821665139166174</c:v>
                </c:pt>
              </c:numCache>
            </c:numRef>
          </c:val>
          <c:extLst>
            <c:ext xmlns:c16="http://schemas.microsoft.com/office/drawing/2014/chart" uri="{C3380CC4-5D6E-409C-BE32-E72D297353CC}">
              <c16:uniqueId val="{00000001-4873-4449-A12E-E6663C391C35}"/>
            </c:ext>
          </c:extLst>
        </c:ser>
        <c:dLbls>
          <c:showLegendKey val="0"/>
          <c:showVal val="0"/>
          <c:showCatName val="0"/>
          <c:showSerName val="0"/>
          <c:showPercent val="0"/>
          <c:showBubbleSize val="0"/>
        </c:dLbls>
        <c:gapWidth val="219"/>
        <c:overlap val="-27"/>
        <c:axId val="366136559"/>
        <c:axId val="366127807"/>
      </c:barChart>
      <c:catAx>
        <c:axId val="366136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66127807"/>
        <c:crosses val="autoZero"/>
        <c:auto val="1"/>
        <c:lblAlgn val="ctr"/>
        <c:lblOffset val="100"/>
        <c:noMultiLvlLbl val="0"/>
      </c:catAx>
      <c:valAx>
        <c:axId val="366127807"/>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Relative Protein Abundance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bg2">
                <a:lumMod val="9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661365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Sheet1!$BC$2</c:f>
              <c:strCache>
                <c:ptCount val="1"/>
                <c:pt idx="0">
                  <c:v>Miller Units</c:v>
                </c:pt>
              </c:strCache>
            </c:strRef>
          </c:tx>
          <c:spPr>
            <a:solidFill>
              <a:schemeClr val="accent1"/>
            </a:solidFill>
            <a:ln>
              <a:noFill/>
            </a:ln>
            <a:effectLst/>
          </c:spPr>
          <c:invertIfNegative val="0"/>
          <c:dPt>
            <c:idx val="2"/>
            <c:invertIfNegative val="0"/>
            <c:bubble3D val="0"/>
            <c:spPr>
              <a:solidFill>
                <a:srgbClr val="C00000"/>
              </a:solidFill>
              <a:ln>
                <a:noFill/>
              </a:ln>
              <a:effectLst/>
            </c:spPr>
            <c:extLst>
              <c:ext xmlns:c16="http://schemas.microsoft.com/office/drawing/2014/chart" uri="{C3380CC4-5D6E-409C-BE32-E72D297353CC}">
                <c16:uniqueId val="{00000001-69E2-4335-A9C4-823D115AEC39}"/>
              </c:ext>
            </c:extLst>
          </c:dPt>
          <c:dPt>
            <c:idx val="3"/>
            <c:invertIfNegative val="0"/>
            <c:bubble3D val="0"/>
            <c:spPr>
              <a:solidFill>
                <a:srgbClr val="C00000"/>
              </a:solidFill>
              <a:ln>
                <a:noFill/>
              </a:ln>
              <a:effectLst/>
            </c:spPr>
            <c:extLst>
              <c:ext xmlns:c16="http://schemas.microsoft.com/office/drawing/2014/chart" uri="{C3380CC4-5D6E-409C-BE32-E72D297353CC}">
                <c16:uniqueId val="{00000003-69E2-4335-A9C4-823D115AEC39}"/>
              </c:ext>
            </c:extLst>
          </c:dPt>
          <c:errBars>
            <c:errBarType val="both"/>
            <c:errValType val="cust"/>
            <c:noEndCap val="0"/>
            <c:plus>
              <c:numRef>
                <c:f>Sheet1!$BD$3:$BD$6</c:f>
                <c:numCache>
                  <c:formatCode>General</c:formatCode>
                  <c:ptCount val="4"/>
                  <c:pt idx="0">
                    <c:v>5.6109575334206463E-2</c:v>
                  </c:pt>
                  <c:pt idx="1">
                    <c:v>3.2835909433518586E-2</c:v>
                  </c:pt>
                  <c:pt idx="2">
                    <c:v>6.8837003411899161E-2</c:v>
                  </c:pt>
                  <c:pt idx="3">
                    <c:v>6.3156409633698396E-2</c:v>
                  </c:pt>
                </c:numCache>
              </c:numRef>
            </c:plus>
            <c:minus>
              <c:numRef>
                <c:f>Sheet1!$BD$3:$BD$6</c:f>
                <c:numCache>
                  <c:formatCode>General</c:formatCode>
                  <c:ptCount val="4"/>
                  <c:pt idx="0">
                    <c:v>5.6109575334206463E-2</c:v>
                  </c:pt>
                  <c:pt idx="1">
                    <c:v>3.2835909433518586E-2</c:v>
                  </c:pt>
                  <c:pt idx="2">
                    <c:v>6.8837003411899161E-2</c:v>
                  </c:pt>
                  <c:pt idx="3">
                    <c:v>6.3156409633698396E-2</c:v>
                  </c:pt>
                </c:numCache>
              </c:numRef>
            </c:minus>
            <c:spPr>
              <a:noFill/>
              <a:ln w="9525" cap="flat" cmpd="sng" algn="ctr">
                <a:solidFill>
                  <a:schemeClr val="tx1">
                    <a:lumMod val="65000"/>
                    <a:lumOff val="35000"/>
                  </a:schemeClr>
                </a:solidFill>
                <a:round/>
              </a:ln>
              <a:effectLst/>
            </c:spPr>
          </c:errBars>
          <c:cat>
            <c:strRef>
              <c:f>Sheet1!$BB$3:$BB$6</c:f>
              <c:strCache>
                <c:ptCount val="4"/>
                <c:pt idx="0">
                  <c:v>WT pdpA LVS</c:v>
                </c:pt>
                <c:pt idx="1">
                  <c:v>WT pdpA drpsU2</c:v>
                </c:pt>
                <c:pt idx="2">
                  <c:v>tul4 LVS</c:v>
                </c:pt>
                <c:pt idx="3">
                  <c:v>tul4 drpsU2</c:v>
                </c:pt>
              </c:strCache>
            </c:strRef>
          </c:cat>
          <c:val>
            <c:numRef>
              <c:f>Sheet1!$BC$3:$BC$6</c:f>
              <c:numCache>
                <c:formatCode>0.000</c:formatCode>
                <c:ptCount val="4"/>
                <c:pt idx="0">
                  <c:v>1</c:v>
                </c:pt>
                <c:pt idx="1">
                  <c:v>0.70540058140903961</c:v>
                </c:pt>
                <c:pt idx="2">
                  <c:v>1</c:v>
                </c:pt>
                <c:pt idx="3">
                  <c:v>1.0204235745639501</c:v>
                </c:pt>
              </c:numCache>
            </c:numRef>
          </c:val>
          <c:extLst>
            <c:ext xmlns:c16="http://schemas.microsoft.com/office/drawing/2014/chart" uri="{C3380CC4-5D6E-409C-BE32-E72D297353CC}">
              <c16:uniqueId val="{00000004-69E2-4335-A9C4-823D115AEC39}"/>
            </c:ext>
          </c:extLst>
        </c:ser>
        <c:dLbls>
          <c:showLegendKey val="0"/>
          <c:showVal val="0"/>
          <c:showCatName val="0"/>
          <c:showSerName val="0"/>
          <c:showPercent val="0"/>
          <c:showBubbleSize val="0"/>
        </c:dLbls>
        <c:gapWidth val="219"/>
        <c:overlap val="-27"/>
        <c:axId val="560949392"/>
        <c:axId val="560950640"/>
      </c:barChart>
      <c:catAx>
        <c:axId val="560949392"/>
        <c:scaling>
          <c:orientation val="minMax"/>
        </c:scaling>
        <c:delete val="0"/>
        <c:axPos val="b"/>
        <c:numFmt formatCode="General" sourceLinked="1"/>
        <c:majorTickMark val="out"/>
        <c:minorTickMark val="none"/>
        <c:tickLblPos val="nextTo"/>
        <c:spPr>
          <a:noFill/>
          <a:ln w="9525" cap="flat" cmpd="sng" algn="ctr">
            <a:solidFill>
              <a:schemeClr val="bg2">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0950640"/>
        <c:crosses val="autoZero"/>
        <c:auto val="1"/>
        <c:lblAlgn val="ctr"/>
        <c:lblOffset val="100"/>
        <c:noMultiLvlLbl val="0"/>
      </c:catAx>
      <c:valAx>
        <c:axId val="560950640"/>
        <c:scaling>
          <c:orientation val="minMax"/>
          <c:max val="1.3"/>
          <c:min val="0"/>
        </c:scaling>
        <c:delete val="0"/>
        <c:axPos val="l"/>
        <c:numFmt formatCode="0.0" sourceLinked="0"/>
        <c:majorTickMark val="out"/>
        <c:minorTickMark val="none"/>
        <c:tickLblPos val="nextTo"/>
        <c:spPr>
          <a:noFill/>
          <a:ln>
            <a:solidFill>
              <a:schemeClr val="bg2">
                <a:lumMod val="50000"/>
              </a:schemeClr>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6094939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Luminesence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errBars>
            <c:errBarType val="both"/>
            <c:errValType val="cust"/>
            <c:noEndCap val="0"/>
            <c:plus>
              <c:numRef>
                <c:f>'220706_MC_assay'!$T$6</c:f>
                <c:numCache>
                  <c:formatCode>General</c:formatCode>
                  <c:ptCount val="1"/>
                  <c:pt idx="0">
                    <c:v>378.86321190283616</c:v>
                  </c:pt>
                </c:numCache>
              </c:numRef>
            </c:plus>
            <c:minus>
              <c:numRef>
                <c:f>'220706_MC_assay'!$T$6</c:f>
                <c:numCache>
                  <c:formatCode>General</c:formatCode>
                  <c:ptCount val="1"/>
                  <c:pt idx="0">
                    <c:v>378.86321190283616</c:v>
                  </c:pt>
                </c:numCache>
              </c:numRef>
            </c:minus>
            <c:spPr>
              <a:noFill/>
              <a:ln w="9525" cap="flat" cmpd="sng" algn="ctr">
                <a:solidFill>
                  <a:schemeClr val="tx1">
                    <a:lumMod val="65000"/>
                    <a:lumOff val="35000"/>
                  </a:schemeClr>
                </a:solidFill>
                <a:round/>
              </a:ln>
              <a:effectLst/>
            </c:spPr>
          </c:errBars>
          <c:cat>
            <c:strRef>
              <c:f>'220706_MC_assay'!$P$6:$P$10</c:f>
              <c:strCache>
                <c:ptCount val="5"/>
                <c:pt idx="0">
                  <c:v>F. tul wt</c:v>
                </c:pt>
                <c:pt idx="1">
                  <c:v>F. tul rpsU1</c:v>
                </c:pt>
                <c:pt idx="2">
                  <c:v>F. tul rpsU2</c:v>
                </c:pt>
                <c:pt idx="3">
                  <c:v>F. tul rpsU3</c:v>
                </c:pt>
                <c:pt idx="4">
                  <c:v>Buffer</c:v>
                </c:pt>
              </c:strCache>
            </c:strRef>
          </c:cat>
          <c:val>
            <c:numRef>
              <c:f>'220706_MC_assay'!$Q$6:$Q$10</c:f>
              <c:numCache>
                <c:formatCode>General</c:formatCode>
                <c:ptCount val="5"/>
                <c:pt idx="0">
                  <c:v>50989.333333333336</c:v>
                </c:pt>
                <c:pt idx="1">
                  <c:v>50302.666666666664</c:v>
                </c:pt>
                <c:pt idx="2">
                  <c:v>57978.666666666664</c:v>
                </c:pt>
                <c:pt idx="3">
                  <c:v>111281.33333333333</c:v>
                </c:pt>
                <c:pt idx="4">
                  <c:v>988.33333333333337</c:v>
                </c:pt>
              </c:numCache>
            </c:numRef>
          </c:val>
          <c:extLst>
            <c:ext xmlns:c16="http://schemas.microsoft.com/office/drawing/2014/chart" uri="{C3380CC4-5D6E-409C-BE32-E72D297353CC}">
              <c16:uniqueId val="{00000000-8B4A-4D6D-8BBD-674570E38990}"/>
            </c:ext>
          </c:extLst>
        </c:ser>
        <c:dLbls>
          <c:showLegendKey val="0"/>
          <c:showVal val="0"/>
          <c:showCatName val="0"/>
          <c:showSerName val="0"/>
          <c:showPercent val="0"/>
          <c:showBubbleSize val="0"/>
        </c:dLbls>
        <c:gapWidth val="219"/>
        <c:overlap val="-27"/>
        <c:axId val="841237327"/>
        <c:axId val="849757583"/>
      </c:barChart>
      <c:catAx>
        <c:axId val="841237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9757583"/>
        <c:crosses val="autoZero"/>
        <c:auto val="1"/>
        <c:lblAlgn val="ctr"/>
        <c:lblOffset val="100"/>
        <c:noMultiLvlLbl val="0"/>
      </c:catAx>
      <c:valAx>
        <c:axId val="8497575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Luminesence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12373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B16BFD-D582-4D77-8522-C7572794C4FC}" type="datetimeFigureOut">
              <a:rPr lang="en-US" smtClean="0"/>
              <a:t>7/7/2022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5D6939-5FA1-4A86-8E26-E1BF14D33A42}" type="slidenum">
              <a:rPr lang="en-US" smtClean="0"/>
              <a:t>‹#›</a:t>
            </a:fld>
            <a:endParaRPr lang="en-US"/>
          </a:p>
        </p:txBody>
      </p:sp>
    </p:spTree>
    <p:extLst>
      <p:ext uri="{BB962C8B-B14F-4D97-AF65-F5344CB8AC3E}">
        <p14:creationId xmlns:p14="http://schemas.microsoft.com/office/powerpoint/2010/main" val="945965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bS21 is a ribosomal protein encoded by three homologous genes in </a:t>
            </a:r>
            <a:r>
              <a:rPr lang="en-US" i="1" dirty="0" err="1"/>
              <a:t>Francisella</a:t>
            </a:r>
            <a:r>
              <a:rPr lang="en-US" i="1" dirty="0"/>
              <a:t> </a:t>
            </a:r>
            <a:r>
              <a:rPr lang="en-US" i="1" dirty="0" err="1"/>
              <a:t>tularensis</a:t>
            </a:r>
            <a:r>
              <a:rPr lang="en-US" dirty="0"/>
              <a:t> known to play a role in translation initiation. </a:t>
            </a:r>
          </a:p>
        </p:txBody>
      </p:sp>
      <p:sp>
        <p:nvSpPr>
          <p:cNvPr id="4" name="Slide Number Placeholder 3"/>
          <p:cNvSpPr>
            <a:spLocks noGrp="1"/>
          </p:cNvSpPr>
          <p:nvPr>
            <p:ph type="sldNum" sz="quarter" idx="5"/>
          </p:nvPr>
        </p:nvSpPr>
        <p:spPr/>
        <p:txBody>
          <a:bodyPr/>
          <a:lstStyle/>
          <a:p>
            <a:fld id="{FD5D6939-5FA1-4A86-8E26-E1BF14D33A42}" type="slidenum">
              <a:rPr lang="en-US" smtClean="0"/>
              <a:t>3</a:t>
            </a:fld>
            <a:endParaRPr lang="en-US"/>
          </a:p>
        </p:txBody>
      </p:sp>
    </p:spTree>
    <p:extLst>
      <p:ext uri="{BB962C8B-B14F-4D97-AF65-F5344CB8AC3E}">
        <p14:creationId xmlns:p14="http://schemas.microsoft.com/office/powerpoint/2010/main" val="4262256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Even though francisella has a very small genome, it </a:t>
            </a:r>
            <a:r>
              <a:rPr lang="en-US" sz="1200" b="1" kern="1200" dirty="0">
                <a:solidFill>
                  <a:schemeClr val="tx1"/>
                </a:solidFill>
                <a:effectLst/>
                <a:latin typeface="+mn-lt"/>
                <a:ea typeface="+mn-ea"/>
                <a:cs typeface="+mn-cs"/>
              </a:rPr>
              <a:t>encodes </a:t>
            </a:r>
            <a:r>
              <a:rPr lang="en-US" sz="1200" kern="1200" dirty="0">
                <a:solidFill>
                  <a:schemeClr val="tx1"/>
                </a:solidFill>
                <a:effectLst/>
                <a:latin typeface="+mn-lt"/>
                <a:ea typeface="+mn-ea"/>
                <a:cs typeface="+mn-cs"/>
              </a:rPr>
              <a:t>three copies of the small ribosomal protein bS21.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originally hypothesized that because of these homologs, francisella has heterogeneous ribosomes, and in fact we have evidence that in wild-type cells there are populations of ribosomes with multiple homologs AND each of these homologs can be incorporated into ribosomes. This led us to start investigating whether these heterogenous ribosomes can have different functions and perhaps influence gene expression.</a:t>
            </a:r>
          </a:p>
          <a:p>
            <a:endParaRPr lang="en-US" sz="1200" kern="1200" dirty="0">
              <a:solidFill>
                <a:schemeClr val="tx1"/>
              </a:solidFill>
              <a:effectLst/>
              <a:latin typeface="+mn-lt"/>
              <a:ea typeface="+mn-ea"/>
              <a:cs typeface="+mn-cs"/>
            </a:endParaRPr>
          </a:p>
          <a:p>
            <a:r>
              <a:rPr lang="en-US" dirty="0"/>
              <a:t>We made knockouts for each bS21 but we only see phenotypic changes in bS21-2, so we decided to narrow our focus to just this protein for now. Because we are interested in translation, we looked at the effect of a bS21-2 mutant on genome-wide proteomics.</a:t>
            </a:r>
          </a:p>
        </p:txBody>
      </p:sp>
      <p:sp>
        <p:nvSpPr>
          <p:cNvPr id="4" name="Slide Number Placeholder 3"/>
          <p:cNvSpPr>
            <a:spLocks noGrp="1"/>
          </p:cNvSpPr>
          <p:nvPr>
            <p:ph type="sldNum" sz="quarter" idx="5"/>
          </p:nvPr>
        </p:nvSpPr>
        <p:spPr/>
        <p:txBody>
          <a:bodyPr/>
          <a:lstStyle/>
          <a:p>
            <a:fld id="{5DC35E36-44CF-41A2-B0A4-F6B5CD6E87AA}" type="slidenum">
              <a:rPr lang="en-US" smtClean="0"/>
              <a:t>4</a:t>
            </a:fld>
            <a:endParaRPr lang="en-US"/>
          </a:p>
        </p:txBody>
      </p:sp>
    </p:spTree>
    <p:extLst>
      <p:ext uri="{BB962C8B-B14F-4D97-AF65-F5344CB8AC3E}">
        <p14:creationId xmlns:p14="http://schemas.microsoft.com/office/powerpoint/2010/main" val="294946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we have antibodies for 5 of the FPI proteins. Looking first at Wild-type vs. our mutant, we see a significant decrease in PdpB, IglA, IglB and IglC, and an increase in </a:t>
            </a:r>
            <a:r>
              <a:rPr lang="en-US" dirty="0" err="1"/>
              <a:t>IglD</a:t>
            </a:r>
            <a:r>
              <a:rPr lang="en-US" dirty="0"/>
              <a:t>. These are consistent with and even more significant than we detect with the mass spec.</a:t>
            </a:r>
          </a:p>
          <a:p>
            <a:endParaRPr lang="en-US" dirty="0"/>
          </a:p>
          <a:p>
            <a:r>
              <a:rPr lang="en-US" dirty="0"/>
              <a:t>Now in the interest of time I won’t show you this but we did do qPCR on a number of these genes and found there are not significant differences in transcript abundance, consistent with the RNA-seq. Additionally, we see impaired intramacrophage growth with loss of bS21-2, so this really led us to ask the question HOW is bS21-2 impacting protein abundance? To get at that, I want to give you all a little more background information.</a:t>
            </a:r>
          </a:p>
          <a:p>
            <a:endParaRPr lang="en-US" dirty="0"/>
          </a:p>
          <a:p>
            <a:r>
              <a:rPr lang="en-US" dirty="0"/>
              <a:t>Work from the Ramsey laboratory has shown that cells with and without bS21-2 have changes in protein abundance that cannot be explained by changes in mRNA abundance, consistent with bS21 regulating translation. In particular, type VI secretion system proteins, which are essential for virulence, are less abundant in cells lacking bS21-2. </a:t>
            </a:r>
          </a:p>
        </p:txBody>
      </p:sp>
      <p:sp>
        <p:nvSpPr>
          <p:cNvPr id="4" name="Slide Number Placeholder 3"/>
          <p:cNvSpPr>
            <a:spLocks noGrp="1"/>
          </p:cNvSpPr>
          <p:nvPr>
            <p:ph type="sldNum" sz="quarter" idx="5"/>
          </p:nvPr>
        </p:nvSpPr>
        <p:spPr/>
        <p:txBody>
          <a:bodyPr/>
          <a:lstStyle/>
          <a:p>
            <a:fld id="{5DC35E36-44CF-41A2-B0A4-F6B5CD6E87AA}" type="slidenum">
              <a:rPr lang="en-US" smtClean="0"/>
              <a:t>5</a:t>
            </a:fld>
            <a:endParaRPr lang="en-US"/>
          </a:p>
        </p:txBody>
      </p:sp>
    </p:spTree>
    <p:extLst>
      <p:ext uri="{BB962C8B-B14F-4D97-AF65-F5344CB8AC3E}">
        <p14:creationId xmlns:p14="http://schemas.microsoft.com/office/powerpoint/2010/main" val="2584214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PdpA</a:t>
            </a:r>
            <a:r>
              <a:rPr lang="en-US" dirty="0"/>
              <a:t> is one such protein, and its 5´ UTR has been shown to be sufficient to lead to differential translation of reporter genes in cells with and without bS21-2</a:t>
            </a:r>
          </a:p>
        </p:txBody>
      </p:sp>
      <p:sp>
        <p:nvSpPr>
          <p:cNvPr id="4" name="Slide Number Placeholder 3"/>
          <p:cNvSpPr>
            <a:spLocks noGrp="1"/>
          </p:cNvSpPr>
          <p:nvPr>
            <p:ph type="sldNum" sz="quarter" idx="5"/>
          </p:nvPr>
        </p:nvSpPr>
        <p:spPr/>
        <p:txBody>
          <a:bodyPr/>
          <a:lstStyle/>
          <a:p>
            <a:fld id="{FD5D6939-5FA1-4A86-8E26-E1BF14D33A42}" type="slidenum">
              <a:rPr lang="en-US" smtClean="0"/>
              <a:t>6</a:t>
            </a:fld>
            <a:endParaRPr lang="en-US"/>
          </a:p>
        </p:txBody>
      </p:sp>
    </p:spTree>
    <p:extLst>
      <p:ext uri="{BB962C8B-B14F-4D97-AF65-F5344CB8AC3E}">
        <p14:creationId xmlns:p14="http://schemas.microsoft.com/office/powerpoint/2010/main" val="3464636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many aspects of our current cell-based assay (cloning, strain construction, assay timeline) are difficult and/or laborious. The </a:t>
            </a:r>
            <a:r>
              <a:rPr lang="en-US" sz="1200" b="0" i="1" u="none" strike="noStrike" kern="1200" dirty="0">
                <a:solidFill>
                  <a:schemeClr val="tx1"/>
                </a:solidFill>
                <a:effectLst/>
                <a:latin typeface="+mn-lt"/>
                <a:ea typeface="+mn-ea"/>
                <a:cs typeface="+mn-cs"/>
              </a:rPr>
              <a:t>in vitro</a:t>
            </a:r>
            <a:r>
              <a:rPr lang="en-US" sz="1200" b="0" i="0" u="none" strike="noStrike" kern="1200" dirty="0">
                <a:solidFill>
                  <a:schemeClr val="tx1"/>
                </a:solidFill>
                <a:effectLst/>
                <a:latin typeface="+mn-lt"/>
                <a:ea typeface="+mn-ea"/>
                <a:cs typeface="+mn-cs"/>
              </a:rPr>
              <a:t> assay, as designed, would allow more flexibility in testing elements of the </a:t>
            </a:r>
            <a:r>
              <a:rPr lang="en-US" sz="1200" b="0" i="1" u="none" strike="noStrike" kern="1200" dirty="0" err="1">
                <a:solidFill>
                  <a:schemeClr val="tx1"/>
                </a:solidFill>
                <a:effectLst/>
                <a:latin typeface="+mn-lt"/>
                <a:ea typeface="+mn-ea"/>
                <a:cs typeface="+mn-cs"/>
              </a:rPr>
              <a:t>pdpA</a:t>
            </a:r>
            <a:r>
              <a:rPr lang="en-US" sz="1200" b="0" i="0" u="none" strike="noStrike" kern="1200" dirty="0">
                <a:solidFill>
                  <a:schemeClr val="tx1"/>
                </a:solidFill>
                <a:effectLst/>
                <a:latin typeface="+mn-lt"/>
                <a:ea typeface="+mn-ea"/>
                <a:cs typeface="+mn-cs"/>
              </a:rPr>
              <a:t> 5´ UTR and may help us determine if the bS21-2-mRNA interaction is direct or indirect. </a:t>
            </a:r>
            <a:endParaRPr lang="en-US" b="0" dirty="0">
              <a:effectLst/>
            </a:endParaRPr>
          </a:p>
        </p:txBody>
      </p:sp>
      <p:sp>
        <p:nvSpPr>
          <p:cNvPr id="4" name="Slide Number Placeholder 3"/>
          <p:cNvSpPr>
            <a:spLocks noGrp="1"/>
          </p:cNvSpPr>
          <p:nvPr>
            <p:ph type="sldNum" sz="quarter" idx="5"/>
          </p:nvPr>
        </p:nvSpPr>
        <p:spPr/>
        <p:txBody>
          <a:bodyPr/>
          <a:lstStyle/>
          <a:p>
            <a:fld id="{FD5D6939-5FA1-4A86-8E26-E1BF14D33A42}" type="slidenum">
              <a:rPr lang="en-US" smtClean="0"/>
              <a:t>7</a:t>
            </a:fld>
            <a:endParaRPr lang="en-US"/>
          </a:p>
        </p:txBody>
      </p:sp>
    </p:spTree>
    <p:extLst>
      <p:ext uri="{BB962C8B-B14F-4D97-AF65-F5344CB8AC3E}">
        <p14:creationId xmlns:p14="http://schemas.microsoft.com/office/powerpoint/2010/main" val="3713760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ea typeface="Calibri" panose="020F0502020204030204" pitchFamily="34" charset="0"/>
                <a:cs typeface="Times New Roman" panose="02020603050405020304" pitchFamily="18" charset="0"/>
              </a:rPr>
              <a:t>The hypothesis is that ribosomes that contain bs21-2 (encoded by rpsU2) can better recognize the 5’ UTR (known as </a:t>
            </a:r>
            <a:r>
              <a:rPr lang="en-US" dirty="0" err="1">
                <a:latin typeface="Arial" panose="020B0604020202020204" pitchFamily="34" charset="0"/>
                <a:ea typeface="Calibri" panose="020F0502020204030204" pitchFamily="34" charset="0"/>
                <a:cs typeface="Times New Roman" panose="02020603050405020304" pitchFamily="18" charset="0"/>
              </a:rPr>
              <a:t>pdpA</a:t>
            </a:r>
            <a:r>
              <a:rPr lang="en-US" dirty="0">
                <a:latin typeface="Arial" panose="020B0604020202020204" pitchFamily="34" charset="0"/>
                <a:ea typeface="Calibri" panose="020F0502020204030204" pitchFamily="34" charset="0"/>
                <a:cs typeface="Times New Roman" panose="02020603050405020304" pitchFamily="18" charset="0"/>
              </a:rPr>
              <a:t>) compared to ribosomes containing bs21-1 and bs21-3. This will result in bs21-2 producing the same level of fluorescence as wild type ribosomes. </a:t>
            </a:r>
            <a:endParaRPr lang="en-US" dirty="0"/>
          </a:p>
        </p:txBody>
      </p:sp>
      <p:sp>
        <p:nvSpPr>
          <p:cNvPr id="4" name="Slide Number Placeholder 3"/>
          <p:cNvSpPr>
            <a:spLocks noGrp="1"/>
          </p:cNvSpPr>
          <p:nvPr>
            <p:ph type="sldNum" sz="quarter" idx="5"/>
          </p:nvPr>
        </p:nvSpPr>
        <p:spPr/>
        <p:txBody>
          <a:bodyPr/>
          <a:lstStyle/>
          <a:p>
            <a:fld id="{FD5D6939-5FA1-4A86-8E26-E1BF14D33A42}" type="slidenum">
              <a:rPr lang="en-US" smtClean="0"/>
              <a:t>8</a:t>
            </a:fld>
            <a:endParaRPr lang="en-US"/>
          </a:p>
        </p:txBody>
      </p:sp>
    </p:spTree>
    <p:extLst>
      <p:ext uri="{BB962C8B-B14F-4D97-AF65-F5344CB8AC3E}">
        <p14:creationId xmlns:p14="http://schemas.microsoft.com/office/powerpoint/2010/main" val="2154015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1356A0-9C07-41B8-9877-42F6F6D47441}" type="datetimeFigureOut">
              <a:rPr lang="en-US" smtClean="0"/>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3E5B8-D87D-4BA3-9E4F-05C6F39CD79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084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1356A0-9C07-41B8-9877-42F6F6D47441}" type="datetimeFigureOut">
              <a:rPr lang="en-US" smtClean="0"/>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3E5B8-D87D-4BA3-9E4F-05C6F39CD790}" type="slidenum">
              <a:rPr lang="en-US" smtClean="0"/>
              <a:t>‹#›</a:t>
            </a:fld>
            <a:endParaRPr lang="en-US"/>
          </a:p>
        </p:txBody>
      </p:sp>
    </p:spTree>
    <p:extLst>
      <p:ext uri="{BB962C8B-B14F-4D97-AF65-F5344CB8AC3E}">
        <p14:creationId xmlns:p14="http://schemas.microsoft.com/office/powerpoint/2010/main" val="3705760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1356A0-9C07-41B8-9877-42F6F6D47441}" type="datetimeFigureOut">
              <a:rPr lang="en-US" smtClean="0"/>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3E5B8-D87D-4BA3-9E4F-05C6F39CD790}" type="slidenum">
              <a:rPr lang="en-US" smtClean="0"/>
              <a:t>‹#›</a:t>
            </a:fld>
            <a:endParaRPr lang="en-US"/>
          </a:p>
        </p:txBody>
      </p:sp>
    </p:spTree>
    <p:extLst>
      <p:ext uri="{BB962C8B-B14F-4D97-AF65-F5344CB8AC3E}">
        <p14:creationId xmlns:p14="http://schemas.microsoft.com/office/powerpoint/2010/main" val="823906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1356A0-9C07-41B8-9877-42F6F6D47441}" type="datetimeFigureOut">
              <a:rPr lang="en-US" smtClean="0"/>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3E5B8-D87D-4BA3-9E4F-05C6F39CD790}" type="slidenum">
              <a:rPr lang="en-US" smtClean="0"/>
              <a:t>‹#›</a:t>
            </a:fld>
            <a:endParaRPr lang="en-US"/>
          </a:p>
        </p:txBody>
      </p:sp>
    </p:spTree>
    <p:extLst>
      <p:ext uri="{BB962C8B-B14F-4D97-AF65-F5344CB8AC3E}">
        <p14:creationId xmlns:p14="http://schemas.microsoft.com/office/powerpoint/2010/main" val="3933208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1356A0-9C07-41B8-9877-42F6F6D47441}" type="datetimeFigureOut">
              <a:rPr lang="en-US" smtClean="0"/>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3E5B8-D87D-4BA3-9E4F-05C6F39CD79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262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1356A0-9C07-41B8-9877-42F6F6D47441}" type="datetimeFigureOut">
              <a:rPr lang="en-US" smtClean="0"/>
              <a:t>7/7/2022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3E5B8-D87D-4BA3-9E4F-05C6F39CD790}" type="slidenum">
              <a:rPr lang="en-US" smtClean="0"/>
              <a:t>‹#›</a:t>
            </a:fld>
            <a:endParaRPr lang="en-US"/>
          </a:p>
        </p:txBody>
      </p:sp>
    </p:spTree>
    <p:extLst>
      <p:ext uri="{BB962C8B-B14F-4D97-AF65-F5344CB8AC3E}">
        <p14:creationId xmlns:p14="http://schemas.microsoft.com/office/powerpoint/2010/main" val="3754682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1356A0-9C07-41B8-9877-42F6F6D47441}" type="datetimeFigureOut">
              <a:rPr lang="en-US" smtClean="0"/>
              <a:t>7/7/2022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03E5B8-D87D-4BA3-9E4F-05C6F39CD790}" type="slidenum">
              <a:rPr lang="en-US" smtClean="0"/>
              <a:t>‹#›</a:t>
            </a:fld>
            <a:endParaRPr lang="en-US"/>
          </a:p>
        </p:txBody>
      </p:sp>
    </p:spTree>
    <p:extLst>
      <p:ext uri="{BB962C8B-B14F-4D97-AF65-F5344CB8AC3E}">
        <p14:creationId xmlns:p14="http://schemas.microsoft.com/office/powerpoint/2010/main" val="3777628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1356A0-9C07-41B8-9877-42F6F6D47441}" type="datetimeFigureOut">
              <a:rPr lang="en-US" smtClean="0"/>
              <a:t>7/7/2022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03E5B8-D87D-4BA3-9E4F-05C6F39CD790}" type="slidenum">
              <a:rPr lang="en-US" smtClean="0"/>
              <a:t>‹#›</a:t>
            </a:fld>
            <a:endParaRPr lang="en-US"/>
          </a:p>
        </p:txBody>
      </p:sp>
    </p:spTree>
    <p:extLst>
      <p:ext uri="{BB962C8B-B14F-4D97-AF65-F5344CB8AC3E}">
        <p14:creationId xmlns:p14="http://schemas.microsoft.com/office/powerpoint/2010/main" val="155517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31356A0-9C07-41B8-9877-42F6F6D47441}" type="datetimeFigureOut">
              <a:rPr lang="en-US" smtClean="0"/>
              <a:t>7/7/2022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C03E5B8-D87D-4BA3-9E4F-05C6F39CD790}" type="slidenum">
              <a:rPr lang="en-US" smtClean="0"/>
              <a:t>‹#›</a:t>
            </a:fld>
            <a:endParaRPr lang="en-US"/>
          </a:p>
        </p:txBody>
      </p:sp>
    </p:spTree>
    <p:extLst>
      <p:ext uri="{BB962C8B-B14F-4D97-AF65-F5344CB8AC3E}">
        <p14:creationId xmlns:p14="http://schemas.microsoft.com/office/powerpoint/2010/main" val="2709065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31356A0-9C07-41B8-9877-42F6F6D47441}" type="datetimeFigureOut">
              <a:rPr lang="en-US" smtClean="0"/>
              <a:t>7/7/2022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C03E5B8-D87D-4BA3-9E4F-05C6F39CD790}" type="slidenum">
              <a:rPr lang="en-US" smtClean="0"/>
              <a:t>‹#›</a:t>
            </a:fld>
            <a:endParaRPr lang="en-US"/>
          </a:p>
        </p:txBody>
      </p:sp>
    </p:spTree>
    <p:extLst>
      <p:ext uri="{BB962C8B-B14F-4D97-AF65-F5344CB8AC3E}">
        <p14:creationId xmlns:p14="http://schemas.microsoft.com/office/powerpoint/2010/main" val="3723446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31356A0-9C07-41B8-9877-42F6F6D47441}" type="datetimeFigureOut">
              <a:rPr lang="en-US" smtClean="0"/>
              <a:t>7/7/2022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3E5B8-D87D-4BA3-9E4F-05C6F39CD790}" type="slidenum">
              <a:rPr lang="en-US" smtClean="0"/>
              <a:t>‹#›</a:t>
            </a:fld>
            <a:endParaRPr lang="en-US"/>
          </a:p>
        </p:txBody>
      </p:sp>
    </p:spTree>
    <p:extLst>
      <p:ext uri="{BB962C8B-B14F-4D97-AF65-F5344CB8AC3E}">
        <p14:creationId xmlns:p14="http://schemas.microsoft.com/office/powerpoint/2010/main" val="1191807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31356A0-9C07-41B8-9877-42F6F6D47441}" type="datetimeFigureOut">
              <a:rPr lang="en-US" smtClean="0"/>
              <a:t>7/7/2022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C03E5B8-D87D-4BA3-9E4F-05C6F39CD79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861452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T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FC4C3-10DB-4EE3-B5C3-C38B5582A6B2}"/>
              </a:ext>
            </a:extLst>
          </p:cNvPr>
          <p:cNvSpPr>
            <a:spLocks noGrp="1"/>
          </p:cNvSpPr>
          <p:nvPr>
            <p:ph type="ctrTitle"/>
          </p:nvPr>
        </p:nvSpPr>
        <p:spPr>
          <a:xfrm>
            <a:off x="590752" y="1867081"/>
            <a:ext cx="10004976" cy="2387600"/>
          </a:xfrm>
        </p:spPr>
        <p:txBody>
          <a:bodyPr>
            <a:noAutofit/>
          </a:bodyPr>
          <a:lstStyle/>
          <a:p>
            <a:r>
              <a:rPr lang="en-US" sz="6000" dirty="0"/>
              <a:t>Developing an assay to compare translation by </a:t>
            </a:r>
            <a:r>
              <a:rPr lang="en-US" sz="6000" i="1" dirty="0" err="1"/>
              <a:t>Francisella</a:t>
            </a:r>
            <a:r>
              <a:rPr lang="en-US" sz="6000" i="1" dirty="0"/>
              <a:t> </a:t>
            </a:r>
            <a:r>
              <a:rPr lang="en-US" sz="6000" i="1" dirty="0" err="1"/>
              <a:t>tularensis</a:t>
            </a:r>
            <a:r>
              <a:rPr lang="en-US" sz="6000" dirty="0"/>
              <a:t> ribosomes with different bS21 homologs</a:t>
            </a:r>
          </a:p>
        </p:txBody>
      </p:sp>
      <p:sp>
        <p:nvSpPr>
          <p:cNvPr id="3" name="Subtitle 2">
            <a:extLst>
              <a:ext uri="{FF2B5EF4-FFF2-40B4-BE49-F238E27FC236}">
                <a16:creationId xmlns:a16="http://schemas.microsoft.com/office/drawing/2014/main" id="{15A7DAD6-E103-4F1A-94C1-631212734FDD}"/>
              </a:ext>
            </a:extLst>
          </p:cNvPr>
          <p:cNvSpPr>
            <a:spLocks noGrp="1"/>
          </p:cNvSpPr>
          <p:nvPr>
            <p:ph type="subTitle" idx="1"/>
          </p:nvPr>
        </p:nvSpPr>
        <p:spPr>
          <a:xfrm>
            <a:off x="307942" y="4672082"/>
            <a:ext cx="9144000" cy="1655762"/>
          </a:xfrm>
        </p:spPr>
        <p:txBody>
          <a:bodyPr/>
          <a:lstStyle/>
          <a:p>
            <a:r>
              <a:rPr lang="en-US" dirty="0"/>
              <a:t>Marisa Cogswell</a:t>
            </a:r>
          </a:p>
        </p:txBody>
      </p:sp>
    </p:spTree>
    <p:extLst>
      <p:ext uri="{BB962C8B-B14F-4D97-AF65-F5344CB8AC3E}">
        <p14:creationId xmlns:p14="http://schemas.microsoft.com/office/powerpoint/2010/main" val="4130488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29B84-E478-44FB-8489-3CB5B186DB74}"/>
              </a:ext>
            </a:extLst>
          </p:cNvPr>
          <p:cNvSpPr txBox="1">
            <a:spLocks/>
          </p:cNvSpPr>
          <p:nvPr/>
        </p:nvSpPr>
        <p:spPr>
          <a:xfrm>
            <a:off x="423550" y="445663"/>
            <a:ext cx="11611821" cy="1325563"/>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b="1" dirty="0"/>
              <a:t>Next Steps: perform western blot </a:t>
            </a:r>
          </a:p>
        </p:txBody>
      </p:sp>
      <p:sp>
        <p:nvSpPr>
          <p:cNvPr id="3" name="TextBox 2">
            <a:extLst>
              <a:ext uri="{FF2B5EF4-FFF2-40B4-BE49-F238E27FC236}">
                <a16:creationId xmlns:a16="http://schemas.microsoft.com/office/drawing/2014/main" id="{6001D76C-DF41-43B4-BED7-B217D9E0A14B}"/>
              </a:ext>
            </a:extLst>
          </p:cNvPr>
          <p:cNvSpPr txBox="1"/>
          <p:nvPr/>
        </p:nvSpPr>
        <p:spPr>
          <a:xfrm>
            <a:off x="915848" y="1448588"/>
            <a:ext cx="4682312" cy="2954655"/>
          </a:xfrm>
          <a:prstGeom prst="rect">
            <a:avLst/>
          </a:prstGeom>
          <a:noFill/>
        </p:spPr>
        <p:txBody>
          <a:bodyPr wrap="square" rtlCol="0">
            <a:spAutoFit/>
          </a:bodyPr>
          <a:lstStyle/>
          <a:p>
            <a:pPr marL="342900" indent="-342900">
              <a:buFont typeface="Arial" panose="020B0604020202020204" pitchFamily="34" charset="0"/>
              <a:buChar char="•"/>
            </a:pPr>
            <a:r>
              <a:rPr lang="en-US" sz="2400" dirty="0"/>
              <a:t>Determine if rpsU3 has higher levels of tul4</a:t>
            </a:r>
          </a:p>
          <a:p>
            <a:endParaRPr lang="en-US" sz="2400" dirty="0"/>
          </a:p>
          <a:p>
            <a:pPr marL="342900" indent="-342900">
              <a:buFont typeface="Arial" panose="020B0604020202020204" pitchFamily="34" charset="0"/>
              <a:buChar char="•"/>
            </a:pPr>
            <a:r>
              <a:rPr lang="en-US" sz="2400" dirty="0"/>
              <a:t>Measure </a:t>
            </a:r>
            <a:r>
              <a:rPr lang="en-US" sz="2400" dirty="0" err="1"/>
              <a:t>NLuc</a:t>
            </a:r>
            <a:r>
              <a:rPr lang="en-US" sz="2400" dirty="0"/>
              <a:t>/tul4 ratios for each class of ribosome</a:t>
            </a:r>
          </a:p>
          <a:p>
            <a:r>
              <a:rPr lang="en-US" sz="2400" dirty="0"/>
              <a:t> </a:t>
            </a:r>
          </a:p>
          <a:p>
            <a:pPr marL="342900" indent="-342900">
              <a:buFont typeface="Arial" panose="020B0604020202020204" pitchFamily="34" charset="0"/>
              <a:buChar char="•"/>
            </a:pPr>
            <a:r>
              <a:rPr lang="en-US" sz="2400" dirty="0"/>
              <a:t>Repeat assay</a:t>
            </a: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965533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DD04C-5909-4D7D-A1F6-515FD3CA86FA}"/>
              </a:ext>
            </a:extLst>
          </p:cNvPr>
          <p:cNvSpPr>
            <a:spLocks noGrp="1"/>
          </p:cNvSpPr>
          <p:nvPr>
            <p:ph type="title"/>
          </p:nvPr>
        </p:nvSpPr>
        <p:spPr/>
        <p:txBody>
          <a:bodyPr/>
          <a:lstStyle/>
          <a:p>
            <a:r>
              <a:rPr lang="en-US" i="1" dirty="0" err="1"/>
              <a:t>Francisella</a:t>
            </a:r>
            <a:r>
              <a:rPr lang="en-US" i="1" dirty="0"/>
              <a:t> </a:t>
            </a:r>
            <a:r>
              <a:rPr lang="en-US" i="1" dirty="0" err="1"/>
              <a:t>tularensis</a:t>
            </a:r>
            <a:endParaRPr lang="en-US" dirty="0"/>
          </a:p>
        </p:txBody>
      </p:sp>
      <p:pic>
        <p:nvPicPr>
          <p:cNvPr id="1026" name="Picture 2" descr="Francisella tularensis - Wikipedia">
            <a:extLst>
              <a:ext uri="{FF2B5EF4-FFF2-40B4-BE49-F238E27FC236}">
                <a16:creationId xmlns:a16="http://schemas.microsoft.com/office/drawing/2014/main" id="{7E77AB2C-D7DC-4A37-89CE-C59C5B2AE76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99969" y="1940182"/>
            <a:ext cx="3840445" cy="40227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8353DF0-CB24-4AB6-A7E8-5374A7EE6C28}"/>
              </a:ext>
            </a:extLst>
          </p:cNvPr>
          <p:cNvSpPr txBox="1"/>
          <p:nvPr/>
        </p:nvSpPr>
        <p:spPr>
          <a:xfrm>
            <a:off x="1097280" y="2083323"/>
            <a:ext cx="5495826" cy="3231654"/>
          </a:xfrm>
          <a:prstGeom prst="rect">
            <a:avLst/>
          </a:prstGeom>
          <a:noFill/>
        </p:spPr>
        <p:txBody>
          <a:bodyPr wrap="square" rtlCol="0">
            <a:spAutoFit/>
          </a:bodyPr>
          <a:lstStyle/>
          <a:p>
            <a:pPr marL="285750" indent="-285750">
              <a:buFont typeface="Arial" panose="020B0604020202020204" pitchFamily="34" charset="0"/>
              <a:buChar char="•"/>
            </a:pPr>
            <a:r>
              <a:rPr lang="en-US" sz="2400" dirty="0"/>
              <a:t>Gram negative bacterium</a:t>
            </a:r>
          </a:p>
          <a:p>
            <a:endParaRPr lang="en-US" sz="2400" dirty="0"/>
          </a:p>
          <a:p>
            <a:pPr marL="285750" indent="-285750">
              <a:buFont typeface="Arial" panose="020B0604020202020204" pitchFamily="34" charset="0"/>
              <a:buChar char="•"/>
            </a:pPr>
            <a:r>
              <a:rPr lang="en-US" sz="2400" dirty="0"/>
              <a:t>Causes tularemia</a:t>
            </a:r>
          </a:p>
          <a:p>
            <a:endParaRPr lang="en-US" sz="2400" dirty="0"/>
          </a:p>
          <a:p>
            <a:pPr marL="285750" indent="-285750">
              <a:buFont typeface="Arial" panose="020B0604020202020204" pitchFamily="34" charset="0"/>
              <a:buChar char="•"/>
            </a:pPr>
            <a:r>
              <a:rPr lang="en-US" sz="2400" dirty="0"/>
              <a:t>Highly infectious</a:t>
            </a:r>
          </a:p>
          <a:p>
            <a:endParaRPr lang="en-US" sz="2400" dirty="0"/>
          </a:p>
          <a:p>
            <a:pPr marL="285750" indent="-285750">
              <a:buFont typeface="Arial" panose="020B0604020202020204" pitchFamily="34" charset="0"/>
              <a:buChar char="•"/>
            </a:pPr>
            <a:r>
              <a:rPr lang="en-US" sz="2400" dirty="0"/>
              <a:t>Potential bioweapon</a:t>
            </a:r>
          </a:p>
          <a:p>
            <a:endParaRPr lang="en-US" dirty="0"/>
          </a:p>
          <a:p>
            <a:pPr marL="285750"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DCEB0DCC-780D-45A0-AC29-60589FD25F99}"/>
              </a:ext>
            </a:extLst>
          </p:cNvPr>
          <p:cNvSpPr txBox="1"/>
          <p:nvPr/>
        </p:nvSpPr>
        <p:spPr>
          <a:xfrm>
            <a:off x="7637297" y="5962907"/>
            <a:ext cx="5329989" cy="369332"/>
          </a:xfrm>
          <a:prstGeom prst="rect">
            <a:avLst/>
          </a:prstGeom>
          <a:noFill/>
        </p:spPr>
        <p:txBody>
          <a:bodyPr wrap="square" rtlCol="0">
            <a:spAutoFit/>
          </a:bodyPr>
          <a:lstStyle/>
          <a:p>
            <a:r>
              <a:rPr lang="en-US" dirty="0"/>
              <a:t>Fischer, PNAS cover, 2006</a:t>
            </a:r>
          </a:p>
        </p:txBody>
      </p:sp>
    </p:spTree>
    <p:extLst>
      <p:ext uri="{BB962C8B-B14F-4D97-AF65-F5344CB8AC3E}">
        <p14:creationId xmlns:p14="http://schemas.microsoft.com/office/powerpoint/2010/main" val="1201797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9A447-5D38-47A3-8478-5CF84F4F2C95}"/>
              </a:ext>
            </a:extLst>
          </p:cNvPr>
          <p:cNvSpPr>
            <a:spLocks noGrp="1"/>
          </p:cNvSpPr>
          <p:nvPr>
            <p:ph type="title"/>
          </p:nvPr>
        </p:nvSpPr>
        <p:spPr>
          <a:xfrm>
            <a:off x="1066800" y="0"/>
            <a:ext cx="10058400" cy="1450757"/>
          </a:xfrm>
        </p:spPr>
        <p:txBody>
          <a:bodyPr>
            <a:normAutofit/>
          </a:bodyPr>
          <a:lstStyle/>
          <a:p>
            <a:r>
              <a:rPr lang="en-US" sz="3600" b="1" i="1" dirty="0"/>
              <a:t>F. </a:t>
            </a:r>
            <a:r>
              <a:rPr lang="en-US" sz="3600" b="1" i="1" dirty="0" err="1"/>
              <a:t>tularensis</a:t>
            </a:r>
            <a:r>
              <a:rPr lang="en-US" sz="3600" b="1" dirty="0"/>
              <a:t> encodes three homologs of bS21 </a:t>
            </a:r>
          </a:p>
        </p:txBody>
      </p:sp>
      <p:sp>
        <p:nvSpPr>
          <p:cNvPr id="7" name="TextBox 6">
            <a:extLst>
              <a:ext uri="{FF2B5EF4-FFF2-40B4-BE49-F238E27FC236}">
                <a16:creationId xmlns:a16="http://schemas.microsoft.com/office/drawing/2014/main" id="{FED70392-8DF2-402B-81F9-1B2AA9B16714}"/>
              </a:ext>
            </a:extLst>
          </p:cNvPr>
          <p:cNvSpPr txBox="1"/>
          <p:nvPr/>
        </p:nvSpPr>
        <p:spPr>
          <a:xfrm>
            <a:off x="1056622" y="2187018"/>
            <a:ext cx="3521854" cy="3970318"/>
          </a:xfrm>
          <a:prstGeom prst="rect">
            <a:avLst/>
          </a:prstGeom>
          <a:noFill/>
        </p:spPr>
        <p:txBody>
          <a:bodyPr wrap="square" rtlCol="0">
            <a:spAutoFit/>
          </a:bodyPr>
          <a:lstStyle/>
          <a:p>
            <a:pPr marL="285750" indent="-285750">
              <a:buFont typeface="Arial" panose="020B0604020202020204" pitchFamily="34" charset="0"/>
              <a:buChar char="•"/>
            </a:pPr>
            <a:r>
              <a:rPr lang="en-US" sz="2400" dirty="0"/>
              <a:t>Ribosomal protein</a:t>
            </a:r>
          </a:p>
          <a:p>
            <a:endParaRPr lang="en-US" sz="2400" dirty="0"/>
          </a:p>
          <a:p>
            <a:pPr marL="285750" indent="-285750">
              <a:buFont typeface="Arial" panose="020B0604020202020204" pitchFamily="34" charset="0"/>
              <a:buChar char="•"/>
            </a:pPr>
            <a:r>
              <a:rPr lang="en-US" sz="2400" dirty="0"/>
              <a:t>Plays role in translation initiation</a:t>
            </a:r>
          </a:p>
          <a:p>
            <a:endParaRPr lang="en-US" sz="2400" dirty="0"/>
          </a:p>
          <a:p>
            <a:pPr marL="285750" indent="-285750">
              <a:buFont typeface="Arial" panose="020B0604020202020204" pitchFamily="34" charset="0"/>
              <a:buChar char="•"/>
            </a:pPr>
            <a:r>
              <a:rPr lang="en-US" sz="2400" dirty="0"/>
              <a:t>bS21-2 has been shown to play a role in virulence</a:t>
            </a:r>
          </a:p>
          <a:p>
            <a:endParaRPr lang="en-US" sz="24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grpSp>
        <p:nvGrpSpPr>
          <p:cNvPr id="8" name="Group 7">
            <a:extLst>
              <a:ext uri="{FF2B5EF4-FFF2-40B4-BE49-F238E27FC236}">
                <a16:creationId xmlns:a16="http://schemas.microsoft.com/office/drawing/2014/main" id="{2ED18921-B8B5-4817-AA41-78E411598C1B}"/>
              </a:ext>
            </a:extLst>
          </p:cNvPr>
          <p:cNvGrpSpPr/>
          <p:nvPr/>
        </p:nvGrpSpPr>
        <p:grpSpPr>
          <a:xfrm>
            <a:off x="4429760" y="2187018"/>
            <a:ext cx="7498080" cy="3600986"/>
            <a:chOff x="1351178" y="2413576"/>
            <a:chExt cx="10002622" cy="3855720"/>
          </a:xfrm>
        </p:grpSpPr>
        <p:pic>
          <p:nvPicPr>
            <p:cNvPr id="9" name="Picture 8">
              <a:extLst>
                <a:ext uri="{FF2B5EF4-FFF2-40B4-BE49-F238E27FC236}">
                  <a16:creationId xmlns:a16="http://schemas.microsoft.com/office/drawing/2014/main" id="{C67ECECA-4FCE-4DCE-BE78-747548F917B9}"/>
                </a:ext>
              </a:extLst>
            </p:cNvPr>
            <p:cNvPicPr>
              <a:picLocks noChangeAspect="1"/>
            </p:cNvPicPr>
            <p:nvPr/>
          </p:nvPicPr>
          <p:blipFill rotWithShape="1">
            <a:blip r:embed="rId3">
              <a:extLst>
                <a:ext uri="{28A0092B-C50C-407E-A947-70E740481C1C}">
                  <a14:useLocalDpi xmlns:a14="http://schemas.microsoft.com/office/drawing/2010/main" val="0"/>
                </a:ext>
              </a:extLst>
            </a:blip>
            <a:srcRect l="5624" t="3111" r="26375" b="2445"/>
            <a:stretch/>
          </p:blipFill>
          <p:spPr>
            <a:xfrm>
              <a:off x="1351178" y="2413576"/>
              <a:ext cx="4935322" cy="3855720"/>
            </a:xfrm>
            <a:prstGeom prst="rect">
              <a:avLst/>
            </a:prstGeom>
          </p:spPr>
        </p:pic>
        <p:pic>
          <p:nvPicPr>
            <p:cNvPr id="10" name="Picture 9">
              <a:extLst>
                <a:ext uri="{FF2B5EF4-FFF2-40B4-BE49-F238E27FC236}">
                  <a16:creationId xmlns:a16="http://schemas.microsoft.com/office/drawing/2014/main" id="{4BA9854A-C3A8-463E-984E-4107E6891D42}"/>
                </a:ext>
              </a:extLst>
            </p:cNvPr>
            <p:cNvPicPr>
              <a:picLocks noChangeAspect="1"/>
            </p:cNvPicPr>
            <p:nvPr/>
          </p:nvPicPr>
          <p:blipFill rotWithShape="1">
            <a:blip r:embed="rId4">
              <a:extLst>
                <a:ext uri="{28A0092B-C50C-407E-A947-70E740481C1C}">
                  <a14:useLocalDpi xmlns:a14="http://schemas.microsoft.com/office/drawing/2010/main" val="0"/>
                </a:ext>
              </a:extLst>
            </a:blip>
            <a:srcRect l="2375" t="1540" r="24625"/>
            <a:stretch/>
          </p:blipFill>
          <p:spPr>
            <a:xfrm>
              <a:off x="6271681" y="2413576"/>
              <a:ext cx="5082119" cy="3855720"/>
            </a:xfrm>
            <a:prstGeom prst="rect">
              <a:avLst/>
            </a:prstGeom>
          </p:spPr>
        </p:pic>
      </p:grpSp>
    </p:spTree>
    <p:extLst>
      <p:ext uri="{BB962C8B-B14F-4D97-AF65-F5344CB8AC3E}">
        <p14:creationId xmlns:p14="http://schemas.microsoft.com/office/powerpoint/2010/main" val="1411228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E53BA-B60B-432B-A28F-475D4AD38747}"/>
              </a:ext>
            </a:extLst>
          </p:cNvPr>
          <p:cNvSpPr>
            <a:spLocks noGrp="1"/>
          </p:cNvSpPr>
          <p:nvPr>
            <p:ph type="title"/>
          </p:nvPr>
        </p:nvSpPr>
        <p:spPr>
          <a:xfrm>
            <a:off x="596894" y="-72887"/>
            <a:ext cx="11579130" cy="1450757"/>
          </a:xfrm>
        </p:spPr>
        <p:txBody>
          <a:bodyPr>
            <a:normAutofit/>
          </a:bodyPr>
          <a:lstStyle/>
          <a:p>
            <a:r>
              <a:rPr lang="en-US" sz="3600" b="1" i="1" dirty="0">
                <a:solidFill>
                  <a:schemeClr val="tx1"/>
                </a:solidFill>
              </a:rPr>
              <a:t>F. tularensis </a:t>
            </a:r>
            <a:r>
              <a:rPr lang="en-US" sz="3600" b="1" dirty="0">
                <a:solidFill>
                  <a:schemeClr val="tx1"/>
                </a:solidFill>
              </a:rPr>
              <a:t>has heterogeneous populations of ribosomes</a:t>
            </a:r>
            <a:endParaRPr lang="en-US" sz="3600" b="1" i="1" dirty="0">
              <a:solidFill>
                <a:schemeClr val="tx1"/>
              </a:solidFill>
            </a:endParaRPr>
          </a:p>
        </p:txBody>
      </p:sp>
      <p:grpSp>
        <p:nvGrpSpPr>
          <p:cNvPr id="4" name="Group 3">
            <a:extLst>
              <a:ext uri="{FF2B5EF4-FFF2-40B4-BE49-F238E27FC236}">
                <a16:creationId xmlns:a16="http://schemas.microsoft.com/office/drawing/2014/main" id="{2A1F6859-2CA6-4D08-9BA8-65289EB3ECC2}"/>
              </a:ext>
            </a:extLst>
          </p:cNvPr>
          <p:cNvGrpSpPr/>
          <p:nvPr/>
        </p:nvGrpSpPr>
        <p:grpSpPr>
          <a:xfrm>
            <a:off x="596894" y="4937208"/>
            <a:ext cx="1758050" cy="754680"/>
            <a:chOff x="7425086" y="5372090"/>
            <a:chExt cx="1084733" cy="438774"/>
          </a:xfrm>
        </p:grpSpPr>
        <p:cxnSp>
          <p:nvCxnSpPr>
            <p:cNvPr id="5" name="Straight Connector 4">
              <a:extLst>
                <a:ext uri="{FF2B5EF4-FFF2-40B4-BE49-F238E27FC236}">
                  <a16:creationId xmlns:a16="http://schemas.microsoft.com/office/drawing/2014/main" id="{08CF31FC-A688-4259-9D46-AC4A242F097D}"/>
                </a:ext>
              </a:extLst>
            </p:cNvPr>
            <p:cNvCxnSpPr>
              <a:cxnSpLocks/>
            </p:cNvCxnSpPr>
            <p:nvPr/>
          </p:nvCxnSpPr>
          <p:spPr>
            <a:xfrm>
              <a:off x="7425086" y="5810863"/>
              <a:ext cx="1084733" cy="1"/>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7EA30759-068C-472C-A603-61E96E0C0612}"/>
                </a:ext>
              </a:extLst>
            </p:cNvPr>
            <p:cNvSpPr/>
            <p:nvPr/>
          </p:nvSpPr>
          <p:spPr>
            <a:xfrm>
              <a:off x="7622191" y="5604953"/>
              <a:ext cx="585017" cy="205909"/>
            </a:xfrm>
            <a:prstGeom prst="rect">
              <a:avLst/>
            </a:prstGeom>
            <a:solidFill>
              <a:srgbClr val="FFC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p>
          </p:txBody>
        </p:sp>
        <p:sp>
          <p:nvSpPr>
            <p:cNvPr id="7" name="TextBox 6">
              <a:extLst>
                <a:ext uri="{FF2B5EF4-FFF2-40B4-BE49-F238E27FC236}">
                  <a16:creationId xmlns:a16="http://schemas.microsoft.com/office/drawing/2014/main" id="{E1C12214-8D38-4EC7-80B6-EA689D27FD6A}"/>
                </a:ext>
              </a:extLst>
            </p:cNvPr>
            <p:cNvSpPr txBox="1"/>
            <p:nvPr/>
          </p:nvSpPr>
          <p:spPr>
            <a:xfrm>
              <a:off x="7627894" y="5372090"/>
              <a:ext cx="686611" cy="250519"/>
            </a:xfrm>
            <a:prstGeom prst="rect">
              <a:avLst/>
            </a:prstGeom>
            <a:noFill/>
          </p:spPr>
          <p:txBody>
            <a:bodyPr wrap="none" rtlCol="0">
              <a:spAutoFit/>
            </a:bodyPr>
            <a:lstStyle/>
            <a:p>
              <a:r>
                <a:rPr lang="en-US" sz="2200" b="1" dirty="0">
                  <a:latin typeface="Century Gothic" charset="0"/>
                  <a:ea typeface="Century Gothic" charset="0"/>
                  <a:cs typeface="Century Gothic" charset="0"/>
                </a:rPr>
                <a:t>bS21-3</a:t>
              </a:r>
            </a:p>
          </p:txBody>
        </p:sp>
      </p:grpSp>
      <p:grpSp>
        <p:nvGrpSpPr>
          <p:cNvPr id="20" name="Group 19">
            <a:extLst>
              <a:ext uri="{FF2B5EF4-FFF2-40B4-BE49-F238E27FC236}">
                <a16:creationId xmlns:a16="http://schemas.microsoft.com/office/drawing/2014/main" id="{2E048DBC-AACB-408C-8C50-DDE4C175BC67}"/>
              </a:ext>
            </a:extLst>
          </p:cNvPr>
          <p:cNvGrpSpPr/>
          <p:nvPr/>
        </p:nvGrpSpPr>
        <p:grpSpPr>
          <a:xfrm>
            <a:off x="735866" y="2018302"/>
            <a:ext cx="2936568" cy="719397"/>
            <a:chOff x="88488" y="5278912"/>
            <a:chExt cx="2433484" cy="531952"/>
          </a:xfrm>
        </p:grpSpPr>
        <p:sp>
          <p:nvSpPr>
            <p:cNvPr id="21" name="Rectangle 20">
              <a:extLst>
                <a:ext uri="{FF2B5EF4-FFF2-40B4-BE49-F238E27FC236}">
                  <a16:creationId xmlns:a16="http://schemas.microsoft.com/office/drawing/2014/main" id="{7B2E7CE3-F39D-4A4B-ACA3-EB10B9F81FF5}"/>
                </a:ext>
              </a:extLst>
            </p:cNvPr>
            <p:cNvSpPr/>
            <p:nvPr/>
          </p:nvSpPr>
          <p:spPr>
            <a:xfrm>
              <a:off x="339211" y="55748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cxnSp>
          <p:nvCxnSpPr>
            <p:cNvPr id="22" name="Straight Connector 21">
              <a:extLst>
                <a:ext uri="{FF2B5EF4-FFF2-40B4-BE49-F238E27FC236}">
                  <a16:creationId xmlns:a16="http://schemas.microsoft.com/office/drawing/2014/main" id="{77643CB9-90A7-4CC8-A41E-313561290D5F}"/>
                </a:ext>
              </a:extLst>
            </p:cNvPr>
            <p:cNvCxnSpPr/>
            <p:nvPr/>
          </p:nvCxnSpPr>
          <p:spPr>
            <a:xfrm>
              <a:off x="88488" y="5810864"/>
              <a:ext cx="2433484" cy="0"/>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id="{7D856861-AF5D-4CD7-A60D-617A009C7AD6}"/>
                </a:ext>
              </a:extLst>
            </p:cNvPr>
            <p:cNvSpPr/>
            <p:nvPr/>
          </p:nvSpPr>
          <p:spPr>
            <a:xfrm>
              <a:off x="1597743" y="5574890"/>
              <a:ext cx="585017" cy="235974"/>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24" name="TextBox 23">
              <a:extLst>
                <a:ext uri="{FF2B5EF4-FFF2-40B4-BE49-F238E27FC236}">
                  <a16:creationId xmlns:a16="http://schemas.microsoft.com/office/drawing/2014/main" id="{E2F19A2F-905C-4516-8C8C-A111EFB6A789}"/>
                </a:ext>
              </a:extLst>
            </p:cNvPr>
            <p:cNvSpPr txBox="1"/>
            <p:nvPr/>
          </p:nvSpPr>
          <p:spPr>
            <a:xfrm>
              <a:off x="1548736" y="5278912"/>
              <a:ext cx="922163" cy="318616"/>
            </a:xfrm>
            <a:prstGeom prst="rect">
              <a:avLst/>
            </a:prstGeom>
            <a:noFill/>
          </p:spPr>
          <p:txBody>
            <a:bodyPr wrap="none" rtlCol="0">
              <a:spAutoFit/>
            </a:bodyPr>
            <a:lstStyle/>
            <a:p>
              <a:r>
                <a:rPr lang="en-US" sz="2200" b="1" dirty="0">
                  <a:latin typeface="Century Gothic" charset="0"/>
                  <a:ea typeface="Century Gothic" charset="0"/>
                  <a:cs typeface="Century Gothic" charset="0"/>
                </a:rPr>
                <a:t>bS21-1</a:t>
              </a:r>
            </a:p>
          </p:txBody>
        </p:sp>
        <p:sp>
          <p:nvSpPr>
            <p:cNvPr id="25" name="TextBox 24">
              <a:extLst>
                <a:ext uri="{FF2B5EF4-FFF2-40B4-BE49-F238E27FC236}">
                  <a16:creationId xmlns:a16="http://schemas.microsoft.com/office/drawing/2014/main" id="{064A10EE-B828-4FFB-A0D3-BCF1874F8F26}"/>
                </a:ext>
              </a:extLst>
            </p:cNvPr>
            <p:cNvSpPr txBox="1"/>
            <p:nvPr/>
          </p:nvSpPr>
          <p:spPr>
            <a:xfrm>
              <a:off x="552432" y="5508064"/>
              <a:ext cx="698117" cy="291512"/>
            </a:xfrm>
            <a:prstGeom prst="rect">
              <a:avLst/>
            </a:prstGeom>
            <a:noFill/>
          </p:spPr>
          <p:txBody>
            <a:bodyPr wrap="none" rtlCol="0">
              <a:spAutoFit/>
            </a:bodyPr>
            <a:lstStyle/>
            <a:p>
              <a:r>
                <a:rPr lang="en-US" sz="2200" i="1" dirty="0" err="1">
                  <a:latin typeface="Century Gothic" charset="0"/>
                  <a:ea typeface="Century Gothic" charset="0"/>
                  <a:cs typeface="Century Gothic" charset="0"/>
                </a:rPr>
                <a:t>cspC</a:t>
              </a:r>
              <a:endParaRPr lang="en-US" sz="2200" i="1" dirty="0">
                <a:latin typeface="Century Gothic" charset="0"/>
                <a:ea typeface="Century Gothic" charset="0"/>
                <a:cs typeface="Century Gothic" charset="0"/>
              </a:endParaRPr>
            </a:p>
          </p:txBody>
        </p:sp>
      </p:grpSp>
      <p:grpSp>
        <p:nvGrpSpPr>
          <p:cNvPr id="3" name="Group 2">
            <a:extLst>
              <a:ext uri="{FF2B5EF4-FFF2-40B4-BE49-F238E27FC236}">
                <a16:creationId xmlns:a16="http://schemas.microsoft.com/office/drawing/2014/main" id="{1B92F4DE-56FB-4C41-A4C7-C875F904ED82}"/>
              </a:ext>
            </a:extLst>
          </p:cNvPr>
          <p:cNvGrpSpPr/>
          <p:nvPr/>
        </p:nvGrpSpPr>
        <p:grpSpPr>
          <a:xfrm>
            <a:off x="596895" y="3374103"/>
            <a:ext cx="6271992" cy="737111"/>
            <a:chOff x="375074" y="3280766"/>
            <a:chExt cx="7597803" cy="943949"/>
          </a:xfrm>
        </p:grpSpPr>
        <p:grpSp>
          <p:nvGrpSpPr>
            <p:cNvPr id="10" name="Group 9">
              <a:extLst>
                <a:ext uri="{FF2B5EF4-FFF2-40B4-BE49-F238E27FC236}">
                  <a16:creationId xmlns:a16="http://schemas.microsoft.com/office/drawing/2014/main" id="{AECAF56C-1FF8-461B-A083-A9E4DBA1F9D0}"/>
                </a:ext>
              </a:extLst>
            </p:cNvPr>
            <p:cNvGrpSpPr/>
            <p:nvPr/>
          </p:nvGrpSpPr>
          <p:grpSpPr>
            <a:xfrm>
              <a:off x="745050" y="3280766"/>
              <a:ext cx="6800784" cy="910881"/>
              <a:chOff x="2909842" y="5611675"/>
              <a:chExt cx="3936521" cy="484537"/>
            </a:xfrm>
          </p:grpSpPr>
          <p:sp>
            <p:nvSpPr>
              <p:cNvPr id="11" name="TextBox 10">
                <a:extLst>
                  <a:ext uri="{FF2B5EF4-FFF2-40B4-BE49-F238E27FC236}">
                    <a16:creationId xmlns:a16="http://schemas.microsoft.com/office/drawing/2014/main" id="{AE96A1C4-9A3A-4524-9FFE-C7D1B7CA94B8}"/>
                  </a:ext>
                </a:extLst>
              </p:cNvPr>
              <p:cNvSpPr txBox="1"/>
              <p:nvPr/>
            </p:nvSpPr>
            <p:spPr>
              <a:xfrm>
                <a:off x="2915421" y="5611675"/>
                <a:ext cx="780289" cy="293524"/>
              </a:xfrm>
              <a:prstGeom prst="rect">
                <a:avLst/>
              </a:prstGeom>
              <a:noFill/>
            </p:spPr>
            <p:txBody>
              <a:bodyPr wrap="none" rtlCol="0">
                <a:spAutoFit/>
              </a:bodyPr>
              <a:lstStyle/>
              <a:p>
                <a:r>
                  <a:rPr lang="en-US" sz="2200" b="1" dirty="0">
                    <a:latin typeface="Century Gothic" charset="0"/>
                    <a:ea typeface="Century Gothic" charset="0"/>
                    <a:cs typeface="Century Gothic" charset="0"/>
                  </a:rPr>
                  <a:t>bS21-2</a:t>
                </a:r>
              </a:p>
            </p:txBody>
          </p:sp>
          <p:sp>
            <p:nvSpPr>
              <p:cNvPr id="12" name="Rectangle 11">
                <a:extLst>
                  <a:ext uri="{FF2B5EF4-FFF2-40B4-BE49-F238E27FC236}">
                    <a16:creationId xmlns:a16="http://schemas.microsoft.com/office/drawing/2014/main" id="{2C00F6EE-7F1E-4C55-9248-A39881C85FB4}"/>
                  </a:ext>
                </a:extLst>
              </p:cNvPr>
              <p:cNvSpPr/>
              <p:nvPr/>
            </p:nvSpPr>
            <p:spPr>
              <a:xfrm>
                <a:off x="4335968" y="58542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14" name="Rectangle 13">
                <a:extLst>
                  <a:ext uri="{FF2B5EF4-FFF2-40B4-BE49-F238E27FC236}">
                    <a16:creationId xmlns:a16="http://schemas.microsoft.com/office/drawing/2014/main" id="{535FAEE5-7563-4F02-A146-3EBF747ABDC8}"/>
                  </a:ext>
                </a:extLst>
              </p:cNvPr>
              <p:cNvSpPr/>
              <p:nvPr/>
            </p:nvSpPr>
            <p:spPr>
              <a:xfrm>
                <a:off x="2909842" y="5854289"/>
                <a:ext cx="585017" cy="235974"/>
              </a:xfrm>
              <a:prstGeom prst="rect">
                <a:avLst/>
              </a:prstGeom>
              <a:solidFill>
                <a:srgbClr val="7030A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15" name="Rectangle 14">
                <a:extLst>
                  <a:ext uri="{FF2B5EF4-FFF2-40B4-BE49-F238E27FC236}">
                    <a16:creationId xmlns:a16="http://schemas.microsoft.com/office/drawing/2014/main" id="{188F732B-9348-4CEA-AC35-5AB68F45D103}"/>
                  </a:ext>
                </a:extLst>
              </p:cNvPr>
              <p:cNvSpPr/>
              <p:nvPr/>
            </p:nvSpPr>
            <p:spPr>
              <a:xfrm>
                <a:off x="5636995" y="58542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16" name="TextBox 15">
                <a:extLst>
                  <a:ext uri="{FF2B5EF4-FFF2-40B4-BE49-F238E27FC236}">
                    <a16:creationId xmlns:a16="http://schemas.microsoft.com/office/drawing/2014/main" id="{A15446D8-3622-4E5E-932B-72EC3FC94227}"/>
                  </a:ext>
                </a:extLst>
              </p:cNvPr>
              <p:cNvSpPr txBox="1"/>
              <p:nvPr/>
            </p:nvSpPr>
            <p:spPr>
              <a:xfrm>
                <a:off x="4572301" y="5821692"/>
                <a:ext cx="649762" cy="268555"/>
              </a:xfrm>
              <a:prstGeom prst="rect">
                <a:avLst/>
              </a:prstGeom>
              <a:noFill/>
            </p:spPr>
            <p:txBody>
              <a:bodyPr wrap="none" rtlCol="0">
                <a:spAutoFit/>
              </a:bodyPr>
              <a:lstStyle/>
              <a:p>
                <a:r>
                  <a:rPr lang="en-US" sz="2200" i="1" dirty="0" err="1">
                    <a:latin typeface="Century Gothic" charset="0"/>
                    <a:ea typeface="Century Gothic" charset="0"/>
                    <a:cs typeface="Century Gothic" charset="0"/>
                  </a:rPr>
                  <a:t>dnaG</a:t>
                </a:r>
                <a:endParaRPr lang="en-US" sz="2200" i="1" dirty="0">
                  <a:latin typeface="Century Gothic" charset="0"/>
                  <a:ea typeface="Century Gothic" charset="0"/>
                  <a:cs typeface="Century Gothic" charset="0"/>
                </a:endParaRPr>
              </a:p>
            </p:txBody>
          </p:sp>
          <p:sp>
            <p:nvSpPr>
              <p:cNvPr id="17" name="TextBox 16">
                <a:extLst>
                  <a:ext uri="{FF2B5EF4-FFF2-40B4-BE49-F238E27FC236}">
                    <a16:creationId xmlns:a16="http://schemas.microsoft.com/office/drawing/2014/main" id="{E02D3E7D-9689-4562-8B40-67790DECDAED}"/>
                  </a:ext>
                </a:extLst>
              </p:cNvPr>
              <p:cNvSpPr txBox="1"/>
              <p:nvPr/>
            </p:nvSpPr>
            <p:spPr>
              <a:xfrm>
                <a:off x="5931980" y="5827655"/>
                <a:ext cx="563296" cy="268555"/>
              </a:xfrm>
              <a:prstGeom prst="rect">
                <a:avLst/>
              </a:prstGeom>
              <a:noFill/>
            </p:spPr>
            <p:txBody>
              <a:bodyPr wrap="none" rtlCol="0">
                <a:spAutoFit/>
              </a:bodyPr>
              <a:lstStyle/>
              <a:p>
                <a:r>
                  <a:rPr lang="en-US" sz="2200" i="1" dirty="0" err="1">
                    <a:latin typeface="Century Gothic" charset="0"/>
                    <a:ea typeface="Century Gothic" charset="0"/>
                    <a:cs typeface="Century Gothic" charset="0"/>
                  </a:rPr>
                  <a:t>rpoD</a:t>
                </a:r>
                <a:endParaRPr lang="en-US" sz="2200" i="1" dirty="0">
                  <a:latin typeface="Century Gothic" charset="0"/>
                  <a:ea typeface="Century Gothic" charset="0"/>
                  <a:cs typeface="Century Gothic" charset="0"/>
                </a:endParaRPr>
              </a:p>
            </p:txBody>
          </p:sp>
          <p:sp>
            <p:nvSpPr>
              <p:cNvPr id="18" name="Rectangle 17">
                <a:extLst>
                  <a:ext uri="{FF2B5EF4-FFF2-40B4-BE49-F238E27FC236}">
                    <a16:creationId xmlns:a16="http://schemas.microsoft.com/office/drawing/2014/main" id="{698352D2-02F1-4B41-AB6B-BF6EFBDA8EFF}"/>
                  </a:ext>
                </a:extLst>
              </p:cNvPr>
              <p:cNvSpPr/>
              <p:nvPr/>
            </p:nvSpPr>
            <p:spPr>
              <a:xfrm>
                <a:off x="3559285" y="5854289"/>
                <a:ext cx="702823"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19" name="TextBox 18">
                <a:extLst>
                  <a:ext uri="{FF2B5EF4-FFF2-40B4-BE49-F238E27FC236}">
                    <a16:creationId xmlns:a16="http://schemas.microsoft.com/office/drawing/2014/main" id="{97D9AC1B-7415-4C16-9C71-54E2633027CD}"/>
                  </a:ext>
                </a:extLst>
              </p:cNvPr>
              <p:cNvSpPr txBox="1"/>
              <p:nvPr/>
            </p:nvSpPr>
            <p:spPr>
              <a:xfrm>
                <a:off x="3609726" y="5827657"/>
                <a:ext cx="577004" cy="268555"/>
              </a:xfrm>
              <a:prstGeom prst="rect">
                <a:avLst/>
              </a:prstGeom>
              <a:noFill/>
            </p:spPr>
            <p:txBody>
              <a:bodyPr wrap="none" rtlCol="0">
                <a:spAutoFit/>
              </a:bodyPr>
              <a:lstStyle/>
              <a:p>
                <a:r>
                  <a:rPr lang="en-US" sz="2200" i="1" dirty="0" err="1">
                    <a:latin typeface="Century Gothic" charset="0"/>
                    <a:ea typeface="Century Gothic" charset="0"/>
                    <a:cs typeface="Century Gothic" charset="0"/>
                  </a:rPr>
                  <a:t>yqeY</a:t>
                </a:r>
                <a:endParaRPr lang="en-US" sz="2200" i="1" dirty="0">
                  <a:latin typeface="Century Gothic" charset="0"/>
                  <a:ea typeface="Century Gothic" charset="0"/>
                  <a:cs typeface="Century Gothic" charset="0"/>
                </a:endParaRPr>
              </a:p>
            </p:txBody>
          </p:sp>
        </p:grpSp>
        <p:cxnSp>
          <p:nvCxnSpPr>
            <p:cNvPr id="28" name="Straight Connector 27">
              <a:extLst>
                <a:ext uri="{FF2B5EF4-FFF2-40B4-BE49-F238E27FC236}">
                  <a16:creationId xmlns:a16="http://schemas.microsoft.com/office/drawing/2014/main" id="{E1B42F70-5F01-4312-AF86-B4DBBB375442}"/>
                </a:ext>
              </a:extLst>
            </p:cNvPr>
            <p:cNvCxnSpPr>
              <a:cxnSpLocks/>
            </p:cNvCxnSpPr>
            <p:nvPr/>
          </p:nvCxnSpPr>
          <p:spPr>
            <a:xfrm flipV="1">
              <a:off x="375074" y="4180502"/>
              <a:ext cx="7597803" cy="44213"/>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58180D8F-D048-4BEF-8F80-A8B6EBA848AE}"/>
              </a:ext>
            </a:extLst>
          </p:cNvPr>
          <p:cNvGrpSpPr/>
          <p:nvPr/>
        </p:nvGrpSpPr>
        <p:grpSpPr>
          <a:xfrm>
            <a:off x="8464650" y="3485310"/>
            <a:ext cx="1181434" cy="836294"/>
            <a:chOff x="5051905" y="2510640"/>
            <a:chExt cx="855722" cy="607249"/>
          </a:xfrm>
        </p:grpSpPr>
        <p:sp>
          <p:nvSpPr>
            <p:cNvPr id="33" name="Oval 32">
              <a:extLst>
                <a:ext uri="{FF2B5EF4-FFF2-40B4-BE49-F238E27FC236}">
                  <a16:creationId xmlns:a16="http://schemas.microsoft.com/office/drawing/2014/main" id="{2FCB74FF-4AC5-482D-B1BE-DE910D7B3D67}"/>
                </a:ext>
              </a:extLst>
            </p:cNvPr>
            <p:cNvSpPr/>
            <p:nvPr/>
          </p:nvSpPr>
          <p:spPr>
            <a:xfrm>
              <a:off x="5051905" y="2510640"/>
              <a:ext cx="855722" cy="501930"/>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E40CCC8A-D852-4567-95B6-21CCF7F1324A}"/>
                </a:ext>
              </a:extLst>
            </p:cNvPr>
            <p:cNvSpPr/>
            <p:nvPr/>
          </p:nvSpPr>
          <p:spPr>
            <a:xfrm>
              <a:off x="5127684" y="2835110"/>
              <a:ext cx="703551" cy="282779"/>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1A38816-C5AB-47A8-B64E-8C4BF67BE007}"/>
                </a:ext>
              </a:extLst>
            </p:cNvPr>
            <p:cNvSpPr/>
            <p:nvPr/>
          </p:nvSpPr>
          <p:spPr>
            <a:xfrm rot="21097913">
              <a:off x="5188155" y="2860054"/>
              <a:ext cx="311655" cy="128261"/>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2065D731-F3C7-4488-B4CA-0EBA6920B25D}"/>
              </a:ext>
            </a:extLst>
          </p:cNvPr>
          <p:cNvGrpSpPr/>
          <p:nvPr/>
        </p:nvGrpSpPr>
        <p:grpSpPr>
          <a:xfrm>
            <a:off x="8464650" y="1995829"/>
            <a:ext cx="1181434" cy="836294"/>
            <a:chOff x="5051905" y="2510640"/>
            <a:chExt cx="855722" cy="607249"/>
          </a:xfrm>
        </p:grpSpPr>
        <p:sp>
          <p:nvSpPr>
            <p:cNvPr id="45" name="Oval 44">
              <a:extLst>
                <a:ext uri="{FF2B5EF4-FFF2-40B4-BE49-F238E27FC236}">
                  <a16:creationId xmlns:a16="http://schemas.microsoft.com/office/drawing/2014/main" id="{A8F6B43F-F6D5-4489-959C-693A50B231B2}"/>
                </a:ext>
              </a:extLst>
            </p:cNvPr>
            <p:cNvSpPr/>
            <p:nvPr/>
          </p:nvSpPr>
          <p:spPr>
            <a:xfrm>
              <a:off x="5051905" y="2510640"/>
              <a:ext cx="855722" cy="501930"/>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12BA5138-47CD-427E-8EF7-4C3191BA99E7}"/>
                </a:ext>
              </a:extLst>
            </p:cNvPr>
            <p:cNvSpPr/>
            <p:nvPr/>
          </p:nvSpPr>
          <p:spPr>
            <a:xfrm>
              <a:off x="5127684" y="2835110"/>
              <a:ext cx="703551" cy="282779"/>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65BAB81-49C1-45A2-9803-17F535754FA7}"/>
                </a:ext>
              </a:extLst>
            </p:cNvPr>
            <p:cNvSpPr/>
            <p:nvPr/>
          </p:nvSpPr>
          <p:spPr>
            <a:xfrm rot="21097913">
              <a:off x="5188155" y="2860054"/>
              <a:ext cx="311655" cy="128261"/>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285EC0D3-9406-45FE-BA5C-F53DE6D6426F}"/>
              </a:ext>
            </a:extLst>
          </p:cNvPr>
          <p:cNvGrpSpPr/>
          <p:nvPr/>
        </p:nvGrpSpPr>
        <p:grpSpPr>
          <a:xfrm>
            <a:off x="8464650" y="5152651"/>
            <a:ext cx="1181434" cy="836296"/>
            <a:chOff x="5051905" y="2510639"/>
            <a:chExt cx="855722" cy="607250"/>
          </a:xfrm>
        </p:grpSpPr>
        <p:sp>
          <p:nvSpPr>
            <p:cNvPr id="57" name="Oval 56">
              <a:extLst>
                <a:ext uri="{FF2B5EF4-FFF2-40B4-BE49-F238E27FC236}">
                  <a16:creationId xmlns:a16="http://schemas.microsoft.com/office/drawing/2014/main" id="{D3B01E4A-7702-4367-A7A7-2CF3795E54EB}"/>
                </a:ext>
              </a:extLst>
            </p:cNvPr>
            <p:cNvSpPr/>
            <p:nvPr/>
          </p:nvSpPr>
          <p:spPr>
            <a:xfrm>
              <a:off x="5051905" y="2510639"/>
              <a:ext cx="855722" cy="501930"/>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7AA5ECDE-16FB-4D21-9015-14DBC0D5EF6D}"/>
                </a:ext>
              </a:extLst>
            </p:cNvPr>
            <p:cNvSpPr/>
            <p:nvPr/>
          </p:nvSpPr>
          <p:spPr>
            <a:xfrm>
              <a:off x="5127684" y="2835110"/>
              <a:ext cx="703551" cy="282779"/>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5BCC0233-5057-4269-BBB8-887D41089817}"/>
                </a:ext>
              </a:extLst>
            </p:cNvPr>
            <p:cNvSpPr/>
            <p:nvPr/>
          </p:nvSpPr>
          <p:spPr>
            <a:xfrm rot="21097913">
              <a:off x="5188155" y="2860054"/>
              <a:ext cx="311655" cy="128261"/>
            </a:xfrm>
            <a:prstGeom prst="ellipse">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C8D88673-005C-44E0-9941-34265127BF1D}"/>
              </a:ext>
            </a:extLst>
          </p:cNvPr>
          <p:cNvGrpSpPr/>
          <p:nvPr/>
        </p:nvGrpSpPr>
        <p:grpSpPr>
          <a:xfrm>
            <a:off x="805178" y="1989361"/>
            <a:ext cx="527368" cy="757425"/>
            <a:chOff x="5299447" y="2480912"/>
            <a:chExt cx="796553" cy="447345"/>
          </a:xfrm>
        </p:grpSpPr>
        <p:cxnSp>
          <p:nvCxnSpPr>
            <p:cNvPr id="9" name="Straight Connector 8">
              <a:extLst>
                <a:ext uri="{FF2B5EF4-FFF2-40B4-BE49-F238E27FC236}">
                  <a16:creationId xmlns:a16="http://schemas.microsoft.com/office/drawing/2014/main" id="{4C5D8E56-C5A1-4CB4-AEAB-F8543993DB27}"/>
                </a:ext>
              </a:extLst>
            </p:cNvPr>
            <p:cNvCxnSpPr>
              <a:cxnSpLocks/>
            </p:cNvCxnSpPr>
            <p:nvPr/>
          </p:nvCxnSpPr>
          <p:spPr>
            <a:xfrm>
              <a:off x="5299447" y="2480912"/>
              <a:ext cx="0" cy="447345"/>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5D73B5C0-4F79-4A61-B18F-0E26945E3472}"/>
                </a:ext>
              </a:extLst>
            </p:cNvPr>
            <p:cNvCxnSpPr/>
            <p:nvPr/>
          </p:nvCxnSpPr>
          <p:spPr>
            <a:xfrm>
              <a:off x="5299447" y="2480912"/>
              <a:ext cx="79655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68" name="Group 67">
            <a:extLst>
              <a:ext uri="{FF2B5EF4-FFF2-40B4-BE49-F238E27FC236}">
                <a16:creationId xmlns:a16="http://schemas.microsoft.com/office/drawing/2014/main" id="{331EF46C-3D81-40FB-9150-38E3D410086B}"/>
              </a:ext>
            </a:extLst>
          </p:cNvPr>
          <p:cNvGrpSpPr/>
          <p:nvPr/>
        </p:nvGrpSpPr>
        <p:grpSpPr>
          <a:xfrm>
            <a:off x="655720" y="3388717"/>
            <a:ext cx="527368" cy="757425"/>
            <a:chOff x="5299447" y="2480912"/>
            <a:chExt cx="796553" cy="447345"/>
          </a:xfrm>
        </p:grpSpPr>
        <p:cxnSp>
          <p:nvCxnSpPr>
            <p:cNvPr id="69" name="Straight Connector 68">
              <a:extLst>
                <a:ext uri="{FF2B5EF4-FFF2-40B4-BE49-F238E27FC236}">
                  <a16:creationId xmlns:a16="http://schemas.microsoft.com/office/drawing/2014/main" id="{457B1360-BE97-46FE-B233-D0F8B12C155A}"/>
                </a:ext>
              </a:extLst>
            </p:cNvPr>
            <p:cNvCxnSpPr>
              <a:cxnSpLocks/>
            </p:cNvCxnSpPr>
            <p:nvPr/>
          </p:nvCxnSpPr>
          <p:spPr>
            <a:xfrm>
              <a:off x="5299447" y="2480912"/>
              <a:ext cx="0" cy="447345"/>
            </a:xfrm>
            <a:prstGeom prst="line">
              <a:avLst/>
            </a:prstGeom>
            <a:ln w="12700"/>
          </p:spPr>
          <p:style>
            <a:lnRef idx="1">
              <a:schemeClr val="dk1"/>
            </a:lnRef>
            <a:fillRef idx="0">
              <a:schemeClr val="dk1"/>
            </a:fillRef>
            <a:effectRef idx="0">
              <a:schemeClr val="dk1"/>
            </a:effectRef>
            <a:fontRef idx="minor">
              <a:schemeClr val="tx1"/>
            </a:fontRef>
          </p:style>
        </p:cxnSp>
        <p:cxnSp>
          <p:nvCxnSpPr>
            <p:cNvPr id="70" name="Straight Arrow Connector 69">
              <a:extLst>
                <a:ext uri="{FF2B5EF4-FFF2-40B4-BE49-F238E27FC236}">
                  <a16:creationId xmlns:a16="http://schemas.microsoft.com/office/drawing/2014/main" id="{7481F4CA-2549-4180-B27D-6A2C1CE0F32C}"/>
                </a:ext>
              </a:extLst>
            </p:cNvPr>
            <p:cNvCxnSpPr/>
            <p:nvPr/>
          </p:nvCxnSpPr>
          <p:spPr>
            <a:xfrm>
              <a:off x="5299447" y="2480912"/>
              <a:ext cx="79655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71" name="Group 70">
            <a:extLst>
              <a:ext uri="{FF2B5EF4-FFF2-40B4-BE49-F238E27FC236}">
                <a16:creationId xmlns:a16="http://schemas.microsoft.com/office/drawing/2014/main" id="{CF0DE6A2-D168-447C-AC32-4D5E1C47F0A1}"/>
              </a:ext>
            </a:extLst>
          </p:cNvPr>
          <p:cNvGrpSpPr/>
          <p:nvPr/>
        </p:nvGrpSpPr>
        <p:grpSpPr>
          <a:xfrm>
            <a:off x="655480" y="4954840"/>
            <a:ext cx="527368" cy="757425"/>
            <a:chOff x="5299447" y="2480912"/>
            <a:chExt cx="796553" cy="447345"/>
          </a:xfrm>
        </p:grpSpPr>
        <p:cxnSp>
          <p:nvCxnSpPr>
            <p:cNvPr id="72" name="Straight Connector 71">
              <a:extLst>
                <a:ext uri="{FF2B5EF4-FFF2-40B4-BE49-F238E27FC236}">
                  <a16:creationId xmlns:a16="http://schemas.microsoft.com/office/drawing/2014/main" id="{97B89B47-EC89-43C2-9CD7-D6E0F3389683}"/>
                </a:ext>
              </a:extLst>
            </p:cNvPr>
            <p:cNvCxnSpPr>
              <a:cxnSpLocks/>
            </p:cNvCxnSpPr>
            <p:nvPr/>
          </p:nvCxnSpPr>
          <p:spPr>
            <a:xfrm>
              <a:off x="5299447" y="2480912"/>
              <a:ext cx="0" cy="447345"/>
            </a:xfrm>
            <a:prstGeom prst="line">
              <a:avLst/>
            </a:prstGeom>
            <a:ln w="12700"/>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78602E2B-D57E-4A82-BCAF-935AD7D71DB0}"/>
                </a:ext>
              </a:extLst>
            </p:cNvPr>
            <p:cNvCxnSpPr/>
            <p:nvPr/>
          </p:nvCxnSpPr>
          <p:spPr>
            <a:xfrm>
              <a:off x="5299447" y="2480912"/>
              <a:ext cx="79655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799697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BAC93-0968-4916-9F50-C1A84A5D6B2F}"/>
              </a:ext>
            </a:extLst>
          </p:cNvPr>
          <p:cNvSpPr>
            <a:spLocks noGrp="1"/>
          </p:cNvSpPr>
          <p:nvPr>
            <p:ph type="title"/>
          </p:nvPr>
        </p:nvSpPr>
        <p:spPr>
          <a:xfrm>
            <a:off x="728494" y="-225437"/>
            <a:ext cx="11216640" cy="1325563"/>
          </a:xfrm>
        </p:spPr>
        <p:txBody>
          <a:bodyPr>
            <a:normAutofit/>
          </a:bodyPr>
          <a:lstStyle/>
          <a:p>
            <a:r>
              <a:rPr lang="en-US" sz="3600" b="1" dirty="0">
                <a:solidFill>
                  <a:schemeClr val="tx1"/>
                </a:solidFill>
                <a:cs typeface="Calibri Light" panose="020F0302020204030204" pitchFamily="34" charset="0"/>
              </a:rPr>
              <a:t>Lack of </a:t>
            </a:r>
            <a:r>
              <a:rPr lang="en-US" sz="3600" b="1" dirty="0">
                <a:cs typeface="Calibri Light" panose="020F0302020204030204" pitchFamily="34" charset="0"/>
              </a:rPr>
              <a:t>bS21-2</a:t>
            </a:r>
            <a:r>
              <a:rPr lang="en-US" sz="3600" b="1" dirty="0">
                <a:solidFill>
                  <a:schemeClr val="tx1"/>
                </a:solidFill>
                <a:cs typeface="Calibri Light" panose="020F0302020204030204" pitchFamily="34" charset="0"/>
              </a:rPr>
              <a:t> changes </a:t>
            </a:r>
            <a:r>
              <a:rPr lang="en-US" sz="3600" b="1" dirty="0">
                <a:cs typeface="Calibri Light" panose="020F0302020204030204" pitchFamily="34" charset="0"/>
              </a:rPr>
              <a:t>T6SS</a:t>
            </a:r>
            <a:r>
              <a:rPr lang="en-US" sz="3600" b="1" dirty="0">
                <a:solidFill>
                  <a:schemeClr val="tx1"/>
                </a:solidFill>
                <a:cs typeface="Calibri Light" panose="020F0302020204030204" pitchFamily="34" charset="0"/>
              </a:rPr>
              <a:t> protein abundance</a:t>
            </a:r>
            <a:endParaRPr lang="en-US" sz="3600" b="1" dirty="0"/>
          </a:p>
        </p:txBody>
      </p:sp>
      <p:sp>
        <p:nvSpPr>
          <p:cNvPr id="3" name="Rectangle 2">
            <a:extLst>
              <a:ext uri="{FF2B5EF4-FFF2-40B4-BE49-F238E27FC236}">
                <a16:creationId xmlns:a16="http://schemas.microsoft.com/office/drawing/2014/main" id="{C4560557-D748-4727-AF0B-200D502859E3}"/>
              </a:ext>
            </a:extLst>
          </p:cNvPr>
          <p:cNvSpPr/>
          <p:nvPr/>
        </p:nvSpPr>
        <p:spPr>
          <a:xfrm>
            <a:off x="4843272" y="1873372"/>
            <a:ext cx="1200062" cy="4065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E5E39D7-EB70-4277-9F7F-35D6982C8E1F}"/>
              </a:ext>
            </a:extLst>
          </p:cNvPr>
          <p:cNvSpPr/>
          <p:nvPr/>
        </p:nvSpPr>
        <p:spPr>
          <a:xfrm rot="5400000">
            <a:off x="7642385" y="-2359935"/>
            <a:ext cx="778126" cy="802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7BCC784-E02E-4DEF-B831-D5F7BB1BB48E}"/>
              </a:ext>
            </a:extLst>
          </p:cNvPr>
          <p:cNvGrpSpPr/>
          <p:nvPr/>
        </p:nvGrpSpPr>
        <p:grpSpPr>
          <a:xfrm>
            <a:off x="7285476" y="2857051"/>
            <a:ext cx="481629" cy="369332"/>
            <a:chOff x="7944026" y="2676624"/>
            <a:chExt cx="481629" cy="369332"/>
          </a:xfrm>
        </p:grpSpPr>
        <p:sp>
          <p:nvSpPr>
            <p:cNvPr id="11" name="TextBox 10">
              <a:extLst>
                <a:ext uri="{FF2B5EF4-FFF2-40B4-BE49-F238E27FC236}">
                  <a16:creationId xmlns:a16="http://schemas.microsoft.com/office/drawing/2014/main" id="{38EB4A55-95B1-4749-B2E3-21BC40D40DBF}"/>
                </a:ext>
              </a:extLst>
            </p:cNvPr>
            <p:cNvSpPr txBox="1"/>
            <p:nvPr/>
          </p:nvSpPr>
          <p:spPr>
            <a:xfrm>
              <a:off x="8025725" y="2676624"/>
              <a:ext cx="361773" cy="369332"/>
            </a:xfrm>
            <a:prstGeom prst="rect">
              <a:avLst/>
            </a:prstGeom>
            <a:noFill/>
          </p:spPr>
          <p:txBody>
            <a:bodyPr wrap="square" rtlCol="0">
              <a:spAutoFit/>
            </a:bodyPr>
            <a:lstStyle/>
            <a:p>
              <a:r>
                <a:rPr lang="en-US" dirty="0"/>
                <a:t>*</a:t>
              </a:r>
            </a:p>
          </p:txBody>
        </p:sp>
        <p:cxnSp>
          <p:nvCxnSpPr>
            <p:cNvPr id="32" name="Straight Connector 31">
              <a:extLst>
                <a:ext uri="{FF2B5EF4-FFF2-40B4-BE49-F238E27FC236}">
                  <a16:creationId xmlns:a16="http://schemas.microsoft.com/office/drawing/2014/main" id="{D205AF31-753B-4547-84CD-F0131DED75EF}"/>
                </a:ext>
              </a:extLst>
            </p:cNvPr>
            <p:cNvCxnSpPr>
              <a:cxnSpLocks/>
            </p:cNvCxnSpPr>
            <p:nvPr/>
          </p:nvCxnSpPr>
          <p:spPr>
            <a:xfrm>
              <a:off x="7944026" y="2980640"/>
              <a:ext cx="481629"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36" name="TextBox 35">
            <a:extLst>
              <a:ext uri="{FF2B5EF4-FFF2-40B4-BE49-F238E27FC236}">
                <a16:creationId xmlns:a16="http://schemas.microsoft.com/office/drawing/2014/main" id="{9FEB98FE-F7D8-4E84-9641-39C392237A96}"/>
              </a:ext>
            </a:extLst>
          </p:cNvPr>
          <p:cNvSpPr txBox="1"/>
          <p:nvPr/>
        </p:nvSpPr>
        <p:spPr>
          <a:xfrm>
            <a:off x="9875949" y="6007532"/>
            <a:ext cx="1766453" cy="307777"/>
          </a:xfrm>
          <a:prstGeom prst="rect">
            <a:avLst/>
          </a:prstGeom>
          <a:noFill/>
        </p:spPr>
        <p:txBody>
          <a:bodyPr wrap="square" rtlCol="0">
            <a:spAutoFit/>
          </a:bodyPr>
          <a:lstStyle/>
          <a:p>
            <a:r>
              <a:rPr lang="en-US" sz="1400" dirty="0"/>
              <a:t>* : p&lt; 0.05</a:t>
            </a:r>
          </a:p>
        </p:txBody>
      </p:sp>
      <p:grpSp>
        <p:nvGrpSpPr>
          <p:cNvPr id="34" name="Group 33">
            <a:extLst>
              <a:ext uri="{FF2B5EF4-FFF2-40B4-BE49-F238E27FC236}">
                <a16:creationId xmlns:a16="http://schemas.microsoft.com/office/drawing/2014/main" id="{3ACFD5DA-D5DA-4513-9264-962B6B031990}"/>
              </a:ext>
            </a:extLst>
          </p:cNvPr>
          <p:cNvGrpSpPr/>
          <p:nvPr/>
        </p:nvGrpSpPr>
        <p:grpSpPr>
          <a:xfrm>
            <a:off x="6096000" y="2869613"/>
            <a:ext cx="481629" cy="369332"/>
            <a:chOff x="7944026" y="2676624"/>
            <a:chExt cx="481629" cy="369332"/>
          </a:xfrm>
        </p:grpSpPr>
        <p:sp>
          <p:nvSpPr>
            <p:cNvPr id="35" name="TextBox 34">
              <a:extLst>
                <a:ext uri="{FF2B5EF4-FFF2-40B4-BE49-F238E27FC236}">
                  <a16:creationId xmlns:a16="http://schemas.microsoft.com/office/drawing/2014/main" id="{A4B1BA0D-C903-4ABA-9714-CF4B393C69E5}"/>
                </a:ext>
              </a:extLst>
            </p:cNvPr>
            <p:cNvSpPr txBox="1"/>
            <p:nvPr/>
          </p:nvSpPr>
          <p:spPr>
            <a:xfrm>
              <a:off x="8025725" y="2676624"/>
              <a:ext cx="361773" cy="369332"/>
            </a:xfrm>
            <a:prstGeom prst="rect">
              <a:avLst/>
            </a:prstGeom>
            <a:noFill/>
          </p:spPr>
          <p:txBody>
            <a:bodyPr wrap="square" rtlCol="0">
              <a:spAutoFit/>
            </a:bodyPr>
            <a:lstStyle/>
            <a:p>
              <a:r>
                <a:rPr lang="en-US" dirty="0"/>
                <a:t>*</a:t>
              </a:r>
            </a:p>
          </p:txBody>
        </p:sp>
        <p:cxnSp>
          <p:nvCxnSpPr>
            <p:cNvPr id="49" name="Straight Connector 48">
              <a:extLst>
                <a:ext uri="{FF2B5EF4-FFF2-40B4-BE49-F238E27FC236}">
                  <a16:creationId xmlns:a16="http://schemas.microsoft.com/office/drawing/2014/main" id="{1A5BA00D-D30F-4C22-9859-F49B7E849A22}"/>
                </a:ext>
              </a:extLst>
            </p:cNvPr>
            <p:cNvCxnSpPr>
              <a:cxnSpLocks/>
            </p:cNvCxnSpPr>
            <p:nvPr/>
          </p:nvCxnSpPr>
          <p:spPr>
            <a:xfrm>
              <a:off x="7944026" y="2980640"/>
              <a:ext cx="481629"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53" name="Group 52">
            <a:extLst>
              <a:ext uri="{FF2B5EF4-FFF2-40B4-BE49-F238E27FC236}">
                <a16:creationId xmlns:a16="http://schemas.microsoft.com/office/drawing/2014/main" id="{58B22FE9-760B-4447-B0C8-BA6F9B130E04}"/>
              </a:ext>
            </a:extLst>
          </p:cNvPr>
          <p:cNvGrpSpPr/>
          <p:nvPr/>
        </p:nvGrpSpPr>
        <p:grpSpPr>
          <a:xfrm>
            <a:off x="10759176" y="2186209"/>
            <a:ext cx="481629" cy="369332"/>
            <a:chOff x="7944026" y="2676624"/>
            <a:chExt cx="481629" cy="369332"/>
          </a:xfrm>
        </p:grpSpPr>
        <p:sp>
          <p:nvSpPr>
            <p:cNvPr id="54" name="TextBox 53">
              <a:extLst>
                <a:ext uri="{FF2B5EF4-FFF2-40B4-BE49-F238E27FC236}">
                  <a16:creationId xmlns:a16="http://schemas.microsoft.com/office/drawing/2014/main" id="{F2D9CCD2-4F4B-43A3-AFAF-7B92E6760F11}"/>
                </a:ext>
              </a:extLst>
            </p:cNvPr>
            <p:cNvSpPr txBox="1"/>
            <p:nvPr/>
          </p:nvSpPr>
          <p:spPr>
            <a:xfrm>
              <a:off x="8025725" y="2676624"/>
              <a:ext cx="361773" cy="369332"/>
            </a:xfrm>
            <a:prstGeom prst="rect">
              <a:avLst/>
            </a:prstGeom>
            <a:noFill/>
          </p:spPr>
          <p:txBody>
            <a:bodyPr wrap="square" rtlCol="0">
              <a:spAutoFit/>
            </a:bodyPr>
            <a:lstStyle/>
            <a:p>
              <a:r>
                <a:rPr lang="en-US" dirty="0"/>
                <a:t>*</a:t>
              </a:r>
            </a:p>
          </p:txBody>
        </p:sp>
        <p:cxnSp>
          <p:nvCxnSpPr>
            <p:cNvPr id="55" name="Straight Connector 54">
              <a:extLst>
                <a:ext uri="{FF2B5EF4-FFF2-40B4-BE49-F238E27FC236}">
                  <a16:creationId xmlns:a16="http://schemas.microsoft.com/office/drawing/2014/main" id="{83197EF5-E519-4230-A9B4-45556F84C3E9}"/>
                </a:ext>
              </a:extLst>
            </p:cNvPr>
            <p:cNvCxnSpPr>
              <a:cxnSpLocks/>
            </p:cNvCxnSpPr>
            <p:nvPr/>
          </p:nvCxnSpPr>
          <p:spPr>
            <a:xfrm>
              <a:off x="7944026" y="2980640"/>
              <a:ext cx="481629"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22" name="Rectangle 21">
            <a:extLst>
              <a:ext uri="{FF2B5EF4-FFF2-40B4-BE49-F238E27FC236}">
                <a16:creationId xmlns:a16="http://schemas.microsoft.com/office/drawing/2014/main" id="{2C0BE522-45CF-45BC-A52D-B3DBFD31523E}"/>
              </a:ext>
            </a:extLst>
          </p:cNvPr>
          <p:cNvSpPr/>
          <p:nvPr/>
        </p:nvSpPr>
        <p:spPr>
          <a:xfrm>
            <a:off x="2653365" y="2076277"/>
            <a:ext cx="1621971" cy="435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a:solidFill>
                  <a:schemeClr val="tx1"/>
                </a:solidFill>
                <a:latin typeface="+mj-lt"/>
                <a:cs typeface="Calibri" panose="020F0502020204030204" pitchFamily="34" charset="0"/>
              </a:rPr>
              <a:t>Δ</a:t>
            </a:r>
            <a:r>
              <a:rPr lang="en-US" sz="1400" dirty="0">
                <a:solidFill>
                  <a:schemeClr val="tx1"/>
                </a:solidFill>
                <a:latin typeface="+mj-lt"/>
                <a:cs typeface="Calibri" panose="020F0502020204030204" pitchFamily="34" charset="0"/>
              </a:rPr>
              <a:t>bS21-2</a:t>
            </a:r>
            <a:endParaRPr lang="en-US" sz="1400" dirty="0">
              <a:solidFill>
                <a:schemeClr val="tx1"/>
              </a:solidFill>
              <a:latin typeface="+mj-lt"/>
            </a:endParaRPr>
          </a:p>
        </p:txBody>
      </p:sp>
      <p:sp>
        <p:nvSpPr>
          <p:cNvPr id="23" name="Rectangle 22">
            <a:extLst>
              <a:ext uri="{FF2B5EF4-FFF2-40B4-BE49-F238E27FC236}">
                <a16:creationId xmlns:a16="http://schemas.microsoft.com/office/drawing/2014/main" id="{167A3725-0F47-4D90-8445-0A46615177DB}"/>
              </a:ext>
            </a:extLst>
          </p:cNvPr>
          <p:cNvSpPr/>
          <p:nvPr/>
        </p:nvSpPr>
        <p:spPr>
          <a:xfrm>
            <a:off x="2589224" y="1734700"/>
            <a:ext cx="1463473" cy="4065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0E676801-FD69-437F-B97D-B1DBEF96B56D}"/>
              </a:ext>
            </a:extLst>
          </p:cNvPr>
          <p:cNvGrpSpPr/>
          <p:nvPr/>
        </p:nvGrpSpPr>
        <p:grpSpPr>
          <a:xfrm>
            <a:off x="8509352" y="2887777"/>
            <a:ext cx="481629" cy="369332"/>
            <a:chOff x="7944026" y="2676624"/>
            <a:chExt cx="481629" cy="369332"/>
          </a:xfrm>
        </p:grpSpPr>
        <p:sp>
          <p:nvSpPr>
            <p:cNvPr id="37" name="TextBox 36">
              <a:extLst>
                <a:ext uri="{FF2B5EF4-FFF2-40B4-BE49-F238E27FC236}">
                  <a16:creationId xmlns:a16="http://schemas.microsoft.com/office/drawing/2014/main" id="{D67BD33E-FE0C-4A6F-937F-F7D44AF29E2B}"/>
                </a:ext>
              </a:extLst>
            </p:cNvPr>
            <p:cNvSpPr txBox="1"/>
            <p:nvPr/>
          </p:nvSpPr>
          <p:spPr>
            <a:xfrm>
              <a:off x="8025725" y="2676624"/>
              <a:ext cx="361773" cy="369332"/>
            </a:xfrm>
            <a:prstGeom prst="rect">
              <a:avLst/>
            </a:prstGeom>
            <a:noFill/>
          </p:spPr>
          <p:txBody>
            <a:bodyPr wrap="square" rtlCol="0">
              <a:spAutoFit/>
            </a:bodyPr>
            <a:lstStyle/>
            <a:p>
              <a:r>
                <a:rPr lang="en-US" dirty="0"/>
                <a:t>*</a:t>
              </a:r>
            </a:p>
          </p:txBody>
        </p:sp>
        <p:cxnSp>
          <p:nvCxnSpPr>
            <p:cNvPr id="38" name="Straight Connector 37">
              <a:extLst>
                <a:ext uri="{FF2B5EF4-FFF2-40B4-BE49-F238E27FC236}">
                  <a16:creationId xmlns:a16="http://schemas.microsoft.com/office/drawing/2014/main" id="{11BA8270-B89A-401A-B0C4-60E2BC0C8B45}"/>
                </a:ext>
              </a:extLst>
            </p:cNvPr>
            <p:cNvCxnSpPr>
              <a:cxnSpLocks/>
            </p:cNvCxnSpPr>
            <p:nvPr/>
          </p:nvCxnSpPr>
          <p:spPr>
            <a:xfrm>
              <a:off x="7944026" y="2980640"/>
              <a:ext cx="481629"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39" name="Group 38">
            <a:extLst>
              <a:ext uri="{FF2B5EF4-FFF2-40B4-BE49-F238E27FC236}">
                <a16:creationId xmlns:a16="http://schemas.microsoft.com/office/drawing/2014/main" id="{6B5D69A8-5872-4AF3-B7AD-8F43DD422B00}"/>
              </a:ext>
            </a:extLst>
          </p:cNvPr>
          <p:cNvGrpSpPr/>
          <p:nvPr/>
        </p:nvGrpSpPr>
        <p:grpSpPr>
          <a:xfrm>
            <a:off x="9771385" y="2879728"/>
            <a:ext cx="481629" cy="369332"/>
            <a:chOff x="7944026" y="2676624"/>
            <a:chExt cx="481629" cy="369332"/>
          </a:xfrm>
        </p:grpSpPr>
        <p:sp>
          <p:nvSpPr>
            <p:cNvPr id="40" name="TextBox 39">
              <a:extLst>
                <a:ext uri="{FF2B5EF4-FFF2-40B4-BE49-F238E27FC236}">
                  <a16:creationId xmlns:a16="http://schemas.microsoft.com/office/drawing/2014/main" id="{E787D50E-F885-4BED-ACF4-8A5ACDEDBE57}"/>
                </a:ext>
              </a:extLst>
            </p:cNvPr>
            <p:cNvSpPr txBox="1"/>
            <p:nvPr/>
          </p:nvSpPr>
          <p:spPr>
            <a:xfrm>
              <a:off x="8025725" y="2676624"/>
              <a:ext cx="361773" cy="369332"/>
            </a:xfrm>
            <a:prstGeom prst="rect">
              <a:avLst/>
            </a:prstGeom>
            <a:noFill/>
          </p:spPr>
          <p:txBody>
            <a:bodyPr wrap="square" rtlCol="0">
              <a:spAutoFit/>
            </a:bodyPr>
            <a:lstStyle/>
            <a:p>
              <a:r>
                <a:rPr lang="en-US" dirty="0"/>
                <a:t>*</a:t>
              </a:r>
            </a:p>
          </p:txBody>
        </p:sp>
        <p:cxnSp>
          <p:nvCxnSpPr>
            <p:cNvPr id="41" name="Straight Connector 40">
              <a:extLst>
                <a:ext uri="{FF2B5EF4-FFF2-40B4-BE49-F238E27FC236}">
                  <a16:creationId xmlns:a16="http://schemas.microsoft.com/office/drawing/2014/main" id="{785BE0C3-D539-4211-86FF-48C4697B48C0}"/>
                </a:ext>
              </a:extLst>
            </p:cNvPr>
            <p:cNvCxnSpPr>
              <a:cxnSpLocks/>
            </p:cNvCxnSpPr>
            <p:nvPr/>
          </p:nvCxnSpPr>
          <p:spPr>
            <a:xfrm>
              <a:off x="7944026" y="2980640"/>
              <a:ext cx="481629" cy="0"/>
            </a:xfrm>
            <a:prstGeom prst="line">
              <a:avLst/>
            </a:prstGeom>
            <a:ln w="19050"/>
          </p:spPr>
          <p:style>
            <a:lnRef idx="1">
              <a:schemeClr val="dk1"/>
            </a:lnRef>
            <a:fillRef idx="0">
              <a:schemeClr val="dk1"/>
            </a:fillRef>
            <a:effectRef idx="0">
              <a:schemeClr val="dk1"/>
            </a:effectRef>
            <a:fontRef idx="minor">
              <a:schemeClr val="tx1"/>
            </a:fontRef>
          </p:style>
        </p:cxnSp>
      </p:grpSp>
      <p:graphicFrame>
        <p:nvGraphicFramePr>
          <p:cNvPr id="26" name="Chart 25">
            <a:extLst>
              <a:ext uri="{FF2B5EF4-FFF2-40B4-BE49-F238E27FC236}">
                <a16:creationId xmlns:a16="http://schemas.microsoft.com/office/drawing/2014/main" id="{8BB2AEFD-EF08-467B-BF3F-B9D2CBF16F80}"/>
              </a:ext>
            </a:extLst>
          </p:cNvPr>
          <p:cNvGraphicFramePr>
            <a:graphicFrameLocks/>
          </p:cNvGraphicFramePr>
          <p:nvPr>
            <p:extLst/>
          </p:nvPr>
        </p:nvGraphicFramePr>
        <p:xfrm>
          <a:off x="4782999" y="2143919"/>
          <a:ext cx="7104888" cy="4069080"/>
        </p:xfrm>
        <a:graphic>
          <a:graphicData uri="http://schemas.openxmlformats.org/drawingml/2006/chart">
            <c:chart xmlns:c="http://schemas.openxmlformats.org/drawingml/2006/chart" xmlns:r="http://schemas.openxmlformats.org/officeDocument/2006/relationships" r:id="rId3"/>
          </a:graphicData>
        </a:graphic>
      </p:graphicFrame>
      <p:pic>
        <p:nvPicPr>
          <p:cNvPr id="25" name="Picture 24">
            <a:extLst>
              <a:ext uri="{FF2B5EF4-FFF2-40B4-BE49-F238E27FC236}">
                <a16:creationId xmlns:a16="http://schemas.microsoft.com/office/drawing/2014/main" id="{E313BE8C-21F9-4F5A-AA7C-588997E7AB51}"/>
              </a:ext>
            </a:extLst>
          </p:cNvPr>
          <p:cNvPicPr>
            <a:picLocks noChangeAspect="1"/>
          </p:cNvPicPr>
          <p:nvPr/>
        </p:nvPicPr>
        <p:blipFill>
          <a:blip r:embed="rId4"/>
          <a:stretch>
            <a:fillRect/>
          </a:stretch>
        </p:blipFill>
        <p:spPr>
          <a:xfrm>
            <a:off x="685644" y="1305835"/>
            <a:ext cx="3696722" cy="4679784"/>
          </a:xfrm>
          <a:prstGeom prst="rect">
            <a:avLst/>
          </a:prstGeom>
        </p:spPr>
      </p:pic>
    </p:spTree>
    <p:extLst>
      <p:ext uri="{BB962C8B-B14F-4D97-AF65-F5344CB8AC3E}">
        <p14:creationId xmlns:p14="http://schemas.microsoft.com/office/powerpoint/2010/main" val="2536130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1FFEC-A3F9-40FB-A6C7-F69D8B6418B2}"/>
              </a:ext>
            </a:extLst>
          </p:cNvPr>
          <p:cNvSpPr txBox="1">
            <a:spLocks/>
          </p:cNvSpPr>
          <p:nvPr/>
        </p:nvSpPr>
        <p:spPr>
          <a:xfrm>
            <a:off x="271150" y="201823"/>
            <a:ext cx="11611821" cy="1325563"/>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b="1" dirty="0"/>
              <a:t>Cells without bS21-2 translate from the </a:t>
            </a:r>
            <a:r>
              <a:rPr lang="en-US" sz="3600" b="1" i="1" dirty="0" err="1"/>
              <a:t>pdpA</a:t>
            </a:r>
            <a:r>
              <a:rPr lang="en-US" sz="3600" b="1" dirty="0"/>
              <a:t> 5</a:t>
            </a:r>
            <a:r>
              <a:rPr lang="en-US" sz="3600" b="1" dirty="0">
                <a:ea typeface="Calibri" panose="020F0502020204030204" pitchFamily="34" charset="0"/>
              </a:rPr>
              <a:t>´</a:t>
            </a:r>
            <a:r>
              <a:rPr lang="en-US" sz="3600" b="1" dirty="0"/>
              <a:t>UTR less efficiently</a:t>
            </a:r>
          </a:p>
        </p:txBody>
      </p:sp>
      <p:sp>
        <p:nvSpPr>
          <p:cNvPr id="3" name="TextBox 2">
            <a:extLst>
              <a:ext uri="{FF2B5EF4-FFF2-40B4-BE49-F238E27FC236}">
                <a16:creationId xmlns:a16="http://schemas.microsoft.com/office/drawing/2014/main" id="{17DC1FFB-9C73-4D1C-94A3-74885AFEB140}"/>
              </a:ext>
            </a:extLst>
          </p:cNvPr>
          <p:cNvSpPr txBox="1"/>
          <p:nvPr/>
        </p:nvSpPr>
        <p:spPr>
          <a:xfrm rot="16200000">
            <a:off x="-393229" y="2996973"/>
            <a:ext cx="3970310" cy="830997"/>
          </a:xfrm>
          <a:prstGeom prst="rect">
            <a:avLst/>
          </a:prstGeom>
          <a:noFill/>
        </p:spPr>
        <p:txBody>
          <a:bodyPr wrap="square" rtlCol="0">
            <a:spAutoFit/>
          </a:bodyPr>
          <a:lstStyle/>
          <a:p>
            <a:pPr algn="ctr"/>
            <a:r>
              <a:rPr lang="en-US" sz="2400" i="1" dirty="0"/>
              <a:t> </a:t>
            </a:r>
            <a:r>
              <a:rPr lang="en-US" sz="2400" dirty="0"/>
              <a:t>Normalized</a:t>
            </a:r>
            <a:r>
              <a:rPr lang="en-US" sz="2400" i="1" dirty="0"/>
              <a:t> </a:t>
            </a:r>
            <a:r>
              <a:rPr lang="el-GR" sz="2400" dirty="0"/>
              <a:t>β</a:t>
            </a:r>
            <a:r>
              <a:rPr lang="en-US" sz="2400" dirty="0"/>
              <a:t>-galactosidase activity</a:t>
            </a:r>
          </a:p>
        </p:txBody>
      </p:sp>
      <p:sp>
        <p:nvSpPr>
          <p:cNvPr id="4" name="TextBox 3">
            <a:extLst>
              <a:ext uri="{FF2B5EF4-FFF2-40B4-BE49-F238E27FC236}">
                <a16:creationId xmlns:a16="http://schemas.microsoft.com/office/drawing/2014/main" id="{AFCBFCC7-BE45-4DA2-BC8D-135F54C85478}"/>
              </a:ext>
            </a:extLst>
          </p:cNvPr>
          <p:cNvSpPr txBox="1"/>
          <p:nvPr/>
        </p:nvSpPr>
        <p:spPr>
          <a:xfrm>
            <a:off x="445597" y="5501153"/>
            <a:ext cx="11262926" cy="923330"/>
          </a:xfrm>
          <a:prstGeom prst="rect">
            <a:avLst/>
          </a:prstGeom>
          <a:noFill/>
        </p:spPr>
        <p:txBody>
          <a:bodyPr wrap="square">
            <a:spAutoFit/>
          </a:bodyPr>
          <a:lstStyle/>
          <a:p>
            <a:r>
              <a:rPr lang="en-US" i="1" dirty="0">
                <a:latin typeface="Courier" pitchFamily="2" charset="0"/>
              </a:rPr>
              <a:t>pdpA</a:t>
            </a:r>
            <a:r>
              <a:rPr lang="en-US" dirty="0">
                <a:latin typeface="Courier" pitchFamily="2" charset="0"/>
              </a:rPr>
              <a:t>:		      </a:t>
            </a:r>
            <a:r>
              <a:rPr lang="en-US" dirty="0" err="1">
                <a:latin typeface="Courier" pitchFamily="2" charset="0"/>
              </a:rPr>
              <a:t>aguuauguucuaauuaaguagaca</a:t>
            </a:r>
            <a:r>
              <a:rPr lang="en-US" dirty="0">
                <a:latin typeface="Courier" pitchFamily="2" charset="0"/>
              </a:rPr>
              <a:t> </a:t>
            </a:r>
            <a:r>
              <a:rPr lang="en-US" sz="1200" dirty="0">
                <a:latin typeface="Courier" pitchFamily="2" charset="0"/>
              </a:rPr>
              <a:t> </a:t>
            </a:r>
            <a:r>
              <a:rPr lang="en-US" dirty="0">
                <a:latin typeface="Courier" pitchFamily="2" charset="0"/>
              </a:rPr>
              <a:t>AUG </a:t>
            </a:r>
            <a:r>
              <a:rPr lang="en-US" dirty="0" err="1">
                <a:latin typeface="Courier" pitchFamily="2" charset="0"/>
              </a:rPr>
              <a:t>auagcaguaaaagau</a:t>
            </a:r>
            <a:endParaRPr lang="en-US" dirty="0">
              <a:latin typeface="Courier" pitchFamily="2" charset="0"/>
            </a:endParaRPr>
          </a:p>
          <a:p>
            <a:r>
              <a:rPr lang="en-US" i="1" dirty="0">
                <a:latin typeface="Courier" pitchFamily="2" charset="0"/>
                <a:cs typeface="Courier New" panose="02070309020205020404" pitchFamily="49" charset="0"/>
              </a:rPr>
              <a:t>tul4</a:t>
            </a:r>
            <a:r>
              <a:rPr lang="en-US" dirty="0">
                <a:latin typeface="Courier" pitchFamily="2" charset="0"/>
                <a:cs typeface="Courier New" panose="02070309020205020404" pitchFamily="49" charset="0"/>
              </a:rPr>
              <a:t>:   </a:t>
            </a:r>
            <a:r>
              <a:rPr lang="en-US" dirty="0" err="1">
                <a:latin typeface="Courier" pitchFamily="2" charset="0"/>
                <a:cs typeface="Courier New" panose="02070309020205020404" pitchFamily="49" charset="0"/>
              </a:rPr>
              <a:t>gaguauaugugaauauuuaaaaauaggaguaucuau</a:t>
            </a:r>
            <a:r>
              <a:rPr lang="en-US" dirty="0">
                <a:latin typeface="Courier" pitchFamily="2" charset="0"/>
                <a:cs typeface="Courier New" panose="02070309020205020404" pitchFamily="49" charset="0"/>
              </a:rPr>
              <a:t> AUG </a:t>
            </a:r>
            <a:r>
              <a:rPr lang="en-US" dirty="0" err="1">
                <a:latin typeface="Courier" pitchFamily="2" charset="0"/>
                <a:cs typeface="Courier New" panose="02070309020205020404" pitchFamily="49" charset="0"/>
              </a:rPr>
              <a:t>aaaaaaauaauuaag</a:t>
            </a:r>
            <a:r>
              <a:rPr lang="en-US" dirty="0">
                <a:latin typeface="Courier" pitchFamily="2" charset="0"/>
                <a:cs typeface="Courier New" panose="02070309020205020404" pitchFamily="49" charset="0"/>
              </a:rPr>
              <a:t> </a:t>
            </a:r>
          </a:p>
          <a:p>
            <a:endParaRPr lang="en-US" dirty="0">
              <a:latin typeface="Courier" pitchFamily="2" charset="0"/>
            </a:endParaRPr>
          </a:p>
        </p:txBody>
      </p:sp>
      <p:graphicFrame>
        <p:nvGraphicFramePr>
          <p:cNvPr id="5" name="Chart 4">
            <a:extLst>
              <a:ext uri="{FF2B5EF4-FFF2-40B4-BE49-F238E27FC236}">
                <a16:creationId xmlns:a16="http://schemas.microsoft.com/office/drawing/2014/main" id="{95C2E2B6-BC01-42B3-BC54-07342EFF10F9}"/>
              </a:ext>
            </a:extLst>
          </p:cNvPr>
          <p:cNvGraphicFramePr>
            <a:graphicFrameLocks/>
          </p:cNvGraphicFramePr>
          <p:nvPr>
            <p:extLst/>
          </p:nvPr>
        </p:nvGraphicFramePr>
        <p:xfrm>
          <a:off x="2264735" y="1152156"/>
          <a:ext cx="7051798" cy="361485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DD732990-2920-47C4-80CB-EE74A69761DF}"/>
              </a:ext>
            </a:extLst>
          </p:cNvPr>
          <p:cNvSpPr txBox="1"/>
          <p:nvPr/>
        </p:nvSpPr>
        <p:spPr>
          <a:xfrm>
            <a:off x="2875467" y="4498459"/>
            <a:ext cx="1451984" cy="400110"/>
          </a:xfrm>
          <a:prstGeom prst="rect">
            <a:avLst/>
          </a:prstGeom>
          <a:solidFill>
            <a:schemeClr val="bg1"/>
          </a:solidFill>
        </p:spPr>
        <p:txBody>
          <a:bodyPr wrap="square" rtlCol="0">
            <a:spAutoFit/>
          </a:bodyPr>
          <a:lstStyle/>
          <a:p>
            <a:r>
              <a:rPr lang="en-US" sz="2000" dirty="0"/>
              <a:t>Wild-type</a:t>
            </a:r>
          </a:p>
        </p:txBody>
      </p:sp>
      <p:sp>
        <p:nvSpPr>
          <p:cNvPr id="7" name="TextBox 6">
            <a:extLst>
              <a:ext uri="{FF2B5EF4-FFF2-40B4-BE49-F238E27FC236}">
                <a16:creationId xmlns:a16="http://schemas.microsoft.com/office/drawing/2014/main" id="{00BF9830-26EE-47E7-AEED-45C02743B6CC}"/>
              </a:ext>
            </a:extLst>
          </p:cNvPr>
          <p:cNvSpPr txBox="1"/>
          <p:nvPr/>
        </p:nvSpPr>
        <p:spPr>
          <a:xfrm>
            <a:off x="4648144" y="4533522"/>
            <a:ext cx="1925052" cy="400110"/>
          </a:xfrm>
          <a:prstGeom prst="rect">
            <a:avLst/>
          </a:prstGeom>
          <a:solidFill>
            <a:schemeClr val="bg1"/>
          </a:solidFill>
        </p:spPr>
        <p:txBody>
          <a:bodyPr wrap="square" rtlCol="0">
            <a:spAutoFit/>
          </a:bodyPr>
          <a:lstStyle/>
          <a:p>
            <a:r>
              <a:rPr lang="el-GR" sz="2000" dirty="0"/>
              <a:t>Δ</a:t>
            </a:r>
            <a:r>
              <a:rPr lang="en-US" sz="2000" dirty="0"/>
              <a:t>bS21-2</a:t>
            </a:r>
          </a:p>
        </p:txBody>
      </p:sp>
      <p:sp>
        <p:nvSpPr>
          <p:cNvPr id="8" name="TextBox 7">
            <a:extLst>
              <a:ext uri="{FF2B5EF4-FFF2-40B4-BE49-F238E27FC236}">
                <a16:creationId xmlns:a16="http://schemas.microsoft.com/office/drawing/2014/main" id="{FD22DBC7-2E88-4530-AEBA-B51DE403E5B3}"/>
              </a:ext>
            </a:extLst>
          </p:cNvPr>
          <p:cNvSpPr txBox="1"/>
          <p:nvPr/>
        </p:nvSpPr>
        <p:spPr>
          <a:xfrm>
            <a:off x="3594526" y="4981138"/>
            <a:ext cx="1579096" cy="400110"/>
          </a:xfrm>
          <a:prstGeom prst="rect">
            <a:avLst/>
          </a:prstGeom>
          <a:noFill/>
        </p:spPr>
        <p:txBody>
          <a:bodyPr wrap="square" rtlCol="0">
            <a:spAutoFit/>
          </a:bodyPr>
          <a:lstStyle/>
          <a:p>
            <a:r>
              <a:rPr lang="en-US" sz="2000" i="1" dirty="0"/>
              <a:t>pdpA </a:t>
            </a:r>
            <a:r>
              <a:rPr lang="en-US" sz="2000" dirty="0"/>
              <a:t>UTR</a:t>
            </a:r>
          </a:p>
        </p:txBody>
      </p:sp>
      <p:cxnSp>
        <p:nvCxnSpPr>
          <p:cNvPr id="9" name="Straight Connector 8">
            <a:extLst>
              <a:ext uri="{FF2B5EF4-FFF2-40B4-BE49-F238E27FC236}">
                <a16:creationId xmlns:a16="http://schemas.microsoft.com/office/drawing/2014/main" id="{22E31D08-6FBE-42FF-ABCC-9677B769B1C6}"/>
              </a:ext>
            </a:extLst>
          </p:cNvPr>
          <p:cNvCxnSpPr>
            <a:cxnSpLocks/>
          </p:cNvCxnSpPr>
          <p:nvPr/>
        </p:nvCxnSpPr>
        <p:spPr>
          <a:xfrm flipH="1">
            <a:off x="3115522" y="4970140"/>
            <a:ext cx="2617198" cy="10998"/>
          </a:xfrm>
          <a:prstGeom prst="line">
            <a:avLst/>
          </a:prstGeom>
          <a:ln w="9525"/>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9D69BD87-603E-4467-9984-6A97144EEF28}"/>
              </a:ext>
            </a:extLst>
          </p:cNvPr>
          <p:cNvSpPr txBox="1"/>
          <p:nvPr/>
        </p:nvSpPr>
        <p:spPr>
          <a:xfrm>
            <a:off x="6188303" y="4514077"/>
            <a:ext cx="1441839" cy="400110"/>
          </a:xfrm>
          <a:prstGeom prst="rect">
            <a:avLst/>
          </a:prstGeom>
          <a:solidFill>
            <a:schemeClr val="bg1"/>
          </a:solidFill>
        </p:spPr>
        <p:txBody>
          <a:bodyPr wrap="square" rtlCol="0">
            <a:spAutoFit/>
          </a:bodyPr>
          <a:lstStyle/>
          <a:p>
            <a:r>
              <a:rPr lang="en-US" sz="2000" dirty="0"/>
              <a:t>Wild-type</a:t>
            </a:r>
          </a:p>
        </p:txBody>
      </p:sp>
      <p:sp>
        <p:nvSpPr>
          <p:cNvPr id="11" name="TextBox 10">
            <a:extLst>
              <a:ext uri="{FF2B5EF4-FFF2-40B4-BE49-F238E27FC236}">
                <a16:creationId xmlns:a16="http://schemas.microsoft.com/office/drawing/2014/main" id="{44CF6CAC-7327-455E-8D86-24003C4B6955}"/>
              </a:ext>
            </a:extLst>
          </p:cNvPr>
          <p:cNvSpPr txBox="1"/>
          <p:nvPr/>
        </p:nvSpPr>
        <p:spPr>
          <a:xfrm>
            <a:off x="7781021" y="4514077"/>
            <a:ext cx="1925052" cy="400110"/>
          </a:xfrm>
          <a:prstGeom prst="rect">
            <a:avLst/>
          </a:prstGeom>
          <a:solidFill>
            <a:schemeClr val="bg1"/>
          </a:solidFill>
        </p:spPr>
        <p:txBody>
          <a:bodyPr wrap="square" rtlCol="0">
            <a:spAutoFit/>
          </a:bodyPr>
          <a:lstStyle/>
          <a:p>
            <a:r>
              <a:rPr lang="el-GR" sz="2000" dirty="0"/>
              <a:t>Δ</a:t>
            </a:r>
            <a:r>
              <a:rPr lang="en-US" sz="2000" dirty="0"/>
              <a:t>bS21-2</a:t>
            </a:r>
          </a:p>
        </p:txBody>
      </p:sp>
      <p:cxnSp>
        <p:nvCxnSpPr>
          <p:cNvPr id="12" name="Straight Connector 11">
            <a:extLst>
              <a:ext uri="{FF2B5EF4-FFF2-40B4-BE49-F238E27FC236}">
                <a16:creationId xmlns:a16="http://schemas.microsoft.com/office/drawing/2014/main" id="{A4CCD3D2-17A0-45D8-9299-BF2764C82BA2}"/>
              </a:ext>
            </a:extLst>
          </p:cNvPr>
          <p:cNvCxnSpPr>
            <a:cxnSpLocks/>
          </p:cNvCxnSpPr>
          <p:nvPr/>
        </p:nvCxnSpPr>
        <p:spPr>
          <a:xfrm flipH="1">
            <a:off x="6267660" y="4949557"/>
            <a:ext cx="2617198" cy="10998"/>
          </a:xfrm>
          <a:prstGeom prst="line">
            <a:avLst/>
          </a:prstGeom>
          <a:ln w="9525"/>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9D54FB71-DA10-4088-9389-9A344043B520}"/>
              </a:ext>
            </a:extLst>
          </p:cNvPr>
          <p:cNvSpPr txBox="1"/>
          <p:nvPr/>
        </p:nvSpPr>
        <p:spPr>
          <a:xfrm>
            <a:off x="7137554" y="5031366"/>
            <a:ext cx="1579096" cy="400110"/>
          </a:xfrm>
          <a:prstGeom prst="rect">
            <a:avLst/>
          </a:prstGeom>
          <a:noFill/>
        </p:spPr>
        <p:txBody>
          <a:bodyPr wrap="square" rtlCol="0">
            <a:spAutoFit/>
          </a:bodyPr>
          <a:lstStyle/>
          <a:p>
            <a:r>
              <a:rPr lang="en-US" sz="2000" i="1" dirty="0"/>
              <a:t>tul4 </a:t>
            </a:r>
            <a:r>
              <a:rPr lang="en-US" sz="2000" dirty="0"/>
              <a:t>UTR</a:t>
            </a:r>
          </a:p>
        </p:txBody>
      </p:sp>
    </p:spTree>
    <p:extLst>
      <p:ext uri="{BB962C8B-B14F-4D97-AF65-F5344CB8AC3E}">
        <p14:creationId xmlns:p14="http://schemas.microsoft.com/office/powerpoint/2010/main" val="2889953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art:BBa K1616025 - parts.igem.org">
            <a:extLst>
              <a:ext uri="{FF2B5EF4-FFF2-40B4-BE49-F238E27FC236}">
                <a16:creationId xmlns:a16="http://schemas.microsoft.com/office/drawing/2014/main" id="{EAFE0591-0F26-4CDD-BCBC-D2D0651D81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573"/>
          <a:stretch/>
        </p:blipFill>
        <p:spPr bwMode="auto">
          <a:xfrm>
            <a:off x="5249401" y="1869360"/>
            <a:ext cx="6914400" cy="34384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9526A61-4357-4A4F-B3C7-F9414C6B989F}"/>
              </a:ext>
            </a:extLst>
          </p:cNvPr>
          <p:cNvSpPr txBox="1"/>
          <p:nvPr/>
        </p:nvSpPr>
        <p:spPr>
          <a:xfrm>
            <a:off x="915848" y="1448588"/>
            <a:ext cx="4682312" cy="4708981"/>
          </a:xfrm>
          <a:prstGeom prst="rect">
            <a:avLst/>
          </a:prstGeom>
          <a:noFill/>
        </p:spPr>
        <p:txBody>
          <a:bodyPr wrap="square" rtlCol="0">
            <a:spAutoFit/>
          </a:bodyPr>
          <a:lstStyle/>
          <a:p>
            <a:pPr marL="342900" indent="-342900">
              <a:buFont typeface="Arial" panose="020B0604020202020204" pitchFamily="34" charset="0"/>
              <a:buChar char="•"/>
            </a:pPr>
            <a:r>
              <a:rPr lang="en-US" sz="2400" dirty="0"/>
              <a:t>Luciferases are a class of oxidative enzymes that produce bioluminescence</a:t>
            </a:r>
          </a:p>
          <a:p>
            <a:endParaRPr lang="en-US" sz="2400" dirty="0"/>
          </a:p>
          <a:p>
            <a:pPr marL="342900" indent="-342900">
              <a:buFont typeface="Arial" panose="020B0604020202020204" pitchFamily="34" charset="0"/>
              <a:buChar char="•"/>
            </a:pPr>
            <a:r>
              <a:rPr lang="en-US" sz="2400" dirty="0"/>
              <a:t>Nano Luciferase (</a:t>
            </a:r>
            <a:r>
              <a:rPr lang="en-US" sz="2400" dirty="0" err="1"/>
              <a:t>NLuc</a:t>
            </a:r>
            <a:r>
              <a:rPr lang="en-US" sz="2400" dirty="0"/>
              <a:t>) has approximately 150-fold stronger specific activity </a:t>
            </a:r>
          </a:p>
          <a:p>
            <a:endParaRPr lang="en-US" sz="2400" dirty="0"/>
          </a:p>
          <a:p>
            <a:pPr marL="342900" indent="-342900">
              <a:buFont typeface="Arial" panose="020B0604020202020204" pitchFamily="34" charset="0"/>
              <a:buChar char="•"/>
            </a:pPr>
            <a:r>
              <a:rPr lang="en-US" sz="2400" dirty="0"/>
              <a:t>Create highly sensitive system to detect and measure translational efficacy of different ribosomes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5" name="Title 1">
            <a:extLst>
              <a:ext uri="{FF2B5EF4-FFF2-40B4-BE49-F238E27FC236}">
                <a16:creationId xmlns:a16="http://schemas.microsoft.com/office/drawing/2014/main" id="{983B6CD4-763D-4BAC-946F-750005989BBB}"/>
              </a:ext>
            </a:extLst>
          </p:cNvPr>
          <p:cNvSpPr txBox="1">
            <a:spLocks/>
          </p:cNvSpPr>
          <p:nvPr/>
        </p:nvSpPr>
        <p:spPr>
          <a:xfrm>
            <a:off x="580179" y="559037"/>
            <a:ext cx="11611821" cy="1325563"/>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b="1" dirty="0"/>
              <a:t>Developing an </a:t>
            </a:r>
            <a:r>
              <a:rPr lang="en-US" sz="3600" b="1" i="1" dirty="0"/>
              <a:t>in vitro</a:t>
            </a:r>
            <a:r>
              <a:rPr lang="en-US" sz="3600" b="1" dirty="0"/>
              <a:t> luciferase assay</a:t>
            </a:r>
          </a:p>
        </p:txBody>
      </p:sp>
    </p:spTree>
    <p:extLst>
      <p:ext uri="{BB962C8B-B14F-4D97-AF65-F5344CB8AC3E}">
        <p14:creationId xmlns:p14="http://schemas.microsoft.com/office/powerpoint/2010/main" val="1302381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39395A-097B-43DE-8574-1821426FF5BD}"/>
              </a:ext>
            </a:extLst>
          </p:cNvPr>
          <p:cNvPicPr/>
          <p:nvPr/>
        </p:nvPicPr>
        <p:blipFill>
          <a:blip r:embed="rId3"/>
          <a:stretch>
            <a:fillRect/>
          </a:stretch>
        </p:blipFill>
        <p:spPr>
          <a:xfrm>
            <a:off x="2710291" y="1121789"/>
            <a:ext cx="6771418" cy="4789871"/>
          </a:xfrm>
          <a:prstGeom prst="rect">
            <a:avLst/>
          </a:prstGeom>
        </p:spPr>
      </p:pic>
      <p:sp>
        <p:nvSpPr>
          <p:cNvPr id="3" name="Title 1">
            <a:extLst>
              <a:ext uri="{FF2B5EF4-FFF2-40B4-BE49-F238E27FC236}">
                <a16:creationId xmlns:a16="http://schemas.microsoft.com/office/drawing/2014/main" id="{34EA6A24-A859-4DB6-96CA-984506B38806}"/>
              </a:ext>
            </a:extLst>
          </p:cNvPr>
          <p:cNvSpPr txBox="1">
            <a:spLocks/>
          </p:cNvSpPr>
          <p:nvPr/>
        </p:nvSpPr>
        <p:spPr>
          <a:xfrm>
            <a:off x="271150" y="323743"/>
            <a:ext cx="11611821" cy="1325563"/>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b="1" dirty="0"/>
              <a:t>Clone plasmid containing </a:t>
            </a:r>
            <a:r>
              <a:rPr lang="en-US" sz="3600" b="1" dirty="0" err="1"/>
              <a:t>NLuc</a:t>
            </a:r>
            <a:r>
              <a:rPr lang="en-US" sz="3600" b="1" dirty="0"/>
              <a:t> gene with </a:t>
            </a:r>
            <a:r>
              <a:rPr lang="en-US" sz="3600" b="1" dirty="0" err="1"/>
              <a:t>pdpA</a:t>
            </a:r>
            <a:r>
              <a:rPr lang="en-US" sz="3600" b="1" dirty="0"/>
              <a:t> 5’ UTR</a:t>
            </a:r>
          </a:p>
        </p:txBody>
      </p:sp>
    </p:spTree>
    <p:extLst>
      <p:ext uri="{BB962C8B-B14F-4D97-AF65-F5344CB8AC3E}">
        <p14:creationId xmlns:p14="http://schemas.microsoft.com/office/powerpoint/2010/main" val="3594669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4886E99-5FF4-48BE-BD0B-55A78BE1BA54}"/>
              </a:ext>
            </a:extLst>
          </p:cNvPr>
          <p:cNvGraphicFramePr>
            <a:graphicFrameLocks/>
          </p:cNvGraphicFramePr>
          <p:nvPr>
            <p:extLst>
              <p:ext uri="{D42A27DB-BD31-4B8C-83A1-F6EECF244321}">
                <p14:modId xmlns:p14="http://schemas.microsoft.com/office/powerpoint/2010/main" val="3896110047"/>
              </p:ext>
            </p:extLst>
          </p:nvPr>
        </p:nvGraphicFramePr>
        <p:xfrm>
          <a:off x="2284809" y="1290321"/>
          <a:ext cx="7622382" cy="4641056"/>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6FE7CD23-9B66-4024-AA0F-0A0E30A4DC06}"/>
              </a:ext>
            </a:extLst>
          </p:cNvPr>
          <p:cNvSpPr txBox="1">
            <a:spLocks/>
          </p:cNvSpPr>
          <p:nvPr/>
        </p:nvSpPr>
        <p:spPr>
          <a:xfrm>
            <a:off x="271150" y="323743"/>
            <a:ext cx="11611821" cy="1325563"/>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3600" dirty="0"/>
          </a:p>
        </p:txBody>
      </p:sp>
      <p:sp>
        <p:nvSpPr>
          <p:cNvPr id="4" name="Title 1">
            <a:extLst>
              <a:ext uri="{FF2B5EF4-FFF2-40B4-BE49-F238E27FC236}">
                <a16:creationId xmlns:a16="http://schemas.microsoft.com/office/drawing/2014/main" id="{0DECF0C0-9861-4230-A2FB-BA62BBFF48E6}"/>
              </a:ext>
            </a:extLst>
          </p:cNvPr>
          <p:cNvSpPr txBox="1">
            <a:spLocks/>
          </p:cNvSpPr>
          <p:nvPr/>
        </p:nvSpPr>
        <p:spPr>
          <a:xfrm>
            <a:off x="423550" y="293263"/>
            <a:ext cx="11611821" cy="1325563"/>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b="1" dirty="0"/>
              <a:t>Ribosomes containing rpsU3 produce the highest levels of luminescence</a:t>
            </a:r>
          </a:p>
        </p:txBody>
      </p:sp>
      <p:sp>
        <p:nvSpPr>
          <p:cNvPr id="5" name="TextBox 4">
            <a:extLst>
              <a:ext uri="{FF2B5EF4-FFF2-40B4-BE49-F238E27FC236}">
                <a16:creationId xmlns:a16="http://schemas.microsoft.com/office/drawing/2014/main" id="{4E2575CE-0624-44C0-A952-A0B8AB7B43C7}"/>
              </a:ext>
            </a:extLst>
          </p:cNvPr>
          <p:cNvSpPr txBox="1"/>
          <p:nvPr/>
        </p:nvSpPr>
        <p:spPr>
          <a:xfrm>
            <a:off x="3180080" y="5746711"/>
            <a:ext cx="1391920" cy="369332"/>
          </a:xfrm>
          <a:prstGeom prst="rect">
            <a:avLst/>
          </a:prstGeom>
          <a:solidFill>
            <a:schemeClr val="bg1"/>
          </a:solidFill>
        </p:spPr>
        <p:txBody>
          <a:bodyPr wrap="square" rtlCol="0">
            <a:spAutoFit/>
          </a:bodyPr>
          <a:lstStyle/>
          <a:p>
            <a:r>
              <a:rPr lang="en-US" b="1" dirty="0"/>
              <a:t>Wild-type</a:t>
            </a:r>
          </a:p>
        </p:txBody>
      </p:sp>
      <p:sp>
        <p:nvSpPr>
          <p:cNvPr id="6" name="TextBox 5">
            <a:extLst>
              <a:ext uri="{FF2B5EF4-FFF2-40B4-BE49-F238E27FC236}">
                <a16:creationId xmlns:a16="http://schemas.microsoft.com/office/drawing/2014/main" id="{F3C78EBA-DDE9-4399-ABFE-A700E03F221A}"/>
              </a:ext>
            </a:extLst>
          </p:cNvPr>
          <p:cNvSpPr txBox="1"/>
          <p:nvPr/>
        </p:nvSpPr>
        <p:spPr>
          <a:xfrm>
            <a:off x="4746251" y="5746711"/>
            <a:ext cx="1391920" cy="369332"/>
          </a:xfrm>
          <a:prstGeom prst="rect">
            <a:avLst/>
          </a:prstGeom>
          <a:solidFill>
            <a:schemeClr val="bg1"/>
          </a:solidFill>
        </p:spPr>
        <p:txBody>
          <a:bodyPr wrap="square" rtlCol="0">
            <a:spAutoFit/>
          </a:bodyPr>
          <a:lstStyle/>
          <a:p>
            <a:r>
              <a:rPr lang="en-US" b="1" dirty="0"/>
              <a:t>rpsU1</a:t>
            </a:r>
          </a:p>
        </p:txBody>
      </p:sp>
      <p:sp>
        <p:nvSpPr>
          <p:cNvPr id="7" name="TextBox 6">
            <a:extLst>
              <a:ext uri="{FF2B5EF4-FFF2-40B4-BE49-F238E27FC236}">
                <a16:creationId xmlns:a16="http://schemas.microsoft.com/office/drawing/2014/main" id="{A20E02CA-7766-43DC-88B3-7F49B1ADBFB8}"/>
              </a:ext>
            </a:extLst>
          </p:cNvPr>
          <p:cNvSpPr txBox="1"/>
          <p:nvPr/>
        </p:nvSpPr>
        <p:spPr>
          <a:xfrm>
            <a:off x="6071196" y="5746711"/>
            <a:ext cx="1391920" cy="369332"/>
          </a:xfrm>
          <a:prstGeom prst="rect">
            <a:avLst/>
          </a:prstGeom>
          <a:solidFill>
            <a:schemeClr val="bg1"/>
          </a:solidFill>
        </p:spPr>
        <p:txBody>
          <a:bodyPr wrap="square" rtlCol="0">
            <a:spAutoFit/>
          </a:bodyPr>
          <a:lstStyle/>
          <a:p>
            <a:r>
              <a:rPr lang="en-US" b="1" dirty="0"/>
              <a:t>rpsU2</a:t>
            </a:r>
          </a:p>
        </p:txBody>
      </p:sp>
      <p:sp>
        <p:nvSpPr>
          <p:cNvPr id="8" name="TextBox 7">
            <a:extLst>
              <a:ext uri="{FF2B5EF4-FFF2-40B4-BE49-F238E27FC236}">
                <a16:creationId xmlns:a16="http://schemas.microsoft.com/office/drawing/2014/main" id="{C25E81D6-BD25-4812-AD8D-BDBF166DBB54}"/>
              </a:ext>
            </a:extLst>
          </p:cNvPr>
          <p:cNvSpPr txBox="1"/>
          <p:nvPr/>
        </p:nvSpPr>
        <p:spPr>
          <a:xfrm>
            <a:off x="7409606" y="5746711"/>
            <a:ext cx="1391920" cy="369332"/>
          </a:xfrm>
          <a:prstGeom prst="rect">
            <a:avLst/>
          </a:prstGeom>
          <a:solidFill>
            <a:schemeClr val="bg1"/>
          </a:solidFill>
        </p:spPr>
        <p:txBody>
          <a:bodyPr wrap="square" rtlCol="0">
            <a:spAutoFit/>
          </a:bodyPr>
          <a:lstStyle/>
          <a:p>
            <a:r>
              <a:rPr lang="en-US" b="1" dirty="0"/>
              <a:t>rpsU3</a:t>
            </a:r>
          </a:p>
        </p:txBody>
      </p:sp>
      <p:sp>
        <p:nvSpPr>
          <p:cNvPr id="9" name="TextBox 8">
            <a:extLst>
              <a:ext uri="{FF2B5EF4-FFF2-40B4-BE49-F238E27FC236}">
                <a16:creationId xmlns:a16="http://schemas.microsoft.com/office/drawing/2014/main" id="{436D94E3-409C-478A-B551-1E751C53ADA6}"/>
              </a:ext>
            </a:extLst>
          </p:cNvPr>
          <p:cNvSpPr txBox="1"/>
          <p:nvPr/>
        </p:nvSpPr>
        <p:spPr>
          <a:xfrm>
            <a:off x="8738791" y="5746711"/>
            <a:ext cx="1391920" cy="369332"/>
          </a:xfrm>
          <a:prstGeom prst="rect">
            <a:avLst/>
          </a:prstGeom>
          <a:solidFill>
            <a:schemeClr val="bg1"/>
          </a:solidFill>
        </p:spPr>
        <p:txBody>
          <a:bodyPr wrap="square" rtlCol="0">
            <a:spAutoFit/>
          </a:bodyPr>
          <a:lstStyle/>
          <a:p>
            <a:r>
              <a:rPr lang="en-US" b="1" dirty="0"/>
              <a:t>Buffer</a:t>
            </a:r>
          </a:p>
        </p:txBody>
      </p:sp>
      <p:sp>
        <p:nvSpPr>
          <p:cNvPr id="10" name="TextBox 9">
            <a:extLst>
              <a:ext uri="{FF2B5EF4-FFF2-40B4-BE49-F238E27FC236}">
                <a16:creationId xmlns:a16="http://schemas.microsoft.com/office/drawing/2014/main" id="{22661EA7-106F-46B4-A5A5-6194157B2DAF}"/>
              </a:ext>
            </a:extLst>
          </p:cNvPr>
          <p:cNvSpPr txBox="1"/>
          <p:nvPr/>
        </p:nvSpPr>
        <p:spPr>
          <a:xfrm rot="16200000">
            <a:off x="732859" y="2967576"/>
            <a:ext cx="3159760" cy="523220"/>
          </a:xfrm>
          <a:prstGeom prst="rect">
            <a:avLst/>
          </a:prstGeom>
          <a:solidFill>
            <a:schemeClr val="bg1"/>
          </a:solidFill>
        </p:spPr>
        <p:txBody>
          <a:bodyPr wrap="square" rtlCol="0">
            <a:spAutoFit/>
          </a:bodyPr>
          <a:lstStyle/>
          <a:p>
            <a:r>
              <a:rPr lang="en-US" sz="2800" b="1" dirty="0"/>
              <a:t>Luminescence</a:t>
            </a:r>
          </a:p>
        </p:txBody>
      </p:sp>
      <p:sp>
        <p:nvSpPr>
          <p:cNvPr id="11" name="Rectangle 10">
            <a:extLst>
              <a:ext uri="{FF2B5EF4-FFF2-40B4-BE49-F238E27FC236}">
                <a16:creationId xmlns:a16="http://schemas.microsoft.com/office/drawing/2014/main" id="{07165DE2-B546-4F1D-BC67-11DD6FFC8EEC}"/>
              </a:ext>
            </a:extLst>
          </p:cNvPr>
          <p:cNvSpPr/>
          <p:nvPr/>
        </p:nvSpPr>
        <p:spPr>
          <a:xfrm>
            <a:off x="5442211" y="1371600"/>
            <a:ext cx="1852669" cy="277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846355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1353</TotalTime>
  <Words>725</Words>
  <Application>Microsoft Office PowerPoint</Application>
  <PresentationFormat>Widescreen</PresentationFormat>
  <Paragraphs>87</Paragraphs>
  <Slides>10</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Century Gothic</vt:lpstr>
      <vt:lpstr>Courier</vt:lpstr>
      <vt:lpstr>Courier New</vt:lpstr>
      <vt:lpstr>Times New Roman</vt:lpstr>
      <vt:lpstr>Retrospect</vt:lpstr>
      <vt:lpstr>Developing an assay to compare translation by Francisella tularensis ribosomes with different bS21 homologs</vt:lpstr>
      <vt:lpstr>Francisella tularensis</vt:lpstr>
      <vt:lpstr>F. tularensis encodes three homologs of bS21 </vt:lpstr>
      <vt:lpstr>F. tularensis has heterogeneous populations of ribosomes</vt:lpstr>
      <vt:lpstr>Lack of bS21-2 changes T6SS protein abundance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an assay to compare translation by Francisella tularensis ribosomes with different bS21 homologs</dc:title>
  <dc:creator>Cogswell, Marisa</dc:creator>
  <cp:lastModifiedBy>Cogswell, Marisa</cp:lastModifiedBy>
  <cp:revision>16</cp:revision>
  <dcterms:created xsi:type="dcterms:W3CDTF">2022-07-06T16:16:20Z</dcterms:created>
  <dcterms:modified xsi:type="dcterms:W3CDTF">2022-07-07T15:36:32Z</dcterms:modified>
</cp:coreProperties>
</file>