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57" r:id="rId3"/>
    <p:sldId id="259" r:id="rId4"/>
    <p:sldId id="260" r:id="rId5"/>
    <p:sldId id="261" r:id="rId6"/>
    <p:sldId id="262" r:id="rId7"/>
    <p:sldId id="263" r:id="rId8"/>
    <p:sldId id="264" r:id="rId9"/>
    <p:sldId id="265" r:id="rId10"/>
    <p:sldId id="266"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62814" autoAdjust="0"/>
  </p:normalViewPr>
  <p:slideViewPr>
    <p:cSldViewPr snapToGrid="0">
      <p:cViewPr varScale="1">
        <p:scale>
          <a:sx n="67" d="100"/>
          <a:sy n="67" d="100"/>
        </p:scale>
        <p:origin x="1662"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41168DD-77BF-4B2E-BC58-A152C3FD7D1E}" type="datetimeFigureOut">
              <a:rPr lang="en-US" smtClean="0"/>
              <a:t>3/21/2024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764B893-514A-445D-97DC-F1204AFFA0B7}" type="slidenum">
              <a:rPr lang="en-US" smtClean="0"/>
              <a:t>‹#›</a:t>
            </a:fld>
            <a:endParaRPr lang="en-US"/>
          </a:p>
        </p:txBody>
      </p:sp>
    </p:spTree>
    <p:extLst>
      <p:ext uri="{BB962C8B-B14F-4D97-AF65-F5344CB8AC3E}">
        <p14:creationId xmlns:p14="http://schemas.microsoft.com/office/powerpoint/2010/main" val="29240100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800" b="0" i="0" u="none" strike="noStrike" baseline="0" dirty="0">
                <a:latin typeface="AdvOTea1a7398"/>
              </a:rPr>
              <a:t>Two template DNAs encoding 16S rRNA and </a:t>
            </a:r>
            <a:r>
              <a:rPr lang="en-US" sz="1800" b="0" i="0" u="none" strike="noStrike" baseline="0" dirty="0" err="1">
                <a:latin typeface="AdvOTea1a7398"/>
              </a:rPr>
              <a:t>sfGFP</a:t>
            </a:r>
            <a:r>
              <a:rPr lang="en-US" sz="1800" b="0" i="0" u="none" strike="noStrike" baseline="0" dirty="0">
                <a:latin typeface="AdvOTea1a7398"/>
              </a:rPr>
              <a:t> are added into the PURE system. Recombinant ribosomal proteins (recombinant </a:t>
            </a:r>
            <a:r>
              <a:rPr lang="en-US" sz="1800" b="0" i="0" u="none" strike="noStrike" baseline="0" dirty="0" err="1">
                <a:latin typeface="AdvOTea1a7398"/>
              </a:rPr>
              <a:t>rps</a:t>
            </a:r>
            <a:r>
              <a:rPr lang="en-US" sz="1800" b="0" i="0" u="none" strike="noStrike" baseline="0" dirty="0">
                <a:latin typeface="AdvOTea1a7398"/>
              </a:rPr>
              <a:t>) bind to the transcribed 16S rRNA, and they are assembled into 30S subunits that interact with native 50S subunits to form the ribosome. Transcribed </a:t>
            </a:r>
            <a:r>
              <a:rPr lang="en-US" sz="1800" b="0" i="0" u="none" strike="noStrike" baseline="0" dirty="0" err="1">
                <a:latin typeface="AdvOTea1a7398"/>
              </a:rPr>
              <a:t>sfGFP</a:t>
            </a:r>
            <a:r>
              <a:rPr lang="en-US" sz="1800" b="0" i="0" u="none" strike="noStrike" baseline="0" dirty="0">
                <a:latin typeface="AdvOTea1a7398"/>
              </a:rPr>
              <a:t> mRNA is translated on the ribosome to synthesize </a:t>
            </a:r>
            <a:r>
              <a:rPr lang="en-US" sz="1800" b="0" i="0" u="none" strike="noStrike" baseline="0" dirty="0" err="1">
                <a:latin typeface="AdvOTea1a7398"/>
              </a:rPr>
              <a:t>sfGFP</a:t>
            </a:r>
            <a:r>
              <a:rPr lang="en-US" sz="1800" b="0" i="0" u="none" strike="noStrike" baseline="0" dirty="0">
                <a:latin typeface="AdvOTea1a7398"/>
              </a:rPr>
              <a:t> synthesis.</a:t>
            </a:r>
            <a:endParaRPr lang="en-US" dirty="0"/>
          </a:p>
        </p:txBody>
      </p:sp>
      <p:sp>
        <p:nvSpPr>
          <p:cNvPr id="4" name="Slide Number Placeholder 3"/>
          <p:cNvSpPr>
            <a:spLocks noGrp="1"/>
          </p:cNvSpPr>
          <p:nvPr>
            <p:ph type="sldNum" sz="quarter" idx="5"/>
          </p:nvPr>
        </p:nvSpPr>
        <p:spPr/>
        <p:txBody>
          <a:bodyPr/>
          <a:lstStyle/>
          <a:p>
            <a:fld id="{F764B893-514A-445D-97DC-F1204AFFA0B7}" type="slidenum">
              <a:rPr lang="en-US" smtClean="0"/>
              <a:t>3</a:t>
            </a:fld>
            <a:endParaRPr lang="en-US"/>
          </a:p>
        </p:txBody>
      </p:sp>
    </p:spTree>
    <p:extLst>
      <p:ext uri="{BB962C8B-B14F-4D97-AF65-F5344CB8AC3E}">
        <p14:creationId xmlns:p14="http://schemas.microsoft.com/office/powerpoint/2010/main" val="39587388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800" b="0" i="0" u="none" strike="noStrike" baseline="0" dirty="0">
                <a:latin typeface="AdvOTea1a7398"/>
              </a:rPr>
              <a:t>R-</a:t>
            </a:r>
            <a:r>
              <a:rPr lang="en-US" sz="1800" b="0" i="0" u="none" strike="noStrike" baseline="0" dirty="0" err="1">
                <a:latin typeface="AdvOTea1a7398"/>
              </a:rPr>
              <a:t>rps</a:t>
            </a:r>
            <a:r>
              <a:rPr lang="en-US" sz="1800" b="0" i="0" u="none" strike="noStrike" baseline="0" dirty="0">
                <a:latin typeface="AdvOTea1a7398"/>
              </a:rPr>
              <a:t> represents recombinant ribosomal proteins, and IVT 16S rRNA represents in vitro transcribed 16S rRNA. Fluorescence intensities after subtracting the background intensity are shown. Error bars indicate standard deviation of triplicate measurements.</a:t>
            </a:r>
            <a:endParaRPr lang="en-US" dirty="0"/>
          </a:p>
        </p:txBody>
      </p:sp>
      <p:sp>
        <p:nvSpPr>
          <p:cNvPr id="4" name="Slide Number Placeholder 3"/>
          <p:cNvSpPr>
            <a:spLocks noGrp="1"/>
          </p:cNvSpPr>
          <p:nvPr>
            <p:ph type="sldNum" sz="quarter" idx="5"/>
          </p:nvPr>
        </p:nvSpPr>
        <p:spPr/>
        <p:txBody>
          <a:bodyPr/>
          <a:lstStyle/>
          <a:p>
            <a:fld id="{F764B893-514A-445D-97DC-F1204AFFA0B7}" type="slidenum">
              <a:rPr lang="en-US" smtClean="0"/>
              <a:t>4</a:t>
            </a:fld>
            <a:endParaRPr lang="en-US"/>
          </a:p>
        </p:txBody>
      </p:sp>
    </p:spTree>
    <p:extLst>
      <p:ext uri="{BB962C8B-B14F-4D97-AF65-F5344CB8AC3E}">
        <p14:creationId xmlns:p14="http://schemas.microsoft.com/office/powerpoint/2010/main" val="8621058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F8C1A6-2D11-AC93-E028-A37E027EEEA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6586CD9-F2C4-8DC4-D872-ECEAC7AE79A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7C80D3A-E73E-3EAC-811A-35C50605D8C7}"/>
              </a:ext>
            </a:extLst>
          </p:cNvPr>
          <p:cNvSpPr>
            <a:spLocks noGrp="1"/>
          </p:cNvSpPr>
          <p:nvPr>
            <p:ph type="body" idx="1"/>
          </p:nvPr>
        </p:nvSpPr>
        <p:spPr/>
        <p:txBody>
          <a:bodyPr/>
          <a:lstStyle/>
          <a:p>
            <a:pPr algn="l"/>
            <a:r>
              <a:rPr lang="en-US" sz="1800" b="0" i="0" u="none" strike="noStrike" baseline="0" dirty="0">
                <a:latin typeface="AdvOTea1a7398"/>
              </a:rPr>
              <a:t>Increase in </a:t>
            </a:r>
            <a:r>
              <a:rPr lang="en-US" sz="1800" b="0" i="0" u="none" strike="noStrike" baseline="0" dirty="0" err="1">
                <a:latin typeface="AdvOTea1a7398"/>
              </a:rPr>
              <a:t>sfGFP</a:t>
            </a:r>
            <a:r>
              <a:rPr lang="en-US" sz="1800" b="0" i="0" u="none" strike="noStrike" baseline="0" dirty="0">
                <a:latin typeface="AdvOTea1a7398"/>
              </a:rPr>
              <a:t> </a:t>
            </a:r>
            <a:r>
              <a:rPr lang="en-US" sz="1800" b="0" i="0" u="none" strike="noStrike" baseline="0" dirty="0">
                <a:latin typeface="AdvOTea1a7398+fb"/>
              </a:rPr>
              <a:t>fl</a:t>
            </a:r>
            <a:r>
              <a:rPr lang="en-US" sz="1800" b="0" i="0" u="none" strike="noStrike" baseline="0" dirty="0">
                <a:latin typeface="AdvOTea1a7398"/>
              </a:rPr>
              <a:t>uorescence after 4 h incubation was normalized by dividing by the average value of the control reaction. Red bars indicate nonessential ribosomal proteins, as revealed by genome deletion studies. Orange bars indicate putative nonessential ribosomal proteins identi</a:t>
            </a:r>
            <a:r>
              <a:rPr lang="en-US" sz="1800" b="0" i="0" u="none" strike="noStrike" baseline="0" dirty="0">
                <a:latin typeface="AdvOTea1a7398+fb"/>
              </a:rPr>
              <a:t>fi</a:t>
            </a:r>
            <a:r>
              <a:rPr lang="en-US" sz="1800" b="0" i="0" u="none" strike="noStrike" baseline="0" dirty="0">
                <a:latin typeface="AdvOTea1a7398"/>
              </a:rPr>
              <a:t>ed in this study. Error bars indicate standard deviation of triplicate measurements. Each dot represents individual observed value.</a:t>
            </a:r>
            <a:endParaRPr lang="en-US" dirty="0"/>
          </a:p>
        </p:txBody>
      </p:sp>
      <p:sp>
        <p:nvSpPr>
          <p:cNvPr id="4" name="Slide Number Placeholder 3">
            <a:extLst>
              <a:ext uri="{FF2B5EF4-FFF2-40B4-BE49-F238E27FC236}">
                <a16:creationId xmlns:a16="http://schemas.microsoft.com/office/drawing/2014/main" id="{AE9ABD81-5C4B-CE60-A4C2-E06D1662F12D}"/>
              </a:ext>
            </a:extLst>
          </p:cNvPr>
          <p:cNvSpPr>
            <a:spLocks noGrp="1"/>
          </p:cNvSpPr>
          <p:nvPr>
            <p:ph type="sldNum" sz="quarter" idx="5"/>
          </p:nvPr>
        </p:nvSpPr>
        <p:spPr/>
        <p:txBody>
          <a:bodyPr/>
          <a:lstStyle/>
          <a:p>
            <a:fld id="{F764B893-514A-445D-97DC-F1204AFFA0B7}" type="slidenum">
              <a:rPr lang="en-US" smtClean="0"/>
              <a:t>5</a:t>
            </a:fld>
            <a:endParaRPr lang="en-US"/>
          </a:p>
        </p:txBody>
      </p:sp>
    </p:spTree>
    <p:extLst>
      <p:ext uri="{BB962C8B-B14F-4D97-AF65-F5344CB8AC3E}">
        <p14:creationId xmlns:p14="http://schemas.microsoft.com/office/powerpoint/2010/main" val="19848094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7A79AC-29BD-5CC2-DF70-42622DFAA52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FD3FCA7-EBEC-5831-86AA-267C1F887A3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C3D169A-FF41-A657-C8D3-744E1D39CF32}"/>
              </a:ext>
            </a:extLst>
          </p:cNvPr>
          <p:cNvSpPr>
            <a:spLocks noGrp="1"/>
          </p:cNvSpPr>
          <p:nvPr>
            <p:ph type="body" idx="1"/>
          </p:nvPr>
        </p:nvSpPr>
        <p:spPr/>
        <p:txBody>
          <a:bodyPr/>
          <a:lstStyle/>
          <a:p>
            <a:pPr algn="l"/>
            <a:r>
              <a:rPr lang="en-US" sz="1800" b="0" i="0" u="none" strike="noStrike" baseline="0" dirty="0">
                <a:latin typeface="AdvOTea1a7398"/>
              </a:rPr>
              <a:t>SD sequences are indicated by light blue characters, and mutated nucleotides in 16S rRNA by red characters.</a:t>
            </a:r>
            <a:endParaRPr lang="en-US" dirty="0"/>
          </a:p>
        </p:txBody>
      </p:sp>
      <p:sp>
        <p:nvSpPr>
          <p:cNvPr id="4" name="Slide Number Placeholder 3">
            <a:extLst>
              <a:ext uri="{FF2B5EF4-FFF2-40B4-BE49-F238E27FC236}">
                <a16:creationId xmlns:a16="http://schemas.microsoft.com/office/drawing/2014/main" id="{C0782518-3E03-5ECB-B731-6A63B9FE589B}"/>
              </a:ext>
            </a:extLst>
          </p:cNvPr>
          <p:cNvSpPr>
            <a:spLocks noGrp="1"/>
          </p:cNvSpPr>
          <p:nvPr>
            <p:ph type="sldNum" sz="quarter" idx="5"/>
          </p:nvPr>
        </p:nvSpPr>
        <p:spPr/>
        <p:txBody>
          <a:bodyPr/>
          <a:lstStyle/>
          <a:p>
            <a:fld id="{F764B893-514A-445D-97DC-F1204AFFA0B7}" type="slidenum">
              <a:rPr lang="en-US" smtClean="0"/>
              <a:t>6</a:t>
            </a:fld>
            <a:endParaRPr lang="en-US"/>
          </a:p>
        </p:txBody>
      </p:sp>
    </p:spTree>
    <p:extLst>
      <p:ext uri="{BB962C8B-B14F-4D97-AF65-F5344CB8AC3E}">
        <p14:creationId xmlns:p14="http://schemas.microsoft.com/office/powerpoint/2010/main" val="22480125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DF6C0D-0EA9-E657-FA71-BDC6D645A66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49DBDAA-F87A-4571-FE68-5057C7F7B1F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3B06432-DECF-937C-4229-C6677BE4B1D0}"/>
              </a:ext>
            </a:extLst>
          </p:cNvPr>
          <p:cNvSpPr>
            <a:spLocks noGrp="1"/>
          </p:cNvSpPr>
          <p:nvPr>
            <p:ph type="body" idx="1"/>
          </p:nvPr>
        </p:nvSpPr>
        <p:spPr/>
        <p:txBody>
          <a:bodyPr/>
          <a:lstStyle/>
          <a:p>
            <a:pPr algn="l"/>
            <a:r>
              <a:rPr lang="en-US" sz="1800" b="0" i="0" u="none" strike="noStrike" baseline="0" dirty="0">
                <a:latin typeface="AdvOTea1a7398"/>
              </a:rPr>
              <a:t>Increase in </a:t>
            </a:r>
            <a:r>
              <a:rPr lang="en-US" sz="1800" b="0" i="0" u="none" strike="noStrike" baseline="0" dirty="0" err="1">
                <a:latin typeface="AdvOTea1a7398"/>
              </a:rPr>
              <a:t>sfGFP</a:t>
            </a:r>
            <a:r>
              <a:rPr lang="en-US" sz="1800" b="0" i="0" u="none" strike="noStrike" baseline="0" dirty="0">
                <a:latin typeface="AdvOTea1a7398"/>
              </a:rPr>
              <a:t> </a:t>
            </a:r>
            <a:r>
              <a:rPr lang="en-US" sz="1800" b="0" i="0" u="none" strike="noStrike" baseline="0" dirty="0">
                <a:latin typeface="AdvOTea1a7398+fb"/>
              </a:rPr>
              <a:t>fl</a:t>
            </a:r>
            <a:r>
              <a:rPr lang="en-US" sz="1800" b="0" i="0" u="none" strike="noStrike" baseline="0" dirty="0">
                <a:latin typeface="AdvOTea1a7398"/>
              </a:rPr>
              <a:t>uorescence after 4 h incubation was normalized by dividing by the average value of the control reaction. Graphical display is different, but the same data were used in (</a:t>
            </a:r>
            <a:r>
              <a:rPr lang="en-US" sz="1800" b="0" i="0" u="none" strike="noStrike" baseline="0" dirty="0">
                <a:latin typeface="AdvOTcb88df00"/>
              </a:rPr>
              <a:t>b</a:t>
            </a:r>
            <a:r>
              <a:rPr lang="en-US" sz="1800" b="0" i="0" u="none" strike="noStrike" baseline="0" dirty="0">
                <a:latin typeface="AdvOTea1a7398"/>
              </a:rPr>
              <a:t>) and (</a:t>
            </a:r>
            <a:r>
              <a:rPr lang="en-US" sz="1800" b="0" i="0" u="none" strike="noStrike" baseline="0" dirty="0">
                <a:latin typeface="AdvOTcb88df00"/>
              </a:rPr>
              <a:t>c</a:t>
            </a:r>
            <a:r>
              <a:rPr lang="en-US" sz="1800" b="0" i="0" u="none" strike="noStrike" baseline="0" dirty="0">
                <a:latin typeface="AdvOTea1a7398"/>
              </a:rPr>
              <a:t>). </a:t>
            </a:r>
          </a:p>
          <a:p>
            <a:pPr algn="l"/>
            <a:r>
              <a:rPr lang="en-US" sz="1800" b="0" i="0" u="none" strike="noStrike" baseline="0" dirty="0">
                <a:latin typeface="AdvOTea1a7398"/>
              </a:rPr>
              <a:t>Symbols </a:t>
            </a:r>
            <a:r>
              <a:rPr lang="en-US" sz="1800" b="0" i="0" u="none" strike="noStrike" baseline="0" dirty="0">
                <a:latin typeface="AdvOTea1a7398+20"/>
              </a:rPr>
              <a:t>“</a:t>
            </a:r>
            <a:r>
              <a:rPr lang="en-US" sz="1800" b="0" i="0" u="none" strike="noStrike" baseline="0" dirty="0" err="1">
                <a:latin typeface="AdvOTea1a7398"/>
              </a:rPr>
              <a:t>wt</a:t>
            </a:r>
            <a:r>
              <a:rPr lang="en-US" sz="1800" b="0" i="0" u="none" strike="noStrike" baseline="0" dirty="0">
                <a:latin typeface="AdvOTea1a7398+20"/>
              </a:rPr>
              <a:t>”</a:t>
            </a:r>
            <a:r>
              <a:rPr lang="en-US" sz="1800" b="0" i="0" u="none" strike="noStrike" baseline="0" dirty="0">
                <a:latin typeface="AdvOTea1a7398"/>
              </a:rPr>
              <a:t>, </a:t>
            </a:r>
            <a:r>
              <a:rPr lang="en-US" sz="1800" b="0" i="0" u="none" strike="noStrike" baseline="0" dirty="0">
                <a:latin typeface="AdvOTea1a7398+20"/>
              </a:rPr>
              <a:t>“</a:t>
            </a:r>
            <a:r>
              <a:rPr lang="en-US" sz="1800" b="0" i="0" u="none" strike="noStrike" baseline="0" dirty="0">
                <a:latin typeface="AdvOTea1a7398"/>
              </a:rPr>
              <a:t>A</a:t>
            </a:r>
            <a:r>
              <a:rPr lang="en-US" sz="1800" b="0" i="0" u="none" strike="noStrike" baseline="0" dirty="0">
                <a:latin typeface="AdvOTea1a7398+20"/>
              </a:rPr>
              <a:t>”</a:t>
            </a:r>
            <a:r>
              <a:rPr lang="en-US" sz="1800" b="0" i="0" u="none" strike="noStrike" baseline="0" dirty="0">
                <a:latin typeface="AdvOTea1a7398"/>
              </a:rPr>
              <a:t>, </a:t>
            </a:r>
            <a:r>
              <a:rPr lang="en-US" sz="1800" b="0" i="0" u="none" strike="noStrike" baseline="0" dirty="0">
                <a:latin typeface="AdvOTea1a7398+20"/>
              </a:rPr>
              <a:t>“</a:t>
            </a:r>
            <a:r>
              <a:rPr lang="en-US" sz="1800" b="0" i="0" u="none" strike="noStrike" baseline="0" dirty="0">
                <a:latin typeface="AdvOTea1a7398"/>
              </a:rPr>
              <a:t>B</a:t>
            </a:r>
            <a:r>
              <a:rPr lang="en-US" sz="1800" b="0" i="0" u="none" strike="noStrike" baseline="0" dirty="0">
                <a:latin typeface="AdvOTea1a7398+20"/>
              </a:rPr>
              <a:t>”</a:t>
            </a:r>
            <a:r>
              <a:rPr lang="en-US" sz="1800" b="0" i="0" u="none" strike="noStrike" baseline="0" dirty="0">
                <a:latin typeface="AdvOTea1a7398"/>
              </a:rPr>
              <a:t>, </a:t>
            </a:r>
            <a:r>
              <a:rPr lang="en-US" sz="1800" b="0" i="0" u="none" strike="noStrike" baseline="0" dirty="0">
                <a:latin typeface="AdvOTea1a7398+20"/>
              </a:rPr>
              <a:t>“</a:t>
            </a:r>
            <a:r>
              <a:rPr lang="en-US" sz="1800" b="0" i="0" u="none" strike="noStrike" baseline="0" dirty="0">
                <a:latin typeface="AdvOTea1a7398"/>
              </a:rPr>
              <a:t>C</a:t>
            </a:r>
            <a:r>
              <a:rPr lang="en-US" sz="1800" b="0" i="0" u="none" strike="noStrike" baseline="0" dirty="0">
                <a:latin typeface="AdvOTea1a7398+20"/>
              </a:rPr>
              <a:t>”</a:t>
            </a:r>
            <a:r>
              <a:rPr lang="en-US" sz="1800" b="0" i="0" u="none" strike="noStrike" baseline="0" dirty="0">
                <a:latin typeface="AdvOTea1a7398"/>
              </a:rPr>
              <a:t>, and </a:t>
            </a:r>
            <a:r>
              <a:rPr lang="en-US" sz="1800" b="0" i="0" u="none" strike="noStrike" baseline="0" dirty="0">
                <a:latin typeface="AdvOTea1a7398+20"/>
              </a:rPr>
              <a:t>“</a:t>
            </a:r>
            <a:r>
              <a:rPr lang="en-US" sz="1800" b="0" i="0" u="none" strike="noStrike" baseline="0" dirty="0">
                <a:latin typeface="AdvOTea1a7398"/>
              </a:rPr>
              <a:t>cp</a:t>
            </a:r>
            <a:r>
              <a:rPr lang="en-US" sz="1800" b="0" i="0" u="none" strike="noStrike" baseline="0" dirty="0">
                <a:latin typeface="AdvOTea1a7398+20"/>
              </a:rPr>
              <a:t>” </a:t>
            </a:r>
            <a:r>
              <a:rPr lang="en-US" sz="1800" b="0" i="0" u="none" strike="noStrike" baseline="0" dirty="0">
                <a:latin typeface="AdvOTea1a7398"/>
              </a:rPr>
              <a:t>for </a:t>
            </a:r>
            <a:r>
              <a:rPr lang="en-US" sz="1800" b="0" i="0" u="none" strike="noStrike" baseline="0" dirty="0" err="1">
                <a:latin typeface="AdvOTea1a7398"/>
              </a:rPr>
              <a:t>sfGFP</a:t>
            </a:r>
            <a:r>
              <a:rPr lang="en-US" sz="1800" b="0" i="0" u="none" strike="noStrike" baseline="0" dirty="0">
                <a:latin typeface="AdvOTea1a7398"/>
              </a:rPr>
              <a:t> template represent mRNA-</a:t>
            </a:r>
            <a:r>
              <a:rPr lang="en-US" sz="1800" b="0" i="0" u="none" strike="noStrike" baseline="0" dirty="0" err="1">
                <a:latin typeface="AdvOTea1a7398"/>
              </a:rPr>
              <a:t>wt</a:t>
            </a:r>
            <a:r>
              <a:rPr lang="en-US" sz="1800" b="0" i="0" u="none" strike="noStrike" baseline="0" dirty="0">
                <a:latin typeface="AdvOTea1a7398"/>
              </a:rPr>
              <a:t>, mRNA-A, mRNA-B, mRNA-C, and mRNA-comp, respectively, as shown in (</a:t>
            </a:r>
            <a:r>
              <a:rPr lang="en-US" sz="1800" b="0" i="0" u="none" strike="noStrike" baseline="0" dirty="0">
                <a:latin typeface="AdvOTcb88df00"/>
              </a:rPr>
              <a:t>a</a:t>
            </a:r>
            <a:r>
              <a:rPr lang="en-US" sz="1800" b="0" i="0" u="none" strike="noStrike" baseline="0" dirty="0">
                <a:latin typeface="AdvOTea1a7398"/>
              </a:rPr>
              <a:t>). </a:t>
            </a:r>
          </a:p>
          <a:p>
            <a:pPr algn="l"/>
            <a:r>
              <a:rPr lang="en-US" sz="1800" b="0" i="0" u="none" strike="noStrike" baseline="0" dirty="0">
                <a:latin typeface="AdvOTea1a7398"/>
              </a:rPr>
              <a:t>Symbols </a:t>
            </a:r>
            <a:r>
              <a:rPr lang="en-US" sz="1800" b="0" i="0" u="none" strike="noStrike" baseline="0" dirty="0">
                <a:latin typeface="AdvOTea1a7398+20"/>
              </a:rPr>
              <a:t>“</a:t>
            </a:r>
            <a:r>
              <a:rPr lang="en-US" sz="1800" b="0" i="0" u="none" strike="noStrike" baseline="0" dirty="0" err="1">
                <a:latin typeface="AdvOTea1a7398"/>
              </a:rPr>
              <a:t>wt</a:t>
            </a:r>
            <a:r>
              <a:rPr lang="en-US" sz="1800" b="0" i="0" u="none" strike="noStrike" baseline="0" dirty="0">
                <a:latin typeface="AdvOTea1a7398+20"/>
              </a:rPr>
              <a:t>”</a:t>
            </a:r>
            <a:r>
              <a:rPr lang="en-US" sz="1800" b="0" i="0" u="none" strike="noStrike" baseline="0" dirty="0">
                <a:latin typeface="AdvOTea1a7398"/>
              </a:rPr>
              <a:t>, </a:t>
            </a:r>
            <a:r>
              <a:rPr lang="en-US" sz="1800" b="0" i="0" u="none" strike="noStrike" baseline="0" dirty="0">
                <a:latin typeface="AdvOTea1a7398+20"/>
              </a:rPr>
              <a:t>“</a:t>
            </a:r>
            <a:r>
              <a:rPr lang="en-US" sz="1800" b="0" i="0" u="none" strike="noStrike" baseline="0" dirty="0">
                <a:latin typeface="AdvOTea1a7398"/>
              </a:rPr>
              <a:t>2</a:t>
            </a:r>
            <a:r>
              <a:rPr lang="en-US" sz="1800" b="0" i="0" u="none" strike="noStrike" baseline="0" dirty="0">
                <a:latin typeface="AdvOTea1a7398+20"/>
              </a:rPr>
              <a:t>”</a:t>
            </a:r>
            <a:r>
              <a:rPr lang="en-US" sz="1800" b="0" i="0" u="none" strike="noStrike" baseline="0" dirty="0">
                <a:latin typeface="AdvOTea1a7398"/>
              </a:rPr>
              <a:t>, </a:t>
            </a:r>
            <a:r>
              <a:rPr lang="en-US" sz="1800" b="0" i="0" u="none" strike="noStrike" baseline="0" dirty="0">
                <a:latin typeface="AdvOTea1a7398+20"/>
              </a:rPr>
              <a:t>“</a:t>
            </a:r>
            <a:r>
              <a:rPr lang="en-US" sz="1800" b="0" i="0" u="none" strike="noStrike" baseline="0" dirty="0">
                <a:latin typeface="AdvOTea1a7398"/>
              </a:rPr>
              <a:t>8</a:t>
            </a:r>
            <a:r>
              <a:rPr lang="en-US" sz="1800" b="0" i="0" u="none" strike="noStrike" baseline="0" dirty="0">
                <a:latin typeface="AdvOTea1a7398+20"/>
              </a:rPr>
              <a:t>”</a:t>
            </a:r>
            <a:r>
              <a:rPr lang="en-US" sz="1800" b="0" i="0" u="none" strike="noStrike" baseline="0" dirty="0">
                <a:latin typeface="AdvOTea1a7398"/>
              </a:rPr>
              <a:t>, </a:t>
            </a:r>
            <a:r>
              <a:rPr lang="en-US" sz="1800" b="0" i="0" u="none" strike="noStrike" baseline="0" dirty="0">
                <a:latin typeface="AdvOTea1a7398+20"/>
              </a:rPr>
              <a:t>“</a:t>
            </a:r>
            <a:r>
              <a:rPr lang="en-US" sz="1800" b="0" i="0" u="none" strike="noStrike" baseline="0" dirty="0">
                <a:latin typeface="AdvOTea1a7398"/>
              </a:rPr>
              <a:t>9</a:t>
            </a:r>
            <a:r>
              <a:rPr lang="en-US" sz="1800" b="0" i="0" u="none" strike="noStrike" baseline="0" dirty="0">
                <a:latin typeface="AdvOTea1a7398+20"/>
              </a:rPr>
              <a:t>”</a:t>
            </a:r>
            <a:r>
              <a:rPr lang="en-US" sz="1800" b="0" i="0" u="none" strike="noStrike" baseline="0" dirty="0">
                <a:latin typeface="AdvOTea1a7398"/>
              </a:rPr>
              <a:t>, and </a:t>
            </a:r>
            <a:r>
              <a:rPr lang="en-US" sz="1800" b="0" i="0" u="none" strike="noStrike" baseline="0" dirty="0">
                <a:latin typeface="AdvOTea1a7398+20"/>
              </a:rPr>
              <a:t>“</a:t>
            </a:r>
            <a:r>
              <a:rPr lang="en-US" sz="1800" b="0" i="0" u="none" strike="noStrike" baseline="0" dirty="0">
                <a:latin typeface="AdvOTea1a7398"/>
              </a:rPr>
              <a:t>cp</a:t>
            </a:r>
            <a:r>
              <a:rPr lang="en-US" sz="1800" b="0" i="0" u="none" strike="noStrike" baseline="0" dirty="0">
                <a:latin typeface="AdvOTea1a7398+20"/>
              </a:rPr>
              <a:t>” </a:t>
            </a:r>
            <a:r>
              <a:rPr lang="en-US" sz="1800" b="0" i="0" u="none" strike="noStrike" baseline="0" dirty="0">
                <a:latin typeface="AdvOTea1a7398"/>
              </a:rPr>
              <a:t>for rRNA represent rRNA-</a:t>
            </a:r>
            <a:r>
              <a:rPr lang="en-US" sz="1800" b="0" i="0" u="none" strike="noStrike" baseline="0" dirty="0" err="1">
                <a:latin typeface="AdvOTea1a7398"/>
              </a:rPr>
              <a:t>wt</a:t>
            </a:r>
            <a:r>
              <a:rPr lang="en-US" sz="1800" b="0" i="0" u="none" strike="noStrike" baseline="0" dirty="0">
                <a:latin typeface="AdvOTea1a7398"/>
              </a:rPr>
              <a:t>, rRNA-2, rRNA-8, rRNA-9, and rRNA-cp, respectively, as shown in (</a:t>
            </a:r>
            <a:r>
              <a:rPr lang="en-US" sz="1800" b="0" i="0" u="none" strike="noStrike" baseline="0" dirty="0">
                <a:latin typeface="AdvOTcb88df00"/>
              </a:rPr>
              <a:t>a</a:t>
            </a:r>
            <a:r>
              <a:rPr lang="en-US" sz="1800" b="0" i="0" u="none" strike="noStrike" baseline="0" dirty="0">
                <a:latin typeface="AdvOTea1a7398"/>
              </a:rPr>
              <a:t>). </a:t>
            </a:r>
          </a:p>
          <a:p>
            <a:pPr algn="l"/>
            <a:r>
              <a:rPr lang="en-US" sz="1800" b="0" i="0" u="none" strike="noStrike" baseline="0" dirty="0">
                <a:latin typeface="AdvOTea1a7398"/>
              </a:rPr>
              <a:t>A green box indicates a data set obtained using rRNA-</a:t>
            </a:r>
            <a:r>
              <a:rPr lang="en-US" sz="1800" b="0" i="0" u="none" strike="noStrike" baseline="0" dirty="0" err="1">
                <a:latin typeface="AdvOTea1a7398"/>
              </a:rPr>
              <a:t>wt</a:t>
            </a:r>
            <a:r>
              <a:rPr lang="en-US" sz="1800" b="0" i="0" u="none" strike="noStrike" baseline="0" dirty="0">
                <a:latin typeface="AdvOTea1a7398"/>
              </a:rPr>
              <a:t>, a blue box indicates a data set obtained using rRNA-comp, and a red box indicates a data set obtained using mRNA-comp. </a:t>
            </a:r>
          </a:p>
          <a:p>
            <a:pPr algn="l"/>
            <a:r>
              <a:rPr lang="en-US" sz="1800" b="0" i="0" u="none" strike="noStrike" baseline="0" dirty="0">
                <a:latin typeface="AdvOTea1a7398"/>
              </a:rPr>
              <a:t>Error bars indicate standard deviation of triplicate measurements. Each dot represents individual observed value.</a:t>
            </a:r>
            <a:endParaRPr lang="en-US" dirty="0"/>
          </a:p>
        </p:txBody>
      </p:sp>
      <p:sp>
        <p:nvSpPr>
          <p:cNvPr id="4" name="Slide Number Placeholder 3">
            <a:extLst>
              <a:ext uri="{FF2B5EF4-FFF2-40B4-BE49-F238E27FC236}">
                <a16:creationId xmlns:a16="http://schemas.microsoft.com/office/drawing/2014/main" id="{84218F7E-65D1-0061-3678-F96727DDC7B2}"/>
              </a:ext>
            </a:extLst>
          </p:cNvPr>
          <p:cNvSpPr>
            <a:spLocks noGrp="1"/>
          </p:cNvSpPr>
          <p:nvPr>
            <p:ph type="sldNum" sz="quarter" idx="5"/>
          </p:nvPr>
        </p:nvSpPr>
        <p:spPr/>
        <p:txBody>
          <a:bodyPr/>
          <a:lstStyle/>
          <a:p>
            <a:fld id="{F764B893-514A-445D-97DC-F1204AFFA0B7}" type="slidenum">
              <a:rPr lang="en-US" smtClean="0"/>
              <a:t>7</a:t>
            </a:fld>
            <a:endParaRPr lang="en-US"/>
          </a:p>
        </p:txBody>
      </p:sp>
    </p:spTree>
    <p:extLst>
      <p:ext uri="{BB962C8B-B14F-4D97-AF65-F5344CB8AC3E}">
        <p14:creationId xmlns:p14="http://schemas.microsoft.com/office/powerpoint/2010/main" val="27333906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25CB9B-0BFF-9AEA-603F-4FC19EBCC4B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711F30D-44B0-B1F9-716B-5FC7697A58C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F5B38A5-05F2-3EF9-18AD-1FEBEE31DA4E}"/>
              </a:ext>
            </a:extLst>
          </p:cNvPr>
          <p:cNvSpPr>
            <a:spLocks noGrp="1"/>
          </p:cNvSpPr>
          <p:nvPr>
            <p:ph type="body" idx="1"/>
          </p:nvPr>
        </p:nvSpPr>
        <p:spPr/>
        <p:txBody>
          <a:bodyPr/>
          <a:lstStyle/>
          <a:p>
            <a:pPr algn="l"/>
            <a:r>
              <a:rPr lang="en-US" sz="1800" b="0" i="0" u="none" strike="noStrike" baseline="0" dirty="0">
                <a:solidFill>
                  <a:srgbClr val="000000"/>
                </a:solidFill>
                <a:latin typeface="AdvOTea1a7398"/>
              </a:rPr>
              <a:t>Three template DNAs encoding 16S rRNA-comp (shown in Fig. </a:t>
            </a:r>
            <a:r>
              <a:rPr lang="en-US" sz="1800" b="0" i="0" u="none" strike="noStrike" baseline="0" dirty="0">
                <a:solidFill>
                  <a:srgbClr val="0000FF"/>
                </a:solidFill>
                <a:latin typeface="AdvOTea1a7398"/>
              </a:rPr>
              <a:t>3</a:t>
            </a:r>
            <a:r>
              <a:rPr lang="en-US" sz="1800" b="0" i="0" u="none" strike="noStrike" baseline="0" dirty="0">
                <a:solidFill>
                  <a:srgbClr val="000000"/>
                </a:solidFill>
                <a:latin typeface="AdvOTea1a7398"/>
              </a:rPr>
              <a:t>a), a ribosomal protein under the wild-type SD, and </a:t>
            </a:r>
            <a:r>
              <a:rPr lang="en-US" sz="1800" b="0" i="0" u="none" strike="noStrike" baseline="0" dirty="0" err="1">
                <a:solidFill>
                  <a:srgbClr val="000000"/>
                </a:solidFill>
                <a:latin typeface="AdvOTea1a7398"/>
              </a:rPr>
              <a:t>sfGFP</a:t>
            </a:r>
            <a:r>
              <a:rPr lang="en-US" sz="1800" b="0" i="0" u="none" strike="noStrike" baseline="0" dirty="0">
                <a:solidFill>
                  <a:srgbClr val="000000"/>
                </a:solidFill>
                <a:latin typeface="AdvOTea1a7398"/>
              </a:rPr>
              <a:t> under the SD encoded in mRNA-comp (shown in Fig. </a:t>
            </a:r>
            <a:r>
              <a:rPr lang="en-US" sz="1800" b="0" i="0" u="none" strike="noStrike" baseline="0" dirty="0">
                <a:solidFill>
                  <a:srgbClr val="0000FF"/>
                </a:solidFill>
                <a:latin typeface="AdvOTea1a7398"/>
              </a:rPr>
              <a:t>3</a:t>
            </a:r>
            <a:r>
              <a:rPr lang="en-US" sz="1800" b="0" i="0" u="none" strike="noStrike" baseline="0" dirty="0">
                <a:solidFill>
                  <a:srgbClr val="000000"/>
                </a:solidFill>
                <a:latin typeface="AdvOTea1a7398"/>
              </a:rPr>
              <a:t>a) were added into the PURE system. A ribosomal protein synthesized by the native ribosome and recombinant ribosomal proteins (Recombinant </a:t>
            </a:r>
            <a:r>
              <a:rPr lang="en-US" sz="1800" b="0" i="0" u="none" strike="noStrike" baseline="0" dirty="0" err="1">
                <a:solidFill>
                  <a:srgbClr val="000000"/>
                </a:solidFill>
                <a:latin typeface="AdvOTea1a7398"/>
              </a:rPr>
              <a:t>rps</a:t>
            </a:r>
            <a:r>
              <a:rPr lang="en-US" sz="1800" b="0" i="0" u="none" strike="noStrike" baseline="0" dirty="0">
                <a:solidFill>
                  <a:srgbClr val="000000"/>
                </a:solidFill>
                <a:latin typeface="AdvOTea1a7398"/>
              </a:rPr>
              <a:t>) in the reaction mixture bind to transcribed 16S rRNA-comp, and these components are assembled into 30S subunits that interact with native 50S subunits to form a partially orthogonal ribosome for subsequent </a:t>
            </a:r>
            <a:r>
              <a:rPr lang="en-US" sz="1800" b="0" i="0" u="none" strike="noStrike" baseline="0" dirty="0" err="1">
                <a:solidFill>
                  <a:srgbClr val="000000"/>
                </a:solidFill>
                <a:latin typeface="AdvOTea1a7398"/>
              </a:rPr>
              <a:t>sfGFP</a:t>
            </a:r>
            <a:r>
              <a:rPr lang="en-US" sz="1800" b="0" i="0" u="none" strike="noStrike" baseline="0" dirty="0">
                <a:solidFill>
                  <a:srgbClr val="000000"/>
                </a:solidFill>
                <a:latin typeface="AdvOTea1a7398"/>
              </a:rPr>
              <a:t> synthesis. Transcribed </a:t>
            </a:r>
            <a:r>
              <a:rPr lang="en-US" sz="1800" b="0" i="0" u="none" strike="noStrike" baseline="0" dirty="0" err="1">
                <a:solidFill>
                  <a:srgbClr val="000000"/>
                </a:solidFill>
                <a:latin typeface="AdvOTea1a7398"/>
              </a:rPr>
              <a:t>sfGFP</a:t>
            </a:r>
            <a:r>
              <a:rPr lang="en-US" sz="1800" b="0" i="0" u="none" strike="noStrike" baseline="0" dirty="0">
                <a:solidFill>
                  <a:srgbClr val="000000"/>
                </a:solidFill>
                <a:latin typeface="AdvOTea1a7398"/>
              </a:rPr>
              <a:t> mRNA-comp is translated on the newly assembled ribosome to synthesize </a:t>
            </a:r>
            <a:r>
              <a:rPr lang="en-US" sz="1800" b="0" i="0" u="none" strike="noStrike" baseline="0" dirty="0" err="1">
                <a:solidFill>
                  <a:srgbClr val="000000"/>
                </a:solidFill>
                <a:latin typeface="AdvOTea1a7398"/>
              </a:rPr>
              <a:t>sfGFP</a:t>
            </a:r>
            <a:r>
              <a:rPr lang="en-US" sz="1800" b="0" i="0" u="none" strike="noStrike" baseline="0" dirty="0">
                <a:solidFill>
                  <a:srgbClr val="000000"/>
                </a:solidFill>
                <a:latin typeface="AdvOTea1a7398"/>
              </a:rPr>
              <a:t>.</a:t>
            </a:r>
            <a:endParaRPr lang="en-US" dirty="0"/>
          </a:p>
        </p:txBody>
      </p:sp>
      <p:sp>
        <p:nvSpPr>
          <p:cNvPr id="4" name="Slide Number Placeholder 3">
            <a:extLst>
              <a:ext uri="{FF2B5EF4-FFF2-40B4-BE49-F238E27FC236}">
                <a16:creationId xmlns:a16="http://schemas.microsoft.com/office/drawing/2014/main" id="{10AB6B64-7E7E-37B7-5C9F-1B8198DADA8F}"/>
              </a:ext>
            </a:extLst>
          </p:cNvPr>
          <p:cNvSpPr>
            <a:spLocks noGrp="1"/>
          </p:cNvSpPr>
          <p:nvPr>
            <p:ph type="sldNum" sz="quarter" idx="5"/>
          </p:nvPr>
        </p:nvSpPr>
        <p:spPr/>
        <p:txBody>
          <a:bodyPr/>
          <a:lstStyle/>
          <a:p>
            <a:fld id="{F764B893-514A-445D-97DC-F1204AFFA0B7}" type="slidenum">
              <a:rPr lang="en-US" smtClean="0"/>
              <a:t>8</a:t>
            </a:fld>
            <a:endParaRPr lang="en-US"/>
          </a:p>
        </p:txBody>
      </p:sp>
    </p:spTree>
    <p:extLst>
      <p:ext uri="{BB962C8B-B14F-4D97-AF65-F5344CB8AC3E}">
        <p14:creationId xmlns:p14="http://schemas.microsoft.com/office/powerpoint/2010/main" val="3208670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67B78C-F4B5-1748-244E-78CA4B7C148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91898F7-71FE-1F4E-9439-808BD70D2EC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692EC6A-58B0-5E86-86CB-DD88E093CA19}"/>
              </a:ext>
            </a:extLst>
          </p:cNvPr>
          <p:cNvSpPr>
            <a:spLocks noGrp="1"/>
          </p:cNvSpPr>
          <p:nvPr>
            <p:ph type="body" idx="1"/>
          </p:nvPr>
        </p:nvSpPr>
        <p:spPr/>
        <p:txBody>
          <a:bodyPr/>
          <a:lstStyle/>
          <a:p>
            <a:pPr algn="l"/>
            <a:r>
              <a:rPr lang="en-US" sz="1800" b="0" i="0" u="none" strike="noStrike" baseline="0" dirty="0">
                <a:latin typeface="AdvOTea1a7398"/>
              </a:rPr>
              <a:t>The increase in </a:t>
            </a:r>
            <a:r>
              <a:rPr lang="en-US" sz="1800" b="0" i="0" u="none" strike="noStrike" baseline="0" dirty="0" err="1">
                <a:latin typeface="AdvOTea1a7398"/>
              </a:rPr>
              <a:t>sfGFP</a:t>
            </a:r>
            <a:r>
              <a:rPr lang="en-US" sz="1800" b="0" i="0" u="none" strike="noStrike" baseline="0" dirty="0">
                <a:latin typeface="AdvOTea1a7398"/>
              </a:rPr>
              <a:t> </a:t>
            </a:r>
            <a:r>
              <a:rPr lang="en-US" sz="1800" b="0" i="0" u="none" strike="noStrike" baseline="0" dirty="0">
                <a:latin typeface="AdvOTea1a7398+fb"/>
              </a:rPr>
              <a:t>fl</a:t>
            </a:r>
            <a:r>
              <a:rPr lang="en-US" sz="1800" b="0" i="0" u="none" strike="noStrike" baseline="0" dirty="0">
                <a:latin typeface="AdvOTea1a7398"/>
              </a:rPr>
              <a:t>uorescence after 4 h incubation was normalized by dividing by the average value of the control reaction. Error bars indicate standard deviation of at least triplicate measurements. Each dot represents individual observed value. Double asterisk, single asterisk, and </a:t>
            </a:r>
            <a:r>
              <a:rPr lang="en-US" sz="1800" b="0" i="0" u="none" strike="noStrike" baseline="0" dirty="0" err="1">
                <a:latin typeface="AdvOTea1a7398"/>
              </a:rPr>
              <a:t>n.s</a:t>
            </a:r>
            <a:r>
              <a:rPr lang="en-US" sz="1800" b="0" i="0" u="none" strike="noStrike" baseline="0" dirty="0">
                <a:latin typeface="AdvOTea1a7398"/>
              </a:rPr>
              <a:t>. indicate that </a:t>
            </a:r>
            <a:r>
              <a:rPr lang="en-US" sz="1800" b="0" i="0" u="none" strike="noStrike" baseline="0" dirty="0">
                <a:latin typeface="AdvOT9bd21c25.I"/>
              </a:rPr>
              <a:t>P </a:t>
            </a:r>
            <a:r>
              <a:rPr lang="en-US" sz="1800" b="0" i="0" u="none" strike="noStrike" baseline="0" dirty="0">
                <a:latin typeface="AdvOTea1a7398"/>
              </a:rPr>
              <a:t>values are less than 0.003, </a:t>
            </a:r>
            <a:r>
              <a:rPr lang="en-US" sz="1800" b="0" i="0" u="none" strike="noStrike" baseline="0" dirty="0">
                <a:latin typeface="AdvOT9bd21c25.I"/>
              </a:rPr>
              <a:t>P </a:t>
            </a:r>
            <a:r>
              <a:rPr lang="en-US" sz="1800" b="0" i="0" u="none" strike="noStrike" baseline="0" dirty="0">
                <a:latin typeface="AdvOTea1a7398"/>
              </a:rPr>
              <a:t>values are less than 0.05, and </a:t>
            </a:r>
            <a:r>
              <a:rPr lang="en-US" sz="1800" b="0" i="0" u="none" strike="noStrike" baseline="0" dirty="0">
                <a:latin typeface="AdvOT9bd21c25.I"/>
              </a:rPr>
              <a:t>P </a:t>
            </a:r>
            <a:r>
              <a:rPr lang="en-US" sz="1800" b="0" i="0" u="none" strike="noStrike" baseline="0" dirty="0">
                <a:latin typeface="AdvOTea1a7398"/>
              </a:rPr>
              <a:t>values are more than 0.05, respectively. Welch</a:t>
            </a:r>
            <a:r>
              <a:rPr lang="en-US" sz="1800" b="0" i="0" u="none" strike="noStrike" baseline="0" dirty="0">
                <a:latin typeface="AdvOTea1a7398+20"/>
              </a:rPr>
              <a:t>’</a:t>
            </a:r>
            <a:r>
              <a:rPr lang="en-US" sz="1800" b="0" i="0" u="none" strike="noStrike" baseline="0" dirty="0">
                <a:latin typeface="AdvOTea1a7398"/>
              </a:rPr>
              <a:t>s </a:t>
            </a:r>
            <a:r>
              <a:rPr lang="en-US" sz="1800" b="0" i="0" u="none" strike="noStrike" baseline="0" dirty="0">
                <a:latin typeface="AdvOT9bd21c25.I"/>
              </a:rPr>
              <a:t>t </a:t>
            </a:r>
            <a:r>
              <a:rPr lang="en-US" sz="1800" b="0" i="0" u="none" strike="noStrike" baseline="0" dirty="0">
                <a:latin typeface="AdvOTea1a7398"/>
              </a:rPr>
              <a:t>test was applied between in the presence and absence of the </a:t>
            </a:r>
            <a:r>
              <a:rPr lang="en-US" sz="1800" b="0" i="0" u="none" strike="noStrike" baseline="0" dirty="0" err="1">
                <a:latin typeface="AdvOTea1a7398"/>
              </a:rPr>
              <a:t>rps</a:t>
            </a:r>
            <a:r>
              <a:rPr lang="en-US" sz="1800" b="0" i="0" u="none" strike="noStrike" baseline="0" dirty="0">
                <a:latin typeface="AdvOTea1a7398"/>
              </a:rPr>
              <a:t> template.</a:t>
            </a:r>
            <a:endParaRPr lang="en-US" dirty="0"/>
          </a:p>
        </p:txBody>
      </p:sp>
      <p:sp>
        <p:nvSpPr>
          <p:cNvPr id="4" name="Slide Number Placeholder 3">
            <a:extLst>
              <a:ext uri="{FF2B5EF4-FFF2-40B4-BE49-F238E27FC236}">
                <a16:creationId xmlns:a16="http://schemas.microsoft.com/office/drawing/2014/main" id="{9B2BEA8F-4A9A-72D2-02E6-3A960CE8FDB5}"/>
              </a:ext>
            </a:extLst>
          </p:cNvPr>
          <p:cNvSpPr>
            <a:spLocks noGrp="1"/>
          </p:cNvSpPr>
          <p:nvPr>
            <p:ph type="sldNum" sz="quarter" idx="5"/>
          </p:nvPr>
        </p:nvSpPr>
        <p:spPr/>
        <p:txBody>
          <a:bodyPr/>
          <a:lstStyle/>
          <a:p>
            <a:fld id="{F764B893-514A-445D-97DC-F1204AFFA0B7}" type="slidenum">
              <a:rPr lang="en-US" smtClean="0"/>
              <a:t>9</a:t>
            </a:fld>
            <a:endParaRPr lang="en-US"/>
          </a:p>
        </p:txBody>
      </p:sp>
    </p:spTree>
    <p:extLst>
      <p:ext uri="{BB962C8B-B14F-4D97-AF65-F5344CB8AC3E}">
        <p14:creationId xmlns:p14="http://schemas.microsoft.com/office/powerpoint/2010/main" val="27077659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A3F5E8-96AA-F6E5-831A-3A750AEEED0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1FB1D94-F2A7-5927-523D-8AE03381D3C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82F1A1B-3AD8-7AD7-A0D4-AB17245BA181}"/>
              </a:ext>
            </a:extLst>
          </p:cNvPr>
          <p:cNvSpPr>
            <a:spLocks noGrp="1"/>
          </p:cNvSpPr>
          <p:nvPr>
            <p:ph type="body" idx="1"/>
          </p:nvPr>
        </p:nvSpPr>
        <p:spPr/>
        <p:txBody>
          <a:bodyPr/>
          <a:lstStyle/>
          <a:p>
            <a:pPr algn="l"/>
            <a:r>
              <a:rPr lang="en-US" sz="1800" b="0" i="0" u="none" strike="noStrike" baseline="0" dirty="0">
                <a:latin typeface="AdvOTea1a7398"/>
              </a:rPr>
              <a:t>Reactions were separated into two steps: uS12 synthesis and the 30S subunit assembly were performed in the </a:t>
            </a:r>
            <a:r>
              <a:rPr lang="en-US" sz="1800" b="0" i="0" u="none" strike="noStrike" baseline="0" dirty="0">
                <a:latin typeface="AdvOTea1a7398+fb"/>
              </a:rPr>
              <a:t>fi</a:t>
            </a:r>
            <a:r>
              <a:rPr lang="en-US" sz="1800" b="0" i="0" u="none" strike="noStrike" baseline="0" dirty="0">
                <a:latin typeface="AdvOTea1a7398"/>
              </a:rPr>
              <a:t>rst step (2 h), and then streptomycin and </a:t>
            </a:r>
            <a:r>
              <a:rPr lang="en-US" sz="1800" b="0" i="0" u="none" strike="noStrike" baseline="0" dirty="0" err="1">
                <a:latin typeface="AdvOTea1a7398"/>
              </a:rPr>
              <a:t>sfGFP</a:t>
            </a:r>
            <a:r>
              <a:rPr lang="en-US" sz="1800" b="0" i="0" u="none" strike="noStrike" baseline="0" dirty="0">
                <a:latin typeface="AdvOTea1a7398"/>
              </a:rPr>
              <a:t> template DNA were added for </a:t>
            </a:r>
            <a:r>
              <a:rPr lang="en-US" sz="1800" b="0" i="0" u="none" strike="noStrike" baseline="0" dirty="0" err="1">
                <a:latin typeface="AdvOTea1a7398"/>
              </a:rPr>
              <a:t>sfGFP</a:t>
            </a:r>
            <a:r>
              <a:rPr lang="en-US" sz="1800" b="0" i="0" u="none" strike="noStrike" baseline="0" dirty="0">
                <a:latin typeface="AdvOTea1a7398"/>
              </a:rPr>
              <a:t> synthesis in the second step (4 h). The increase in </a:t>
            </a:r>
            <a:r>
              <a:rPr lang="en-US" sz="1800" b="0" i="0" u="none" strike="noStrike" baseline="0" dirty="0" err="1">
                <a:latin typeface="AdvOTea1a7398"/>
              </a:rPr>
              <a:t>sfGFP</a:t>
            </a:r>
            <a:r>
              <a:rPr lang="en-US" sz="1800" b="0" i="0" u="none" strike="noStrike" baseline="0" dirty="0">
                <a:latin typeface="AdvOTea1a7398"/>
              </a:rPr>
              <a:t> </a:t>
            </a:r>
            <a:r>
              <a:rPr lang="en-US" sz="1800" b="0" i="0" u="none" strike="noStrike" baseline="0" dirty="0">
                <a:latin typeface="AdvOTea1a7398+fb"/>
              </a:rPr>
              <a:t>fl</a:t>
            </a:r>
            <a:r>
              <a:rPr lang="en-US" sz="1800" b="0" i="0" u="none" strike="noStrike" baseline="0" dirty="0">
                <a:latin typeface="AdvOTea1a7398"/>
              </a:rPr>
              <a:t>uorescence after the 4-h incubation in the second step was normalized by dividing by the average value of the control reaction. Error bars indicate standard deviation of at least triplicate measurements. Each dot represents individual observed value.</a:t>
            </a:r>
            <a:endParaRPr lang="en-US" dirty="0"/>
          </a:p>
        </p:txBody>
      </p:sp>
      <p:sp>
        <p:nvSpPr>
          <p:cNvPr id="4" name="Slide Number Placeholder 3">
            <a:extLst>
              <a:ext uri="{FF2B5EF4-FFF2-40B4-BE49-F238E27FC236}">
                <a16:creationId xmlns:a16="http://schemas.microsoft.com/office/drawing/2014/main" id="{A8DA4C6D-39DF-C68C-9EC1-E88CEE7EA8D3}"/>
              </a:ext>
            </a:extLst>
          </p:cNvPr>
          <p:cNvSpPr>
            <a:spLocks noGrp="1"/>
          </p:cNvSpPr>
          <p:nvPr>
            <p:ph type="sldNum" sz="quarter" idx="5"/>
          </p:nvPr>
        </p:nvSpPr>
        <p:spPr/>
        <p:txBody>
          <a:bodyPr/>
          <a:lstStyle/>
          <a:p>
            <a:fld id="{F764B893-514A-445D-97DC-F1204AFFA0B7}" type="slidenum">
              <a:rPr lang="en-US" smtClean="0"/>
              <a:t>10</a:t>
            </a:fld>
            <a:endParaRPr lang="en-US"/>
          </a:p>
        </p:txBody>
      </p:sp>
    </p:spTree>
    <p:extLst>
      <p:ext uri="{BB962C8B-B14F-4D97-AF65-F5344CB8AC3E}">
        <p14:creationId xmlns:p14="http://schemas.microsoft.com/office/powerpoint/2010/main" val="11047523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C7B28C-06ED-7D4B-BC39-D041DCF661D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E80F61E-7194-31A7-F02C-9A738A95EC7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5F3B6C4-BA6C-47CF-6F78-5EF9E46F40B6}"/>
              </a:ext>
            </a:extLst>
          </p:cNvPr>
          <p:cNvSpPr>
            <a:spLocks noGrp="1"/>
          </p:cNvSpPr>
          <p:nvPr>
            <p:ph type="dt" sz="half" idx="10"/>
          </p:nvPr>
        </p:nvSpPr>
        <p:spPr/>
        <p:txBody>
          <a:bodyPr/>
          <a:lstStyle/>
          <a:p>
            <a:fld id="{F684A75D-C25A-49E1-8CA6-97165D6DD115}" type="datetimeFigureOut">
              <a:rPr lang="en-US" smtClean="0"/>
              <a:t>3/21/2024</a:t>
            </a:fld>
            <a:endParaRPr lang="en-US"/>
          </a:p>
        </p:txBody>
      </p:sp>
      <p:sp>
        <p:nvSpPr>
          <p:cNvPr id="5" name="Footer Placeholder 4">
            <a:extLst>
              <a:ext uri="{FF2B5EF4-FFF2-40B4-BE49-F238E27FC236}">
                <a16:creationId xmlns:a16="http://schemas.microsoft.com/office/drawing/2014/main" id="{4F93F44C-6E5D-09AC-CBA4-450FC4B2FC2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DC41447-AC6D-AAF1-2AFC-6EE6FD0CF623}"/>
              </a:ext>
            </a:extLst>
          </p:cNvPr>
          <p:cNvSpPr>
            <a:spLocks noGrp="1"/>
          </p:cNvSpPr>
          <p:nvPr>
            <p:ph type="sldNum" sz="quarter" idx="12"/>
          </p:nvPr>
        </p:nvSpPr>
        <p:spPr/>
        <p:txBody>
          <a:bodyPr/>
          <a:lstStyle/>
          <a:p>
            <a:fld id="{F0E9C01C-064B-43A4-B94F-BF9B5D4B58BE}" type="slidenum">
              <a:rPr lang="en-US" smtClean="0"/>
              <a:t>‹#›</a:t>
            </a:fld>
            <a:endParaRPr lang="en-US"/>
          </a:p>
        </p:txBody>
      </p:sp>
    </p:spTree>
    <p:extLst>
      <p:ext uri="{BB962C8B-B14F-4D97-AF65-F5344CB8AC3E}">
        <p14:creationId xmlns:p14="http://schemas.microsoft.com/office/powerpoint/2010/main" val="6570030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8320D3-BEF8-6E79-78FB-165A385EE8D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69C8AD2-C6EC-D771-C08D-5FB6D11A38C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0A9539A-587C-8D5C-74E3-19E49AA0FA34}"/>
              </a:ext>
            </a:extLst>
          </p:cNvPr>
          <p:cNvSpPr>
            <a:spLocks noGrp="1"/>
          </p:cNvSpPr>
          <p:nvPr>
            <p:ph type="dt" sz="half" idx="10"/>
          </p:nvPr>
        </p:nvSpPr>
        <p:spPr/>
        <p:txBody>
          <a:bodyPr/>
          <a:lstStyle/>
          <a:p>
            <a:fld id="{F684A75D-C25A-49E1-8CA6-97165D6DD115}" type="datetimeFigureOut">
              <a:rPr lang="en-US" smtClean="0"/>
              <a:t>3/21/2024</a:t>
            </a:fld>
            <a:endParaRPr lang="en-US"/>
          </a:p>
        </p:txBody>
      </p:sp>
      <p:sp>
        <p:nvSpPr>
          <p:cNvPr id="5" name="Footer Placeholder 4">
            <a:extLst>
              <a:ext uri="{FF2B5EF4-FFF2-40B4-BE49-F238E27FC236}">
                <a16:creationId xmlns:a16="http://schemas.microsoft.com/office/drawing/2014/main" id="{4CED644C-C07E-C557-6D70-B8CE3A3BD0E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2799E02-5C46-830F-540F-B8DE6DD628BC}"/>
              </a:ext>
            </a:extLst>
          </p:cNvPr>
          <p:cNvSpPr>
            <a:spLocks noGrp="1"/>
          </p:cNvSpPr>
          <p:nvPr>
            <p:ph type="sldNum" sz="quarter" idx="12"/>
          </p:nvPr>
        </p:nvSpPr>
        <p:spPr/>
        <p:txBody>
          <a:bodyPr/>
          <a:lstStyle/>
          <a:p>
            <a:fld id="{F0E9C01C-064B-43A4-B94F-BF9B5D4B58BE}" type="slidenum">
              <a:rPr lang="en-US" smtClean="0"/>
              <a:t>‹#›</a:t>
            </a:fld>
            <a:endParaRPr lang="en-US"/>
          </a:p>
        </p:txBody>
      </p:sp>
    </p:spTree>
    <p:extLst>
      <p:ext uri="{BB962C8B-B14F-4D97-AF65-F5344CB8AC3E}">
        <p14:creationId xmlns:p14="http://schemas.microsoft.com/office/powerpoint/2010/main" val="3419359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480FD4C-5877-A5D0-4052-9A1E727FDAF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A89054B-AB9A-4175-0F04-590B6EB1FA5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3065D1A-5811-6A6A-E38F-D2567CBC5900}"/>
              </a:ext>
            </a:extLst>
          </p:cNvPr>
          <p:cNvSpPr>
            <a:spLocks noGrp="1"/>
          </p:cNvSpPr>
          <p:nvPr>
            <p:ph type="dt" sz="half" idx="10"/>
          </p:nvPr>
        </p:nvSpPr>
        <p:spPr/>
        <p:txBody>
          <a:bodyPr/>
          <a:lstStyle/>
          <a:p>
            <a:fld id="{F684A75D-C25A-49E1-8CA6-97165D6DD115}" type="datetimeFigureOut">
              <a:rPr lang="en-US" smtClean="0"/>
              <a:t>3/21/2024</a:t>
            </a:fld>
            <a:endParaRPr lang="en-US"/>
          </a:p>
        </p:txBody>
      </p:sp>
      <p:sp>
        <p:nvSpPr>
          <p:cNvPr id="5" name="Footer Placeholder 4">
            <a:extLst>
              <a:ext uri="{FF2B5EF4-FFF2-40B4-BE49-F238E27FC236}">
                <a16:creationId xmlns:a16="http://schemas.microsoft.com/office/drawing/2014/main" id="{F28C3EA4-D1C4-D5AA-193C-378BEF1340D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C662BC7-7593-2A72-C35E-D4C3DCB70523}"/>
              </a:ext>
            </a:extLst>
          </p:cNvPr>
          <p:cNvSpPr>
            <a:spLocks noGrp="1"/>
          </p:cNvSpPr>
          <p:nvPr>
            <p:ph type="sldNum" sz="quarter" idx="12"/>
          </p:nvPr>
        </p:nvSpPr>
        <p:spPr/>
        <p:txBody>
          <a:bodyPr/>
          <a:lstStyle/>
          <a:p>
            <a:fld id="{F0E9C01C-064B-43A4-B94F-BF9B5D4B58BE}" type="slidenum">
              <a:rPr lang="en-US" smtClean="0"/>
              <a:t>‹#›</a:t>
            </a:fld>
            <a:endParaRPr lang="en-US"/>
          </a:p>
        </p:txBody>
      </p:sp>
    </p:spTree>
    <p:extLst>
      <p:ext uri="{BB962C8B-B14F-4D97-AF65-F5344CB8AC3E}">
        <p14:creationId xmlns:p14="http://schemas.microsoft.com/office/powerpoint/2010/main" val="1908088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142CE0-6A91-7364-671C-9D692712399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5CA1207-3260-3A75-CDC6-A41272881BF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5EA5F89-EB00-B076-5CE5-B8396FEF90E6}"/>
              </a:ext>
            </a:extLst>
          </p:cNvPr>
          <p:cNvSpPr>
            <a:spLocks noGrp="1"/>
          </p:cNvSpPr>
          <p:nvPr>
            <p:ph type="dt" sz="half" idx="10"/>
          </p:nvPr>
        </p:nvSpPr>
        <p:spPr/>
        <p:txBody>
          <a:bodyPr/>
          <a:lstStyle/>
          <a:p>
            <a:fld id="{F684A75D-C25A-49E1-8CA6-97165D6DD115}" type="datetimeFigureOut">
              <a:rPr lang="en-US" smtClean="0"/>
              <a:t>3/21/2024</a:t>
            </a:fld>
            <a:endParaRPr lang="en-US"/>
          </a:p>
        </p:txBody>
      </p:sp>
      <p:sp>
        <p:nvSpPr>
          <p:cNvPr id="5" name="Footer Placeholder 4">
            <a:extLst>
              <a:ext uri="{FF2B5EF4-FFF2-40B4-BE49-F238E27FC236}">
                <a16:creationId xmlns:a16="http://schemas.microsoft.com/office/drawing/2014/main" id="{1ECFE905-E5CC-D515-934C-CC5BD766D09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5ACC5AD-18E0-C4FA-D8B7-2D2CD7131BF9}"/>
              </a:ext>
            </a:extLst>
          </p:cNvPr>
          <p:cNvSpPr>
            <a:spLocks noGrp="1"/>
          </p:cNvSpPr>
          <p:nvPr>
            <p:ph type="sldNum" sz="quarter" idx="12"/>
          </p:nvPr>
        </p:nvSpPr>
        <p:spPr/>
        <p:txBody>
          <a:bodyPr/>
          <a:lstStyle/>
          <a:p>
            <a:fld id="{F0E9C01C-064B-43A4-B94F-BF9B5D4B58BE}" type="slidenum">
              <a:rPr lang="en-US" smtClean="0"/>
              <a:t>‹#›</a:t>
            </a:fld>
            <a:endParaRPr lang="en-US"/>
          </a:p>
        </p:txBody>
      </p:sp>
    </p:spTree>
    <p:extLst>
      <p:ext uri="{BB962C8B-B14F-4D97-AF65-F5344CB8AC3E}">
        <p14:creationId xmlns:p14="http://schemas.microsoft.com/office/powerpoint/2010/main" val="34554100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B747D6-5388-24AD-2ED3-0AFAE737A52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9E3CE61-151C-B92C-3F61-12671C4391E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F1A451E-7A00-2681-CF7B-B930059CA096}"/>
              </a:ext>
            </a:extLst>
          </p:cNvPr>
          <p:cNvSpPr>
            <a:spLocks noGrp="1"/>
          </p:cNvSpPr>
          <p:nvPr>
            <p:ph type="dt" sz="half" idx="10"/>
          </p:nvPr>
        </p:nvSpPr>
        <p:spPr/>
        <p:txBody>
          <a:bodyPr/>
          <a:lstStyle/>
          <a:p>
            <a:fld id="{F684A75D-C25A-49E1-8CA6-97165D6DD115}" type="datetimeFigureOut">
              <a:rPr lang="en-US" smtClean="0"/>
              <a:t>3/21/2024</a:t>
            </a:fld>
            <a:endParaRPr lang="en-US"/>
          </a:p>
        </p:txBody>
      </p:sp>
      <p:sp>
        <p:nvSpPr>
          <p:cNvPr id="5" name="Footer Placeholder 4">
            <a:extLst>
              <a:ext uri="{FF2B5EF4-FFF2-40B4-BE49-F238E27FC236}">
                <a16:creationId xmlns:a16="http://schemas.microsoft.com/office/drawing/2014/main" id="{DB229B15-627C-1DB6-62FA-7C471D1C168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1E6228E-C11C-4DB4-0297-7141386E1BDC}"/>
              </a:ext>
            </a:extLst>
          </p:cNvPr>
          <p:cNvSpPr>
            <a:spLocks noGrp="1"/>
          </p:cNvSpPr>
          <p:nvPr>
            <p:ph type="sldNum" sz="quarter" idx="12"/>
          </p:nvPr>
        </p:nvSpPr>
        <p:spPr/>
        <p:txBody>
          <a:bodyPr/>
          <a:lstStyle/>
          <a:p>
            <a:fld id="{F0E9C01C-064B-43A4-B94F-BF9B5D4B58BE}" type="slidenum">
              <a:rPr lang="en-US" smtClean="0"/>
              <a:t>‹#›</a:t>
            </a:fld>
            <a:endParaRPr lang="en-US"/>
          </a:p>
        </p:txBody>
      </p:sp>
    </p:spTree>
    <p:extLst>
      <p:ext uri="{BB962C8B-B14F-4D97-AF65-F5344CB8AC3E}">
        <p14:creationId xmlns:p14="http://schemas.microsoft.com/office/powerpoint/2010/main" val="12334284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FC9B0C-6271-946F-59AC-9BABB4144A3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C5F2967-7DB2-8CD9-8971-1BB5435FA4C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B3F9F8B-500C-3047-1823-0D8364D2271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192BC07-F6C3-2EE7-7967-836A640EE362}"/>
              </a:ext>
            </a:extLst>
          </p:cNvPr>
          <p:cNvSpPr>
            <a:spLocks noGrp="1"/>
          </p:cNvSpPr>
          <p:nvPr>
            <p:ph type="dt" sz="half" idx="10"/>
          </p:nvPr>
        </p:nvSpPr>
        <p:spPr/>
        <p:txBody>
          <a:bodyPr/>
          <a:lstStyle/>
          <a:p>
            <a:fld id="{F684A75D-C25A-49E1-8CA6-97165D6DD115}" type="datetimeFigureOut">
              <a:rPr lang="en-US" smtClean="0"/>
              <a:t>3/21/2024</a:t>
            </a:fld>
            <a:endParaRPr lang="en-US"/>
          </a:p>
        </p:txBody>
      </p:sp>
      <p:sp>
        <p:nvSpPr>
          <p:cNvPr id="6" name="Footer Placeholder 5">
            <a:extLst>
              <a:ext uri="{FF2B5EF4-FFF2-40B4-BE49-F238E27FC236}">
                <a16:creationId xmlns:a16="http://schemas.microsoft.com/office/drawing/2014/main" id="{F0A64EC4-D45E-97F4-31E9-3D0FFEACD30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840BE20-65D7-DF30-46F7-94D7936B7D12}"/>
              </a:ext>
            </a:extLst>
          </p:cNvPr>
          <p:cNvSpPr>
            <a:spLocks noGrp="1"/>
          </p:cNvSpPr>
          <p:nvPr>
            <p:ph type="sldNum" sz="quarter" idx="12"/>
          </p:nvPr>
        </p:nvSpPr>
        <p:spPr/>
        <p:txBody>
          <a:bodyPr/>
          <a:lstStyle/>
          <a:p>
            <a:fld id="{F0E9C01C-064B-43A4-B94F-BF9B5D4B58BE}" type="slidenum">
              <a:rPr lang="en-US" smtClean="0"/>
              <a:t>‹#›</a:t>
            </a:fld>
            <a:endParaRPr lang="en-US"/>
          </a:p>
        </p:txBody>
      </p:sp>
    </p:spTree>
    <p:extLst>
      <p:ext uri="{BB962C8B-B14F-4D97-AF65-F5344CB8AC3E}">
        <p14:creationId xmlns:p14="http://schemas.microsoft.com/office/powerpoint/2010/main" val="2634822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ACDD6F-4A02-A2E5-EEF0-C3D5998F725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706DD91-55A9-79BE-FBD7-D796D0BE5E2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B8D8F64-BEAD-DDA8-5DCC-2F919712EEA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6BB9936-F763-69F7-A993-1F8A37A278E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2A1147F-D742-CEC0-CD41-D8872E5CC75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F8CDE27-1454-9EC5-57BD-5D6F4271E28B}"/>
              </a:ext>
            </a:extLst>
          </p:cNvPr>
          <p:cNvSpPr>
            <a:spLocks noGrp="1"/>
          </p:cNvSpPr>
          <p:nvPr>
            <p:ph type="dt" sz="half" idx="10"/>
          </p:nvPr>
        </p:nvSpPr>
        <p:spPr/>
        <p:txBody>
          <a:bodyPr/>
          <a:lstStyle/>
          <a:p>
            <a:fld id="{F684A75D-C25A-49E1-8CA6-97165D6DD115}" type="datetimeFigureOut">
              <a:rPr lang="en-US" smtClean="0"/>
              <a:t>3/21/2024</a:t>
            </a:fld>
            <a:endParaRPr lang="en-US"/>
          </a:p>
        </p:txBody>
      </p:sp>
      <p:sp>
        <p:nvSpPr>
          <p:cNvPr id="8" name="Footer Placeholder 7">
            <a:extLst>
              <a:ext uri="{FF2B5EF4-FFF2-40B4-BE49-F238E27FC236}">
                <a16:creationId xmlns:a16="http://schemas.microsoft.com/office/drawing/2014/main" id="{A1A1B628-8DA3-AD9C-DA84-09AFB9B2A76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773560B-7068-D3B7-8D8B-31E7A554905B}"/>
              </a:ext>
            </a:extLst>
          </p:cNvPr>
          <p:cNvSpPr>
            <a:spLocks noGrp="1"/>
          </p:cNvSpPr>
          <p:nvPr>
            <p:ph type="sldNum" sz="quarter" idx="12"/>
          </p:nvPr>
        </p:nvSpPr>
        <p:spPr/>
        <p:txBody>
          <a:bodyPr/>
          <a:lstStyle/>
          <a:p>
            <a:fld id="{F0E9C01C-064B-43A4-B94F-BF9B5D4B58BE}" type="slidenum">
              <a:rPr lang="en-US" smtClean="0"/>
              <a:t>‹#›</a:t>
            </a:fld>
            <a:endParaRPr lang="en-US"/>
          </a:p>
        </p:txBody>
      </p:sp>
    </p:spTree>
    <p:extLst>
      <p:ext uri="{BB962C8B-B14F-4D97-AF65-F5344CB8AC3E}">
        <p14:creationId xmlns:p14="http://schemas.microsoft.com/office/powerpoint/2010/main" val="3888678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1B3BCA-4893-1F6B-1D74-D1C09371430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EDADA30-E5F5-6C0F-4253-4E8DF3549A60}"/>
              </a:ext>
            </a:extLst>
          </p:cNvPr>
          <p:cNvSpPr>
            <a:spLocks noGrp="1"/>
          </p:cNvSpPr>
          <p:nvPr>
            <p:ph type="dt" sz="half" idx="10"/>
          </p:nvPr>
        </p:nvSpPr>
        <p:spPr/>
        <p:txBody>
          <a:bodyPr/>
          <a:lstStyle/>
          <a:p>
            <a:fld id="{F684A75D-C25A-49E1-8CA6-97165D6DD115}" type="datetimeFigureOut">
              <a:rPr lang="en-US" smtClean="0"/>
              <a:t>3/21/2024</a:t>
            </a:fld>
            <a:endParaRPr lang="en-US"/>
          </a:p>
        </p:txBody>
      </p:sp>
      <p:sp>
        <p:nvSpPr>
          <p:cNvPr id="4" name="Footer Placeholder 3">
            <a:extLst>
              <a:ext uri="{FF2B5EF4-FFF2-40B4-BE49-F238E27FC236}">
                <a16:creationId xmlns:a16="http://schemas.microsoft.com/office/drawing/2014/main" id="{B8E04376-BFE5-6F79-93CC-4BE01B80E99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E25A9AD-5D13-72BC-7D71-BD5243A9C289}"/>
              </a:ext>
            </a:extLst>
          </p:cNvPr>
          <p:cNvSpPr>
            <a:spLocks noGrp="1"/>
          </p:cNvSpPr>
          <p:nvPr>
            <p:ph type="sldNum" sz="quarter" idx="12"/>
          </p:nvPr>
        </p:nvSpPr>
        <p:spPr/>
        <p:txBody>
          <a:bodyPr/>
          <a:lstStyle/>
          <a:p>
            <a:fld id="{F0E9C01C-064B-43A4-B94F-BF9B5D4B58BE}" type="slidenum">
              <a:rPr lang="en-US" smtClean="0"/>
              <a:t>‹#›</a:t>
            </a:fld>
            <a:endParaRPr lang="en-US"/>
          </a:p>
        </p:txBody>
      </p:sp>
    </p:spTree>
    <p:extLst>
      <p:ext uri="{BB962C8B-B14F-4D97-AF65-F5344CB8AC3E}">
        <p14:creationId xmlns:p14="http://schemas.microsoft.com/office/powerpoint/2010/main" val="20756681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3BD81FC-0E8C-75EA-3FC5-FBD55203EB29}"/>
              </a:ext>
            </a:extLst>
          </p:cNvPr>
          <p:cNvSpPr>
            <a:spLocks noGrp="1"/>
          </p:cNvSpPr>
          <p:nvPr>
            <p:ph type="dt" sz="half" idx="10"/>
          </p:nvPr>
        </p:nvSpPr>
        <p:spPr/>
        <p:txBody>
          <a:bodyPr/>
          <a:lstStyle/>
          <a:p>
            <a:fld id="{F684A75D-C25A-49E1-8CA6-97165D6DD115}" type="datetimeFigureOut">
              <a:rPr lang="en-US" smtClean="0"/>
              <a:t>3/21/2024</a:t>
            </a:fld>
            <a:endParaRPr lang="en-US"/>
          </a:p>
        </p:txBody>
      </p:sp>
      <p:sp>
        <p:nvSpPr>
          <p:cNvPr id="3" name="Footer Placeholder 2">
            <a:extLst>
              <a:ext uri="{FF2B5EF4-FFF2-40B4-BE49-F238E27FC236}">
                <a16:creationId xmlns:a16="http://schemas.microsoft.com/office/drawing/2014/main" id="{8919C8E8-683E-F4D4-FBF6-3DA24DB22C9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E5A00F4-DC6E-9B2C-2A00-7666494757A2}"/>
              </a:ext>
            </a:extLst>
          </p:cNvPr>
          <p:cNvSpPr>
            <a:spLocks noGrp="1"/>
          </p:cNvSpPr>
          <p:nvPr>
            <p:ph type="sldNum" sz="quarter" idx="12"/>
          </p:nvPr>
        </p:nvSpPr>
        <p:spPr/>
        <p:txBody>
          <a:bodyPr/>
          <a:lstStyle/>
          <a:p>
            <a:fld id="{F0E9C01C-064B-43A4-B94F-BF9B5D4B58BE}" type="slidenum">
              <a:rPr lang="en-US" smtClean="0"/>
              <a:t>‹#›</a:t>
            </a:fld>
            <a:endParaRPr lang="en-US"/>
          </a:p>
        </p:txBody>
      </p:sp>
    </p:spTree>
    <p:extLst>
      <p:ext uri="{BB962C8B-B14F-4D97-AF65-F5344CB8AC3E}">
        <p14:creationId xmlns:p14="http://schemas.microsoft.com/office/powerpoint/2010/main" val="10022578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D090FF-5203-2844-13F6-799ECBC31CE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E8DE30C-60F4-BD8F-92EE-A2B80CECEE2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8C0161B-61FF-2EC1-B39E-06CBD04D401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143DD12-7596-412F-88CC-4F7EAF20463D}"/>
              </a:ext>
            </a:extLst>
          </p:cNvPr>
          <p:cNvSpPr>
            <a:spLocks noGrp="1"/>
          </p:cNvSpPr>
          <p:nvPr>
            <p:ph type="dt" sz="half" idx="10"/>
          </p:nvPr>
        </p:nvSpPr>
        <p:spPr/>
        <p:txBody>
          <a:bodyPr/>
          <a:lstStyle/>
          <a:p>
            <a:fld id="{F684A75D-C25A-49E1-8CA6-97165D6DD115}" type="datetimeFigureOut">
              <a:rPr lang="en-US" smtClean="0"/>
              <a:t>3/21/2024</a:t>
            </a:fld>
            <a:endParaRPr lang="en-US"/>
          </a:p>
        </p:txBody>
      </p:sp>
      <p:sp>
        <p:nvSpPr>
          <p:cNvPr id="6" name="Footer Placeholder 5">
            <a:extLst>
              <a:ext uri="{FF2B5EF4-FFF2-40B4-BE49-F238E27FC236}">
                <a16:creationId xmlns:a16="http://schemas.microsoft.com/office/drawing/2014/main" id="{B4FFF105-E188-8C76-2FB9-15C75266263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F17C812-2640-4ABF-3B3E-DF16D79950B9}"/>
              </a:ext>
            </a:extLst>
          </p:cNvPr>
          <p:cNvSpPr>
            <a:spLocks noGrp="1"/>
          </p:cNvSpPr>
          <p:nvPr>
            <p:ph type="sldNum" sz="quarter" idx="12"/>
          </p:nvPr>
        </p:nvSpPr>
        <p:spPr/>
        <p:txBody>
          <a:bodyPr/>
          <a:lstStyle/>
          <a:p>
            <a:fld id="{F0E9C01C-064B-43A4-B94F-BF9B5D4B58BE}" type="slidenum">
              <a:rPr lang="en-US" smtClean="0"/>
              <a:t>‹#›</a:t>
            </a:fld>
            <a:endParaRPr lang="en-US"/>
          </a:p>
        </p:txBody>
      </p:sp>
    </p:spTree>
    <p:extLst>
      <p:ext uri="{BB962C8B-B14F-4D97-AF65-F5344CB8AC3E}">
        <p14:creationId xmlns:p14="http://schemas.microsoft.com/office/powerpoint/2010/main" val="17667469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D9105E-32D9-8756-E2CF-EF92A333F75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B75D63C-26B5-DAC9-5C9A-E4B8E62AA46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C64F6C3-34E7-EDE6-1956-BF2C911F5A4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0B02D87-3301-0A43-0DFD-04A9A42A5FAF}"/>
              </a:ext>
            </a:extLst>
          </p:cNvPr>
          <p:cNvSpPr>
            <a:spLocks noGrp="1"/>
          </p:cNvSpPr>
          <p:nvPr>
            <p:ph type="dt" sz="half" idx="10"/>
          </p:nvPr>
        </p:nvSpPr>
        <p:spPr/>
        <p:txBody>
          <a:bodyPr/>
          <a:lstStyle/>
          <a:p>
            <a:fld id="{F684A75D-C25A-49E1-8CA6-97165D6DD115}" type="datetimeFigureOut">
              <a:rPr lang="en-US" smtClean="0"/>
              <a:t>3/21/2024</a:t>
            </a:fld>
            <a:endParaRPr lang="en-US"/>
          </a:p>
        </p:txBody>
      </p:sp>
      <p:sp>
        <p:nvSpPr>
          <p:cNvPr id="6" name="Footer Placeholder 5">
            <a:extLst>
              <a:ext uri="{FF2B5EF4-FFF2-40B4-BE49-F238E27FC236}">
                <a16:creationId xmlns:a16="http://schemas.microsoft.com/office/drawing/2014/main" id="{F3257727-CE26-B907-A0B4-C6150EDA354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DEF21FE-549A-5930-695C-9ACF1ED7E405}"/>
              </a:ext>
            </a:extLst>
          </p:cNvPr>
          <p:cNvSpPr>
            <a:spLocks noGrp="1"/>
          </p:cNvSpPr>
          <p:nvPr>
            <p:ph type="sldNum" sz="quarter" idx="12"/>
          </p:nvPr>
        </p:nvSpPr>
        <p:spPr/>
        <p:txBody>
          <a:bodyPr/>
          <a:lstStyle/>
          <a:p>
            <a:fld id="{F0E9C01C-064B-43A4-B94F-BF9B5D4B58BE}" type="slidenum">
              <a:rPr lang="en-US" smtClean="0"/>
              <a:t>‹#›</a:t>
            </a:fld>
            <a:endParaRPr lang="en-US"/>
          </a:p>
        </p:txBody>
      </p:sp>
    </p:spTree>
    <p:extLst>
      <p:ext uri="{BB962C8B-B14F-4D97-AF65-F5344CB8AC3E}">
        <p14:creationId xmlns:p14="http://schemas.microsoft.com/office/powerpoint/2010/main" val="24894124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8BF13A8-E9B7-B079-A0AE-4EF8169F558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C268AAA-BB17-D2B1-8C61-5482003DB66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7006CC8-F7ED-4E9E-F56E-45FD7F53382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684A75D-C25A-49E1-8CA6-97165D6DD115}" type="datetimeFigureOut">
              <a:rPr lang="en-US" smtClean="0"/>
              <a:t>3/21/2024</a:t>
            </a:fld>
            <a:endParaRPr lang="en-US"/>
          </a:p>
        </p:txBody>
      </p:sp>
      <p:sp>
        <p:nvSpPr>
          <p:cNvPr id="5" name="Footer Placeholder 4">
            <a:extLst>
              <a:ext uri="{FF2B5EF4-FFF2-40B4-BE49-F238E27FC236}">
                <a16:creationId xmlns:a16="http://schemas.microsoft.com/office/drawing/2014/main" id="{11F0711B-989E-8F99-9988-7B92A359C7B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0C8BD8E-5A51-626C-F80C-EEEA610111F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E9C01C-064B-43A4-B94F-BF9B5D4B58BE}" type="slidenum">
              <a:rPr lang="en-US" smtClean="0"/>
              <a:t>‹#›</a:t>
            </a:fld>
            <a:endParaRPr lang="en-US"/>
          </a:p>
        </p:txBody>
      </p:sp>
    </p:spTree>
    <p:extLst>
      <p:ext uri="{BB962C8B-B14F-4D97-AF65-F5344CB8AC3E}">
        <p14:creationId xmlns:p14="http://schemas.microsoft.com/office/powerpoint/2010/main" val="27782882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475F47BC-EE93-6D67-46E0-44C2658F5DBC}"/>
              </a:ext>
            </a:extLst>
          </p:cNvPr>
          <p:cNvPicPr>
            <a:picLocks noChangeAspect="1"/>
          </p:cNvPicPr>
          <p:nvPr/>
        </p:nvPicPr>
        <p:blipFill>
          <a:blip r:embed="rId2"/>
          <a:stretch>
            <a:fillRect/>
          </a:stretch>
        </p:blipFill>
        <p:spPr>
          <a:xfrm>
            <a:off x="2219239" y="941880"/>
            <a:ext cx="7753522" cy="4974240"/>
          </a:xfrm>
          <a:prstGeom prst="rect">
            <a:avLst/>
          </a:prstGeom>
        </p:spPr>
      </p:pic>
    </p:spTree>
    <p:extLst>
      <p:ext uri="{BB962C8B-B14F-4D97-AF65-F5344CB8AC3E}">
        <p14:creationId xmlns:p14="http://schemas.microsoft.com/office/powerpoint/2010/main" val="10203608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6D7D535-29E9-408E-FE6C-E9763B6FDC93}"/>
            </a:ext>
          </a:extLst>
        </p:cNvPr>
        <p:cNvGrpSpPr/>
        <p:nvPr/>
      </p:nvGrpSpPr>
      <p:grpSpPr>
        <a:xfrm>
          <a:off x="0" y="0"/>
          <a:ext cx="0" cy="0"/>
          <a:chOff x="0" y="0"/>
          <a:chExt cx="0" cy="0"/>
        </a:xfrm>
      </p:grpSpPr>
      <p:pic>
        <p:nvPicPr>
          <p:cNvPr id="3" name="Picture 2" descr="A graph of a number of cells&#10;&#10;Description automatically generated with medium confidence">
            <a:extLst>
              <a:ext uri="{FF2B5EF4-FFF2-40B4-BE49-F238E27FC236}">
                <a16:creationId xmlns:a16="http://schemas.microsoft.com/office/drawing/2014/main" id="{A4EFFE62-339B-ED35-FE0C-3EAFB6B54B12}"/>
              </a:ext>
            </a:extLst>
          </p:cNvPr>
          <p:cNvPicPr>
            <a:picLocks noChangeAspect="1"/>
          </p:cNvPicPr>
          <p:nvPr/>
        </p:nvPicPr>
        <p:blipFill>
          <a:blip r:embed="rId3"/>
          <a:stretch>
            <a:fillRect/>
          </a:stretch>
        </p:blipFill>
        <p:spPr>
          <a:xfrm>
            <a:off x="2614821" y="1646570"/>
            <a:ext cx="6962358" cy="4107792"/>
          </a:xfrm>
          <a:prstGeom prst="rect">
            <a:avLst/>
          </a:prstGeom>
        </p:spPr>
      </p:pic>
      <p:sp>
        <p:nvSpPr>
          <p:cNvPr id="7" name="TextBox 6">
            <a:extLst>
              <a:ext uri="{FF2B5EF4-FFF2-40B4-BE49-F238E27FC236}">
                <a16:creationId xmlns:a16="http://schemas.microsoft.com/office/drawing/2014/main" id="{FFAA183D-E1A7-BC6B-E3CA-22317BCBCCFC}"/>
              </a:ext>
            </a:extLst>
          </p:cNvPr>
          <p:cNvSpPr txBox="1"/>
          <p:nvPr/>
        </p:nvSpPr>
        <p:spPr>
          <a:xfrm>
            <a:off x="3482433" y="698857"/>
            <a:ext cx="5227134" cy="584775"/>
          </a:xfrm>
          <a:prstGeom prst="rect">
            <a:avLst/>
          </a:prstGeom>
          <a:noFill/>
        </p:spPr>
        <p:txBody>
          <a:bodyPr wrap="square">
            <a:spAutoFit/>
          </a:bodyPr>
          <a:lstStyle/>
          <a:p>
            <a:pPr algn="ctr"/>
            <a:r>
              <a:rPr lang="en-US" sz="3200" b="1" i="0" u="none" strike="noStrike" baseline="0" dirty="0">
                <a:latin typeface="AdvOTcb88df00"/>
              </a:rPr>
              <a:t>Fig. 5 </a:t>
            </a:r>
            <a:r>
              <a:rPr lang="en-US" sz="2400" b="0" i="0" u="none" strike="noStrike" baseline="0" dirty="0">
                <a:latin typeface="AdvOTcb88df00"/>
              </a:rPr>
              <a:t>Mutational analysis of uS12.</a:t>
            </a:r>
            <a:endParaRPr lang="en-US" sz="2400" dirty="0"/>
          </a:p>
        </p:txBody>
      </p:sp>
    </p:spTree>
    <p:extLst>
      <p:ext uri="{BB962C8B-B14F-4D97-AF65-F5344CB8AC3E}">
        <p14:creationId xmlns:p14="http://schemas.microsoft.com/office/powerpoint/2010/main" val="14507876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C40F90A-FE0C-8AB6-2FC3-7D0711FC8D67}"/>
            </a:ext>
          </a:extLst>
        </p:cNvPr>
        <p:cNvGrpSpPr/>
        <p:nvPr/>
      </p:nvGrpSpPr>
      <p:grpSpPr>
        <a:xfrm>
          <a:off x="0" y="0"/>
          <a:ext cx="0" cy="0"/>
          <a:chOff x="0" y="0"/>
          <a:chExt cx="0" cy="0"/>
        </a:xfrm>
      </p:grpSpPr>
      <p:pic>
        <p:nvPicPr>
          <p:cNvPr id="3" name="Picture 2">
            <a:extLst>
              <a:ext uri="{FF2B5EF4-FFF2-40B4-BE49-F238E27FC236}">
                <a16:creationId xmlns:a16="http://schemas.microsoft.com/office/drawing/2014/main" id="{52F00461-BD95-9F09-89DA-DA718BF95E9A}"/>
              </a:ext>
            </a:extLst>
          </p:cNvPr>
          <p:cNvPicPr>
            <a:picLocks noChangeAspect="1"/>
          </p:cNvPicPr>
          <p:nvPr/>
        </p:nvPicPr>
        <p:blipFill>
          <a:blip r:embed="rId2"/>
          <a:stretch>
            <a:fillRect/>
          </a:stretch>
        </p:blipFill>
        <p:spPr>
          <a:xfrm>
            <a:off x="643467" y="740917"/>
            <a:ext cx="10905066" cy="5376165"/>
          </a:xfrm>
          <a:prstGeom prst="rect">
            <a:avLst/>
          </a:prstGeom>
        </p:spPr>
      </p:pic>
    </p:spTree>
    <p:extLst>
      <p:ext uri="{BB962C8B-B14F-4D97-AF65-F5344CB8AC3E}">
        <p14:creationId xmlns:p14="http://schemas.microsoft.com/office/powerpoint/2010/main" val="41781907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0245F94-F264-7E57-29D9-F9E69BEB8B62}"/>
            </a:ext>
          </a:extLst>
        </p:cNvPr>
        <p:cNvGrpSpPr/>
        <p:nvPr/>
      </p:nvGrpSpPr>
      <p:grpSpPr>
        <a:xfrm>
          <a:off x="0" y="0"/>
          <a:ext cx="0" cy="0"/>
          <a:chOff x="0" y="0"/>
          <a:chExt cx="0" cy="0"/>
        </a:xfrm>
      </p:grpSpPr>
      <p:pic>
        <p:nvPicPr>
          <p:cNvPr id="3" name="Picture 2">
            <a:extLst>
              <a:ext uri="{FF2B5EF4-FFF2-40B4-BE49-F238E27FC236}">
                <a16:creationId xmlns:a16="http://schemas.microsoft.com/office/drawing/2014/main" id="{76273069-68A9-FBA2-FAD4-93DCA2535723}"/>
              </a:ext>
            </a:extLst>
          </p:cNvPr>
          <p:cNvPicPr>
            <a:picLocks noChangeAspect="1"/>
          </p:cNvPicPr>
          <p:nvPr/>
        </p:nvPicPr>
        <p:blipFill>
          <a:blip r:embed="rId3"/>
          <a:stretch>
            <a:fillRect/>
          </a:stretch>
        </p:blipFill>
        <p:spPr>
          <a:xfrm>
            <a:off x="2188631" y="3199089"/>
            <a:ext cx="7814733" cy="2227198"/>
          </a:xfrm>
          <a:prstGeom prst="rect">
            <a:avLst/>
          </a:prstGeom>
        </p:spPr>
      </p:pic>
      <p:sp>
        <p:nvSpPr>
          <p:cNvPr id="6" name="TextBox 5">
            <a:extLst>
              <a:ext uri="{FF2B5EF4-FFF2-40B4-BE49-F238E27FC236}">
                <a16:creationId xmlns:a16="http://schemas.microsoft.com/office/drawing/2014/main" id="{0CD256FE-86A4-CA73-D076-4D861CD4517C}"/>
              </a:ext>
            </a:extLst>
          </p:cNvPr>
          <p:cNvSpPr txBox="1"/>
          <p:nvPr/>
        </p:nvSpPr>
        <p:spPr>
          <a:xfrm>
            <a:off x="1267085" y="841074"/>
            <a:ext cx="9657821" cy="954107"/>
          </a:xfrm>
          <a:prstGeom prst="rect">
            <a:avLst/>
          </a:prstGeom>
          <a:noFill/>
        </p:spPr>
        <p:txBody>
          <a:bodyPr wrap="square">
            <a:spAutoFit/>
          </a:bodyPr>
          <a:lstStyle/>
          <a:p>
            <a:pPr algn="ctr"/>
            <a:r>
              <a:rPr lang="en-US" sz="3200" b="1" i="0" u="none" strike="noStrike" dirty="0">
                <a:latin typeface="AdvOTcb88df00"/>
              </a:rPr>
              <a:t>Fig. 1</a:t>
            </a:r>
            <a:r>
              <a:rPr lang="en-US" sz="3200" b="1" dirty="0">
                <a:latin typeface="AdvOTcb88df00"/>
              </a:rPr>
              <a:t> </a:t>
            </a:r>
            <a:r>
              <a:rPr lang="en-US" sz="2400" i="0" u="none" strike="noStrike" dirty="0">
                <a:latin typeface="AdvOTcb88df00"/>
              </a:rPr>
              <a:t>Fully Recombinant-based integrated </a:t>
            </a:r>
          </a:p>
          <a:p>
            <a:pPr algn="ctr"/>
            <a:r>
              <a:rPr lang="en-US" sz="2400" i="0" u="none" strike="noStrike" dirty="0">
                <a:latin typeface="AdvOTcb88df00"/>
              </a:rPr>
              <a:t>synthesis, assembly, and translation (R-</a:t>
            </a:r>
            <a:r>
              <a:rPr lang="en-US" sz="2400" i="0" u="none" strike="noStrike" dirty="0" err="1">
                <a:latin typeface="AdvOTcb88df00"/>
              </a:rPr>
              <a:t>iSAT</a:t>
            </a:r>
            <a:r>
              <a:rPr lang="en-US" sz="2400" i="0" u="none" strike="noStrike" dirty="0">
                <a:latin typeface="AdvOTcb88df00"/>
              </a:rPr>
              <a:t>).</a:t>
            </a:r>
            <a:endParaRPr lang="en-US" sz="2400" dirty="0"/>
          </a:p>
        </p:txBody>
      </p:sp>
      <p:sp>
        <p:nvSpPr>
          <p:cNvPr id="8" name="TextBox 7">
            <a:extLst>
              <a:ext uri="{FF2B5EF4-FFF2-40B4-BE49-F238E27FC236}">
                <a16:creationId xmlns:a16="http://schemas.microsoft.com/office/drawing/2014/main" id="{AE6AB44D-B3E1-CE44-84C1-74DA7EB8D553}"/>
              </a:ext>
            </a:extLst>
          </p:cNvPr>
          <p:cNvSpPr txBox="1"/>
          <p:nvPr/>
        </p:nvSpPr>
        <p:spPr>
          <a:xfrm>
            <a:off x="4302042" y="2404953"/>
            <a:ext cx="3587905" cy="400110"/>
          </a:xfrm>
          <a:prstGeom prst="rect">
            <a:avLst/>
          </a:prstGeom>
          <a:noFill/>
        </p:spPr>
        <p:txBody>
          <a:bodyPr wrap="square">
            <a:spAutoFit/>
          </a:bodyPr>
          <a:lstStyle/>
          <a:p>
            <a:pPr algn="ctr"/>
            <a:r>
              <a:rPr lang="en-US" sz="2000" b="1" i="0" u="none" strike="noStrike" baseline="0" dirty="0">
                <a:latin typeface="AdvOTea1a7398"/>
              </a:rPr>
              <a:t>Schematic of R-</a:t>
            </a:r>
            <a:r>
              <a:rPr lang="en-US" sz="2000" b="1" i="0" u="none" strike="noStrike" baseline="0" dirty="0" err="1">
                <a:latin typeface="AdvOTea1a7398"/>
              </a:rPr>
              <a:t>iSAT</a:t>
            </a:r>
            <a:endParaRPr lang="en-US" sz="2000" b="1" dirty="0"/>
          </a:p>
        </p:txBody>
      </p:sp>
    </p:spTree>
    <p:extLst>
      <p:ext uri="{BB962C8B-B14F-4D97-AF65-F5344CB8AC3E}">
        <p14:creationId xmlns:p14="http://schemas.microsoft.com/office/powerpoint/2010/main" val="1060674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C453E1A-F89F-D65D-5205-68E915AEF846}"/>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F4969F13-FFF1-C686-0B2D-F7EFAD942B02}"/>
              </a:ext>
            </a:extLst>
          </p:cNvPr>
          <p:cNvSpPr txBox="1"/>
          <p:nvPr/>
        </p:nvSpPr>
        <p:spPr>
          <a:xfrm>
            <a:off x="1599968" y="374862"/>
            <a:ext cx="4273700" cy="1015663"/>
          </a:xfrm>
          <a:prstGeom prst="rect">
            <a:avLst/>
          </a:prstGeom>
          <a:noFill/>
        </p:spPr>
        <p:txBody>
          <a:bodyPr wrap="square">
            <a:spAutoFit/>
          </a:bodyPr>
          <a:lstStyle/>
          <a:p>
            <a:r>
              <a:rPr lang="en-US" sz="2000" b="0" i="0" u="none" strike="noStrike" baseline="0" dirty="0">
                <a:latin typeface="AdvOTea1a7398"/>
              </a:rPr>
              <a:t>Time-course analysis of </a:t>
            </a:r>
            <a:r>
              <a:rPr lang="en-US" sz="2000" b="1" i="0" u="none" strike="noStrike" baseline="0" dirty="0" err="1">
                <a:latin typeface="AdvOTea1a7398"/>
              </a:rPr>
              <a:t>sfGFP</a:t>
            </a:r>
            <a:r>
              <a:rPr lang="en-US" sz="2000" b="1" i="0" u="none" strike="noStrike" baseline="0" dirty="0">
                <a:latin typeface="AdvOTea1a7398"/>
              </a:rPr>
              <a:t> synthesis </a:t>
            </a:r>
            <a:r>
              <a:rPr lang="en-US" sz="2000" b="0" i="0" u="none" strike="noStrike" baseline="0" dirty="0">
                <a:latin typeface="AdvOTea1a7398"/>
              </a:rPr>
              <a:t>in reactions </a:t>
            </a:r>
            <a:r>
              <a:rPr lang="en-US" sz="2000" i="0" u="sng" strike="noStrike" baseline="0" dirty="0">
                <a:latin typeface="AdvOTea1a7398"/>
              </a:rPr>
              <a:t>without coupling of 16S rRNA transcription.</a:t>
            </a:r>
            <a:endParaRPr lang="en-US" sz="2000" u="sng" dirty="0"/>
          </a:p>
        </p:txBody>
      </p:sp>
      <p:pic>
        <p:nvPicPr>
          <p:cNvPr id="3" name="Picture 2">
            <a:extLst>
              <a:ext uri="{FF2B5EF4-FFF2-40B4-BE49-F238E27FC236}">
                <a16:creationId xmlns:a16="http://schemas.microsoft.com/office/drawing/2014/main" id="{BB5EDDE4-74FA-5799-B116-1AEECED8CEBC}"/>
              </a:ext>
            </a:extLst>
          </p:cNvPr>
          <p:cNvPicPr>
            <a:picLocks noChangeAspect="1"/>
          </p:cNvPicPr>
          <p:nvPr/>
        </p:nvPicPr>
        <p:blipFill rotWithShape="1">
          <a:blip r:embed="rId3"/>
          <a:srcRect r="46945"/>
          <a:stretch/>
        </p:blipFill>
        <p:spPr>
          <a:xfrm>
            <a:off x="1468038" y="1523084"/>
            <a:ext cx="4166138" cy="4731110"/>
          </a:xfrm>
          <a:prstGeom prst="rect">
            <a:avLst/>
          </a:prstGeom>
        </p:spPr>
      </p:pic>
      <p:pic>
        <p:nvPicPr>
          <p:cNvPr id="10" name="Picture 9">
            <a:extLst>
              <a:ext uri="{FF2B5EF4-FFF2-40B4-BE49-F238E27FC236}">
                <a16:creationId xmlns:a16="http://schemas.microsoft.com/office/drawing/2014/main" id="{61ACBE0D-8A45-4924-37EC-17CD0F03C49E}"/>
              </a:ext>
            </a:extLst>
          </p:cNvPr>
          <p:cNvPicPr>
            <a:picLocks noChangeAspect="1"/>
          </p:cNvPicPr>
          <p:nvPr/>
        </p:nvPicPr>
        <p:blipFill rotWithShape="1">
          <a:blip r:embed="rId3"/>
          <a:srcRect l="51407"/>
          <a:stretch/>
        </p:blipFill>
        <p:spPr>
          <a:xfrm>
            <a:off x="6967089" y="1523083"/>
            <a:ext cx="3729104" cy="4623679"/>
          </a:xfrm>
          <a:prstGeom prst="rect">
            <a:avLst/>
          </a:prstGeom>
        </p:spPr>
      </p:pic>
      <p:sp>
        <p:nvSpPr>
          <p:cNvPr id="9" name="TextBox 8">
            <a:extLst>
              <a:ext uri="{FF2B5EF4-FFF2-40B4-BE49-F238E27FC236}">
                <a16:creationId xmlns:a16="http://schemas.microsoft.com/office/drawing/2014/main" id="{D1528FAF-E076-A418-583D-72320647F13B}"/>
              </a:ext>
            </a:extLst>
          </p:cNvPr>
          <p:cNvSpPr txBox="1"/>
          <p:nvPr/>
        </p:nvSpPr>
        <p:spPr>
          <a:xfrm>
            <a:off x="7010878" y="374862"/>
            <a:ext cx="4273699" cy="1015663"/>
          </a:xfrm>
          <a:prstGeom prst="rect">
            <a:avLst/>
          </a:prstGeom>
          <a:noFill/>
        </p:spPr>
        <p:txBody>
          <a:bodyPr wrap="square">
            <a:spAutoFit/>
          </a:bodyPr>
          <a:lstStyle/>
          <a:p>
            <a:r>
              <a:rPr lang="en-US" sz="2000" b="0" i="0" u="none" strike="noStrike" baseline="0" dirty="0">
                <a:latin typeface="AdvOTea1a7398"/>
              </a:rPr>
              <a:t>Time-course analysis of </a:t>
            </a:r>
            <a:r>
              <a:rPr lang="en-US" sz="2000" b="1" i="0" u="none" strike="noStrike" baseline="0" dirty="0" err="1">
                <a:latin typeface="AdvOTea1a7398"/>
              </a:rPr>
              <a:t>sfGFP</a:t>
            </a:r>
            <a:r>
              <a:rPr lang="en-US" sz="2000" b="1" i="0" u="none" strike="noStrike" baseline="0" dirty="0">
                <a:latin typeface="AdvOTea1a7398"/>
              </a:rPr>
              <a:t> synthesis </a:t>
            </a:r>
            <a:r>
              <a:rPr lang="en-US" sz="2000" b="0" i="0" u="none" strike="noStrike" baseline="0" dirty="0">
                <a:latin typeface="AdvOTea1a7398"/>
              </a:rPr>
              <a:t>in reactions </a:t>
            </a:r>
            <a:r>
              <a:rPr lang="en-US" sz="2000" i="0" u="sng" strike="noStrike" baseline="0" dirty="0">
                <a:latin typeface="AdvOTea1a7398"/>
              </a:rPr>
              <a:t>with coupling of 16S rRNA transcription.</a:t>
            </a:r>
            <a:endParaRPr lang="en-US" sz="2000" u="sng" dirty="0"/>
          </a:p>
        </p:txBody>
      </p:sp>
      <p:sp>
        <p:nvSpPr>
          <p:cNvPr id="11" name="Rectangle 10">
            <a:extLst>
              <a:ext uri="{FF2B5EF4-FFF2-40B4-BE49-F238E27FC236}">
                <a16:creationId xmlns:a16="http://schemas.microsoft.com/office/drawing/2014/main" id="{A2834A7B-E042-542B-6998-2CB3D18AACA5}"/>
              </a:ext>
            </a:extLst>
          </p:cNvPr>
          <p:cNvSpPr/>
          <p:nvPr/>
        </p:nvSpPr>
        <p:spPr>
          <a:xfrm>
            <a:off x="5346591" y="2104099"/>
            <a:ext cx="527077" cy="2821258"/>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FC1F41D-12D4-8C94-4D7C-A1879B5670FC}"/>
              </a:ext>
            </a:extLst>
          </p:cNvPr>
          <p:cNvSpPr/>
          <p:nvPr/>
        </p:nvSpPr>
        <p:spPr>
          <a:xfrm>
            <a:off x="6790205" y="5177412"/>
            <a:ext cx="527077" cy="657922"/>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387912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EC18910-0898-BC6B-4C52-740E915FFA4E}"/>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5D99AB48-55C3-626D-C177-2B4E5DEE69CF}"/>
              </a:ext>
            </a:extLst>
          </p:cNvPr>
          <p:cNvPicPr>
            <a:picLocks noChangeAspect="1"/>
          </p:cNvPicPr>
          <p:nvPr/>
        </p:nvPicPr>
        <p:blipFill>
          <a:blip r:embed="rId3"/>
          <a:stretch>
            <a:fillRect/>
          </a:stretch>
        </p:blipFill>
        <p:spPr>
          <a:xfrm>
            <a:off x="2646540" y="2058247"/>
            <a:ext cx="6898919" cy="3570192"/>
          </a:xfrm>
          <a:prstGeom prst="rect">
            <a:avLst/>
          </a:prstGeom>
        </p:spPr>
      </p:pic>
      <p:sp>
        <p:nvSpPr>
          <p:cNvPr id="6" name="TextBox 5">
            <a:extLst>
              <a:ext uri="{FF2B5EF4-FFF2-40B4-BE49-F238E27FC236}">
                <a16:creationId xmlns:a16="http://schemas.microsoft.com/office/drawing/2014/main" id="{7461C9C7-AAF8-8EEC-18D3-0D9BCE69E599}"/>
              </a:ext>
            </a:extLst>
          </p:cNvPr>
          <p:cNvSpPr txBox="1"/>
          <p:nvPr/>
        </p:nvSpPr>
        <p:spPr>
          <a:xfrm>
            <a:off x="426997" y="732654"/>
            <a:ext cx="11338003" cy="954107"/>
          </a:xfrm>
          <a:prstGeom prst="rect">
            <a:avLst/>
          </a:prstGeom>
          <a:noFill/>
        </p:spPr>
        <p:txBody>
          <a:bodyPr wrap="square">
            <a:spAutoFit/>
          </a:bodyPr>
          <a:lstStyle/>
          <a:p>
            <a:pPr algn="ctr"/>
            <a:r>
              <a:rPr lang="en-US" sz="3200" b="1" i="0" u="none" strike="noStrike" baseline="0" dirty="0">
                <a:latin typeface="AdvOTcb88df00"/>
              </a:rPr>
              <a:t>Fig. 2 </a:t>
            </a:r>
            <a:r>
              <a:rPr lang="en-US" sz="2400" b="0" i="0" u="none" strike="noStrike" baseline="0" dirty="0">
                <a:latin typeface="AdvOTcb88df00"/>
              </a:rPr>
              <a:t>Effects of removal of a </a:t>
            </a:r>
          </a:p>
          <a:p>
            <a:pPr algn="ctr"/>
            <a:r>
              <a:rPr lang="en-US" sz="2400" b="0" i="0" u="none" strike="noStrike" baseline="0" dirty="0">
                <a:latin typeface="AdvOTcb88df00"/>
              </a:rPr>
              <a:t>single ribosomal protein from R-</a:t>
            </a:r>
            <a:r>
              <a:rPr lang="en-US" sz="2400" b="0" i="0" u="none" strike="noStrike" baseline="0" dirty="0" err="1">
                <a:latin typeface="AdvOTcb88df00"/>
              </a:rPr>
              <a:t>iSAT</a:t>
            </a:r>
            <a:r>
              <a:rPr lang="en-US" sz="2400" b="0" i="0" u="none" strike="noStrike" baseline="0" dirty="0">
                <a:latin typeface="AdvOTcb88df00"/>
              </a:rPr>
              <a:t>.</a:t>
            </a:r>
            <a:endParaRPr lang="en-US" sz="2400" dirty="0"/>
          </a:p>
        </p:txBody>
      </p:sp>
      <p:sp>
        <p:nvSpPr>
          <p:cNvPr id="2" name="Oval 1">
            <a:extLst>
              <a:ext uri="{FF2B5EF4-FFF2-40B4-BE49-F238E27FC236}">
                <a16:creationId xmlns:a16="http://schemas.microsoft.com/office/drawing/2014/main" id="{71EB0E22-23A6-B83A-75C5-84E82FC58910}"/>
              </a:ext>
            </a:extLst>
          </p:cNvPr>
          <p:cNvSpPr/>
          <p:nvPr/>
        </p:nvSpPr>
        <p:spPr>
          <a:xfrm>
            <a:off x="9086850" y="2714625"/>
            <a:ext cx="458609" cy="2913814"/>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407550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FB6B72D-C46D-EF2C-423B-6F4C956C776B}"/>
            </a:ext>
          </a:extLst>
        </p:cNvPr>
        <p:cNvGrpSpPr/>
        <p:nvPr/>
      </p:nvGrpSpPr>
      <p:grpSpPr>
        <a:xfrm>
          <a:off x="0" y="0"/>
          <a:ext cx="0" cy="0"/>
          <a:chOff x="0" y="0"/>
          <a:chExt cx="0" cy="0"/>
        </a:xfrm>
      </p:grpSpPr>
      <p:pic>
        <p:nvPicPr>
          <p:cNvPr id="3" name="Picture 2">
            <a:extLst>
              <a:ext uri="{FF2B5EF4-FFF2-40B4-BE49-F238E27FC236}">
                <a16:creationId xmlns:a16="http://schemas.microsoft.com/office/drawing/2014/main" id="{6395500E-93A9-A8AE-689D-B1464531069E}"/>
              </a:ext>
            </a:extLst>
          </p:cNvPr>
          <p:cNvPicPr>
            <a:picLocks noChangeAspect="1"/>
          </p:cNvPicPr>
          <p:nvPr/>
        </p:nvPicPr>
        <p:blipFill>
          <a:blip r:embed="rId3"/>
          <a:stretch>
            <a:fillRect/>
          </a:stretch>
        </p:blipFill>
        <p:spPr>
          <a:xfrm>
            <a:off x="3319244" y="2368529"/>
            <a:ext cx="5553508" cy="3695822"/>
          </a:xfrm>
          <a:prstGeom prst="rect">
            <a:avLst/>
          </a:prstGeom>
        </p:spPr>
      </p:pic>
      <p:sp>
        <p:nvSpPr>
          <p:cNvPr id="7" name="TextBox 6">
            <a:extLst>
              <a:ext uri="{FF2B5EF4-FFF2-40B4-BE49-F238E27FC236}">
                <a16:creationId xmlns:a16="http://schemas.microsoft.com/office/drawing/2014/main" id="{E71CC777-B8B8-F08A-5C58-4B2071C3163E}"/>
              </a:ext>
            </a:extLst>
          </p:cNvPr>
          <p:cNvSpPr txBox="1"/>
          <p:nvPr/>
        </p:nvSpPr>
        <p:spPr>
          <a:xfrm>
            <a:off x="2541896" y="226766"/>
            <a:ext cx="7108206" cy="1323439"/>
          </a:xfrm>
          <a:prstGeom prst="rect">
            <a:avLst/>
          </a:prstGeom>
          <a:noFill/>
        </p:spPr>
        <p:txBody>
          <a:bodyPr wrap="square">
            <a:spAutoFit/>
          </a:bodyPr>
          <a:lstStyle/>
          <a:p>
            <a:pPr algn="ctr"/>
            <a:r>
              <a:rPr lang="en-US" sz="3200" b="1" i="0" u="none" strike="noStrike" baseline="0" dirty="0">
                <a:latin typeface="AdvOTcb88df00"/>
              </a:rPr>
              <a:t>Fig. 3 </a:t>
            </a:r>
            <a:r>
              <a:rPr lang="en-US" sz="2400" b="0" i="0" u="none" strike="noStrike" baseline="0" dirty="0">
                <a:latin typeface="AdvOTcb88df00"/>
              </a:rPr>
              <a:t>A mutational study of 16S rRNA to search for applicable orthogonal SD/anti-SD pair for differentiating </a:t>
            </a:r>
            <a:r>
              <a:rPr lang="en-US" sz="2400" b="0" i="0" u="none" strike="noStrike" baseline="0" dirty="0">
                <a:latin typeface="AdvOTcb88df00+20"/>
              </a:rPr>
              <a:t>“</a:t>
            </a:r>
            <a:r>
              <a:rPr lang="en-US" sz="2400" b="0" i="0" u="none" strike="noStrike" baseline="0" dirty="0">
                <a:latin typeface="AdvOTcb88df00"/>
              </a:rPr>
              <a:t>host</a:t>
            </a:r>
            <a:r>
              <a:rPr lang="en-US" sz="2400" b="0" i="0" u="none" strike="noStrike" baseline="0" dirty="0">
                <a:latin typeface="AdvOTcb88df00+20"/>
              </a:rPr>
              <a:t>” </a:t>
            </a:r>
            <a:r>
              <a:rPr lang="en-US" sz="2400" b="0" i="0" u="none" strike="noStrike" baseline="0" dirty="0">
                <a:latin typeface="AdvOTcb88df00"/>
              </a:rPr>
              <a:t>and </a:t>
            </a:r>
            <a:r>
              <a:rPr lang="en-US" sz="2400" b="0" i="0" u="none" strike="noStrike" baseline="0" dirty="0">
                <a:latin typeface="AdvOTcb88df00+20"/>
              </a:rPr>
              <a:t>“</a:t>
            </a:r>
            <a:r>
              <a:rPr lang="en-US" sz="2400" b="0" i="0" u="none" strike="noStrike" baseline="0" dirty="0">
                <a:latin typeface="AdvOTcb88df00"/>
              </a:rPr>
              <a:t>newly assembled</a:t>
            </a:r>
            <a:r>
              <a:rPr lang="en-US" sz="2400" b="0" i="0" u="none" strike="noStrike" baseline="0" dirty="0">
                <a:latin typeface="AdvOTcb88df00+20"/>
              </a:rPr>
              <a:t>” </a:t>
            </a:r>
            <a:r>
              <a:rPr lang="en-US" sz="2400" b="0" i="0" u="none" strike="noStrike" baseline="0" dirty="0">
                <a:latin typeface="AdvOTcb88df00"/>
              </a:rPr>
              <a:t>ribosomes.</a:t>
            </a:r>
            <a:endParaRPr lang="en-US" sz="2400" dirty="0"/>
          </a:p>
        </p:txBody>
      </p:sp>
      <p:sp>
        <p:nvSpPr>
          <p:cNvPr id="9" name="TextBox 8">
            <a:extLst>
              <a:ext uri="{FF2B5EF4-FFF2-40B4-BE49-F238E27FC236}">
                <a16:creationId xmlns:a16="http://schemas.microsoft.com/office/drawing/2014/main" id="{A896303A-2BD7-933B-359A-A6FC814F0B1C}"/>
              </a:ext>
            </a:extLst>
          </p:cNvPr>
          <p:cNvSpPr txBox="1"/>
          <p:nvPr/>
        </p:nvSpPr>
        <p:spPr>
          <a:xfrm>
            <a:off x="1799293" y="1759312"/>
            <a:ext cx="8593411" cy="400110"/>
          </a:xfrm>
          <a:prstGeom prst="rect">
            <a:avLst/>
          </a:prstGeom>
          <a:noFill/>
        </p:spPr>
        <p:txBody>
          <a:bodyPr wrap="square">
            <a:spAutoFit/>
          </a:bodyPr>
          <a:lstStyle/>
          <a:p>
            <a:pPr algn="ctr"/>
            <a:r>
              <a:rPr lang="en-US" sz="2000" b="1" i="0" u="none" strike="noStrike" baseline="0" dirty="0">
                <a:latin typeface="AdvOTea1a7398"/>
              </a:rPr>
              <a:t>Sequences of 16S rRNA and mRNA examined in this study.</a:t>
            </a:r>
            <a:endParaRPr lang="en-US" sz="2000" b="1" dirty="0"/>
          </a:p>
        </p:txBody>
      </p:sp>
    </p:spTree>
    <p:extLst>
      <p:ext uri="{BB962C8B-B14F-4D97-AF65-F5344CB8AC3E}">
        <p14:creationId xmlns:p14="http://schemas.microsoft.com/office/powerpoint/2010/main" val="33055063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67A2BFB-618E-68D2-1B07-2A96A156342B}"/>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1EA84367-7B21-4192-F0E3-3871EED4D3E7}"/>
              </a:ext>
            </a:extLst>
          </p:cNvPr>
          <p:cNvPicPr>
            <a:picLocks noChangeAspect="1"/>
          </p:cNvPicPr>
          <p:nvPr/>
        </p:nvPicPr>
        <p:blipFill>
          <a:blip r:embed="rId3"/>
          <a:stretch>
            <a:fillRect/>
          </a:stretch>
        </p:blipFill>
        <p:spPr>
          <a:xfrm>
            <a:off x="3031524" y="1627321"/>
            <a:ext cx="6128951" cy="4317734"/>
          </a:xfrm>
          <a:prstGeom prst="rect">
            <a:avLst/>
          </a:prstGeom>
        </p:spPr>
      </p:pic>
      <p:sp>
        <p:nvSpPr>
          <p:cNvPr id="6" name="TextBox 5">
            <a:extLst>
              <a:ext uri="{FF2B5EF4-FFF2-40B4-BE49-F238E27FC236}">
                <a16:creationId xmlns:a16="http://schemas.microsoft.com/office/drawing/2014/main" id="{3A2C84AB-57E2-4869-FED7-A66F8124F2C5}"/>
              </a:ext>
            </a:extLst>
          </p:cNvPr>
          <p:cNvSpPr txBox="1"/>
          <p:nvPr/>
        </p:nvSpPr>
        <p:spPr>
          <a:xfrm>
            <a:off x="3362945" y="871354"/>
            <a:ext cx="5466108" cy="400110"/>
          </a:xfrm>
          <a:prstGeom prst="rect">
            <a:avLst/>
          </a:prstGeom>
          <a:noFill/>
        </p:spPr>
        <p:txBody>
          <a:bodyPr wrap="square">
            <a:spAutoFit/>
          </a:bodyPr>
          <a:lstStyle/>
          <a:p>
            <a:pPr algn="ctr"/>
            <a:r>
              <a:rPr lang="en-US" sz="2000" b="1" i="0" u="none" strike="noStrike" baseline="0" dirty="0">
                <a:latin typeface="AdvOTea1a7398"/>
              </a:rPr>
              <a:t>Synthesis of </a:t>
            </a:r>
            <a:r>
              <a:rPr lang="en-US" sz="2000" b="1" i="0" u="none" strike="noStrike" baseline="0" dirty="0" err="1">
                <a:latin typeface="AdvOTea1a7398"/>
              </a:rPr>
              <a:t>sfGFP</a:t>
            </a:r>
            <a:r>
              <a:rPr lang="en-US" sz="2000" b="1" i="0" u="none" strike="noStrike" baseline="0" dirty="0">
                <a:latin typeface="AdvOTea1a7398"/>
              </a:rPr>
              <a:t> using various SD/anti-SD pairs.</a:t>
            </a:r>
            <a:endParaRPr lang="en-US" sz="2000" b="1" dirty="0"/>
          </a:p>
        </p:txBody>
      </p:sp>
    </p:spTree>
    <p:extLst>
      <p:ext uri="{BB962C8B-B14F-4D97-AF65-F5344CB8AC3E}">
        <p14:creationId xmlns:p14="http://schemas.microsoft.com/office/powerpoint/2010/main" val="1242776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9EEFC24-DFE7-B3DE-DDA6-E255804CB75F}"/>
            </a:ext>
          </a:extLst>
        </p:cNvPr>
        <p:cNvGrpSpPr/>
        <p:nvPr/>
      </p:nvGrpSpPr>
      <p:grpSpPr>
        <a:xfrm>
          <a:off x="0" y="0"/>
          <a:ext cx="0" cy="0"/>
          <a:chOff x="0" y="0"/>
          <a:chExt cx="0" cy="0"/>
        </a:xfrm>
      </p:grpSpPr>
      <p:pic>
        <p:nvPicPr>
          <p:cNvPr id="3" name="Picture 2" descr="A diagram of a process&#10;&#10;Description automatically generated">
            <a:extLst>
              <a:ext uri="{FF2B5EF4-FFF2-40B4-BE49-F238E27FC236}">
                <a16:creationId xmlns:a16="http://schemas.microsoft.com/office/drawing/2014/main" id="{CB50A9EE-F162-9C36-0693-89CA3B245954}"/>
              </a:ext>
            </a:extLst>
          </p:cNvPr>
          <p:cNvPicPr>
            <a:picLocks noChangeAspect="1"/>
          </p:cNvPicPr>
          <p:nvPr/>
        </p:nvPicPr>
        <p:blipFill>
          <a:blip r:embed="rId3"/>
          <a:stretch>
            <a:fillRect/>
          </a:stretch>
        </p:blipFill>
        <p:spPr>
          <a:xfrm>
            <a:off x="2399842" y="2836704"/>
            <a:ext cx="7392316" cy="2919964"/>
          </a:xfrm>
          <a:prstGeom prst="rect">
            <a:avLst/>
          </a:prstGeom>
        </p:spPr>
      </p:pic>
      <p:sp>
        <p:nvSpPr>
          <p:cNvPr id="7" name="TextBox 6">
            <a:extLst>
              <a:ext uri="{FF2B5EF4-FFF2-40B4-BE49-F238E27FC236}">
                <a16:creationId xmlns:a16="http://schemas.microsoft.com/office/drawing/2014/main" id="{722E4C3F-BAB2-C6FF-DABF-7ACB64953666}"/>
              </a:ext>
            </a:extLst>
          </p:cNvPr>
          <p:cNvSpPr txBox="1"/>
          <p:nvPr/>
        </p:nvSpPr>
        <p:spPr>
          <a:xfrm>
            <a:off x="3369733" y="583885"/>
            <a:ext cx="5452534" cy="954107"/>
          </a:xfrm>
          <a:prstGeom prst="rect">
            <a:avLst/>
          </a:prstGeom>
          <a:noFill/>
        </p:spPr>
        <p:txBody>
          <a:bodyPr wrap="square">
            <a:spAutoFit/>
          </a:bodyPr>
          <a:lstStyle/>
          <a:p>
            <a:pPr algn="ctr"/>
            <a:r>
              <a:rPr lang="en-US" sz="3200" b="1" i="0" u="none" strike="noStrike" baseline="0" dirty="0">
                <a:latin typeface="AdvOTcb88df00"/>
              </a:rPr>
              <a:t>Fig. 4 </a:t>
            </a:r>
            <a:r>
              <a:rPr lang="en-US" sz="2400" b="0" i="0" u="none" strike="noStrike" baseline="0" dirty="0">
                <a:latin typeface="AdvOTcb88df00"/>
              </a:rPr>
              <a:t>Co-translational coupling of ribosomal proteins synthesis in R-</a:t>
            </a:r>
            <a:r>
              <a:rPr lang="en-US" sz="2400" b="0" i="0" u="none" strike="noStrike" baseline="0" dirty="0" err="1">
                <a:latin typeface="AdvOTcb88df00"/>
              </a:rPr>
              <a:t>iSAT</a:t>
            </a:r>
            <a:r>
              <a:rPr lang="en-US" sz="2400" b="0" i="0" u="none" strike="noStrike" baseline="0" dirty="0">
                <a:latin typeface="AdvOTcb88df00"/>
              </a:rPr>
              <a:t>.</a:t>
            </a:r>
            <a:endParaRPr lang="en-US" sz="2400" dirty="0"/>
          </a:p>
        </p:txBody>
      </p:sp>
      <p:sp>
        <p:nvSpPr>
          <p:cNvPr id="9" name="TextBox 8">
            <a:extLst>
              <a:ext uri="{FF2B5EF4-FFF2-40B4-BE49-F238E27FC236}">
                <a16:creationId xmlns:a16="http://schemas.microsoft.com/office/drawing/2014/main" id="{C7DFD362-0B81-A9B5-4E75-6C8C3BACCFA8}"/>
              </a:ext>
            </a:extLst>
          </p:cNvPr>
          <p:cNvSpPr txBox="1"/>
          <p:nvPr/>
        </p:nvSpPr>
        <p:spPr>
          <a:xfrm>
            <a:off x="1425033" y="1987293"/>
            <a:ext cx="9341934" cy="400110"/>
          </a:xfrm>
          <a:prstGeom prst="rect">
            <a:avLst/>
          </a:prstGeom>
          <a:noFill/>
        </p:spPr>
        <p:txBody>
          <a:bodyPr wrap="square">
            <a:spAutoFit/>
          </a:bodyPr>
          <a:lstStyle/>
          <a:p>
            <a:pPr algn="ctr"/>
            <a:r>
              <a:rPr lang="en-US" sz="2000" b="1" i="0" u="none" strike="noStrike" baseline="0" dirty="0">
                <a:latin typeface="AdvOTea1a7398"/>
              </a:rPr>
              <a:t>Schematic of R-</a:t>
            </a:r>
            <a:r>
              <a:rPr lang="en-US" sz="2000" b="1" i="0" u="none" strike="noStrike" baseline="0" dirty="0" err="1">
                <a:latin typeface="AdvOTea1a7398"/>
              </a:rPr>
              <a:t>iSAT</a:t>
            </a:r>
            <a:r>
              <a:rPr lang="en-US" sz="2000" b="1" i="0" u="none" strike="noStrike" baseline="0" dirty="0">
                <a:latin typeface="AdvOTea1a7398"/>
              </a:rPr>
              <a:t> coupled with ribosomal proteins synthesis.</a:t>
            </a:r>
            <a:endParaRPr lang="en-US" sz="2000" b="1" dirty="0"/>
          </a:p>
        </p:txBody>
      </p:sp>
    </p:spTree>
    <p:extLst>
      <p:ext uri="{BB962C8B-B14F-4D97-AF65-F5344CB8AC3E}">
        <p14:creationId xmlns:p14="http://schemas.microsoft.com/office/powerpoint/2010/main" val="13883232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FBD1896-32FE-BF56-ED49-8345E7488DB9}"/>
            </a:ext>
          </a:extLst>
        </p:cNvPr>
        <p:cNvGrpSpPr/>
        <p:nvPr/>
      </p:nvGrpSpPr>
      <p:grpSpPr>
        <a:xfrm>
          <a:off x="0" y="0"/>
          <a:ext cx="0" cy="0"/>
          <a:chOff x="0" y="0"/>
          <a:chExt cx="0" cy="0"/>
        </a:xfrm>
      </p:grpSpPr>
      <p:pic>
        <p:nvPicPr>
          <p:cNvPr id="4" name="Picture 3" descr="A graph of numbers and lines&#10;&#10;Description automatically generated with medium confidence">
            <a:extLst>
              <a:ext uri="{FF2B5EF4-FFF2-40B4-BE49-F238E27FC236}">
                <a16:creationId xmlns:a16="http://schemas.microsoft.com/office/drawing/2014/main" id="{E9704477-858F-221C-2678-0DBDBD46AE2A}"/>
              </a:ext>
            </a:extLst>
          </p:cNvPr>
          <p:cNvPicPr>
            <a:picLocks noChangeAspect="1"/>
          </p:cNvPicPr>
          <p:nvPr/>
        </p:nvPicPr>
        <p:blipFill>
          <a:blip r:embed="rId3"/>
          <a:stretch>
            <a:fillRect/>
          </a:stretch>
        </p:blipFill>
        <p:spPr>
          <a:xfrm>
            <a:off x="2633786" y="1742968"/>
            <a:ext cx="6924427" cy="3714973"/>
          </a:xfrm>
          <a:prstGeom prst="rect">
            <a:avLst/>
          </a:prstGeom>
        </p:spPr>
      </p:pic>
      <p:sp>
        <p:nvSpPr>
          <p:cNvPr id="6" name="TextBox 5">
            <a:extLst>
              <a:ext uri="{FF2B5EF4-FFF2-40B4-BE49-F238E27FC236}">
                <a16:creationId xmlns:a16="http://schemas.microsoft.com/office/drawing/2014/main" id="{EA9ACE95-3614-BFB4-2F48-BDD97EA9C0FE}"/>
              </a:ext>
            </a:extLst>
          </p:cNvPr>
          <p:cNvSpPr txBox="1"/>
          <p:nvPr/>
        </p:nvSpPr>
        <p:spPr>
          <a:xfrm>
            <a:off x="2540154" y="917113"/>
            <a:ext cx="7111690" cy="400110"/>
          </a:xfrm>
          <a:prstGeom prst="rect">
            <a:avLst/>
          </a:prstGeom>
          <a:noFill/>
        </p:spPr>
        <p:txBody>
          <a:bodyPr wrap="square">
            <a:spAutoFit/>
          </a:bodyPr>
          <a:lstStyle/>
          <a:p>
            <a:pPr algn="ctr"/>
            <a:r>
              <a:rPr lang="en-US" sz="2000" b="1" i="0" u="none" strike="noStrike" baseline="0" dirty="0">
                <a:latin typeface="AdvOTea1a7398"/>
              </a:rPr>
              <a:t>Effects of ribosomal protein synthesis in R-</a:t>
            </a:r>
            <a:r>
              <a:rPr lang="en-US" sz="2000" b="1" i="0" u="none" strike="noStrike" baseline="0" dirty="0" err="1">
                <a:latin typeface="AdvOTea1a7398"/>
              </a:rPr>
              <a:t>iSAT</a:t>
            </a:r>
            <a:r>
              <a:rPr lang="en-US" sz="2000" b="1" i="0" u="none" strike="noStrike" baseline="0" dirty="0">
                <a:latin typeface="AdvOTea1a7398"/>
              </a:rPr>
              <a:t>.</a:t>
            </a:r>
            <a:endParaRPr lang="en-US" sz="2000" b="1" dirty="0"/>
          </a:p>
        </p:txBody>
      </p:sp>
    </p:spTree>
    <p:extLst>
      <p:ext uri="{BB962C8B-B14F-4D97-AF65-F5344CB8AC3E}">
        <p14:creationId xmlns:p14="http://schemas.microsoft.com/office/powerpoint/2010/main" val="301910467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110</TotalTime>
  <Words>792</Words>
  <Application>Microsoft Office PowerPoint</Application>
  <PresentationFormat>Widescreen</PresentationFormat>
  <Paragraphs>34</Paragraphs>
  <Slides>10</Slides>
  <Notes>8</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10</vt:i4>
      </vt:variant>
    </vt:vector>
  </HeadingPairs>
  <TitlesOfParts>
    <vt:vector size="20" baseType="lpstr">
      <vt:lpstr>AdvOT9bd21c25.I</vt:lpstr>
      <vt:lpstr>AdvOTcb88df00</vt:lpstr>
      <vt:lpstr>AdvOTcb88df00+20</vt:lpstr>
      <vt:lpstr>AdvOTea1a7398</vt:lpstr>
      <vt:lpstr>AdvOTea1a7398+20</vt:lpstr>
      <vt:lpstr>AdvOTea1a7398+fb</vt: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Benjamin Moore</dc:creator>
  <cp:lastModifiedBy>Benjamin Moore</cp:lastModifiedBy>
  <cp:revision>2</cp:revision>
  <dcterms:created xsi:type="dcterms:W3CDTF">2024-03-21T15:46:45Z</dcterms:created>
  <dcterms:modified xsi:type="dcterms:W3CDTF">2024-03-21T18:06:23Z</dcterms:modified>
</cp:coreProperties>
</file>