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1AFD-FFBC-1550-9DFC-9F53E9C7D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A6D29-C347-94E1-8EFE-8C414CD0A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FFF5D-DEDF-E33D-0A37-F6512864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9EA9-92C6-4529-B2F6-C6B139FD5C3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720FF-3452-D3DC-0376-AB7DBE3B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97EB1-5AF5-4E38-A31C-35B34F4F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5E-2A72-4CF0-A8B4-F70C001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5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1C1DB-28BC-0F83-4F99-128C4EAB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48045-B7ED-4EC4-4E9F-E0DA9E3C5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E834D-D4D2-D8D2-734C-2FF09D29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9EA9-92C6-4529-B2F6-C6B139FD5C3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D4C9A-7F39-9CBF-197F-C4E7AC6B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99C05-C85F-D0A5-59DF-2EE29D03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5E-2A72-4CF0-A8B4-F70C001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7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E32A1-C115-F695-6D2A-08D27D456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EC6C8E-D6C8-EE19-33B4-1DB58FA84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1CFE6-B5D5-4BB3-F5D5-96EAC52AF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9EA9-92C6-4529-B2F6-C6B139FD5C3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8AD79-0963-EA9E-6476-FFF98661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0A93C-8BEF-396E-2866-9043E2E17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5E-2A72-4CF0-A8B4-F70C001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178AD-EAC7-9239-67C6-94EFCE4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4BB79-C0C0-844D-90B9-2FB4EF098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37730-A0E6-CE68-47BE-62F427D48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9EA9-92C6-4529-B2F6-C6B139FD5C3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DA460-8342-857F-FF99-75F8D506C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9E95D-EDE7-7482-5C73-7B142B30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5E-2A72-4CF0-A8B4-F70C001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9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7B7C-3597-21AF-A97C-8BAFC99B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7B443-3FCF-C106-344E-58AF2E20E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39914-1B59-74E3-9F5F-6C24999E9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9EA9-92C6-4529-B2F6-C6B139FD5C3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BA4D3-CD81-3244-99F9-AD5C2DD01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6C4C0-D847-701F-6529-774EB299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5E-2A72-4CF0-A8B4-F70C001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2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E2F57-AF75-1C1A-BBE8-9941772B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5375F-BBB6-FC61-4060-6B6BB9CD8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5EE4D-FAEC-6896-5B7C-10734BCCE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12F64-8F69-2BBC-5421-542FA9368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9EA9-92C6-4529-B2F6-C6B139FD5C3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7A0F9-46F5-397E-6298-6BF1BBADD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0B64C-6F6F-6AD2-2307-DD2D5F6B1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5E-2A72-4CF0-A8B4-F70C001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5B99-AD11-367A-02B4-8572FC26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04C31-62C8-D2A2-D371-055B088ED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D7A3A-0BCB-3CD2-F318-58FEDFE1C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CE5F8E-B50F-1668-76E6-897EC99CE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E2CF04-4F01-3E65-E648-8A42AA557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2AE21E-ECF6-27CA-360D-7B9735E67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9EA9-92C6-4529-B2F6-C6B139FD5C3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21ADDF-0119-97EC-4461-058C65F2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9E5E8-6B4D-7816-ADB0-6C636558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5E-2A72-4CF0-A8B4-F70C001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4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5FEFB-04FA-BDA2-F707-CB9D8DD2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485D7-CF1A-F2AB-2233-A29A4BD7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9EA9-92C6-4529-B2F6-C6B139FD5C3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7BA2EC-3182-7D6E-D51D-BB6DAF40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7ADE8-DA6F-B3D5-46F0-211608D1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5E-2A72-4CF0-A8B4-F70C001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3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8DB8F2-240C-C0D6-760D-B8E49498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9EA9-92C6-4529-B2F6-C6B139FD5C3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84DB8-9118-A8F7-AC8E-7F8871E9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3C081-D340-C4F3-A6C7-F810966F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5E-2A72-4CF0-A8B4-F70C001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60F56-35F9-86DF-1305-66382254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A2367-72F6-4C5A-63E5-87F654DB2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7CA4F-326F-DED7-9C89-CEB1BCFC4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495D7-E3F9-A410-6825-B122FC2A7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9EA9-92C6-4529-B2F6-C6B139FD5C3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A8334-5140-5516-17A9-DAC60D1D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E6DB8-312A-D6A8-AE81-36ADF73A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5E-2A72-4CF0-A8B4-F70C001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2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55FE-D984-CE7E-CDE7-3AA5D1F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A1EC69-6B39-D294-70A9-B9EF9B376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19FF4-0CFD-39A7-C9A0-9BBA8BDC4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F2A49-5345-9BB3-7466-AB3178F8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9EA9-92C6-4529-B2F6-C6B139FD5C3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B9A2F-C93D-EB4E-42D1-DE1158447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25175-01EE-0C55-BA7E-FC526EEE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5E-2A72-4CF0-A8B4-F70C001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0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631D5-1BE7-D8DC-0D01-748FF290B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4AF71-80F3-75F6-F707-894D45881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33296-7F84-197C-1498-30470345E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79EA9-92C6-4529-B2F6-C6B139FD5C3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68FFB-F58C-EC8F-0B3B-D90939321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05FA-190D-185F-B0F5-96FC3A1AC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5E-2A72-4CF0-A8B4-F70C001D0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1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text&#10;&#10;Description automatically generated">
            <a:extLst>
              <a:ext uri="{FF2B5EF4-FFF2-40B4-BE49-F238E27FC236}">
                <a16:creationId xmlns:a16="http://schemas.microsoft.com/office/drawing/2014/main" id="{ADA82959-FF2D-593A-EF93-2B12B7221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43184"/>
            <a:ext cx="10905066" cy="297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78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81620A-5531-36F9-6A34-B2E7A0289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57" y="643467"/>
            <a:ext cx="3064085" cy="5571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BD3418-0749-726C-7B09-6B34F9965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044" y="643467"/>
            <a:ext cx="513930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05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aph of numbers and letters&#10;&#10;Description automatically generated">
            <a:extLst>
              <a:ext uri="{FF2B5EF4-FFF2-40B4-BE49-F238E27FC236}">
                <a16:creationId xmlns:a16="http://schemas.microsoft.com/office/drawing/2014/main" id="{B4A2B904-032A-196D-5FE6-CD9FCE32D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8" b="1"/>
          <a:stretch/>
        </p:blipFill>
        <p:spPr>
          <a:xfrm>
            <a:off x="2876560" y="871538"/>
            <a:ext cx="6438880" cy="51149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395341-A027-E008-D2B0-1099BFF1DB9D}"/>
              </a:ext>
            </a:extLst>
          </p:cNvPr>
          <p:cNvSpPr/>
          <p:nvPr/>
        </p:nvSpPr>
        <p:spPr>
          <a:xfrm>
            <a:off x="2509934" y="5369640"/>
            <a:ext cx="709127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71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aph of different numbers&#10;&#10;Description automatically generated with medium confidence">
            <a:extLst>
              <a:ext uri="{FF2B5EF4-FFF2-40B4-BE49-F238E27FC236}">
                <a16:creationId xmlns:a16="http://schemas.microsoft.com/office/drawing/2014/main" id="{4D95069B-F613-8E00-DD2A-F86619B5C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37" r="-2" b="-3"/>
          <a:stretch/>
        </p:blipFill>
        <p:spPr>
          <a:xfrm>
            <a:off x="2862325" y="981792"/>
            <a:ext cx="6467350" cy="48944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B9F900-449C-7EA7-A417-B0E6E56C8E6F}"/>
              </a:ext>
            </a:extLst>
          </p:cNvPr>
          <p:cNvSpPr/>
          <p:nvPr/>
        </p:nvSpPr>
        <p:spPr>
          <a:xfrm>
            <a:off x="3542522" y="552450"/>
            <a:ext cx="5881396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7DC0E5-5658-3891-C9AB-BE4DA0664086}"/>
              </a:ext>
            </a:extLst>
          </p:cNvPr>
          <p:cNvSpPr/>
          <p:nvPr/>
        </p:nvSpPr>
        <p:spPr>
          <a:xfrm>
            <a:off x="2509934" y="5369640"/>
            <a:ext cx="709127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51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graph with red and black lines&#10;&#10;Description automatically generated">
            <a:extLst>
              <a:ext uri="{FF2B5EF4-FFF2-40B4-BE49-F238E27FC236}">
                <a16:creationId xmlns:a16="http://schemas.microsoft.com/office/drawing/2014/main" id="{C4F35686-BA3A-639E-5977-74A4CAB42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290"/>
          <a:stretch/>
        </p:blipFill>
        <p:spPr>
          <a:xfrm>
            <a:off x="3589711" y="788375"/>
            <a:ext cx="5012577" cy="52812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D4FEFF-0D4F-2359-9656-AC8112E447E9}"/>
              </a:ext>
            </a:extLst>
          </p:cNvPr>
          <p:cNvSpPr/>
          <p:nvPr/>
        </p:nvSpPr>
        <p:spPr>
          <a:xfrm>
            <a:off x="4419600" y="552450"/>
            <a:ext cx="4448175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32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C85FBB-FA5F-8942-29C1-0D8C1ECD7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918794"/>
            <a:ext cx="6716272" cy="5020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8809DC-E5C7-F698-DE19-ADD5FC3FD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5" y="1221217"/>
            <a:ext cx="4172712" cy="441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2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35FF66-BAD4-CD6C-03CB-42B77E441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75471"/>
            <a:ext cx="10905066" cy="55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42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893333-8C73-D188-5A48-D6BE5EFDB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711" y="643466"/>
            <a:ext cx="692057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6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6834D8-F613-FFA0-C752-F583276B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829" y="643466"/>
            <a:ext cx="7930342" cy="55710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C99FF7-173C-EE1F-2BED-1AA5660DAA61}"/>
              </a:ext>
            </a:extLst>
          </p:cNvPr>
          <p:cNvSpPr txBox="1"/>
          <p:nvPr/>
        </p:nvSpPr>
        <p:spPr>
          <a:xfrm>
            <a:off x="1114425" y="910166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Translation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DA433-976D-4365-07D8-493514D944A8}"/>
              </a:ext>
            </a:extLst>
          </p:cNvPr>
          <p:cNvSpPr txBox="1"/>
          <p:nvPr/>
        </p:nvSpPr>
        <p:spPr>
          <a:xfrm>
            <a:off x="4560532" y="1874329"/>
            <a:ext cx="172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Ribosome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26C7A-F9CF-F208-C95D-4F9642D070BB}"/>
              </a:ext>
            </a:extLst>
          </p:cNvPr>
          <p:cNvSpPr txBox="1"/>
          <p:nvPr/>
        </p:nvSpPr>
        <p:spPr>
          <a:xfrm>
            <a:off x="3359994" y="4460452"/>
            <a:ext cx="172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mRNA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F2626A-0613-1A36-1E0B-4A6DC52E0910}"/>
              </a:ext>
            </a:extLst>
          </p:cNvPr>
          <p:cNvSpPr txBox="1"/>
          <p:nvPr/>
        </p:nvSpPr>
        <p:spPr>
          <a:xfrm>
            <a:off x="9088991" y="1457561"/>
            <a:ext cx="2518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Amino acids incorporated </a:t>
            </a:r>
          </a:p>
          <a:p>
            <a:r>
              <a:rPr lang="en-US" sz="2400" dirty="0"/>
              <a:t>into a growing polypeptide chain</a:t>
            </a:r>
          </a:p>
        </p:txBody>
      </p:sp>
    </p:spTree>
    <p:extLst>
      <p:ext uri="{BB962C8B-B14F-4D97-AF65-F5344CB8AC3E}">
        <p14:creationId xmlns:p14="http://schemas.microsoft.com/office/powerpoint/2010/main" val="57946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90AB52-5522-CD65-DC0D-4E3FEB152CC2}"/>
              </a:ext>
            </a:extLst>
          </p:cNvPr>
          <p:cNvSpPr txBox="1"/>
          <p:nvPr/>
        </p:nvSpPr>
        <p:spPr>
          <a:xfrm>
            <a:off x="881159" y="683804"/>
            <a:ext cx="5818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Amino Acid Configuration</a:t>
            </a:r>
          </a:p>
        </p:txBody>
      </p:sp>
      <p:pic>
        <p:nvPicPr>
          <p:cNvPr id="4" name="Picture 3" descr="A black and white image of a molecule&#10;&#10;Description automatically generated with medium confidence">
            <a:extLst>
              <a:ext uri="{FF2B5EF4-FFF2-40B4-BE49-F238E27FC236}">
                <a16:creationId xmlns:a16="http://schemas.microsoft.com/office/drawing/2014/main" id="{569A6367-F853-2311-3708-8390C45FF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409" y="2136534"/>
            <a:ext cx="6348735" cy="24442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12D774-3BAB-01B3-6F1C-D593FE90247C}"/>
              </a:ext>
            </a:extLst>
          </p:cNvPr>
          <p:cNvSpPr/>
          <p:nvPr/>
        </p:nvSpPr>
        <p:spPr>
          <a:xfrm>
            <a:off x="6127265" y="1875933"/>
            <a:ext cx="3193325" cy="31061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0C2B7-A29A-20CC-A307-77812B7D95FC}"/>
              </a:ext>
            </a:extLst>
          </p:cNvPr>
          <p:cNvSpPr txBox="1"/>
          <p:nvPr/>
        </p:nvSpPr>
        <p:spPr>
          <a:xfrm>
            <a:off x="6003984" y="5242667"/>
            <a:ext cx="343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Most naturally-occurring amino acids are in the </a:t>
            </a:r>
          </a:p>
          <a:p>
            <a:pPr algn="ctr"/>
            <a:r>
              <a:rPr lang="en-US" sz="2400" u="sng" dirty="0"/>
              <a:t>L-configuration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1571B6-74C0-9C9E-D35F-B34828C5BB40}"/>
              </a:ext>
            </a:extLst>
          </p:cNvPr>
          <p:cNvSpPr txBox="1"/>
          <p:nvPr/>
        </p:nvSpPr>
        <p:spPr>
          <a:xfrm>
            <a:off x="2689256" y="5242666"/>
            <a:ext cx="343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Some amino acids in the </a:t>
            </a:r>
          </a:p>
          <a:p>
            <a:pPr algn="ctr"/>
            <a:r>
              <a:rPr lang="en-US" sz="2400" u="sng" dirty="0"/>
              <a:t>D-configuration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have </a:t>
            </a:r>
            <a:r>
              <a:rPr lang="en-US" sz="2400" b="1" dirty="0"/>
              <a:t>important roles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BDDFA5-3E89-0855-9A8F-93B5F1054BFE}"/>
              </a:ext>
            </a:extLst>
          </p:cNvPr>
          <p:cNvSpPr txBox="1"/>
          <p:nvPr/>
        </p:nvSpPr>
        <p:spPr>
          <a:xfrm>
            <a:off x="9637831" y="2943166"/>
            <a:ext cx="2100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Homochirality of life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203618-CC65-B8CF-58AD-1507DF4C3927}"/>
              </a:ext>
            </a:extLst>
          </p:cNvPr>
          <p:cNvSpPr txBox="1"/>
          <p:nvPr/>
        </p:nvSpPr>
        <p:spPr>
          <a:xfrm>
            <a:off x="219754" y="2767279"/>
            <a:ext cx="2651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Bacterial cell walls</a:t>
            </a:r>
          </a:p>
          <a:p>
            <a:pPr algn="ctr"/>
            <a:r>
              <a:rPr lang="en-US" sz="2000" dirty="0"/>
              <a:t>Antibiotics</a:t>
            </a:r>
          </a:p>
          <a:p>
            <a:pPr algn="ctr"/>
            <a:r>
              <a:rPr lang="en-US" sz="2000" dirty="0"/>
              <a:t>Peptide hormones</a:t>
            </a:r>
          </a:p>
          <a:p>
            <a:pPr algn="ctr"/>
            <a:r>
              <a:rPr lang="en-US" sz="2000" dirty="0"/>
              <a:t>Animal venoms</a:t>
            </a:r>
          </a:p>
        </p:txBody>
      </p:sp>
    </p:spTree>
    <p:extLst>
      <p:ext uri="{BB962C8B-B14F-4D97-AF65-F5344CB8AC3E}">
        <p14:creationId xmlns:p14="http://schemas.microsoft.com/office/powerpoint/2010/main" val="255824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ylidae: Phyllomedusinae: Agalychnis callidryas | Red-eyed T… | Flickr">
            <a:extLst>
              <a:ext uri="{FF2B5EF4-FFF2-40B4-BE49-F238E27FC236}">
                <a16:creationId xmlns:a16="http://schemas.microsoft.com/office/drawing/2014/main" id="{D0520125-994D-5060-9A5F-D39F03B40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9" b="9885"/>
          <a:stretch/>
        </p:blipFill>
        <p:spPr bwMode="auto">
          <a:xfrm>
            <a:off x="1143016" y="643466"/>
            <a:ext cx="990596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33CD8E-E273-8147-A2E3-ED0E486E9E27}"/>
              </a:ext>
            </a:extLst>
          </p:cNvPr>
          <p:cNvSpPr txBox="1"/>
          <p:nvPr/>
        </p:nvSpPr>
        <p:spPr>
          <a:xfrm>
            <a:off x="1459658" y="898408"/>
            <a:ext cx="3037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Phyllomedusinae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</a:p>
          <a:p>
            <a:r>
              <a:rPr lang="en-US" sz="2400" i="1" dirty="0" err="1">
                <a:solidFill>
                  <a:schemeClr val="bg1"/>
                </a:solidFill>
              </a:rPr>
              <a:t>Agalychnis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callidryas</a:t>
            </a:r>
            <a:endParaRPr lang="en-US" sz="2400" i="1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Red-eyed tree frog</a:t>
            </a: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8BAB8B74-DB81-F025-DD29-97846FBCD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1" y="4747535"/>
            <a:ext cx="4362450" cy="124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26DECF6-954F-35BF-FCD5-CCEA540FCEC8}"/>
              </a:ext>
            </a:extLst>
          </p:cNvPr>
          <p:cNvSpPr/>
          <p:nvPr/>
        </p:nvSpPr>
        <p:spPr>
          <a:xfrm>
            <a:off x="7249887" y="4595847"/>
            <a:ext cx="820528" cy="124511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AB5FB-2A55-9990-1BC4-52FA73B67F8F}"/>
              </a:ext>
            </a:extLst>
          </p:cNvPr>
          <p:cNvSpPr txBox="1"/>
          <p:nvPr/>
        </p:nvSpPr>
        <p:spPr>
          <a:xfrm>
            <a:off x="7828956" y="1078695"/>
            <a:ext cx="26516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Deltorphins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Heptameric peptides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Produced in the skin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Contain D-Ala, D-Leu, or D-Met in position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3E6F47-C301-4775-4B72-62BFEB69E26B}"/>
              </a:ext>
            </a:extLst>
          </p:cNvPr>
          <p:cNvSpPr txBox="1"/>
          <p:nvPr/>
        </p:nvSpPr>
        <p:spPr>
          <a:xfrm>
            <a:off x="7268549" y="5840963"/>
            <a:ext cx="820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D-Met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7C0A23-516D-EC13-5F40-1718FF317AE4}"/>
              </a:ext>
            </a:extLst>
          </p:cNvPr>
          <p:cNvSpPr txBox="1"/>
          <p:nvPr/>
        </p:nvSpPr>
        <p:spPr>
          <a:xfrm>
            <a:off x="9037477" y="4302359"/>
            <a:ext cx="14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bg1"/>
                </a:solidFill>
              </a:rPr>
              <a:t>Deltorphin</a:t>
            </a:r>
            <a:r>
              <a:rPr lang="en-US" sz="1800" b="1" dirty="0">
                <a:solidFill>
                  <a:schemeClr val="bg1"/>
                </a:solidFill>
              </a:rPr>
              <a:t> A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C60B1A-6128-117B-89E5-C8736E55DC2E}"/>
              </a:ext>
            </a:extLst>
          </p:cNvPr>
          <p:cNvSpPr txBox="1"/>
          <p:nvPr/>
        </p:nvSpPr>
        <p:spPr>
          <a:xfrm>
            <a:off x="7635934" y="2987304"/>
            <a:ext cx="3037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Highly selective agonist of delta-opioid receptor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 the brain</a:t>
            </a:r>
          </a:p>
        </p:txBody>
      </p:sp>
    </p:spTree>
    <p:extLst>
      <p:ext uri="{BB962C8B-B14F-4D97-AF65-F5344CB8AC3E}">
        <p14:creationId xmlns:p14="http://schemas.microsoft.com/office/powerpoint/2010/main" val="231748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1347-6651-29D9-2709-53DC23F2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D-amino acids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E2F22-923C-D197-D6E6-5A720523B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Non-ribosomal synthesis</a:t>
            </a:r>
          </a:p>
          <a:p>
            <a:r>
              <a:rPr lang="en-US" dirty="0"/>
              <a:t>Post-translational isomerization</a:t>
            </a:r>
          </a:p>
          <a:p>
            <a:r>
              <a:rPr lang="en-US" dirty="0"/>
              <a:t>Not incorporated by ribosomal synthesis</a:t>
            </a:r>
          </a:p>
        </p:txBody>
      </p:sp>
    </p:spTree>
    <p:extLst>
      <p:ext uri="{BB962C8B-B14F-4D97-AF65-F5344CB8AC3E}">
        <p14:creationId xmlns:p14="http://schemas.microsoft.com/office/powerpoint/2010/main" val="117522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0E3C9-5465-7478-2E1B-94B31C4BF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Stereoselectivity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FECE6-5B75-40CD-3277-D64A306E1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aminoacyl-tRNA synthetases</a:t>
            </a:r>
          </a:p>
          <a:p>
            <a:r>
              <a:rPr lang="en-US" dirty="0"/>
              <a:t>Elongation factor EF-Tu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26834-30E6-F1C7-6FBA-D8142B2FD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49" y="1567841"/>
            <a:ext cx="5298671" cy="372231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1A3A8E-8D9C-8C6D-A187-015EAE0D7E53}"/>
              </a:ext>
            </a:extLst>
          </p:cNvPr>
          <p:cNvSpPr txBox="1">
            <a:spLocks/>
          </p:cNvSpPr>
          <p:nvPr/>
        </p:nvSpPr>
        <p:spPr>
          <a:xfrm>
            <a:off x="838200" y="28934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Previous Attempts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F23216-51F0-606C-AD21-E233FA77E316}"/>
              </a:ext>
            </a:extLst>
          </p:cNvPr>
          <p:cNvSpPr txBox="1">
            <a:spLocks/>
          </p:cNvSpPr>
          <p:nvPr/>
        </p:nvSpPr>
        <p:spPr>
          <a:xfrm>
            <a:off x="838200" y="421896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Non-canonical amino acids</a:t>
            </a:r>
          </a:p>
          <a:p>
            <a:r>
              <a:rPr lang="en-US" dirty="0"/>
              <a:t>Mutant ribosomes</a:t>
            </a:r>
          </a:p>
          <a:p>
            <a:r>
              <a:rPr lang="en-US" dirty="0"/>
              <a:t>N-terminus</a:t>
            </a:r>
          </a:p>
        </p:txBody>
      </p:sp>
    </p:spTree>
    <p:extLst>
      <p:ext uri="{BB962C8B-B14F-4D97-AF65-F5344CB8AC3E}">
        <p14:creationId xmlns:p14="http://schemas.microsoft.com/office/powerpoint/2010/main" val="370339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FCF0-6DBC-69B9-1DC6-95683FB41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Authors’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814CE-55FB-10B7-DF39-A69B2D5B7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45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Goal: </a:t>
            </a:r>
            <a:r>
              <a:rPr lang="en-US" dirty="0"/>
              <a:t>Incorporation of D-amino acids into a polypeptide chain</a:t>
            </a:r>
          </a:p>
          <a:p>
            <a:pPr marL="0" indent="0">
              <a:buNone/>
            </a:pPr>
            <a:r>
              <a:rPr lang="en-US" b="1" dirty="0"/>
              <a:t>Obstacles: </a:t>
            </a:r>
            <a:r>
              <a:rPr lang="en-US" dirty="0"/>
              <a:t>Chiral discrimination against D-amino acids</a:t>
            </a:r>
          </a:p>
          <a:p>
            <a:pPr marL="0" indent="0">
              <a:buNone/>
            </a:pPr>
            <a:r>
              <a:rPr lang="en-US" b="1" dirty="0"/>
              <a:t>Solution: </a:t>
            </a:r>
            <a:r>
              <a:rPr lang="en-US" dirty="0"/>
              <a:t>An in vitro translation system with native factors and ribosomes</a:t>
            </a:r>
          </a:p>
          <a:p>
            <a:pPr marL="0" indent="0">
              <a:buNone/>
            </a:pPr>
            <a:r>
              <a:rPr lang="en-US" b="1" dirty="0"/>
              <a:t>Results: </a:t>
            </a:r>
            <a:r>
              <a:rPr lang="en-US" dirty="0"/>
              <a:t>Successful incorporation of 17 different D-amino acids</a:t>
            </a:r>
          </a:p>
        </p:txBody>
      </p:sp>
    </p:spTree>
    <p:extLst>
      <p:ext uri="{BB962C8B-B14F-4D97-AF65-F5344CB8AC3E}">
        <p14:creationId xmlns:p14="http://schemas.microsoft.com/office/powerpoint/2010/main" val="296371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AB158B-90D3-DAF7-3AD4-A7D69C133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7"/>
            <a:ext cx="10905066" cy="55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2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B09D00-5A96-B95A-5F8F-37DAC486C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8" y="643467"/>
            <a:ext cx="4805044" cy="5571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187BB3-555E-9FEE-6686-7081B00AA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259416"/>
            <a:ext cx="5291667" cy="433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21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151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Where do D-amino acids come from?</vt:lpstr>
      <vt:lpstr>Stereoselectivity</vt:lpstr>
      <vt:lpstr>The Authors’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Moore</dc:creator>
  <cp:lastModifiedBy>Benjamin Moore</cp:lastModifiedBy>
  <cp:revision>1</cp:revision>
  <dcterms:created xsi:type="dcterms:W3CDTF">2023-12-01T18:25:13Z</dcterms:created>
  <dcterms:modified xsi:type="dcterms:W3CDTF">2023-12-01T22:23:27Z</dcterms:modified>
</cp:coreProperties>
</file>