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sldIdLst>
    <p:sldId id="256" r:id="rId2"/>
    <p:sldId id="280" r:id="rId3"/>
    <p:sldId id="723" r:id="rId4"/>
    <p:sldId id="674" r:id="rId5"/>
    <p:sldId id="697" r:id="rId6"/>
    <p:sldId id="474" r:id="rId7"/>
    <p:sldId id="284" r:id="rId8"/>
    <p:sldId id="588" r:id="rId9"/>
    <p:sldId id="689" r:id="rId10"/>
    <p:sldId id="727" r:id="rId11"/>
    <p:sldId id="296" r:id="rId12"/>
    <p:sldId id="295" r:id="rId13"/>
    <p:sldId id="716" r:id="rId14"/>
    <p:sldId id="703" r:id="rId15"/>
    <p:sldId id="720" r:id="rId16"/>
    <p:sldId id="721" r:id="rId17"/>
    <p:sldId id="730" r:id="rId18"/>
    <p:sldId id="729" r:id="rId19"/>
    <p:sldId id="718" r:id="rId20"/>
    <p:sldId id="731" r:id="rId21"/>
    <p:sldId id="719" r:id="rId22"/>
    <p:sldId id="257" r:id="rId23"/>
    <p:sldId id="258" r:id="rId24"/>
    <p:sldId id="732" r:id="rId25"/>
    <p:sldId id="733" r:id="rId26"/>
    <p:sldId id="734" r:id="rId27"/>
    <p:sldId id="726" r:id="rId28"/>
    <p:sldId id="725" r:id="rId29"/>
    <p:sldId id="735" r:id="rId30"/>
    <p:sldId id="7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KRamsey%20Lab\Ben%20Moore\Data\Plate%20Reader\230727_LanYF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KRamsey%20Lab\Ben%20Moore\Data\Plate%20Reader\230727_iLov.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Relative Fluorescence for LanYFP Expressed in </a:t>
            </a:r>
            <a:r>
              <a:rPr lang="en-US" sz="1400" b="0" i="1" u="none" strike="noStrike" kern="1200" spc="0" baseline="0">
                <a:solidFill>
                  <a:sysClr val="windowText" lastClr="000000">
                    <a:lumMod val="65000"/>
                    <a:lumOff val="35000"/>
                  </a:sysClr>
                </a:solidFill>
              </a:rPr>
              <a:t>E. coli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Analysis!$P$24</c:f>
              <c:strCache>
                <c:ptCount val="1"/>
                <c:pt idx="0">
                  <c:v>LanYFP E. coli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Analysis!$Q$23:$U$23</c:f>
              <c:numCache>
                <c:formatCode>General</c:formatCode>
                <c:ptCount val="5"/>
                <c:pt idx="0">
                  <c:v>1</c:v>
                </c:pt>
                <c:pt idx="1">
                  <c:v>0.2</c:v>
                </c:pt>
                <c:pt idx="2">
                  <c:v>0.04</c:v>
                </c:pt>
                <c:pt idx="3">
                  <c:v>8.0000000000000002E-3</c:v>
                </c:pt>
                <c:pt idx="4">
                  <c:v>1.6000000000000001E-3</c:v>
                </c:pt>
              </c:numCache>
            </c:numRef>
          </c:xVal>
          <c:yVal>
            <c:numRef>
              <c:f>Analysis!$Q$24:$U$24</c:f>
              <c:numCache>
                <c:formatCode>General</c:formatCode>
                <c:ptCount val="5"/>
                <c:pt idx="0">
                  <c:v>48625.333666666666</c:v>
                </c:pt>
                <c:pt idx="1">
                  <c:v>11174.666999999999</c:v>
                </c:pt>
                <c:pt idx="2">
                  <c:v>1982.0003333333334</c:v>
                </c:pt>
                <c:pt idx="3">
                  <c:v>57.333666666666659</c:v>
                </c:pt>
                <c:pt idx="4">
                  <c:v>-403.99966666666683</c:v>
                </c:pt>
              </c:numCache>
            </c:numRef>
          </c:yVal>
          <c:smooth val="1"/>
          <c:extLst>
            <c:ext xmlns:c16="http://schemas.microsoft.com/office/drawing/2014/chart" uri="{C3380CC4-5D6E-409C-BE32-E72D297353CC}">
              <c16:uniqueId val="{00000001-7DDF-4EE0-98B3-A69171CCD34B}"/>
            </c:ext>
          </c:extLst>
        </c:ser>
        <c:ser>
          <c:idx val="1"/>
          <c:order val="1"/>
          <c:tx>
            <c:strRef>
              <c:f>Analysis!$P$25</c:f>
              <c:strCache>
                <c:ptCount val="1"/>
                <c:pt idx="0">
                  <c:v>GFP LVS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Analysis!$Q$23:$U$23</c:f>
              <c:numCache>
                <c:formatCode>General</c:formatCode>
                <c:ptCount val="5"/>
                <c:pt idx="0">
                  <c:v>1</c:v>
                </c:pt>
                <c:pt idx="1">
                  <c:v>0.2</c:v>
                </c:pt>
                <c:pt idx="2">
                  <c:v>0.04</c:v>
                </c:pt>
                <c:pt idx="3">
                  <c:v>8.0000000000000002E-3</c:v>
                </c:pt>
                <c:pt idx="4">
                  <c:v>1.6000000000000001E-3</c:v>
                </c:pt>
              </c:numCache>
            </c:numRef>
          </c:xVal>
          <c:yVal>
            <c:numRef>
              <c:f>Analysis!$Q$25:$U$25</c:f>
              <c:numCache>
                <c:formatCode>General</c:formatCode>
                <c:ptCount val="5"/>
                <c:pt idx="0">
                  <c:v>6153.6669999999995</c:v>
                </c:pt>
                <c:pt idx="1">
                  <c:v>982.66699999999992</c:v>
                </c:pt>
                <c:pt idx="2">
                  <c:v>-203.99966666666683</c:v>
                </c:pt>
                <c:pt idx="3">
                  <c:v>-464.99966666666683</c:v>
                </c:pt>
                <c:pt idx="4">
                  <c:v>-554.66633333333334</c:v>
                </c:pt>
              </c:numCache>
            </c:numRef>
          </c:yVal>
          <c:smooth val="1"/>
          <c:extLst>
            <c:ext xmlns:c16="http://schemas.microsoft.com/office/drawing/2014/chart" uri="{C3380CC4-5D6E-409C-BE32-E72D297353CC}">
              <c16:uniqueId val="{00000002-7DDF-4EE0-98B3-A69171CCD34B}"/>
            </c:ext>
          </c:extLst>
        </c:ser>
        <c:ser>
          <c:idx val="2"/>
          <c:order val="2"/>
          <c:tx>
            <c:strRef>
              <c:f>Analysis!$P$26</c:f>
              <c:strCache>
                <c:ptCount val="1"/>
                <c:pt idx="0">
                  <c:v>WT E. coli</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Analysis!$Q$23:$U$23</c:f>
              <c:numCache>
                <c:formatCode>General</c:formatCode>
                <c:ptCount val="5"/>
                <c:pt idx="0">
                  <c:v>1</c:v>
                </c:pt>
                <c:pt idx="1">
                  <c:v>0.2</c:v>
                </c:pt>
                <c:pt idx="2">
                  <c:v>0.04</c:v>
                </c:pt>
                <c:pt idx="3">
                  <c:v>8.0000000000000002E-3</c:v>
                </c:pt>
                <c:pt idx="4">
                  <c:v>1.6000000000000001E-3</c:v>
                </c:pt>
              </c:numCache>
            </c:numRef>
          </c:xVal>
          <c:yVal>
            <c:numRef>
              <c:f>Analysis!$Q$26:$U$26</c:f>
              <c:numCache>
                <c:formatCode>General</c:formatCode>
                <c:ptCount val="5"/>
                <c:pt idx="0">
                  <c:v>3.333333331738686E-4</c:v>
                </c:pt>
              </c:numCache>
            </c:numRef>
          </c:yVal>
          <c:smooth val="1"/>
          <c:extLst>
            <c:ext xmlns:c16="http://schemas.microsoft.com/office/drawing/2014/chart" uri="{C3380CC4-5D6E-409C-BE32-E72D297353CC}">
              <c16:uniqueId val="{00000003-7DDF-4EE0-98B3-A69171CCD34B}"/>
            </c:ext>
          </c:extLst>
        </c:ser>
        <c:dLbls>
          <c:showLegendKey val="0"/>
          <c:showVal val="0"/>
          <c:showCatName val="0"/>
          <c:showSerName val="0"/>
          <c:showPercent val="0"/>
          <c:showBubbleSize val="0"/>
        </c:dLbls>
        <c:axId val="521639920"/>
        <c:axId val="521641968"/>
      </c:scatterChart>
      <c:valAx>
        <c:axId val="521639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Relative Concentration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641968"/>
        <c:crosses val="autoZero"/>
        <c:crossBetween val="midCat"/>
      </c:valAx>
      <c:valAx>
        <c:axId val="5216419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6399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Relative Fluorescence for iLov Expressed in </a:t>
            </a:r>
            <a:r>
              <a:rPr lang="en-US" sz="1400" b="0" i="1" u="none" strike="noStrike" kern="1200" spc="0" baseline="0">
                <a:solidFill>
                  <a:sysClr val="windowText" lastClr="000000">
                    <a:lumMod val="65000"/>
                    <a:lumOff val="35000"/>
                  </a:sysClr>
                </a:solidFill>
              </a:rPr>
              <a:t>E. coli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Sheet1!$A$26</c:f>
              <c:strCache>
                <c:ptCount val="1"/>
                <c:pt idx="0">
                  <c:v>iLov E. coli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Sheet1!$B$25:$F$25</c:f>
              <c:numCache>
                <c:formatCode>General</c:formatCode>
                <c:ptCount val="5"/>
                <c:pt idx="0">
                  <c:v>1</c:v>
                </c:pt>
                <c:pt idx="1">
                  <c:v>0.2</c:v>
                </c:pt>
                <c:pt idx="2">
                  <c:v>0.04</c:v>
                </c:pt>
                <c:pt idx="3">
                  <c:v>8.0000000000000002E-3</c:v>
                </c:pt>
                <c:pt idx="4">
                  <c:v>1.6000000000000001E-3</c:v>
                </c:pt>
              </c:numCache>
            </c:numRef>
          </c:xVal>
          <c:yVal>
            <c:numRef>
              <c:f>Sheet1!$B$26:$F$26</c:f>
              <c:numCache>
                <c:formatCode>General</c:formatCode>
                <c:ptCount val="5"/>
                <c:pt idx="0">
                  <c:v>56481.33666666667</c:v>
                </c:pt>
                <c:pt idx="1">
                  <c:v>3063.67</c:v>
                </c:pt>
                <c:pt idx="2">
                  <c:v>-9306.33</c:v>
                </c:pt>
                <c:pt idx="3">
                  <c:v>-12007.33</c:v>
                </c:pt>
                <c:pt idx="4">
                  <c:v>-12604.33</c:v>
                </c:pt>
              </c:numCache>
            </c:numRef>
          </c:yVal>
          <c:smooth val="1"/>
          <c:extLst>
            <c:ext xmlns:c16="http://schemas.microsoft.com/office/drawing/2014/chart" uri="{C3380CC4-5D6E-409C-BE32-E72D297353CC}">
              <c16:uniqueId val="{00000001-7FB2-470D-989B-C7B609C8526D}"/>
            </c:ext>
          </c:extLst>
        </c:ser>
        <c:ser>
          <c:idx val="1"/>
          <c:order val="1"/>
          <c:tx>
            <c:strRef>
              <c:f>Sheet1!$A$27</c:f>
              <c:strCache>
                <c:ptCount val="1"/>
                <c:pt idx="0">
                  <c:v>WT E. coli</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Sheet1!$B$25:$F$25</c:f>
              <c:numCache>
                <c:formatCode>General</c:formatCode>
                <c:ptCount val="5"/>
                <c:pt idx="0">
                  <c:v>1</c:v>
                </c:pt>
                <c:pt idx="1">
                  <c:v>0.2</c:v>
                </c:pt>
                <c:pt idx="2">
                  <c:v>0.04</c:v>
                </c:pt>
                <c:pt idx="3">
                  <c:v>8.0000000000000002E-3</c:v>
                </c:pt>
                <c:pt idx="4">
                  <c:v>1.6000000000000001E-3</c:v>
                </c:pt>
              </c:numCache>
            </c:numRef>
          </c:xVal>
          <c:yVal>
            <c:numRef>
              <c:f>Sheet1!$B$27:$F$27</c:f>
              <c:numCache>
                <c:formatCode>General</c:formatCode>
                <c:ptCount val="5"/>
                <c:pt idx="0">
                  <c:v>3.3333333340124227E-3</c:v>
                </c:pt>
              </c:numCache>
            </c:numRef>
          </c:yVal>
          <c:smooth val="1"/>
          <c:extLst>
            <c:ext xmlns:c16="http://schemas.microsoft.com/office/drawing/2014/chart" uri="{C3380CC4-5D6E-409C-BE32-E72D297353CC}">
              <c16:uniqueId val="{00000002-7FB2-470D-989B-C7B609C8526D}"/>
            </c:ext>
          </c:extLst>
        </c:ser>
        <c:dLbls>
          <c:showLegendKey val="0"/>
          <c:showVal val="0"/>
          <c:showCatName val="0"/>
          <c:showSerName val="0"/>
          <c:showPercent val="0"/>
          <c:showBubbleSize val="0"/>
        </c:dLbls>
        <c:axId val="364697696"/>
        <c:axId val="364699136"/>
      </c:scatterChart>
      <c:valAx>
        <c:axId val="364697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Relative Concentration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699136"/>
        <c:crosses val="autoZero"/>
        <c:crossBetween val="midCat"/>
      </c:valAx>
      <c:valAx>
        <c:axId val="36469913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6976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35B52-3CB2-4C3F-B265-82C902770944}"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B124E-CBDB-4D48-8C30-4999355E0833}" type="slidenum">
              <a:rPr lang="en-US" smtClean="0"/>
              <a:t>‹#›</a:t>
            </a:fld>
            <a:endParaRPr lang="en-US"/>
          </a:p>
        </p:txBody>
      </p:sp>
    </p:spTree>
    <p:extLst>
      <p:ext uri="{BB962C8B-B14F-4D97-AF65-F5344CB8AC3E}">
        <p14:creationId xmlns:p14="http://schemas.microsoft.com/office/powerpoint/2010/main" val="60081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introduce you to the bacterium we study in the lab, </a:t>
            </a:r>
            <a:r>
              <a:rPr lang="en-US" i="1" dirty="0" err="1"/>
              <a:t>Francisella</a:t>
            </a:r>
            <a:r>
              <a:rPr lang="en-US" i="1" dirty="0"/>
              <a:t> </a:t>
            </a:r>
            <a:r>
              <a:rPr lang="en-US" i="1" dirty="0" err="1"/>
              <a:t>tularensis</a:t>
            </a:r>
            <a:r>
              <a:rPr lang="en-US" dirty="0"/>
              <a:t>.</a:t>
            </a:r>
          </a:p>
          <a:p>
            <a:endParaRPr lang="en-US" dirty="0"/>
          </a:p>
          <a:p>
            <a:r>
              <a:rPr lang="en-US" dirty="0"/>
              <a:t>It is pathogenic and causes a disease called tularemia, which can manifest with flu-like symptoms. If infection is by breathing in the bacteria, it causes the respiratory form, which can be </a:t>
            </a:r>
            <a:r>
              <a:rPr lang="en-US" b="1" dirty="0"/>
              <a:t>fatal</a:t>
            </a:r>
            <a:r>
              <a:rPr lang="en-US" dirty="0"/>
              <a:t>. </a:t>
            </a:r>
          </a:p>
          <a:p>
            <a:endParaRPr lang="en-US" dirty="0"/>
          </a:p>
          <a:p>
            <a:r>
              <a:rPr lang="en-US" dirty="0"/>
              <a:t>It is highly infectious and potentially lethal, it is considered as a potential bioweapon.</a:t>
            </a:r>
          </a:p>
          <a:p>
            <a:endParaRPr lang="en-US" dirty="0"/>
          </a:p>
          <a:p>
            <a:r>
              <a:rPr lang="en-US" sz="1200" kern="1200" dirty="0">
                <a:solidFill>
                  <a:schemeClr val="tx1"/>
                </a:solidFill>
                <a:effectLst/>
                <a:latin typeface="+mn-lt"/>
                <a:ea typeface="+mn-ea"/>
                <a:cs typeface="+mn-cs"/>
              </a:rPr>
              <a:t>It’s nonpathogenic to humans but </a:t>
            </a:r>
            <a:r>
              <a:rPr lang="en-US" sz="1200" b="1" kern="1200" dirty="0">
                <a:solidFill>
                  <a:schemeClr val="tx1"/>
                </a:solidFill>
                <a:effectLst/>
                <a:latin typeface="+mn-lt"/>
                <a:ea typeface="+mn-ea"/>
                <a:cs typeface="+mn-cs"/>
              </a:rPr>
              <a:t>retains its pathogenicity </a:t>
            </a:r>
            <a:r>
              <a:rPr lang="en-US" sz="1200" kern="1200" dirty="0">
                <a:solidFill>
                  <a:schemeClr val="tx1"/>
                </a:solidFill>
                <a:effectLst/>
                <a:latin typeface="+mn-lt"/>
                <a:ea typeface="+mn-ea"/>
                <a:cs typeface="+mn-cs"/>
              </a:rPr>
              <a:t>in animal models, so we can continue to use it in </a:t>
            </a:r>
            <a:r>
              <a:rPr lang="en-US" sz="1200" b="1" kern="1200" dirty="0">
                <a:solidFill>
                  <a:schemeClr val="tx1"/>
                </a:solidFill>
                <a:effectLst/>
                <a:latin typeface="+mn-lt"/>
                <a:ea typeface="+mn-ea"/>
                <a:cs typeface="+mn-cs"/>
              </a:rPr>
              <a:t>infection assays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-macrophage </a:t>
            </a:r>
            <a:r>
              <a:rPr lang="en-US" sz="1200" b="1" kern="1200" dirty="0" err="1">
                <a:solidFill>
                  <a:schemeClr val="tx1"/>
                </a:solidFill>
                <a:effectLst/>
                <a:latin typeface="+mn-lt"/>
                <a:ea typeface="+mn-ea"/>
                <a:cs typeface="+mn-cs"/>
              </a:rPr>
              <a:t>injest</a:t>
            </a:r>
            <a:r>
              <a:rPr lang="en-US" sz="1200" b="1" kern="1200" dirty="0">
                <a:solidFill>
                  <a:schemeClr val="tx1"/>
                </a:solidFill>
                <a:effectLst/>
                <a:latin typeface="+mn-lt"/>
                <a:ea typeface="+mn-ea"/>
                <a:cs typeface="+mn-cs"/>
              </a:rPr>
              <a:t> pathogens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algn="l"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Times New Roman" panose="02020603050405020304" pitchFamily="18" charset="0"/>
              </a:rPr>
              <a:t>In the Ramsey Lab, our specific focus is the mechanisms which allow </a:t>
            </a:r>
            <a:r>
              <a:rPr lang="en-US" sz="1100" b="1" i="0" u="none" strike="noStrike" dirty="0" err="1">
                <a:solidFill>
                  <a:srgbClr val="000000"/>
                </a:solidFill>
                <a:effectLst/>
                <a:latin typeface="Times New Roman" panose="02020603050405020304" pitchFamily="18" charset="0"/>
              </a:rPr>
              <a:t>Francisella</a:t>
            </a:r>
            <a:r>
              <a:rPr lang="en-US" sz="1100" b="1" i="0" u="none" strike="noStrike" dirty="0">
                <a:solidFill>
                  <a:srgbClr val="000000"/>
                </a:solidFill>
                <a:effectLst/>
                <a:latin typeface="Times New Roman" panose="02020603050405020304" pitchFamily="18" charset="0"/>
              </a:rPr>
              <a:t> </a:t>
            </a:r>
            <a:r>
              <a:rPr lang="en-US" sz="1100" b="1" i="0" u="none" strike="noStrike" dirty="0" err="1">
                <a:solidFill>
                  <a:srgbClr val="000000"/>
                </a:solidFill>
                <a:effectLst/>
                <a:latin typeface="Times New Roman" panose="02020603050405020304" pitchFamily="18" charset="0"/>
              </a:rPr>
              <a:t>tularensis</a:t>
            </a:r>
            <a:r>
              <a:rPr lang="en-US" sz="1100" b="1" i="0" u="none" strike="noStrike" dirty="0">
                <a:solidFill>
                  <a:srgbClr val="000000"/>
                </a:solidFill>
                <a:effectLst/>
                <a:latin typeface="Times New Roman" panose="02020603050405020304" pitchFamily="18" charset="0"/>
              </a:rPr>
              <a:t> to control gene expression, more specifically, at the level of translation in the ribosome. </a:t>
            </a:r>
          </a:p>
          <a:p>
            <a:pPr algn="l" rtl="0" fontAlgn="base">
              <a:spcBef>
                <a:spcPts val="0"/>
              </a:spcBef>
              <a:spcAft>
                <a:spcPts val="0"/>
              </a:spcAft>
              <a:buFont typeface="Arial" panose="020B0604020202020204" pitchFamily="34" charset="0"/>
              <a:buChar char="•"/>
            </a:pPr>
            <a:endParaRPr lang="en-US" sz="1100" b="1"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Times New Roman" panose="02020603050405020304" pitchFamily="18" charset="0"/>
              </a:rPr>
              <a:t>next well talk </a:t>
            </a:r>
            <a:r>
              <a:rPr lang="en-US" sz="1100" b="1" i="0" u="none" strike="noStrike" dirty="0">
                <a:solidFill>
                  <a:srgbClr val="FF0000"/>
                </a:solidFill>
                <a:effectLst/>
                <a:latin typeface="Times New Roman" panose="02020603050405020304" pitchFamily="18" charset="0"/>
              </a:rPr>
              <a:t>about a specific ribosomal protein that likely plays a role in regulating gene expression during translation.</a:t>
            </a:r>
            <a:endParaRPr lang="en-US" sz="1100" b="1"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The image </a:t>
            </a:r>
          </a:p>
          <a:p>
            <a:pPr marL="742950" lvl="1" indent="-285750" algn="l" rtl="0" fontAlgn="base">
              <a:spcBef>
                <a:spcPts val="0"/>
              </a:spcBef>
              <a:spcAft>
                <a:spcPts val="120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The blue is the </a:t>
            </a:r>
            <a:r>
              <a:rPr lang="en-US" sz="1100" b="0" i="0" u="none" strike="noStrike" dirty="0" err="1">
                <a:solidFill>
                  <a:srgbClr val="000000"/>
                </a:solidFill>
                <a:effectLst/>
                <a:latin typeface="Times New Roman" panose="02020603050405020304" pitchFamily="18" charset="0"/>
              </a:rPr>
              <a:t>francesella</a:t>
            </a:r>
            <a:r>
              <a:rPr lang="en-US" sz="1100" b="0" i="0" u="none" strike="noStrike" dirty="0">
                <a:solidFill>
                  <a:srgbClr val="000000"/>
                </a:solidFill>
                <a:effectLst/>
                <a:latin typeface="Times New Roman" panose="02020603050405020304" pitchFamily="18" charset="0"/>
              </a:rPr>
              <a:t> cells </a:t>
            </a:r>
          </a:p>
          <a:p>
            <a:pPr marL="742950" lvl="1" indent="-285750" algn="l" rtl="0" fontAlgn="base">
              <a:spcBef>
                <a:spcPts val="120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Cells in yellow are macrophage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5DC35E36-44CF-41A2-B0A4-F6B5CD6E87AA}" type="slidenum">
              <a:rPr lang="en-US" smtClean="0"/>
              <a:t>2</a:t>
            </a:fld>
            <a:endParaRPr lang="en-US"/>
          </a:p>
        </p:txBody>
      </p:sp>
    </p:spTree>
    <p:extLst>
      <p:ext uri="{BB962C8B-B14F-4D97-AF65-F5344CB8AC3E}">
        <p14:creationId xmlns:p14="http://schemas.microsoft.com/office/powerpoint/2010/main" val="302326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5b60ec0d0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5b60ec0d0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5b60ec0d01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5b60ec0d0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5b60ec0d0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5b60ec0d01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322917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5b60ec0d0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5b60ec0d0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5b60ec0d01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1921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 would like to thank Dr. Kathryn Ramsey and the members of the Ramsey lab for their support on this project. I would also like to thank Dr. Steven Gregory and the Gregory lab and Janet from the INBRE Core </a:t>
            </a:r>
            <a:r>
              <a:rPr lang="en-US" dirty="0" err="1"/>
              <a:t>facility.Thank</a:t>
            </a:r>
            <a:r>
              <a:rPr lang="en-US" dirty="0"/>
              <a:t> you all for attending and I’d be happy to take your questions!</a:t>
            </a:r>
          </a:p>
          <a:p>
            <a:endParaRPr lang="en-US" dirty="0"/>
          </a:p>
          <a:p>
            <a:r>
              <a:rPr lang="en-US" dirty="0"/>
              <a:t>thank </a:t>
            </a:r>
            <a:r>
              <a:rPr lang="en-US" dirty="0" err="1"/>
              <a:t>ramsey</a:t>
            </a:r>
            <a:r>
              <a:rPr lang="en-US" dirty="0"/>
              <a:t> and </a:t>
            </a:r>
            <a:r>
              <a:rPr lang="en-US" dirty="0" err="1"/>
              <a:t>memebrs</a:t>
            </a:r>
            <a:r>
              <a:rPr lang="en-US" dirty="0"/>
              <a:t> of lab as well as </a:t>
            </a:r>
            <a:r>
              <a:rPr lang="en-US" dirty="0" err="1"/>
              <a:t>gregry</a:t>
            </a:r>
            <a:r>
              <a:rPr lang="en-US" dirty="0"/>
              <a:t> lab and </a:t>
            </a:r>
            <a:r>
              <a:rPr lang="en-US" dirty="0" err="1"/>
              <a:t>janet</a:t>
            </a:r>
            <a:r>
              <a:rPr lang="en-US" dirty="0"/>
              <a:t> from sequencing center. Thank you and id be happy to take any questions. </a:t>
            </a:r>
          </a:p>
        </p:txBody>
      </p:sp>
      <p:sp>
        <p:nvSpPr>
          <p:cNvPr id="4" name="Slide Number Placeholder 3"/>
          <p:cNvSpPr>
            <a:spLocks noGrp="1"/>
          </p:cNvSpPr>
          <p:nvPr>
            <p:ph type="sldNum" sz="quarter" idx="5"/>
          </p:nvPr>
        </p:nvSpPr>
        <p:spPr/>
        <p:txBody>
          <a:bodyPr/>
          <a:lstStyle/>
          <a:p>
            <a:fld id="{84472704-43C4-D74C-B919-F9F0BCE0F64F}" type="slidenum">
              <a:rPr lang="en-US" smtClean="0"/>
              <a:t>30</a:t>
            </a:fld>
            <a:endParaRPr lang="en-US"/>
          </a:p>
        </p:txBody>
      </p:sp>
    </p:spTree>
    <p:extLst>
      <p:ext uri="{BB962C8B-B14F-4D97-AF65-F5344CB8AC3E}">
        <p14:creationId xmlns:p14="http://schemas.microsoft.com/office/powerpoint/2010/main" val="338599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start </a:t>
            </a:r>
            <a:r>
              <a:rPr lang="en-US" dirty="0"/>
              <a:t>by going </a:t>
            </a:r>
            <a:r>
              <a:rPr lang="en-US"/>
              <a:t>over the central </a:t>
            </a:r>
            <a:r>
              <a:rPr lang="en-US" dirty="0"/>
              <a:t>dogma of molecular biology. DNA </a:t>
            </a:r>
            <a:r>
              <a:rPr lang="en-US"/>
              <a:t>is the </a:t>
            </a:r>
            <a:r>
              <a:rPr lang="en-US" dirty="0"/>
              <a:t>main code </a:t>
            </a:r>
            <a:r>
              <a:rPr lang="en-US"/>
              <a:t>or instruction </a:t>
            </a:r>
            <a:r>
              <a:rPr lang="en-US" dirty="0"/>
              <a:t>manual in all cells, RNA </a:t>
            </a:r>
            <a:r>
              <a:rPr lang="en-US"/>
              <a:t>polymerase then transcribes this into </a:t>
            </a:r>
            <a:r>
              <a:rPr lang="en-US" dirty="0"/>
              <a:t>RNA which </a:t>
            </a:r>
            <a:r>
              <a:rPr lang="en-US"/>
              <a:t>is the </a:t>
            </a:r>
            <a:r>
              <a:rPr lang="en-US" dirty="0"/>
              <a:t>messenger, </a:t>
            </a:r>
            <a:r>
              <a:rPr lang="en-US"/>
              <a:t>and then the ribosome translates that into proteins </a:t>
            </a:r>
            <a:r>
              <a:rPr lang="en-US" dirty="0"/>
              <a:t>which </a:t>
            </a:r>
            <a:r>
              <a:rPr lang="en-US"/>
              <a:t>are sort of the </a:t>
            </a:r>
            <a:r>
              <a:rPr lang="en-US" dirty="0"/>
              <a:t>soldiers </a:t>
            </a:r>
            <a:r>
              <a:rPr lang="en-US"/>
              <a:t>of the </a:t>
            </a:r>
            <a:r>
              <a:rPr lang="en-US" dirty="0"/>
              <a:t>cell. </a:t>
            </a:r>
            <a:r>
              <a:rPr lang="en-US"/>
              <a:t>Now at every step along this </a:t>
            </a:r>
            <a:r>
              <a:rPr lang="en-US" dirty="0"/>
              <a:t>way</a:t>
            </a:r>
            <a:r>
              <a:rPr lang="en-US"/>
              <a:t>, there </a:t>
            </a:r>
            <a:r>
              <a:rPr lang="en-US" dirty="0"/>
              <a:t>can </a:t>
            </a:r>
            <a:r>
              <a:rPr lang="en-US"/>
              <a:t>be regulation – at the </a:t>
            </a:r>
            <a:r>
              <a:rPr lang="en-US" dirty="0"/>
              <a:t>level </a:t>
            </a:r>
            <a:r>
              <a:rPr lang="en-US"/>
              <a:t>of transcription, translation and post-translationally</a:t>
            </a:r>
            <a:r>
              <a:rPr lang="en-US" dirty="0"/>
              <a:t>.</a:t>
            </a:r>
          </a:p>
          <a:p>
            <a:endParaRPr lang="en-US" dirty="0"/>
          </a:p>
          <a:p>
            <a:r>
              <a:rPr lang="en-US" dirty="0"/>
              <a:t>We are </a:t>
            </a:r>
            <a:r>
              <a:rPr lang="en-US"/>
              <a:t>going to </a:t>
            </a:r>
            <a:r>
              <a:rPr lang="en-US" dirty="0"/>
              <a:t>be focusing in </a:t>
            </a:r>
            <a:r>
              <a:rPr lang="en-US"/>
              <a:t>on regulation at the </a:t>
            </a:r>
            <a:r>
              <a:rPr lang="en-US" dirty="0"/>
              <a:t>level </a:t>
            </a:r>
            <a:r>
              <a:rPr lang="en-US"/>
              <a:t>of translation </a:t>
            </a:r>
            <a:r>
              <a:rPr lang="en-US" dirty="0"/>
              <a:t>because </a:t>
            </a:r>
            <a:r>
              <a:rPr lang="en-US" b="1"/>
              <a:t>we’re interested in regulation by the ribosome </a:t>
            </a:r>
            <a:r>
              <a:rPr lang="en-US"/>
              <a:t>itself</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DD759-AB26-F64E-8A4F-FBC14A9FCC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73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 Overall, We are studying the role of Bs21 in translation. </a:t>
            </a:r>
          </a:p>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this is the 30s subunit in </a:t>
            </a:r>
            <a:r>
              <a:rPr lang="en-US" sz="1200" b="0" i="0" u="none" strike="noStrike" dirty="0" err="1">
                <a:solidFill>
                  <a:srgbClr val="000000"/>
                </a:solidFill>
                <a:effectLst/>
                <a:latin typeface="Times New Roman" panose="02020603050405020304" pitchFamily="18" charset="0"/>
              </a:rPr>
              <a:t>e.coli</a:t>
            </a:r>
            <a:endParaRPr lang="en-US" sz="12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talk about bs21 being close to mRNA during initiation which causes us to </a:t>
            </a:r>
            <a:r>
              <a:rPr lang="en-US" sz="1200" b="0" i="0" u="none" strike="noStrike" dirty="0" err="1">
                <a:solidFill>
                  <a:srgbClr val="000000"/>
                </a:solidFill>
                <a:effectLst/>
                <a:latin typeface="Times New Roman" panose="02020603050405020304" pitchFamily="18" charset="0"/>
              </a:rPr>
              <a:t>hypothesise</a:t>
            </a:r>
            <a:r>
              <a:rPr lang="en-US" sz="1200" b="0" i="0" u="none" strike="noStrike" dirty="0">
                <a:solidFill>
                  <a:srgbClr val="000000"/>
                </a:solidFill>
                <a:effectLst/>
                <a:latin typeface="Times New Roman" panose="02020603050405020304" pitchFamily="18" charset="0"/>
              </a:rPr>
              <a:t> </a:t>
            </a:r>
            <a:r>
              <a:rPr lang="en-US" sz="1200" b="0" i="0" u="none" strike="noStrike" dirty="0" err="1">
                <a:solidFill>
                  <a:srgbClr val="000000"/>
                </a:solidFill>
                <a:effectLst/>
                <a:latin typeface="Times New Roman" panose="02020603050405020304" pitchFamily="18" charset="0"/>
              </a:rPr>
              <a:t>theres</a:t>
            </a:r>
            <a:r>
              <a:rPr lang="en-US" sz="1200" b="0" i="0" u="none" strike="noStrike" dirty="0">
                <a:solidFill>
                  <a:srgbClr val="000000"/>
                </a:solidFill>
                <a:effectLst/>
                <a:latin typeface="Times New Roman" panose="02020603050405020304" pitchFamily="18" charset="0"/>
              </a:rPr>
              <a:t> interaction or regulation</a:t>
            </a:r>
          </a:p>
          <a:p>
            <a:pPr algn="l"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endParaRPr lang="en-US" sz="1200" b="0" i="0" u="none" strike="noStrike" dirty="0">
              <a:solidFill>
                <a:srgbClr val="000000"/>
              </a:solidFill>
              <a:effectLst/>
              <a:latin typeface="Times New Roman" panose="02020603050405020304" pitchFamily="18" charset="0"/>
            </a:endParaRPr>
          </a:p>
          <a:p>
            <a:r>
              <a:rPr lang="en-US" sz="1200" b="0" i="0" u="none" strike="noStrike" dirty="0">
                <a:solidFill>
                  <a:srgbClr val="000000"/>
                </a:solidFill>
                <a:effectLst/>
                <a:latin typeface="Times New Roman" panose="02020603050405020304" pitchFamily="18" charset="0"/>
              </a:rPr>
              <a:t>- </a:t>
            </a:r>
            <a:r>
              <a:rPr lang="en-US" sz="1200" b="0" i="0" u="none" strike="noStrike" dirty="0" err="1">
                <a:solidFill>
                  <a:srgbClr val="000000"/>
                </a:solidFill>
                <a:effectLst/>
                <a:latin typeface="Times New Roman" panose="02020603050405020304" pitchFamily="18" charset="0"/>
              </a:rPr>
              <a:t>dont</a:t>
            </a:r>
            <a:r>
              <a:rPr lang="en-US" sz="1200" b="0" i="0" u="none" strike="noStrike" dirty="0">
                <a:solidFill>
                  <a:srgbClr val="000000"/>
                </a:solidFill>
                <a:effectLst/>
                <a:latin typeface="Times New Roman" panose="02020603050405020304" pitchFamily="18" charset="0"/>
              </a:rPr>
              <a:t> </a:t>
            </a:r>
            <a:r>
              <a:rPr lang="en-US" sz="1200" b="0" i="0" u="none" strike="noStrike" dirty="0" err="1">
                <a:solidFill>
                  <a:srgbClr val="000000"/>
                </a:solidFill>
                <a:effectLst/>
                <a:latin typeface="Times New Roman" panose="02020603050405020304" pitchFamily="18" charset="0"/>
              </a:rPr>
              <a:t>hae</a:t>
            </a:r>
            <a:r>
              <a:rPr lang="en-US" sz="1200" b="0" i="0" u="none" strike="noStrike" dirty="0">
                <a:solidFill>
                  <a:srgbClr val="000000"/>
                </a:solidFill>
                <a:effectLst/>
                <a:latin typeface="Times New Roman" panose="02020603050405020304" pitchFamily="18" charset="0"/>
              </a:rPr>
              <a:t> good structure for </a:t>
            </a:r>
            <a:r>
              <a:rPr lang="en-US" sz="1200" b="0" i="0" u="none" strike="noStrike" dirty="0" err="1">
                <a:solidFill>
                  <a:srgbClr val="000000"/>
                </a:solidFill>
                <a:effectLst/>
                <a:latin typeface="Times New Roman" panose="02020603050405020304" pitchFamily="18" charset="0"/>
              </a:rPr>
              <a:t>fran</a:t>
            </a:r>
            <a:r>
              <a:rPr lang="en-US" sz="1200" b="0" i="0" u="none" strike="noStrike" dirty="0">
                <a:solidFill>
                  <a:srgbClr val="000000"/>
                </a:solidFill>
                <a:effectLst/>
                <a:latin typeface="Times New Roman" panose="02020603050405020304" pitchFamily="18" charset="0"/>
              </a:rPr>
              <a:t>. so we use the </a:t>
            </a:r>
            <a:r>
              <a:rPr lang="en-US" sz="1200" b="0" i="0" u="none" strike="noStrike" dirty="0" err="1">
                <a:solidFill>
                  <a:srgbClr val="000000"/>
                </a:solidFill>
                <a:effectLst/>
                <a:latin typeface="Times New Roman" panose="02020603050405020304" pitchFamily="18" charset="0"/>
              </a:rPr>
              <a:t>structire</a:t>
            </a:r>
            <a:r>
              <a:rPr lang="en-US" sz="1200" b="0" i="0" u="none" strike="noStrike" dirty="0">
                <a:solidFill>
                  <a:srgbClr val="000000"/>
                </a:solidFill>
                <a:effectLst/>
                <a:latin typeface="Times New Roman" panose="02020603050405020304" pitchFamily="18" charset="0"/>
              </a:rPr>
              <a:t> for </a:t>
            </a:r>
            <a:r>
              <a:rPr lang="en-US" sz="1200" b="0" i="0" u="none" strike="noStrike" dirty="0" err="1">
                <a:solidFill>
                  <a:srgbClr val="000000"/>
                </a:solidFill>
                <a:effectLst/>
                <a:latin typeface="Times New Roman" panose="02020603050405020304" pitchFamily="18" charset="0"/>
              </a:rPr>
              <a:t>e.coli</a:t>
            </a:r>
            <a:endParaRPr lang="en-US" dirty="0"/>
          </a:p>
          <a:p>
            <a:r>
              <a:rPr lang="en-US" dirty="0"/>
              <a:t>Here we have images of the </a:t>
            </a:r>
            <a:r>
              <a:rPr lang="en-US" b="1" dirty="0"/>
              <a:t>30S subunit </a:t>
            </a:r>
            <a:r>
              <a:rPr lang="en-US" dirty="0"/>
              <a:t>of the </a:t>
            </a:r>
            <a:r>
              <a:rPr lang="en-US" b="1" dirty="0"/>
              <a:t>E. coli ribosome</a:t>
            </a:r>
            <a:r>
              <a:rPr lang="en-US" dirty="0"/>
              <a:t>. </a:t>
            </a:r>
          </a:p>
          <a:p>
            <a:endParaRPr lang="en-US" sz="1200" dirty="0"/>
          </a:p>
          <a:p>
            <a:pPr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Here we have images of the </a:t>
            </a:r>
            <a:r>
              <a:rPr lang="en-US" sz="1800" b="1" i="0" u="none" strike="noStrike" dirty="0">
                <a:solidFill>
                  <a:srgbClr val="000000"/>
                </a:solidFill>
                <a:effectLst/>
                <a:latin typeface="Times New Roman" panose="02020603050405020304" pitchFamily="18" charset="0"/>
              </a:rPr>
              <a:t>30S subunit </a:t>
            </a:r>
            <a:r>
              <a:rPr lang="en-US" sz="1800" b="0" i="0" u="none" strike="noStrike" dirty="0">
                <a:solidFill>
                  <a:srgbClr val="000000"/>
                </a:solidFill>
                <a:effectLst/>
                <a:latin typeface="Times New Roman" panose="02020603050405020304" pitchFamily="18" charset="0"/>
              </a:rPr>
              <a:t>of the </a:t>
            </a:r>
            <a:r>
              <a:rPr lang="en-US" sz="1800" b="1" i="0" u="none" strike="noStrike" dirty="0">
                <a:solidFill>
                  <a:srgbClr val="000000"/>
                </a:solidFill>
                <a:effectLst/>
                <a:latin typeface="Times New Roman" panose="02020603050405020304" pitchFamily="18" charset="0"/>
              </a:rPr>
              <a:t>E. coli ribosome</a:t>
            </a:r>
            <a:r>
              <a:rPr lang="en-US" sz="1800" b="0" i="0" u="none" strike="noStrike" dirty="0">
                <a:solidFill>
                  <a:srgbClr val="000000"/>
                </a:solidFill>
                <a:effectLst/>
                <a:latin typeface="Times New Roman" panose="02020603050405020304" pitchFamily="18" charset="0"/>
              </a:rPr>
              <a:t>. </a:t>
            </a:r>
            <a:endParaRPr lang="en-US" sz="1800" b="0" i="0" u="none" strike="noStrike" dirty="0">
              <a:solidFill>
                <a:srgbClr val="000000"/>
              </a:solidFill>
              <a:effectLst/>
              <a:latin typeface="Calibri" panose="020F0502020204030204" pitchFamily="34" charset="0"/>
            </a:endParaRPr>
          </a:p>
          <a:p>
            <a:pPr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During </a:t>
            </a:r>
            <a:r>
              <a:rPr lang="en-US" sz="1800" b="1" i="0" u="none" strike="noStrike" dirty="0">
                <a:solidFill>
                  <a:srgbClr val="000000"/>
                </a:solidFill>
                <a:effectLst/>
                <a:latin typeface="Times New Roman" panose="02020603050405020304" pitchFamily="18" charset="0"/>
              </a:rPr>
              <a:t>initiation</a:t>
            </a:r>
            <a:r>
              <a:rPr lang="en-US" sz="1800" b="0" i="0" u="none" strike="noStrike" dirty="0">
                <a:solidFill>
                  <a:srgbClr val="000000"/>
                </a:solidFill>
                <a:effectLst/>
                <a:latin typeface="Times New Roman" panose="02020603050405020304" pitchFamily="18" charset="0"/>
              </a:rPr>
              <a:t>, the mRNA would be here, very close to the position of bS21, and in fact people have published data that bS21 is important for translation initiation of specific mRNAs, perhaps moderating the interaction between the ribosome and the mRNA molecule.</a:t>
            </a:r>
          </a:p>
          <a:p>
            <a:pPr algn="l"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algn="l"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Times New Roman" panose="02020603050405020304" pitchFamily="18" charset="0"/>
              </a:rPr>
              <a:t>Transition: Why are we interested in studying bS21? We hypothesize that bS21 might be a regulator of translation initiation. Also, even though </a:t>
            </a:r>
            <a:r>
              <a:rPr lang="en-US" sz="1800" b="1" i="0" u="none" strike="noStrike" dirty="0" err="1">
                <a:solidFill>
                  <a:srgbClr val="000000"/>
                </a:solidFill>
                <a:effectLst/>
                <a:latin typeface="Times New Roman" panose="02020603050405020304" pitchFamily="18" charset="0"/>
              </a:rPr>
              <a:t>Francisella</a:t>
            </a:r>
            <a:r>
              <a:rPr lang="en-US" sz="1800" b="1" i="0" u="none" strike="noStrike" dirty="0">
                <a:solidFill>
                  <a:srgbClr val="000000"/>
                </a:solidFill>
                <a:effectLst/>
                <a:latin typeface="Times New Roman" panose="02020603050405020304" pitchFamily="18" charset="0"/>
              </a:rPr>
              <a:t> has a small genome, it encodes three homologs of this small ribosomal protein.</a:t>
            </a:r>
            <a:endParaRPr lang="en-US" sz="1800" b="0" i="0" u="none" strike="noStrike" dirty="0">
              <a:solidFill>
                <a:srgbClr val="000000"/>
              </a:solidFill>
              <a:effectLst/>
              <a:latin typeface="Times New Roman" panose="02020603050405020304" pitchFamily="18" charset="0"/>
            </a:endParaRPr>
          </a:p>
          <a:p>
            <a:endParaRPr lang="en-US" sz="1200" dirty="0"/>
          </a:p>
          <a:p>
            <a:endParaRPr lang="en-US" sz="1200" dirty="0"/>
          </a:p>
          <a:p>
            <a:r>
              <a:rPr lang="en-US" sz="1200" dirty="0"/>
              <a:t>Use </a:t>
            </a:r>
            <a:r>
              <a:rPr lang="en-US" sz="1200" dirty="0" err="1"/>
              <a:t>E;.coli</a:t>
            </a:r>
            <a:r>
              <a:rPr lang="en-US" sz="1200" dirty="0"/>
              <a:t> because we don’t have amazing structures of </a:t>
            </a:r>
            <a:r>
              <a:rPr lang="en-US" sz="1200" dirty="0" err="1"/>
              <a:t>francisella</a:t>
            </a:r>
            <a:r>
              <a:rPr lang="en-US" sz="1200" dirty="0"/>
              <a:t> and its more widely studied.</a:t>
            </a:r>
          </a:p>
        </p:txBody>
      </p:sp>
      <p:sp>
        <p:nvSpPr>
          <p:cNvPr id="4" name="Slide Number Placeholder 3"/>
          <p:cNvSpPr>
            <a:spLocks noGrp="1"/>
          </p:cNvSpPr>
          <p:nvPr>
            <p:ph type="sldNum" sz="quarter" idx="5"/>
          </p:nvPr>
        </p:nvSpPr>
        <p:spPr/>
        <p:txBody>
          <a:bodyPr/>
          <a:lstStyle/>
          <a:p>
            <a:fld id="{5DC35E36-44CF-41A2-B0A4-F6B5CD6E87AA}" type="slidenum">
              <a:rPr lang="en-US" smtClean="0"/>
              <a:t>4</a:t>
            </a:fld>
            <a:endParaRPr lang="en-US"/>
          </a:p>
        </p:txBody>
      </p:sp>
    </p:spTree>
    <p:extLst>
      <p:ext uri="{BB962C8B-B14F-4D97-AF65-F5344CB8AC3E}">
        <p14:creationId xmlns:p14="http://schemas.microsoft.com/office/powerpoint/2010/main" val="211438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during initiation, the ribosome binds at the start codon to the the </a:t>
            </a:r>
            <a:r>
              <a:rPr lang="en-US" sz="1100" b="0" i="0" u="none" strike="noStrike" dirty="0" err="1">
                <a:solidFill>
                  <a:srgbClr val="000000"/>
                </a:solidFill>
                <a:effectLst/>
                <a:latin typeface="Times New Roman" panose="02020603050405020304" pitchFamily="18" charset="0"/>
              </a:rPr>
              <a:t>mrna</a:t>
            </a:r>
            <a:r>
              <a:rPr lang="en-US" sz="1100" b="0" i="0" u="none" strike="noStrike" dirty="0">
                <a:solidFill>
                  <a:srgbClr val="000000"/>
                </a:solidFill>
                <a:effectLst/>
                <a:latin typeface="Times New Roman" panose="02020603050405020304" pitchFamily="18" charset="0"/>
              </a:rPr>
              <a:t> and to help the ribosome bind at proper location the anti </a:t>
            </a:r>
            <a:r>
              <a:rPr lang="en-US" sz="1100" b="0" i="0" u="none" strike="noStrike" dirty="0" err="1">
                <a:solidFill>
                  <a:srgbClr val="000000"/>
                </a:solidFill>
                <a:effectLst/>
                <a:latin typeface="Times New Roman" panose="02020603050405020304" pitchFamily="18" charset="0"/>
              </a:rPr>
              <a:t>sd</a:t>
            </a:r>
            <a:r>
              <a:rPr lang="en-US" sz="1100" b="0" i="0" u="none" strike="noStrike" dirty="0">
                <a:solidFill>
                  <a:srgbClr val="000000"/>
                </a:solidFill>
                <a:effectLst/>
                <a:latin typeface="Times New Roman" panose="02020603050405020304" pitchFamily="18" charset="0"/>
              </a:rPr>
              <a:t> on </a:t>
            </a:r>
            <a:r>
              <a:rPr lang="en-US" sz="1100" b="0" i="0" u="none" strike="noStrike" dirty="0" err="1">
                <a:solidFill>
                  <a:srgbClr val="000000"/>
                </a:solidFill>
                <a:effectLst/>
                <a:latin typeface="Times New Roman" panose="02020603050405020304" pitchFamily="18" charset="0"/>
              </a:rPr>
              <a:t>ribsoome</a:t>
            </a:r>
            <a:r>
              <a:rPr lang="en-US" sz="1100" b="0" i="0" u="none" strike="noStrike" dirty="0">
                <a:solidFill>
                  <a:srgbClr val="000000"/>
                </a:solidFill>
                <a:effectLst/>
                <a:latin typeface="Times New Roman" panose="02020603050405020304" pitchFamily="18" charset="0"/>
              </a:rPr>
              <a:t> binds to SD on the mRNA </a:t>
            </a:r>
          </a:p>
          <a:p>
            <a:pPr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protein in ribosome next to </a:t>
            </a:r>
            <a:r>
              <a:rPr lang="en-US" sz="1100" b="0" i="0" u="none" strike="noStrike" dirty="0" err="1">
                <a:solidFill>
                  <a:srgbClr val="000000"/>
                </a:solidFill>
                <a:effectLst/>
                <a:latin typeface="Times New Roman" panose="02020603050405020304" pitchFamily="18" charset="0"/>
              </a:rPr>
              <a:t>sd</a:t>
            </a:r>
            <a:r>
              <a:rPr lang="en-US" sz="1100" b="0" i="0" u="none" strike="noStrike" dirty="0">
                <a:solidFill>
                  <a:srgbClr val="000000"/>
                </a:solidFill>
                <a:effectLst/>
                <a:latin typeface="Times New Roman" panose="02020603050405020304" pitchFamily="18" charset="0"/>
              </a:rPr>
              <a:t> called bs21- this is the one we investigate(add animation)</a:t>
            </a: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because they're so close we hypothesize that there's some regulation.</a:t>
            </a:r>
          </a:p>
          <a:p>
            <a:pPr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 Second image: Overall, We are studying the role of Bs21 in translation. </a:t>
            </a: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this is the 30s subunit in </a:t>
            </a:r>
            <a:r>
              <a:rPr lang="en-US" sz="1100" b="0" i="0" u="none" strike="noStrike" dirty="0" err="1">
                <a:solidFill>
                  <a:srgbClr val="000000"/>
                </a:solidFill>
                <a:effectLst/>
                <a:latin typeface="Times New Roman" panose="02020603050405020304" pitchFamily="18" charset="0"/>
              </a:rPr>
              <a:t>e.coli</a:t>
            </a: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talk about bs21 being close to mRNA during initiation which causes us to hypothesize that </a:t>
            </a:r>
            <a:r>
              <a:rPr lang="en-US" sz="1100" b="0" i="0" u="none" strike="noStrike" dirty="0" err="1">
                <a:solidFill>
                  <a:srgbClr val="000000"/>
                </a:solidFill>
                <a:effectLst/>
                <a:latin typeface="Times New Roman" panose="02020603050405020304" pitchFamily="18" charset="0"/>
              </a:rPr>
              <a:t>theres</a:t>
            </a:r>
            <a:r>
              <a:rPr lang="en-US" sz="1100" b="0" i="0" u="none" strike="noStrike" dirty="0">
                <a:solidFill>
                  <a:srgbClr val="000000"/>
                </a:solidFill>
                <a:effectLst/>
                <a:latin typeface="Times New Roman" panose="02020603050405020304" pitchFamily="18" charset="0"/>
              </a:rPr>
              <a:t> interaction or regulation</a:t>
            </a:r>
          </a:p>
          <a:p>
            <a:pPr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to briefly explain translation  </a:t>
            </a: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next stage </a:t>
            </a:r>
            <a:r>
              <a:rPr lang="en-US" sz="1000" b="1" i="0" u="none" strike="noStrike" dirty="0">
                <a:solidFill>
                  <a:srgbClr val="000000"/>
                </a:solidFill>
                <a:effectLst/>
                <a:latin typeface="Helvetica Neue" panose="02000503000000020004" pitchFamily="2" charset="0"/>
              </a:rPr>
              <a:t>Translation</a:t>
            </a:r>
            <a:r>
              <a:rPr lang="en-US" sz="1000" b="0" i="0" u="none" strike="noStrike" dirty="0">
                <a:solidFill>
                  <a:srgbClr val="000000"/>
                </a:solidFill>
                <a:effectLst/>
                <a:latin typeface="Helvetica Neue" panose="02000503000000020004" pitchFamily="2" charset="0"/>
              </a:rPr>
              <a:t> </a:t>
            </a:r>
          </a:p>
          <a:p>
            <a:pPr marL="1143000" lvl="2" indent="-22860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From RNA to protein- happened in ribosome (made up of 2 subunits - 30s and 50s subunit)</a:t>
            </a:r>
          </a:p>
          <a:p>
            <a:pPr marL="1143000" lvl="2" indent="-22860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RNA is fed through ribosome and as it encounters a specific region w/I ribosome, its matched up w molecules of TRNA</a:t>
            </a:r>
          </a:p>
          <a:p>
            <a:pPr marL="1143000" lvl="2" indent="-228600" algn="l" rtl="0" fontAlgn="base">
              <a:spcBef>
                <a:spcPts val="0"/>
              </a:spcBef>
              <a:spcAft>
                <a:spcPts val="0"/>
              </a:spcAft>
              <a:buFont typeface="Arial" panose="020B0604020202020204" pitchFamily="34" charset="0"/>
              <a:buChar char="•"/>
            </a:pPr>
            <a:endParaRPr lang="en-US" sz="1000" b="0" i="0" u="none" strike="noStrike" dirty="0">
              <a:solidFill>
                <a:srgbClr val="000000"/>
              </a:solidFill>
              <a:effectLst/>
              <a:latin typeface="Helvetica Neue" panose="02000503000000020004" pitchFamily="2" charset="0"/>
            </a:endParaRPr>
          </a:p>
          <a:p>
            <a:pPr marL="1143000" lvl="2" indent="-228600" algn="l" rtl="0" fontAlgn="base">
              <a:spcBef>
                <a:spcPts val="0"/>
              </a:spcBef>
              <a:spcAft>
                <a:spcPts val="0"/>
              </a:spcAft>
              <a:buFont typeface="Arial" panose="020B0604020202020204" pitchFamily="34" charset="0"/>
              <a:buChar char="•"/>
            </a:pPr>
            <a:endParaRPr lang="en-US" sz="1000" b="0" i="0" u="none" strike="noStrike" dirty="0">
              <a:solidFill>
                <a:srgbClr val="000000"/>
              </a:solidFill>
              <a:effectLst/>
              <a:latin typeface="Helvetica Neue" panose="02000503000000020004" pitchFamily="2" charset="0"/>
            </a:endParaRPr>
          </a:p>
          <a:p>
            <a:pPr marL="1143000" lvl="2" indent="-228600" algn="l" rtl="0" fontAlgn="base">
              <a:spcBef>
                <a:spcPts val="0"/>
              </a:spcBef>
              <a:spcAft>
                <a:spcPts val="0"/>
              </a:spcAft>
              <a:buFont typeface="Arial" panose="020B0604020202020204" pitchFamily="34" charset="0"/>
              <a:buChar char="•"/>
            </a:pPr>
            <a:endParaRPr lang="en-US" sz="1000" b="0" i="0" u="none" strike="noStrike" dirty="0">
              <a:solidFill>
                <a:srgbClr val="000000"/>
              </a:solidFill>
              <a:effectLst/>
              <a:latin typeface="Helvetica Neue" panose="02000503000000020004" pitchFamily="2" charset="0"/>
            </a:endParaRPr>
          </a:p>
          <a:p>
            <a:pPr marL="1143000" lvl="2" indent="-228600" algn="l" rtl="0" fontAlgn="base">
              <a:spcBef>
                <a:spcPts val="0"/>
              </a:spcBef>
              <a:spcAft>
                <a:spcPts val="0"/>
              </a:spcAft>
              <a:buFont typeface="Arial" panose="020B0604020202020204" pitchFamily="34" charset="0"/>
              <a:buChar char="•"/>
            </a:pPr>
            <a:endParaRPr lang="en-US" sz="1000" b="0" i="0" u="none" strike="noStrike" dirty="0">
              <a:solidFill>
                <a:srgbClr val="000000"/>
              </a:solidFill>
              <a:effectLst/>
              <a:latin typeface="Helvetica Neue" panose="02000503000000020004" pitchFamily="2" charset="0"/>
            </a:endParaRPr>
          </a:p>
          <a:p>
            <a:pPr marL="1143000" lvl="2" indent="-22860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RNA that goes into ribosome is mRNA(messenger RNA)</a:t>
            </a:r>
          </a:p>
          <a:p>
            <a:pPr marL="1143000" lvl="2" indent="-22860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Ribosome paired onto that is tRNA(transfer RNA)</a:t>
            </a:r>
          </a:p>
          <a:p>
            <a:pPr marL="1600200" lvl="3" indent="-228600" algn="l" rtl="0" fontAlgn="base">
              <a:spcBef>
                <a:spcPts val="0"/>
              </a:spcBef>
              <a:spcAft>
                <a:spcPts val="0"/>
              </a:spcAft>
              <a:buFont typeface="Arial" panose="020B0604020202020204" pitchFamily="34" charset="0"/>
              <a:buChar char="•"/>
            </a:pPr>
            <a:r>
              <a:rPr lang="en-US" sz="1000" b="0" i="0" u="none" strike="noStrike" dirty="0" err="1">
                <a:solidFill>
                  <a:srgbClr val="000000"/>
                </a:solidFill>
                <a:effectLst/>
                <a:latin typeface="Helvetica Neue" panose="02000503000000020004" pitchFamily="2" charset="0"/>
              </a:rPr>
              <a:t>tRa</a:t>
            </a:r>
            <a:r>
              <a:rPr lang="en-US" sz="1000" b="0" i="0" u="none" strike="noStrike" dirty="0">
                <a:solidFill>
                  <a:srgbClr val="000000"/>
                </a:solidFill>
                <a:effectLst/>
                <a:latin typeface="Helvetica Neue" panose="02000503000000020004" pitchFamily="2" charset="0"/>
              </a:rPr>
              <a:t> has an amino acid at end of it that is joined together to form protein </a:t>
            </a:r>
          </a:p>
          <a:p>
            <a:pPr marL="742950" lvl="1" indent="-285750" algn="l" rtl="0" fontAlgn="base">
              <a:spcBef>
                <a:spcPts val="0"/>
              </a:spcBef>
              <a:spcAft>
                <a:spcPts val="0"/>
              </a:spcAft>
              <a:buFont typeface="Arial" panose="020B0604020202020204" pitchFamily="34" charset="0"/>
              <a:buChar char="•"/>
            </a:pPr>
            <a:r>
              <a:rPr lang="en-US" sz="1050" b="0" i="0" u="none" strike="noStrike" dirty="0">
                <a:solidFill>
                  <a:srgbClr val="333333"/>
                </a:solidFill>
                <a:effectLst/>
                <a:latin typeface="Verdana" panose="020B0604030504040204" pitchFamily="34" charset="0"/>
              </a:rPr>
              <a:t>Translation is the process that takes the information passed from DNA as messenger RNA and turns it into a series of amino acids bound together with peptide bonds.</a:t>
            </a:r>
            <a:endParaRPr lang="en-US" sz="1000" b="0" i="0" u="none" strike="noStrike" dirty="0">
              <a:solidFill>
                <a:srgbClr val="000000"/>
              </a:solidFill>
              <a:effectLst/>
              <a:latin typeface="Helvetica Neue" panose="02000503000000020004" pitchFamily="2" charset="0"/>
            </a:endParaRPr>
          </a:p>
          <a:p>
            <a:pPr marL="742950" lvl="1" indent="-285750" algn="l" rtl="0" fontAlgn="base">
              <a:spcBef>
                <a:spcPts val="0"/>
              </a:spcBef>
              <a:spcAft>
                <a:spcPts val="0"/>
              </a:spcAft>
              <a:buFont typeface="Arial" panose="020B0604020202020204" pitchFamily="34" charset="0"/>
              <a:buChar char="•"/>
            </a:pPr>
            <a:r>
              <a:rPr lang="en-US" sz="1050" b="0" i="0" u="none" strike="noStrike" dirty="0">
                <a:solidFill>
                  <a:srgbClr val="333333"/>
                </a:solidFill>
                <a:effectLst/>
                <a:latin typeface="Verdana" panose="020B0604030504040204" pitchFamily="34" charset="0"/>
              </a:rPr>
              <a:t>The ribosome is the site of this action</a:t>
            </a:r>
          </a:p>
          <a:p>
            <a:pPr marL="742950" lvl="1" indent="-285750" algn="l" rtl="0" fontAlgn="base">
              <a:spcBef>
                <a:spcPts val="0"/>
              </a:spcBef>
              <a:spcAft>
                <a:spcPts val="0"/>
              </a:spcAft>
              <a:buFont typeface="Arial" panose="020B0604020202020204" pitchFamily="34" charset="0"/>
              <a:buChar char="•"/>
            </a:pPr>
            <a:r>
              <a:rPr lang="en-US" sz="1050" b="0" i="0" u="none" strike="noStrike" dirty="0">
                <a:solidFill>
                  <a:srgbClr val="333333"/>
                </a:solidFill>
                <a:effectLst/>
                <a:latin typeface="Verdana" panose="020B0604030504040204" pitchFamily="34" charset="0"/>
              </a:rPr>
              <a:t>The ribosome matches the base sequence on the mRNA in sets of three bases (called codons) to tRNA molecules that have the three complementary bases in their anticodon regions. </a:t>
            </a:r>
          </a:p>
          <a:p>
            <a:pPr marL="742950" lvl="1" indent="-285750" algn="l" rtl="0" fontAlgn="base">
              <a:spcBef>
                <a:spcPts val="0"/>
              </a:spcBef>
              <a:spcAft>
                <a:spcPts val="0"/>
              </a:spcAft>
              <a:buFont typeface="Arial" panose="020B0604020202020204" pitchFamily="34" charset="0"/>
              <a:buChar char="•"/>
            </a:pPr>
            <a:r>
              <a:rPr lang="en-US" sz="1050" b="0" i="0" u="none" strike="noStrike" dirty="0">
                <a:solidFill>
                  <a:srgbClr val="333333"/>
                </a:solidFill>
                <a:effectLst/>
                <a:latin typeface="Verdana" panose="020B0604030504040204" pitchFamily="34" charset="0"/>
              </a:rPr>
              <a:t>ribosome moves along the mRNA, matching 3 base pairs at a time and adding the amino acids to the polypeptide chain</a:t>
            </a:r>
          </a:p>
          <a:p>
            <a:pPr marL="742950" lvl="1" indent="-285750" algn="l" rtl="0" fontAlgn="base">
              <a:spcBef>
                <a:spcPts val="0"/>
              </a:spcBef>
              <a:spcAft>
                <a:spcPts val="1200"/>
              </a:spcAft>
              <a:buFont typeface="Arial" panose="020B0604020202020204" pitchFamily="34" charset="0"/>
              <a:buChar char="•"/>
            </a:pPr>
            <a:r>
              <a:rPr lang="en-US" sz="1050" b="0" i="0" u="none" strike="noStrike" dirty="0">
                <a:solidFill>
                  <a:srgbClr val="333333"/>
                </a:solidFill>
                <a:effectLst/>
                <a:latin typeface="Verdana" panose="020B0604030504040204" pitchFamily="34" charset="0"/>
              </a:rPr>
              <a:t>When the ribosome reaches one of the "stop" codes, the ribosome releases both the polypeptide and the mRNA. This polypeptide will twist into its native conformation and begin to act as a protein in the cells metabolism.</a:t>
            </a:r>
          </a:p>
          <a:p>
            <a:pPr marL="742950" lvl="1" indent="-285750" algn="l" rtl="0" fontAlgn="base">
              <a:spcBef>
                <a:spcPts val="0"/>
              </a:spcBef>
              <a:spcAft>
                <a:spcPts val="1200"/>
              </a:spcAft>
              <a:buFont typeface="Arial" panose="020B0604020202020204" pitchFamily="34" charset="0"/>
              <a:buChar char="•"/>
            </a:pPr>
            <a:br>
              <a:rPr lang="en-US" b="0" i="0" u="none" strike="noStrike" dirty="0">
                <a:solidFill>
                  <a:srgbClr val="000000"/>
                </a:solidFill>
                <a:effectLst/>
              </a:rPr>
            </a:br>
            <a:r>
              <a:rPr lang="en-US" sz="1100" b="0" i="0" u="none" strike="noStrike" dirty="0">
                <a:solidFill>
                  <a:srgbClr val="000000"/>
                </a:solidFill>
                <a:effectLst/>
                <a:latin typeface="Times New Roman" panose="02020603050405020304" pitchFamily="18" charset="0"/>
              </a:rPr>
              <a:t>Goal: make protein from MRNA</a:t>
            </a:r>
          </a:p>
          <a:p>
            <a:endParaRPr lang="en-US" dirty="0"/>
          </a:p>
          <a:p>
            <a:endParaRPr lang="en-US" dirty="0"/>
          </a:p>
        </p:txBody>
      </p:sp>
      <p:sp>
        <p:nvSpPr>
          <p:cNvPr id="4" name="Slide Number Placeholder 3"/>
          <p:cNvSpPr>
            <a:spLocks noGrp="1"/>
          </p:cNvSpPr>
          <p:nvPr>
            <p:ph type="sldNum" sz="quarter" idx="5"/>
          </p:nvPr>
        </p:nvSpPr>
        <p:spPr/>
        <p:txBody>
          <a:bodyPr/>
          <a:lstStyle/>
          <a:p>
            <a:fld id="{EAFDD759-AB26-F64E-8A4F-FBC14A9FCC35}" type="slidenum">
              <a:rPr lang="en-US" smtClean="0"/>
              <a:t>5</a:t>
            </a:fld>
            <a:endParaRPr lang="en-US"/>
          </a:p>
        </p:txBody>
      </p:sp>
    </p:spTree>
    <p:extLst>
      <p:ext uri="{BB962C8B-B14F-4D97-AF65-F5344CB8AC3E}">
        <p14:creationId xmlns:p14="http://schemas.microsoft.com/office/powerpoint/2010/main" val="230991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a:solidFill>
                  <a:schemeClr val="tx1"/>
                </a:solidFill>
                <a:effectLst/>
                <a:latin typeface="+mn-lt"/>
                <a:ea typeface="+mn-ea"/>
                <a:cs typeface="+mn-cs"/>
              </a:rPr>
              <a:t>In </a:t>
            </a:r>
            <a:r>
              <a:rPr lang="en-US" sz="1200" b="1" u="none" kern="1200" dirty="0" err="1">
                <a:solidFill>
                  <a:schemeClr val="tx1"/>
                </a:solidFill>
                <a:effectLst/>
                <a:latin typeface="+mn-lt"/>
                <a:ea typeface="+mn-ea"/>
                <a:cs typeface="+mn-cs"/>
              </a:rPr>
              <a:t>francisella</a:t>
            </a:r>
            <a:r>
              <a:rPr lang="en-US" sz="1200" b="1" u="none" kern="1200" dirty="0">
                <a:solidFill>
                  <a:schemeClr val="tx1"/>
                </a:solidFill>
                <a:effectLst/>
                <a:latin typeface="+mn-lt"/>
                <a:ea typeface="+mn-ea"/>
                <a:cs typeface="+mn-cs"/>
              </a:rPr>
              <a:t>, there are 3 diff kinds of BS21( variants of that protein)</a:t>
            </a:r>
          </a:p>
          <a:p>
            <a:r>
              <a:rPr lang="en-US" sz="1200" b="1" u="none" kern="1200" dirty="0">
                <a:solidFill>
                  <a:schemeClr val="tx1"/>
                </a:solidFill>
                <a:effectLst/>
                <a:latin typeface="+mn-lt"/>
                <a:ea typeface="+mn-ea"/>
                <a:cs typeface="+mn-cs"/>
              </a:rPr>
              <a:t>We focus on BS21-2( the second) because its most abundant variant. </a:t>
            </a:r>
          </a:p>
          <a:p>
            <a:endParaRPr lang="en-US" sz="1200" b="1" u="none"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3 diff variants of that protein</a:t>
            </a:r>
          </a:p>
          <a:p>
            <a:r>
              <a:rPr lang="en-US" sz="1200" b="1" u="none" kern="1200" dirty="0">
                <a:solidFill>
                  <a:schemeClr val="tx1"/>
                </a:solidFill>
                <a:effectLst/>
                <a:latin typeface="+mn-lt"/>
                <a:ea typeface="+mn-ea"/>
                <a:cs typeface="+mn-cs"/>
              </a:rPr>
              <a:t>We use the second because its most abundant. </a:t>
            </a:r>
          </a:p>
          <a:p>
            <a:endParaRPr lang="en-US" sz="1200" b="1" u="none" kern="1200" dirty="0">
              <a:solidFill>
                <a:schemeClr val="tx1"/>
              </a:solidFill>
              <a:effectLst/>
              <a:latin typeface="+mn-lt"/>
              <a:ea typeface="+mn-ea"/>
              <a:cs typeface="+mn-cs"/>
            </a:endParaRPr>
          </a:p>
          <a:p>
            <a:endParaRPr lang="en-US" sz="1200" b="1"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C35E36-44CF-41A2-B0A4-F6B5CD6E87AA}" type="slidenum">
              <a:rPr lang="en-US" smtClean="0"/>
              <a:t>6</a:t>
            </a:fld>
            <a:endParaRPr lang="en-US"/>
          </a:p>
        </p:txBody>
      </p:sp>
    </p:spTree>
    <p:extLst>
      <p:ext uri="{BB962C8B-B14F-4D97-AF65-F5344CB8AC3E}">
        <p14:creationId xmlns:p14="http://schemas.microsoft.com/office/powerpoint/2010/main" val="29494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That variant impacts the abundance of proteins in the FPI </a:t>
            </a:r>
          </a:p>
          <a:p>
            <a:r>
              <a:rPr lang="en-US" sz="1100" dirty="0"/>
              <a:t>Its virulence- ability to infect a host </a:t>
            </a:r>
          </a:p>
          <a:p>
            <a:endParaRPr lang="en-US" sz="1100" dirty="0"/>
          </a:p>
          <a:p>
            <a:r>
              <a:rPr lang="en-US" sz="1100" dirty="0"/>
              <a:t>within this, </a:t>
            </a:r>
            <a:r>
              <a:rPr lang="en-US" sz="1100" dirty="0" err="1"/>
              <a:t>theres</a:t>
            </a:r>
            <a:r>
              <a:rPr lang="en-US" sz="1100" dirty="0"/>
              <a:t> genes including </a:t>
            </a:r>
            <a:r>
              <a:rPr lang="en-US" sz="1100" dirty="0" err="1"/>
              <a:t>pdpA</a:t>
            </a:r>
            <a:endParaRPr lang="en-US" sz="1100" dirty="0"/>
          </a:p>
          <a:p>
            <a:pPr algn="l"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Times New Roman" panose="02020603050405020304" pitchFamily="18" charset="0"/>
            </a:endParaRPr>
          </a:p>
          <a:p>
            <a:pPr algn="l"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Times New Roman" panose="02020603050405020304" pitchFamily="18" charset="0"/>
              </a:rPr>
              <a:t>The Type VI secretion system in </a:t>
            </a:r>
            <a:r>
              <a:rPr lang="en-US" sz="1100" b="0" i="0" u="none" strike="noStrike" dirty="0" err="1">
                <a:solidFill>
                  <a:srgbClr val="000000"/>
                </a:solidFill>
                <a:effectLst/>
                <a:latin typeface="Times New Roman" panose="02020603050405020304" pitchFamily="18" charset="0"/>
              </a:rPr>
              <a:t>francisella</a:t>
            </a:r>
            <a:r>
              <a:rPr lang="en-US" sz="1100" b="0" i="0" u="none" strike="noStrike" dirty="0">
                <a:solidFill>
                  <a:srgbClr val="000000"/>
                </a:solidFill>
                <a:effectLst/>
                <a:latin typeface="Times New Roman" panose="02020603050405020304" pitchFamily="18" charset="0"/>
              </a:rPr>
              <a:t> </a:t>
            </a:r>
            <a:r>
              <a:rPr lang="en-US" sz="1100" b="0" i="0" u="none" strike="noStrike" dirty="0" err="1">
                <a:solidFill>
                  <a:srgbClr val="000000"/>
                </a:solidFill>
                <a:effectLst/>
                <a:latin typeface="Times New Roman" panose="02020603050405020304" pitchFamily="18" charset="0"/>
              </a:rPr>
              <a:t>tularensis</a:t>
            </a:r>
            <a:r>
              <a:rPr lang="en-US" sz="1100" b="0" i="0" u="none" strike="noStrike" dirty="0">
                <a:solidFill>
                  <a:srgbClr val="000000"/>
                </a:solidFill>
                <a:effectLst/>
                <a:latin typeface="Times New Roman" panose="02020603050405020304" pitchFamily="18" charset="0"/>
              </a:rPr>
              <a:t> is encoded on the </a:t>
            </a:r>
            <a:r>
              <a:rPr lang="en-US" sz="1100" b="0" i="0" u="none" strike="noStrike" dirty="0" err="1">
                <a:solidFill>
                  <a:srgbClr val="000000"/>
                </a:solidFill>
                <a:effectLst/>
                <a:latin typeface="Times New Roman" panose="02020603050405020304" pitchFamily="18" charset="0"/>
              </a:rPr>
              <a:t>Francisella</a:t>
            </a:r>
            <a:r>
              <a:rPr lang="en-US" sz="1100" b="0" i="0" u="none" strike="noStrike" dirty="0">
                <a:solidFill>
                  <a:srgbClr val="000000"/>
                </a:solidFill>
                <a:effectLst/>
                <a:latin typeface="Times New Roman" panose="02020603050405020304" pitchFamily="18" charset="0"/>
              </a:rPr>
              <a:t> pathogenicity island, and is absolutely essential to virulence. Here you can see the </a:t>
            </a:r>
            <a:r>
              <a:rPr lang="en-US" sz="1100" b="0" i="0" u="none" strike="noStrike" dirty="0" err="1">
                <a:solidFill>
                  <a:srgbClr val="000000"/>
                </a:solidFill>
                <a:effectLst/>
                <a:latin typeface="Times New Roman" panose="02020603050405020304" pitchFamily="18" charset="0"/>
              </a:rPr>
              <a:t>francisella</a:t>
            </a:r>
            <a:r>
              <a:rPr lang="en-US" sz="1100" b="0" i="0" u="none" strike="noStrike" dirty="0">
                <a:solidFill>
                  <a:srgbClr val="000000"/>
                </a:solidFill>
                <a:effectLst/>
                <a:latin typeface="Times New Roman" panose="02020603050405020304" pitchFamily="18" charset="0"/>
              </a:rPr>
              <a:t> gene names, and the corresponding Type 6 secretion system </a:t>
            </a:r>
            <a:r>
              <a:rPr lang="en-US" sz="1100" b="1" i="0" u="none" strike="noStrike" dirty="0">
                <a:solidFill>
                  <a:srgbClr val="000000"/>
                </a:solidFill>
                <a:effectLst/>
                <a:latin typeface="Times New Roman" panose="02020603050405020304" pitchFamily="18" charset="0"/>
              </a:rPr>
              <a:t>proteins in other species </a:t>
            </a:r>
            <a:r>
              <a:rPr lang="en-US" sz="1100" b="0" i="0" u="none" strike="noStrike" dirty="0">
                <a:solidFill>
                  <a:srgbClr val="000000"/>
                </a:solidFill>
                <a:effectLst/>
                <a:latin typeface="Times New Roman" panose="02020603050405020304" pitchFamily="18" charset="0"/>
              </a:rPr>
              <a:t>which you may be more familiar with.</a:t>
            </a:r>
            <a:endParaRPr lang="en-US" sz="1100" b="0" i="0" u="none" strike="noStrike" dirty="0">
              <a:solidFill>
                <a:srgbClr val="000000"/>
              </a:solidFill>
              <a:effectLst/>
              <a:latin typeface="Calibri" panose="020F0502020204030204" pitchFamily="34" charset="0"/>
            </a:endParaRPr>
          </a:p>
          <a:p>
            <a:pPr algn="l" rtl="0" fontAlgn="base">
              <a:spcBef>
                <a:spcPts val="0"/>
              </a:spcBef>
              <a:spcAft>
                <a:spcPts val="0"/>
              </a:spcAft>
              <a:buFont typeface="Arial" panose="020B0604020202020204" pitchFamily="34" charset="0"/>
              <a:buChar char="•"/>
            </a:pPr>
            <a:r>
              <a:rPr lang="en-US" sz="1000" b="0" i="0" u="none" strike="noStrike" dirty="0" err="1">
                <a:solidFill>
                  <a:srgbClr val="000000"/>
                </a:solidFill>
                <a:effectLst/>
                <a:latin typeface="Helvetica Neue" panose="02000503000000020004" pitchFamily="2" charset="0"/>
              </a:rPr>
              <a:t>pdPA</a:t>
            </a:r>
            <a:endParaRPr lang="en-US" sz="1100" b="0" i="0" u="none" strike="noStrike" dirty="0">
              <a:solidFill>
                <a:srgbClr val="000000"/>
              </a:solidFill>
              <a:effectLst/>
              <a:latin typeface="Times New Roman" panose="02020603050405020304" pitchFamily="18" charset="0"/>
            </a:endParaRP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Gene in </a:t>
            </a:r>
            <a:r>
              <a:rPr lang="en-US" sz="1000" b="0" i="0" u="none" strike="noStrike" dirty="0" err="1">
                <a:solidFill>
                  <a:srgbClr val="000000"/>
                </a:solidFill>
                <a:effectLst/>
                <a:latin typeface="Helvetica Neue" panose="02000503000000020004" pitchFamily="2" charset="0"/>
              </a:rPr>
              <a:t>francisella</a:t>
            </a:r>
            <a:r>
              <a:rPr lang="en-US" sz="1000" b="0" i="0" u="none" strike="noStrike" dirty="0">
                <a:solidFill>
                  <a:srgbClr val="000000"/>
                </a:solidFill>
                <a:effectLst/>
                <a:latin typeface="Helvetica Neue" panose="02000503000000020004" pitchFamily="2" charset="0"/>
              </a:rPr>
              <a:t> - associated w infections properties of </a:t>
            </a:r>
            <a:r>
              <a:rPr lang="en-US" sz="1000" b="0" i="0" u="none" strike="noStrike" dirty="0" err="1">
                <a:solidFill>
                  <a:srgbClr val="000000"/>
                </a:solidFill>
                <a:effectLst/>
                <a:latin typeface="Helvetica Neue" panose="02000503000000020004" pitchFamily="2" charset="0"/>
              </a:rPr>
              <a:t>francicella</a:t>
            </a:r>
            <a:r>
              <a:rPr lang="en-US" sz="1000" b="0" i="0" u="none" strike="noStrike" dirty="0">
                <a:solidFill>
                  <a:srgbClr val="000000"/>
                </a:solidFill>
                <a:effectLst/>
                <a:latin typeface="Helvetica Neue" panose="02000503000000020004" pitchFamily="2" charset="0"/>
              </a:rPr>
              <a:t> </a:t>
            </a:r>
            <a:endParaRPr lang="en-US" sz="1100" b="0" i="0" u="none" strike="noStrike" dirty="0">
              <a:solidFill>
                <a:srgbClr val="000000"/>
              </a:solidFill>
              <a:effectLst/>
              <a:latin typeface="Times New Roman" panose="02020603050405020304" pitchFamily="18" charset="0"/>
            </a:endParaRP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 BS21 has an effect on regulating the translation of </a:t>
            </a:r>
            <a:r>
              <a:rPr lang="en-US" sz="1000" b="0" i="0" u="none" strike="noStrike" dirty="0" err="1">
                <a:solidFill>
                  <a:srgbClr val="000000"/>
                </a:solidFill>
                <a:effectLst/>
                <a:latin typeface="Helvetica Neue" panose="02000503000000020004" pitchFamily="2" charset="0"/>
              </a:rPr>
              <a:t>PdpA</a:t>
            </a:r>
            <a:r>
              <a:rPr lang="en-US" sz="1000" b="0" i="0" u="none" strike="noStrike" dirty="0">
                <a:solidFill>
                  <a:srgbClr val="000000"/>
                </a:solidFill>
                <a:effectLst/>
                <a:latin typeface="Helvetica Neue" panose="02000503000000020004" pitchFamily="2" charset="0"/>
              </a:rPr>
              <a:t> gene through its interaction with the SD sequence </a:t>
            </a:r>
            <a:endParaRPr lang="en-US" sz="1100" b="0" i="0" u="none" strike="noStrike" dirty="0">
              <a:solidFill>
                <a:srgbClr val="000000"/>
              </a:solidFill>
              <a:effectLst/>
              <a:latin typeface="Times New Roman" panose="02020603050405020304" pitchFamily="18" charset="0"/>
            </a:endParaRP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Causes disease tularemia </a:t>
            </a:r>
            <a:endParaRPr lang="en-US" sz="1100" b="0" i="0" u="none" strike="noStrike" dirty="0">
              <a:solidFill>
                <a:srgbClr val="000000"/>
              </a:solidFill>
              <a:effectLst/>
              <a:latin typeface="Times New Roman" panose="02020603050405020304" pitchFamily="18" charset="0"/>
            </a:endParaRP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franc. Has clusters of genes called franc. Pathogenicity island </a:t>
            </a:r>
            <a:endParaRPr lang="en-US" sz="1100" b="0" i="0" u="none" strike="noStrike" dirty="0">
              <a:solidFill>
                <a:srgbClr val="000000"/>
              </a:solidFill>
              <a:effectLst/>
              <a:latin typeface="Times New Roman" panose="02020603050405020304" pitchFamily="18" charset="0"/>
            </a:endParaRPr>
          </a:p>
          <a:p>
            <a:pPr marL="742950" lvl="1" indent="-285750" algn="l" rtl="0" fontAlgn="base">
              <a:spcBef>
                <a:spcPts val="0"/>
              </a:spcBef>
              <a:spcAft>
                <a:spcPts val="0"/>
              </a:spcAft>
              <a:buFont typeface="Arial" panose="020B0604020202020204" pitchFamily="34" charset="0"/>
              <a:buChar char="•"/>
            </a:pPr>
            <a:r>
              <a:rPr lang="en-US" sz="1000" b="0" i="0" u="none" strike="noStrike" dirty="0">
                <a:solidFill>
                  <a:srgbClr val="000000"/>
                </a:solidFill>
                <a:effectLst/>
                <a:latin typeface="Helvetica Neue" panose="02000503000000020004" pitchFamily="2" charset="0"/>
              </a:rPr>
              <a:t>part of pathogenicity island </a:t>
            </a:r>
            <a:endParaRPr lang="en-US" sz="1100" b="0" i="0" u="none" strike="noStrike" dirty="0">
              <a:solidFill>
                <a:srgbClr val="000000"/>
              </a:solidFill>
              <a:effectLst/>
              <a:latin typeface="Times New Roman" panose="02020603050405020304" pitchFamily="18" charset="0"/>
            </a:endParaRPr>
          </a:p>
          <a:p>
            <a:endParaRPr lang="en-US" sz="900" dirty="0"/>
          </a:p>
        </p:txBody>
      </p:sp>
      <p:sp>
        <p:nvSpPr>
          <p:cNvPr id="4" name="Slide Number Placeholder 3"/>
          <p:cNvSpPr>
            <a:spLocks noGrp="1"/>
          </p:cNvSpPr>
          <p:nvPr>
            <p:ph type="sldNum" sz="quarter" idx="5"/>
          </p:nvPr>
        </p:nvSpPr>
        <p:spPr/>
        <p:txBody>
          <a:bodyPr/>
          <a:lstStyle/>
          <a:p>
            <a:fld id="{EAFDD759-AB26-F64E-8A4F-FBC14A9FCC35}" type="slidenum">
              <a:rPr lang="en-US" smtClean="0"/>
              <a:t>7</a:t>
            </a:fld>
            <a:endParaRPr lang="en-US"/>
          </a:p>
        </p:txBody>
      </p:sp>
    </p:spTree>
    <p:extLst>
      <p:ext uri="{BB962C8B-B14F-4D97-AF65-F5344CB8AC3E}">
        <p14:creationId xmlns:p14="http://schemas.microsoft.com/office/powerpoint/2010/main" val="275230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work done by former graduate student Hannah who is now a PHD but we are continuing her work by looking at regulation of translation for the gene </a:t>
            </a:r>
            <a:r>
              <a:rPr lang="en-US" dirty="0" err="1"/>
              <a:t>pdPA</a:t>
            </a:r>
            <a:r>
              <a:rPr lang="en-US" dirty="0"/>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FDD759-AB26-F64E-8A4F-FBC14A9FCC35}" type="slidenum">
              <a:rPr lang="en-US" smtClean="0"/>
              <a:t>8</a:t>
            </a:fld>
            <a:endParaRPr lang="en-US"/>
          </a:p>
        </p:txBody>
      </p:sp>
    </p:spTree>
    <p:extLst>
      <p:ext uri="{BB962C8B-B14F-4D97-AF65-F5344CB8AC3E}">
        <p14:creationId xmlns:p14="http://schemas.microsoft.com/office/powerpoint/2010/main" val="85370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assess this, Hannah took the </a:t>
            </a:r>
            <a:r>
              <a:rPr lang="en-US" dirty="0" err="1"/>
              <a:t>pdpA</a:t>
            </a:r>
            <a:r>
              <a:rPr lang="en-US" dirty="0"/>
              <a:t> UTR and tried to mess with the Shine Dalgarno to see what happened. </a:t>
            </a:r>
          </a:p>
          <a:p>
            <a:endParaRPr lang="en-US" dirty="0"/>
          </a:p>
          <a:p>
            <a:r>
              <a:rPr lang="en-US" dirty="0"/>
              <a:t>There are </a:t>
            </a:r>
            <a:r>
              <a:rPr lang="en-US" b="1" dirty="0"/>
              <a:t>two experiments:</a:t>
            </a:r>
          </a:p>
          <a:p>
            <a:r>
              <a:rPr lang="en-US" b="1" dirty="0"/>
              <a:t>-</a:t>
            </a:r>
            <a:r>
              <a:rPr lang="en-US" dirty="0"/>
              <a:t>First is the really bad SD, and we still saw this decrease in our translational reporter output when bS21-2 is lost. We tried making an almost perfect SD by taking the SD from an unaffected gene tul4, and we see it still responds to bS21-2.</a:t>
            </a:r>
          </a:p>
          <a:p>
            <a:endParaRPr lang="en-US" dirty="0"/>
          </a:p>
          <a:p>
            <a:r>
              <a:rPr lang="en-US" dirty="0"/>
              <a:t>Then we tried making the perfect SD in two different places shown </a:t>
            </a:r>
            <a:r>
              <a:rPr lang="en-US" b="1" dirty="0"/>
              <a:t>in bold here</a:t>
            </a:r>
            <a:r>
              <a:rPr lang="en-US" dirty="0"/>
              <a:t>, and we see that there is </a:t>
            </a:r>
            <a:r>
              <a:rPr lang="en-US" b="1" dirty="0"/>
              <a:t>no</a:t>
            </a:r>
            <a:r>
              <a:rPr lang="en-US" dirty="0"/>
              <a:t> </a:t>
            </a:r>
            <a:r>
              <a:rPr lang="en-US" b="1" dirty="0"/>
              <a:t>meaningful</a:t>
            </a:r>
            <a:r>
              <a:rPr lang="en-US" dirty="0"/>
              <a:t> </a:t>
            </a:r>
            <a:r>
              <a:rPr lang="en-US" b="1" dirty="0"/>
              <a:t>change</a:t>
            </a:r>
            <a:r>
              <a:rPr lang="en-US" dirty="0"/>
              <a:t> in translation whether bS21-2 is there or not. </a:t>
            </a:r>
          </a:p>
          <a:p>
            <a:endParaRPr lang="en-US" dirty="0"/>
          </a:p>
          <a:p>
            <a:r>
              <a:rPr lang="en-US" dirty="0"/>
              <a:t>This suggested that genes with ideal SDs are not responsive to bS21-2 but we wanted to confirm it with one more 5’UTR.</a:t>
            </a:r>
          </a:p>
          <a:p>
            <a:endParaRPr lang="en-US" dirty="0"/>
          </a:p>
          <a:p>
            <a:endParaRPr lang="en-US" dirty="0"/>
          </a:p>
          <a:p>
            <a:r>
              <a:rPr lang="en-US" dirty="0"/>
              <a:t>We think </a:t>
            </a:r>
            <a:r>
              <a:rPr lang="en-US" dirty="0" err="1"/>
              <a:t>theres</a:t>
            </a:r>
            <a:r>
              <a:rPr lang="en-US" dirty="0"/>
              <a:t> a relation w bs21-2 and natural shine </a:t>
            </a:r>
            <a:r>
              <a:rPr lang="en-US" dirty="0" err="1"/>
              <a:t>delgarno</a:t>
            </a:r>
            <a:r>
              <a:rPr lang="en-US" dirty="0"/>
              <a:t> sequence</a:t>
            </a:r>
          </a:p>
          <a:p>
            <a:endParaRPr lang="en-US" dirty="0"/>
          </a:p>
          <a:p>
            <a:r>
              <a:rPr lang="en-US" dirty="0"/>
              <a:t>Bs21-2 present- normal translation</a:t>
            </a:r>
          </a:p>
          <a:p>
            <a:r>
              <a:rPr lang="en-US" dirty="0"/>
              <a:t>Not present- efficiency of  translation goes down </a:t>
            </a:r>
          </a:p>
          <a:p>
            <a:endParaRPr lang="en-US" dirty="0"/>
          </a:p>
          <a:p>
            <a:r>
              <a:rPr lang="en-US" dirty="0"/>
              <a:t>When you change sequence, the differences disappear.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AFDD759-AB26-F64E-8A4F-FBC14A9FCC35}" type="slidenum">
              <a:rPr lang="en-US" smtClean="0"/>
              <a:t>9</a:t>
            </a:fld>
            <a:endParaRPr lang="en-US"/>
          </a:p>
        </p:txBody>
      </p:sp>
    </p:spTree>
    <p:extLst>
      <p:ext uri="{BB962C8B-B14F-4D97-AF65-F5344CB8AC3E}">
        <p14:creationId xmlns:p14="http://schemas.microsoft.com/office/powerpoint/2010/main" val="305582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5b60ec0d0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5b60ec0d01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25b60ec0d01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416949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73435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40444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72042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52327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03387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4164379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04582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77018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51177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99A8DD2-C443-44AD-85B3-4CE72B962C5F}" type="datetimeFigureOut">
              <a:rPr lang="en-US" smtClean="0"/>
              <a:t>8/14/2023</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34954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999A8DD2-C443-44AD-85B3-4CE72B962C5F}" type="datetimeFigureOut">
              <a:rPr lang="en-US" smtClean="0"/>
              <a:t>8/14/2023</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FA4FCA09-A334-4A38-8A78-E51DCD588AB3}" type="slidenum">
              <a:rPr lang="en-US" smtClean="0"/>
              <a:t>‹#›</a:t>
            </a:fld>
            <a:endParaRPr lang="en-US"/>
          </a:p>
        </p:txBody>
      </p:sp>
    </p:spTree>
    <p:extLst>
      <p:ext uri="{BB962C8B-B14F-4D97-AF65-F5344CB8AC3E}">
        <p14:creationId xmlns:p14="http://schemas.microsoft.com/office/powerpoint/2010/main" val="32856800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BBBB-4B0C-0D7D-1185-710B43D58712}"/>
              </a:ext>
            </a:extLst>
          </p:cNvPr>
          <p:cNvSpPr>
            <a:spLocks noGrp="1"/>
          </p:cNvSpPr>
          <p:nvPr>
            <p:ph type="ctrTitle"/>
          </p:nvPr>
        </p:nvSpPr>
        <p:spPr>
          <a:xfrm>
            <a:off x="609599" y="5293849"/>
            <a:ext cx="7202558" cy="1178688"/>
          </a:xfrm>
        </p:spPr>
        <p:txBody>
          <a:bodyPr anchor="ctr">
            <a:noAutofit/>
          </a:bodyPr>
          <a:lstStyle/>
          <a:p>
            <a:pPr algn="l"/>
            <a:r>
              <a:rPr lang="en-US" sz="2800" dirty="0"/>
              <a:t>Assessing </a:t>
            </a:r>
            <a:r>
              <a:rPr lang="en-US" sz="2800" i="1" dirty="0"/>
              <a:t>in vitro </a:t>
            </a:r>
            <a:r>
              <a:rPr lang="en-US" sz="2800" dirty="0"/>
              <a:t>control of gene expression in </a:t>
            </a:r>
            <a:r>
              <a:rPr lang="en-US" sz="2800" i="1" dirty="0" err="1"/>
              <a:t>Francisella</a:t>
            </a:r>
            <a:r>
              <a:rPr lang="en-US" sz="2800" i="1" dirty="0"/>
              <a:t> tularensis </a:t>
            </a:r>
            <a:br>
              <a:rPr lang="en-US" sz="2800" i="1" dirty="0"/>
            </a:br>
            <a:r>
              <a:rPr lang="en-US" sz="2800" dirty="0"/>
              <a:t>by ribosomal protein homolog bS21-2</a:t>
            </a:r>
          </a:p>
        </p:txBody>
      </p:sp>
      <p:sp>
        <p:nvSpPr>
          <p:cNvPr id="3" name="Subtitle 2">
            <a:extLst>
              <a:ext uri="{FF2B5EF4-FFF2-40B4-BE49-F238E27FC236}">
                <a16:creationId xmlns:a16="http://schemas.microsoft.com/office/drawing/2014/main" id="{33D8E75F-EF41-01DF-7BFB-BF0FBA49E5CA}"/>
              </a:ext>
            </a:extLst>
          </p:cNvPr>
          <p:cNvSpPr>
            <a:spLocks noGrp="1"/>
          </p:cNvSpPr>
          <p:nvPr>
            <p:ph type="subTitle" idx="1"/>
          </p:nvPr>
        </p:nvSpPr>
        <p:spPr>
          <a:xfrm>
            <a:off x="7812157" y="5293850"/>
            <a:ext cx="3874124" cy="1178688"/>
          </a:xfrm>
        </p:spPr>
        <p:txBody>
          <a:bodyPr anchor="ctr">
            <a:normAutofit fontScale="92500" lnSpcReduction="20000"/>
          </a:bodyPr>
          <a:lstStyle/>
          <a:p>
            <a:r>
              <a:rPr lang="en-US" dirty="0"/>
              <a:t>Benjamin Moore</a:t>
            </a:r>
          </a:p>
          <a:p>
            <a:r>
              <a:rPr lang="en-US" dirty="0"/>
              <a:t>Ramsey Lab</a:t>
            </a:r>
          </a:p>
          <a:p>
            <a:r>
              <a:rPr lang="en-US" dirty="0"/>
              <a:t>August 11, 2023</a:t>
            </a:r>
          </a:p>
          <a:p>
            <a:pPr algn="r"/>
            <a:endParaRPr lang="en-US" dirty="0"/>
          </a:p>
        </p:txBody>
      </p:sp>
      <p:pic>
        <p:nvPicPr>
          <p:cNvPr id="12" name="Picture 3" descr="A blue abstract watercolor pattern on a white background">
            <a:extLst>
              <a:ext uri="{FF2B5EF4-FFF2-40B4-BE49-F238E27FC236}">
                <a16:creationId xmlns:a16="http://schemas.microsoft.com/office/drawing/2014/main" id="{5D076371-22CC-4DC1-AEDE-8616D7B9E605}"/>
              </a:ext>
            </a:extLst>
          </p:cNvPr>
          <p:cNvPicPr>
            <a:picLocks noChangeAspect="1"/>
          </p:cNvPicPr>
          <p:nvPr/>
        </p:nvPicPr>
        <p:blipFill rotWithShape="1">
          <a:blip r:embed="rId2"/>
          <a:srcRect t="26623" b="13064"/>
          <a:stretch/>
        </p:blipFill>
        <p:spPr>
          <a:xfrm>
            <a:off x="20" y="10"/>
            <a:ext cx="12191980" cy="4908375"/>
          </a:xfrm>
          <a:prstGeom prst="rect">
            <a:avLst/>
          </a:prstGeom>
        </p:spPr>
      </p:pic>
    </p:spTree>
    <p:extLst>
      <p:ext uri="{BB962C8B-B14F-4D97-AF65-F5344CB8AC3E}">
        <p14:creationId xmlns:p14="http://schemas.microsoft.com/office/powerpoint/2010/main" val="3864056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3;g25b60ec0d01_0_29">
            <a:extLst>
              <a:ext uri="{FF2B5EF4-FFF2-40B4-BE49-F238E27FC236}">
                <a16:creationId xmlns:a16="http://schemas.microsoft.com/office/drawing/2014/main" id="{1DF94450-385E-945B-A623-7F8B632A8C44}"/>
              </a:ext>
            </a:extLst>
          </p:cNvPr>
          <p:cNvPicPr preferRelativeResize="0"/>
          <p:nvPr/>
        </p:nvPicPr>
        <p:blipFill>
          <a:blip r:embed="rId2">
            <a:alphaModFix/>
          </a:blip>
          <a:stretch>
            <a:fillRect/>
          </a:stretch>
        </p:blipFill>
        <p:spPr>
          <a:xfrm>
            <a:off x="3264298" y="678413"/>
            <a:ext cx="8801878" cy="5501174"/>
          </a:xfrm>
          <a:prstGeom prst="rect">
            <a:avLst/>
          </a:prstGeom>
          <a:noFill/>
          <a:ln>
            <a:noFill/>
          </a:ln>
        </p:spPr>
      </p:pic>
      <p:sp>
        <p:nvSpPr>
          <p:cNvPr id="3" name="Google Shape;524;g25b60ec0d01_0_29">
            <a:extLst>
              <a:ext uri="{FF2B5EF4-FFF2-40B4-BE49-F238E27FC236}">
                <a16:creationId xmlns:a16="http://schemas.microsoft.com/office/drawing/2014/main" id="{5BB4B09F-005E-0579-FD23-ED033716A592}"/>
              </a:ext>
            </a:extLst>
          </p:cNvPr>
          <p:cNvSpPr txBox="1"/>
          <p:nvPr/>
        </p:nvSpPr>
        <p:spPr>
          <a:xfrm>
            <a:off x="3856493" y="2827728"/>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4" name="Google Shape;548;g25b60ec0d01_0_37">
            <a:extLst>
              <a:ext uri="{FF2B5EF4-FFF2-40B4-BE49-F238E27FC236}">
                <a16:creationId xmlns:a16="http://schemas.microsoft.com/office/drawing/2014/main" id="{BDC15D3B-56F8-8E50-70BA-7F2F6BBD737D}"/>
              </a:ext>
            </a:extLst>
          </p:cNvPr>
          <p:cNvSpPr txBox="1"/>
          <p:nvPr/>
        </p:nvSpPr>
        <p:spPr>
          <a:xfrm>
            <a:off x="7521691" y="2567028"/>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5" name="Google Shape;567;g25b60ec0d01_0_45">
            <a:extLst>
              <a:ext uri="{FF2B5EF4-FFF2-40B4-BE49-F238E27FC236}">
                <a16:creationId xmlns:a16="http://schemas.microsoft.com/office/drawing/2014/main" id="{9A502F6F-B9EC-13B1-63C9-3BF81432304E}"/>
              </a:ext>
            </a:extLst>
          </p:cNvPr>
          <p:cNvSpPr txBox="1"/>
          <p:nvPr/>
        </p:nvSpPr>
        <p:spPr>
          <a:xfrm>
            <a:off x="8727900" y="5354841"/>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A78427A-A3C8-9640-277F-451AB1A23C59}"/>
              </a:ext>
            </a:extLst>
          </p:cNvPr>
          <p:cNvSpPr txBox="1"/>
          <p:nvPr/>
        </p:nvSpPr>
        <p:spPr>
          <a:xfrm>
            <a:off x="769211" y="3872249"/>
            <a:ext cx="4194675" cy="2215991"/>
          </a:xfrm>
          <a:prstGeom prst="rect">
            <a:avLst/>
          </a:prstGeom>
          <a:noFill/>
        </p:spPr>
        <p:txBody>
          <a:bodyPr wrap="square">
            <a:spAutoFit/>
          </a:bodyPr>
          <a:lstStyle/>
          <a:p>
            <a:pPr marL="342900" indent="-342900" algn="l">
              <a:buFont typeface="+mj-lt"/>
              <a:buAutoNum type="arabicPeriod"/>
            </a:pPr>
            <a:r>
              <a:rPr lang="en-US" sz="2000" b="0" i="0" u="none" strike="noStrike" baseline="0" dirty="0">
                <a:latin typeface="LiberationSans"/>
              </a:rPr>
              <a:t>Measure translation efficiency using an </a:t>
            </a:r>
            <a:r>
              <a:rPr lang="en-US" sz="2000" b="0" i="1" u="none" strike="noStrike" baseline="0" dirty="0">
                <a:latin typeface="LiberationSans"/>
              </a:rPr>
              <a:t>in vitro </a:t>
            </a:r>
            <a:r>
              <a:rPr lang="en-US" sz="2000" b="0" i="0" u="none" strike="noStrike" baseline="0" dirty="0">
                <a:latin typeface="LiberationSans"/>
              </a:rPr>
              <a:t>reporter assay.</a:t>
            </a:r>
          </a:p>
          <a:p>
            <a:pPr marL="342900" indent="-342900">
              <a:buFont typeface="+mj-lt"/>
              <a:buAutoNum type="arabicPeriod"/>
            </a:pPr>
            <a:r>
              <a:rPr lang="en-US" sz="2000" b="0" i="0" u="none" strike="noStrike" baseline="0" dirty="0">
                <a:latin typeface="LiberationSans"/>
              </a:rPr>
              <a:t>Design a plasmid template for the assay.</a:t>
            </a:r>
          </a:p>
          <a:p>
            <a:pPr marL="342900" indent="-342900">
              <a:buFont typeface="+mj-lt"/>
              <a:buAutoNum type="arabicPeriod"/>
            </a:pPr>
            <a:r>
              <a:rPr lang="en-US" sz="2000" b="0" i="0" u="none" strike="noStrike" baseline="0" dirty="0">
                <a:latin typeface="LiberationSans"/>
              </a:rPr>
              <a:t>Purify active ribosomes from </a:t>
            </a:r>
            <a:r>
              <a:rPr lang="en-US" sz="2000" b="0" i="1" u="none" strike="noStrike" baseline="0" dirty="0" err="1">
                <a:latin typeface="LiberationSans"/>
              </a:rPr>
              <a:t>Francisella</a:t>
            </a:r>
            <a:r>
              <a:rPr lang="en-US" sz="2000" b="0" i="1" u="none" strike="noStrike" baseline="0" dirty="0">
                <a:latin typeface="LiberationSans"/>
              </a:rPr>
              <a:t> tularensis</a:t>
            </a:r>
            <a:r>
              <a:rPr lang="en-US" sz="2000" b="0" i="0" u="none" strike="noStrike" baseline="0" dirty="0">
                <a:latin typeface="LiberationSans"/>
              </a:rPr>
              <a:t>.</a:t>
            </a:r>
          </a:p>
          <a:p>
            <a:pPr marL="342900" indent="-342900" algn="l">
              <a:buFont typeface="+mj-lt"/>
              <a:buAutoNum type="arabicPeriod"/>
            </a:pPr>
            <a:endParaRPr lang="en-US" sz="1800" b="0" i="0" u="none" strike="noStrike" baseline="0" dirty="0">
              <a:latin typeface="LiberationSans"/>
            </a:endParaRPr>
          </a:p>
        </p:txBody>
      </p:sp>
      <p:sp>
        <p:nvSpPr>
          <p:cNvPr id="14" name="Title 1">
            <a:extLst>
              <a:ext uri="{FF2B5EF4-FFF2-40B4-BE49-F238E27FC236}">
                <a16:creationId xmlns:a16="http://schemas.microsoft.com/office/drawing/2014/main" id="{530806F8-9011-02B0-FC60-AB6EB818FD3D}"/>
              </a:ext>
            </a:extLst>
          </p:cNvPr>
          <p:cNvSpPr txBox="1">
            <a:spLocks/>
          </p:cNvSpPr>
          <p:nvPr/>
        </p:nvSpPr>
        <p:spPr>
          <a:xfrm>
            <a:off x="769211" y="769760"/>
            <a:ext cx="2384536"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Research</a:t>
            </a:r>
          </a:p>
          <a:p>
            <a:r>
              <a:rPr lang="en-US" dirty="0"/>
              <a:t>Methods</a:t>
            </a:r>
          </a:p>
        </p:txBody>
      </p:sp>
    </p:spTree>
    <p:extLst>
      <p:ext uri="{BB962C8B-B14F-4D97-AF65-F5344CB8AC3E}">
        <p14:creationId xmlns:p14="http://schemas.microsoft.com/office/powerpoint/2010/main" val="5455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g25b60ec0d01_0_29"/>
          <p:cNvPicPr preferRelativeResize="0"/>
          <p:nvPr/>
        </p:nvPicPr>
        <p:blipFill>
          <a:blip r:embed="rId3">
            <a:alphaModFix/>
          </a:blip>
          <a:stretch>
            <a:fillRect/>
          </a:stretch>
        </p:blipFill>
        <p:spPr>
          <a:xfrm>
            <a:off x="609600" y="0"/>
            <a:ext cx="10972800" cy="6858000"/>
          </a:xfrm>
          <a:prstGeom prst="rect">
            <a:avLst/>
          </a:prstGeom>
          <a:noFill/>
          <a:ln>
            <a:noFill/>
          </a:ln>
        </p:spPr>
      </p:pic>
      <p:sp>
        <p:nvSpPr>
          <p:cNvPr id="524" name="Google Shape;524;g25b60ec0d01_0_29"/>
          <p:cNvSpPr txBox="1"/>
          <p:nvPr/>
        </p:nvSpPr>
        <p:spPr>
          <a:xfrm>
            <a:off x="1544200" y="2748825"/>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2" name="Google Shape;548;g25b60ec0d01_0_37">
            <a:extLst>
              <a:ext uri="{FF2B5EF4-FFF2-40B4-BE49-F238E27FC236}">
                <a16:creationId xmlns:a16="http://schemas.microsoft.com/office/drawing/2014/main" id="{3C955EDE-D90E-8EAD-9482-5675B86392E1}"/>
              </a:ext>
            </a:extLst>
          </p:cNvPr>
          <p:cNvSpPr txBox="1"/>
          <p:nvPr/>
        </p:nvSpPr>
        <p:spPr>
          <a:xfrm>
            <a:off x="6137600" y="2414625"/>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3" name="Google Shape;567;g25b60ec0d01_0_45">
            <a:extLst>
              <a:ext uri="{FF2B5EF4-FFF2-40B4-BE49-F238E27FC236}">
                <a16:creationId xmlns:a16="http://schemas.microsoft.com/office/drawing/2014/main" id="{E034BF39-A916-C5B8-46DD-76DFF86228CA}"/>
              </a:ext>
            </a:extLst>
          </p:cNvPr>
          <p:cNvSpPr txBox="1"/>
          <p:nvPr/>
        </p:nvSpPr>
        <p:spPr>
          <a:xfrm>
            <a:off x="7645550" y="5882375"/>
            <a:ext cx="748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rgbClr val="FF0000"/>
                </a:solidFill>
                <a:latin typeface="Calibri"/>
                <a:ea typeface="Calibri"/>
                <a:cs typeface="Calibri"/>
                <a:sym typeface="Calibri"/>
              </a:rPr>
              <a:t>*</a:t>
            </a:r>
            <a:endParaRPr sz="5000"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32211E2-7A5A-2918-A069-E869BC23CD60}"/>
              </a:ext>
            </a:extLst>
          </p:cNvPr>
          <p:cNvSpPr txBox="1"/>
          <p:nvPr/>
        </p:nvSpPr>
        <p:spPr>
          <a:xfrm>
            <a:off x="387861" y="3956117"/>
            <a:ext cx="3809677" cy="2215991"/>
          </a:xfrm>
          <a:prstGeom prst="rect">
            <a:avLst/>
          </a:prstGeom>
          <a:noFill/>
        </p:spPr>
        <p:txBody>
          <a:bodyPr wrap="square">
            <a:spAutoFit/>
          </a:bodyPr>
          <a:lstStyle/>
          <a:p>
            <a:pPr marL="342900" indent="-342900" algn="l">
              <a:buFont typeface="+mj-lt"/>
              <a:buAutoNum type="arabicPeriod"/>
            </a:pPr>
            <a:r>
              <a:rPr lang="en-US" sz="2000" b="0" i="0" u="none" strike="noStrike" baseline="0" dirty="0">
                <a:latin typeface="LiberationSans"/>
              </a:rPr>
              <a:t>Measure translation efficiency using an </a:t>
            </a:r>
            <a:r>
              <a:rPr lang="en-US" sz="2000" b="0" i="1" u="none" strike="noStrike" baseline="0" dirty="0">
                <a:latin typeface="LiberationSans"/>
              </a:rPr>
              <a:t>in vitro </a:t>
            </a:r>
            <a:r>
              <a:rPr lang="en-US" sz="2000" b="0" i="0" u="none" strike="noStrike" baseline="0" dirty="0">
                <a:latin typeface="LiberationSans"/>
              </a:rPr>
              <a:t>reporter assay.</a:t>
            </a:r>
          </a:p>
          <a:p>
            <a:pPr marL="342900" indent="-342900">
              <a:buFont typeface="+mj-lt"/>
              <a:buAutoNum type="arabicPeriod"/>
            </a:pPr>
            <a:r>
              <a:rPr lang="en-US" sz="2000" b="0" i="0" u="none" strike="noStrike" baseline="0" dirty="0">
                <a:latin typeface="LiberationSans"/>
              </a:rPr>
              <a:t>Design a plasmid template for the assay.</a:t>
            </a:r>
          </a:p>
          <a:p>
            <a:pPr marL="342900" indent="-342900">
              <a:buFont typeface="+mj-lt"/>
              <a:buAutoNum type="arabicPeriod"/>
            </a:pPr>
            <a:r>
              <a:rPr lang="en-US" sz="2000" b="0" i="0" u="none" strike="noStrike" baseline="0" dirty="0">
                <a:latin typeface="LiberationSans"/>
              </a:rPr>
              <a:t>Purify active ribosomes from </a:t>
            </a:r>
            <a:r>
              <a:rPr lang="en-US" sz="2000" b="0" i="1" u="none" strike="noStrike" baseline="0" dirty="0" err="1">
                <a:latin typeface="LiberationSans"/>
              </a:rPr>
              <a:t>Francisella</a:t>
            </a:r>
            <a:r>
              <a:rPr lang="en-US" sz="2000" b="0" i="1" u="none" strike="noStrike" baseline="0" dirty="0">
                <a:latin typeface="LiberationSans"/>
              </a:rPr>
              <a:t> tularensis</a:t>
            </a:r>
            <a:r>
              <a:rPr lang="en-US" sz="2000" b="0" i="0" u="none" strike="noStrike" baseline="0" dirty="0">
                <a:latin typeface="LiberationSans"/>
              </a:rPr>
              <a:t>.</a:t>
            </a:r>
          </a:p>
          <a:p>
            <a:pPr marL="342900" indent="-342900" algn="l">
              <a:buFont typeface="+mj-lt"/>
              <a:buAutoNum type="arabicPeriod"/>
            </a:pPr>
            <a:endParaRPr lang="en-US" sz="1800" b="0" i="0" u="none" strike="noStrike" baseline="0" dirty="0">
              <a:latin typeface="Liberation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5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2" name="Google Shape;517;g25b60ec0d01_0_19">
            <a:extLst>
              <a:ext uri="{FF2B5EF4-FFF2-40B4-BE49-F238E27FC236}">
                <a16:creationId xmlns:a16="http://schemas.microsoft.com/office/drawing/2014/main" id="{90613F4B-EA8A-8022-44F2-FA30D7AD30B0}"/>
              </a:ext>
            </a:extLst>
          </p:cNvPr>
          <p:cNvPicPr preferRelativeResize="0"/>
          <p:nvPr/>
        </p:nvPicPr>
        <p:blipFill rotWithShape="1">
          <a:blip r:embed="rId3">
            <a:alphaModFix/>
          </a:blip>
          <a:srcRect l="53514" t="15329" r="34070" b="60725"/>
          <a:stretch/>
        </p:blipFill>
        <p:spPr>
          <a:xfrm>
            <a:off x="5452188" y="1102672"/>
            <a:ext cx="1626630" cy="1886788"/>
          </a:xfrm>
          <a:prstGeom prst="rect">
            <a:avLst/>
          </a:prstGeom>
          <a:noFill/>
          <a:ln>
            <a:noFill/>
          </a:ln>
        </p:spPr>
      </p:pic>
      <p:pic>
        <p:nvPicPr>
          <p:cNvPr id="3" name="Google Shape;517;g25b60ec0d01_0_19">
            <a:extLst>
              <a:ext uri="{FF2B5EF4-FFF2-40B4-BE49-F238E27FC236}">
                <a16:creationId xmlns:a16="http://schemas.microsoft.com/office/drawing/2014/main" id="{1184866E-5D0C-FD68-B227-DE1D900E1990}"/>
              </a:ext>
            </a:extLst>
          </p:cNvPr>
          <p:cNvPicPr preferRelativeResize="0"/>
          <p:nvPr/>
        </p:nvPicPr>
        <p:blipFill rotWithShape="1">
          <a:blip r:embed="rId3">
            <a:alphaModFix/>
          </a:blip>
          <a:srcRect l="63775" t="61134" r="16752" b="6666"/>
          <a:stretch/>
        </p:blipFill>
        <p:spPr>
          <a:xfrm>
            <a:off x="8399883" y="941943"/>
            <a:ext cx="2136711" cy="2208246"/>
          </a:xfrm>
          <a:prstGeom prst="rect">
            <a:avLst/>
          </a:prstGeom>
          <a:noFill/>
          <a:ln>
            <a:noFill/>
          </a:ln>
        </p:spPr>
      </p:pic>
      <p:grpSp>
        <p:nvGrpSpPr>
          <p:cNvPr id="5" name="Group 4">
            <a:extLst>
              <a:ext uri="{FF2B5EF4-FFF2-40B4-BE49-F238E27FC236}">
                <a16:creationId xmlns:a16="http://schemas.microsoft.com/office/drawing/2014/main" id="{163507FD-E686-590A-D211-D5ED109A5105}"/>
              </a:ext>
            </a:extLst>
          </p:cNvPr>
          <p:cNvGrpSpPr/>
          <p:nvPr/>
        </p:nvGrpSpPr>
        <p:grpSpPr>
          <a:xfrm>
            <a:off x="1179507" y="941943"/>
            <a:ext cx="3187220" cy="2208246"/>
            <a:chOff x="1179507" y="941943"/>
            <a:chExt cx="3187220" cy="2208246"/>
          </a:xfrm>
        </p:grpSpPr>
        <p:pic>
          <p:nvPicPr>
            <p:cNvPr id="517" name="Google Shape;517;g25b60ec0d01_0_19"/>
            <p:cNvPicPr preferRelativeResize="0"/>
            <p:nvPr/>
          </p:nvPicPr>
          <p:blipFill rotWithShape="1">
            <a:blip r:embed="rId3">
              <a:alphaModFix/>
            </a:blip>
            <a:srcRect l="3883" t="3402" r="61678" b="55374"/>
            <a:stretch/>
          </p:blipFill>
          <p:spPr>
            <a:xfrm>
              <a:off x="1179507" y="941943"/>
              <a:ext cx="2951615" cy="2208246"/>
            </a:xfrm>
            <a:prstGeom prst="rect">
              <a:avLst/>
            </a:prstGeom>
            <a:noFill/>
            <a:ln>
              <a:noFill/>
            </a:ln>
          </p:spPr>
        </p:pic>
        <p:sp>
          <p:nvSpPr>
            <p:cNvPr id="4" name="Rectangle 3">
              <a:extLst>
                <a:ext uri="{FF2B5EF4-FFF2-40B4-BE49-F238E27FC236}">
                  <a16:creationId xmlns:a16="http://schemas.microsoft.com/office/drawing/2014/main" id="{3573B8D6-F43F-81CE-D4F4-990F31C3ECB6}"/>
                </a:ext>
              </a:extLst>
            </p:cNvPr>
            <p:cNvSpPr/>
            <p:nvPr/>
          </p:nvSpPr>
          <p:spPr>
            <a:xfrm>
              <a:off x="4002833" y="2183364"/>
              <a:ext cx="363894" cy="690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9191DB1-63A6-4624-AAE8-BA7776BC90DD}"/>
              </a:ext>
            </a:extLst>
          </p:cNvPr>
          <p:cNvSpPr txBox="1"/>
          <p:nvPr/>
        </p:nvSpPr>
        <p:spPr>
          <a:xfrm>
            <a:off x="959852" y="3648269"/>
            <a:ext cx="339092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Need a template with dual-reporters for measuring activity of control UTR (</a:t>
            </a:r>
            <a:r>
              <a:rPr lang="en-US" i="1" dirty="0"/>
              <a:t>tul4</a:t>
            </a:r>
            <a:r>
              <a:rPr lang="en-US" dirty="0"/>
              <a:t>) and test UTR (</a:t>
            </a:r>
            <a:r>
              <a:rPr lang="en-US" i="1" dirty="0" err="1"/>
              <a:t>pdpA</a:t>
            </a:r>
            <a:r>
              <a:rPr lang="en-US" dirty="0"/>
              <a:t>)</a:t>
            </a:r>
          </a:p>
          <a:p>
            <a:pPr marL="742950" lvl="1" indent="-285750">
              <a:buFont typeface="Arial" panose="020B0604020202020204" pitchFamily="34" charset="0"/>
              <a:buChar char="•"/>
            </a:pPr>
            <a:r>
              <a:rPr lang="en-US" dirty="0"/>
              <a:t>Control UTR fused to fluorescent gene (</a:t>
            </a:r>
            <a:r>
              <a:rPr lang="en-US" dirty="0" err="1"/>
              <a:t>LanYFP</a:t>
            </a:r>
            <a:r>
              <a:rPr lang="en-US" dirty="0"/>
              <a:t> or </a:t>
            </a:r>
            <a:r>
              <a:rPr lang="en-US" dirty="0" err="1"/>
              <a:t>iLov</a:t>
            </a:r>
            <a:r>
              <a:rPr lang="en-US" dirty="0"/>
              <a:t>)</a:t>
            </a:r>
          </a:p>
          <a:p>
            <a:pPr marL="742950" lvl="1" indent="-285750">
              <a:buFont typeface="Arial" panose="020B0604020202020204" pitchFamily="34" charset="0"/>
              <a:buChar char="•"/>
            </a:pPr>
            <a:r>
              <a:rPr lang="en-US" dirty="0"/>
              <a:t>Test UTR fused to luminescent gene (</a:t>
            </a:r>
            <a:r>
              <a:rPr lang="en-US" dirty="0" err="1"/>
              <a:t>nLuc</a:t>
            </a:r>
            <a:r>
              <a:rPr lang="en-US" dirty="0"/>
              <a:t>)</a:t>
            </a:r>
          </a:p>
        </p:txBody>
      </p:sp>
      <p:sp>
        <p:nvSpPr>
          <p:cNvPr id="7" name="TextBox 6">
            <a:extLst>
              <a:ext uri="{FF2B5EF4-FFF2-40B4-BE49-F238E27FC236}">
                <a16:creationId xmlns:a16="http://schemas.microsoft.com/office/drawing/2014/main" id="{11926382-0406-93E9-F596-0D3EB051BBFF}"/>
              </a:ext>
            </a:extLst>
          </p:cNvPr>
          <p:cNvSpPr txBox="1"/>
          <p:nvPr/>
        </p:nvSpPr>
        <p:spPr>
          <a:xfrm>
            <a:off x="4575110" y="3648269"/>
            <a:ext cx="314130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Verified that we can purify active ribosomes from </a:t>
            </a:r>
            <a:r>
              <a:rPr lang="en-US" i="1" dirty="0"/>
              <a:t>E. coli </a:t>
            </a:r>
            <a:r>
              <a:rPr lang="en-US" dirty="0"/>
              <a:t>(MRE600)</a:t>
            </a:r>
          </a:p>
          <a:p>
            <a:pPr marL="285750" indent="-285750">
              <a:buFont typeface="Arial" panose="020B0604020202020204" pitchFamily="34" charset="0"/>
              <a:buChar char="•"/>
            </a:pPr>
            <a:r>
              <a:rPr lang="en-US" dirty="0"/>
              <a:t>Purify ribosomes from </a:t>
            </a:r>
            <a:r>
              <a:rPr lang="en-US" i="1" dirty="0" err="1"/>
              <a:t>Francisella</a:t>
            </a:r>
            <a:r>
              <a:rPr lang="en-US" dirty="0"/>
              <a:t> (LVS)</a:t>
            </a:r>
          </a:p>
          <a:p>
            <a:pPr marL="742950" lvl="1" indent="-285750">
              <a:buFont typeface="Arial" panose="020B0604020202020204" pitchFamily="34" charset="0"/>
              <a:buChar char="•"/>
            </a:pPr>
            <a:r>
              <a:rPr lang="en-US" dirty="0"/>
              <a:t>Compare with activity of </a:t>
            </a:r>
            <a:r>
              <a:rPr lang="en-US" i="1" dirty="0"/>
              <a:t>E. coli </a:t>
            </a:r>
            <a:r>
              <a:rPr lang="en-US" dirty="0"/>
              <a:t>ribosomes</a:t>
            </a:r>
          </a:p>
          <a:p>
            <a:endParaRPr lang="en-US" dirty="0"/>
          </a:p>
        </p:txBody>
      </p:sp>
      <p:sp>
        <p:nvSpPr>
          <p:cNvPr id="8" name="TextBox 7">
            <a:extLst>
              <a:ext uri="{FF2B5EF4-FFF2-40B4-BE49-F238E27FC236}">
                <a16:creationId xmlns:a16="http://schemas.microsoft.com/office/drawing/2014/main" id="{A8262F95-78FE-097A-F30C-C7C5C1EEBA42}"/>
              </a:ext>
            </a:extLst>
          </p:cNvPr>
          <p:cNvSpPr txBox="1"/>
          <p:nvPr/>
        </p:nvSpPr>
        <p:spPr>
          <a:xfrm>
            <a:off x="7881256" y="3648269"/>
            <a:ext cx="3306147" cy="2585323"/>
          </a:xfrm>
          <a:prstGeom prst="rect">
            <a:avLst/>
          </a:prstGeom>
          <a:noFill/>
        </p:spPr>
        <p:txBody>
          <a:bodyPr wrap="square" rtlCol="0">
            <a:spAutoFit/>
          </a:bodyPr>
          <a:lstStyle/>
          <a:p>
            <a:pPr marL="285750" indent="-285750">
              <a:buFont typeface="Arial" panose="020B0604020202020204" pitchFamily="34" charset="0"/>
              <a:buChar char="•"/>
            </a:pPr>
            <a:r>
              <a:rPr lang="en-US" dirty="0" err="1"/>
              <a:t>SpectraMax</a:t>
            </a:r>
            <a:r>
              <a:rPr lang="en-US" dirty="0"/>
              <a:t> plate reader in INBRE broken</a:t>
            </a:r>
          </a:p>
          <a:p>
            <a:pPr marL="285750" indent="-285750">
              <a:buFont typeface="Arial" panose="020B0604020202020204" pitchFamily="34" charset="0"/>
              <a:buChar char="•"/>
            </a:pPr>
            <a:r>
              <a:rPr lang="en-US" dirty="0"/>
              <a:t>Ramsey lab moving to CBLS</a:t>
            </a:r>
          </a:p>
          <a:p>
            <a:pPr marL="285750" indent="-285750">
              <a:buFont typeface="Arial" panose="020B0604020202020204" pitchFamily="34" charset="0"/>
              <a:buChar char="•"/>
            </a:pPr>
            <a:r>
              <a:rPr lang="en-US" dirty="0"/>
              <a:t>Testing plate readers in Matthew Ramsey and </a:t>
            </a:r>
            <a:r>
              <a:rPr lang="en-US" dirty="0" err="1"/>
              <a:t>Camberg</a:t>
            </a:r>
            <a:r>
              <a:rPr lang="en-US" dirty="0"/>
              <a:t> labs</a:t>
            </a:r>
          </a:p>
          <a:p>
            <a:pPr marL="742950" lvl="1" indent="-285750">
              <a:buFont typeface="Arial" panose="020B0604020202020204" pitchFamily="34" charset="0"/>
              <a:buChar char="•"/>
            </a:pPr>
            <a:r>
              <a:rPr lang="en-US" dirty="0"/>
              <a:t>Fluorescence</a:t>
            </a:r>
          </a:p>
          <a:p>
            <a:pPr marL="742950" lvl="1" indent="-285750">
              <a:buFont typeface="Arial" panose="020B0604020202020204" pitchFamily="34" charset="0"/>
              <a:buChar char="•"/>
            </a:pPr>
            <a:r>
              <a:rPr lang="en-US" dirty="0"/>
              <a:t>Luminescence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fade">
                                      <p:cBhvr>
                                        <p:cTn id="41" dur="500"/>
                                        <p:tgtEl>
                                          <p:spTgt spid="8">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751A2D-2F6F-877A-3CA4-DB4801433071}"/>
              </a:ext>
            </a:extLst>
          </p:cNvPr>
          <p:cNvGrpSpPr/>
          <p:nvPr/>
        </p:nvGrpSpPr>
        <p:grpSpPr>
          <a:xfrm>
            <a:off x="597160" y="2169486"/>
            <a:ext cx="5001339" cy="3135086"/>
            <a:chOff x="1179507" y="941943"/>
            <a:chExt cx="3187220" cy="1997907"/>
          </a:xfrm>
        </p:grpSpPr>
        <p:pic>
          <p:nvPicPr>
            <p:cNvPr id="8" name="Google Shape;517;g25b60ec0d01_0_19">
              <a:extLst>
                <a:ext uri="{FF2B5EF4-FFF2-40B4-BE49-F238E27FC236}">
                  <a16:creationId xmlns:a16="http://schemas.microsoft.com/office/drawing/2014/main" id="{F4FD5792-AA5B-8C36-9611-E44F6D917738}"/>
                </a:ext>
              </a:extLst>
            </p:cNvPr>
            <p:cNvPicPr preferRelativeResize="0"/>
            <p:nvPr/>
          </p:nvPicPr>
          <p:blipFill rotWithShape="1">
            <a:blip r:embed="rId2">
              <a:alphaModFix/>
            </a:blip>
            <a:srcRect l="3883" t="3402" r="61678" b="59301"/>
            <a:stretch/>
          </p:blipFill>
          <p:spPr>
            <a:xfrm>
              <a:off x="1179507" y="941943"/>
              <a:ext cx="2951615" cy="1997907"/>
            </a:xfrm>
            <a:prstGeom prst="rect">
              <a:avLst/>
            </a:prstGeom>
            <a:noFill/>
            <a:ln>
              <a:noFill/>
            </a:ln>
          </p:spPr>
        </p:pic>
        <p:sp>
          <p:nvSpPr>
            <p:cNvPr id="9" name="Rectangle 8">
              <a:extLst>
                <a:ext uri="{FF2B5EF4-FFF2-40B4-BE49-F238E27FC236}">
                  <a16:creationId xmlns:a16="http://schemas.microsoft.com/office/drawing/2014/main" id="{DFADE4DE-80CA-170B-2259-73336A9B48F1}"/>
                </a:ext>
              </a:extLst>
            </p:cNvPr>
            <p:cNvSpPr/>
            <p:nvPr/>
          </p:nvSpPr>
          <p:spPr>
            <a:xfrm>
              <a:off x="4002833" y="2183364"/>
              <a:ext cx="363894" cy="690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927961A6-BD69-92A6-CA2B-408715A03129}"/>
              </a:ext>
            </a:extLst>
          </p:cNvPr>
          <p:cNvSpPr>
            <a:spLocks noGrp="1"/>
          </p:cNvSpPr>
          <p:nvPr>
            <p:ph type="title"/>
          </p:nvPr>
        </p:nvSpPr>
        <p:spPr/>
        <p:txBody>
          <a:bodyPr/>
          <a:lstStyle/>
          <a:p>
            <a:r>
              <a:rPr lang="en-US" dirty="0"/>
              <a:t>DNA Template Design</a:t>
            </a:r>
          </a:p>
        </p:txBody>
      </p:sp>
      <p:sp>
        <p:nvSpPr>
          <p:cNvPr id="5" name="Content Placeholder 4">
            <a:extLst>
              <a:ext uri="{FF2B5EF4-FFF2-40B4-BE49-F238E27FC236}">
                <a16:creationId xmlns:a16="http://schemas.microsoft.com/office/drawing/2014/main" id="{83880469-421A-E7CC-7822-FFCB41E63527}"/>
              </a:ext>
            </a:extLst>
          </p:cNvPr>
          <p:cNvSpPr>
            <a:spLocks noGrp="1"/>
          </p:cNvSpPr>
          <p:nvPr>
            <p:ph idx="1"/>
          </p:nvPr>
        </p:nvSpPr>
        <p:spPr/>
        <p:txBody>
          <a:bodyPr>
            <a:normAutofit fontScale="85000" lnSpcReduction="10000"/>
          </a:bodyPr>
          <a:lstStyle/>
          <a:p>
            <a:pPr marL="0" indent="0">
              <a:buNone/>
            </a:pPr>
            <a:r>
              <a:rPr lang="en-US" dirty="0"/>
              <a:t>Goal: </a:t>
            </a:r>
            <a:r>
              <a:rPr lang="en-US" dirty="0">
                <a:latin typeface="+mj-lt"/>
                <a:ea typeface="+mj-ea"/>
                <a:cs typeface="+mj-cs"/>
              </a:rPr>
              <a:t>C</a:t>
            </a:r>
            <a:r>
              <a:rPr lang="en-US" sz="2800" kern="1200" dirty="0">
                <a:latin typeface="+mj-lt"/>
                <a:ea typeface="+mj-ea"/>
                <a:cs typeface="+mj-cs"/>
              </a:rPr>
              <a:t>reate a reporter assay that is sensitive and easy to modify</a:t>
            </a:r>
            <a:endParaRPr lang="en-US" dirty="0"/>
          </a:p>
          <a:p>
            <a:pPr marL="285750" indent="-285750">
              <a:buFont typeface="Arial" panose="020B0604020202020204" pitchFamily="34" charset="0"/>
              <a:buChar char="•"/>
            </a:pPr>
            <a:r>
              <a:rPr lang="en-US" dirty="0"/>
              <a:t>Need a template with dual-reporters for measuring activity of control UTR (</a:t>
            </a:r>
            <a:r>
              <a:rPr lang="en-US" i="1" dirty="0"/>
              <a:t>tul4</a:t>
            </a:r>
            <a:r>
              <a:rPr lang="en-US" dirty="0"/>
              <a:t>) and test UTR (</a:t>
            </a:r>
            <a:r>
              <a:rPr lang="en-US" i="1" dirty="0" err="1"/>
              <a:t>pdpA</a:t>
            </a:r>
            <a:r>
              <a:rPr lang="en-US" dirty="0"/>
              <a:t>)</a:t>
            </a:r>
          </a:p>
          <a:p>
            <a:pPr marL="742950" lvl="1" indent="-285750">
              <a:buFont typeface="Arial" panose="020B0604020202020204" pitchFamily="34" charset="0"/>
              <a:buChar char="•"/>
            </a:pPr>
            <a:r>
              <a:rPr lang="en-US" dirty="0"/>
              <a:t>Control UTR fused to fluorescent gene (</a:t>
            </a:r>
            <a:r>
              <a:rPr lang="en-US" dirty="0" err="1"/>
              <a:t>LanYFP</a:t>
            </a:r>
            <a:r>
              <a:rPr lang="en-US" dirty="0"/>
              <a:t> or </a:t>
            </a:r>
            <a:r>
              <a:rPr lang="en-US" dirty="0" err="1"/>
              <a:t>iLov</a:t>
            </a:r>
            <a:r>
              <a:rPr lang="en-US" dirty="0"/>
              <a:t>)</a:t>
            </a:r>
          </a:p>
          <a:p>
            <a:pPr marL="742950" lvl="1" indent="-285750">
              <a:buFont typeface="Arial" panose="020B0604020202020204" pitchFamily="34" charset="0"/>
              <a:buChar char="•"/>
            </a:pPr>
            <a:r>
              <a:rPr lang="en-US" dirty="0"/>
              <a:t>Test UTR fused to luminescent gene (</a:t>
            </a:r>
            <a:r>
              <a:rPr lang="en-US" dirty="0" err="1"/>
              <a:t>nLuc</a:t>
            </a:r>
            <a:r>
              <a:rPr lang="en-US" dirty="0"/>
              <a:t>)</a:t>
            </a:r>
          </a:p>
          <a:p>
            <a:pPr marL="514350" indent="-285750"/>
            <a:r>
              <a:rPr lang="en-US" sz="2800" dirty="0"/>
              <a:t>Can easily cut out UTRs and switch them</a:t>
            </a:r>
          </a:p>
          <a:p>
            <a:pPr marL="514350" indent="-285750"/>
            <a:r>
              <a:rPr lang="en-US" dirty="0"/>
              <a:t>Can modify the SD sequence in the </a:t>
            </a:r>
            <a:r>
              <a:rPr lang="en-US" i="1" dirty="0" err="1"/>
              <a:t>pdpA</a:t>
            </a:r>
            <a:r>
              <a:rPr lang="en-US" dirty="0"/>
              <a:t> 5’ UTR</a:t>
            </a:r>
          </a:p>
        </p:txBody>
      </p:sp>
    </p:spTree>
    <p:extLst>
      <p:ext uri="{BB962C8B-B14F-4D97-AF65-F5344CB8AC3E}">
        <p14:creationId xmlns:p14="http://schemas.microsoft.com/office/powerpoint/2010/main" val="146257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9269C2-C4B2-D5C8-CE91-F16B58CA15AF}"/>
              </a:ext>
            </a:extLst>
          </p:cNvPr>
          <p:cNvPicPr>
            <a:picLocks noChangeAspect="1"/>
          </p:cNvPicPr>
          <p:nvPr/>
        </p:nvPicPr>
        <p:blipFill>
          <a:blip r:embed="rId2"/>
          <a:stretch>
            <a:fillRect/>
          </a:stretch>
        </p:blipFill>
        <p:spPr>
          <a:xfrm>
            <a:off x="73726" y="1112856"/>
            <a:ext cx="5807731" cy="4632288"/>
          </a:xfrm>
          <a:prstGeom prst="rect">
            <a:avLst/>
          </a:prstGeom>
        </p:spPr>
      </p:pic>
      <p:pic>
        <p:nvPicPr>
          <p:cNvPr id="21" name="Picture 20">
            <a:extLst>
              <a:ext uri="{FF2B5EF4-FFF2-40B4-BE49-F238E27FC236}">
                <a16:creationId xmlns:a16="http://schemas.microsoft.com/office/drawing/2014/main" id="{9149587A-6E43-BA5D-B56E-9258533C96E1}"/>
              </a:ext>
            </a:extLst>
          </p:cNvPr>
          <p:cNvPicPr>
            <a:picLocks noChangeAspect="1"/>
          </p:cNvPicPr>
          <p:nvPr/>
        </p:nvPicPr>
        <p:blipFill>
          <a:blip r:embed="rId3"/>
          <a:stretch>
            <a:fillRect/>
          </a:stretch>
        </p:blipFill>
        <p:spPr>
          <a:xfrm>
            <a:off x="5881457" y="1112856"/>
            <a:ext cx="5965026" cy="4632288"/>
          </a:xfrm>
          <a:prstGeom prst="rect">
            <a:avLst/>
          </a:prstGeom>
        </p:spPr>
      </p:pic>
      <p:sp>
        <p:nvSpPr>
          <p:cNvPr id="3" name="TextBox 2">
            <a:extLst>
              <a:ext uri="{FF2B5EF4-FFF2-40B4-BE49-F238E27FC236}">
                <a16:creationId xmlns:a16="http://schemas.microsoft.com/office/drawing/2014/main" id="{E6F206D9-EC90-C270-E39B-B1BD93A1C0E7}"/>
              </a:ext>
            </a:extLst>
          </p:cNvPr>
          <p:cNvSpPr txBox="1"/>
          <p:nvPr/>
        </p:nvSpPr>
        <p:spPr>
          <a:xfrm>
            <a:off x="5535843" y="512691"/>
            <a:ext cx="560157" cy="1200329"/>
          </a:xfrm>
          <a:prstGeom prst="rect">
            <a:avLst/>
          </a:prstGeom>
          <a:noFill/>
        </p:spPr>
        <p:txBody>
          <a:bodyPr wrap="square" rtlCol="0">
            <a:spAutoFit/>
          </a:bodyPr>
          <a:lstStyle/>
          <a:p>
            <a:pPr algn="ctr"/>
            <a:r>
              <a:rPr lang="en-US" sz="7200" dirty="0"/>
              <a:t>?</a:t>
            </a:r>
          </a:p>
        </p:txBody>
      </p:sp>
    </p:spTree>
    <p:extLst>
      <p:ext uri="{BB962C8B-B14F-4D97-AF65-F5344CB8AC3E}">
        <p14:creationId xmlns:p14="http://schemas.microsoft.com/office/powerpoint/2010/main" val="39031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E28BF6-8715-630A-5424-9F91B76331D1}"/>
              </a:ext>
            </a:extLst>
          </p:cNvPr>
          <p:cNvSpPr txBox="1"/>
          <p:nvPr/>
        </p:nvSpPr>
        <p:spPr>
          <a:xfrm>
            <a:off x="7104235" y="3628115"/>
            <a:ext cx="184731" cy="369332"/>
          </a:xfrm>
          <a:prstGeom prst="rect">
            <a:avLst/>
          </a:prstGeom>
          <a:noFill/>
        </p:spPr>
        <p:txBody>
          <a:bodyPr wrap="none" rtlCol="0">
            <a:spAutoFit/>
          </a:bodyPr>
          <a:lstStyle/>
          <a:p>
            <a:endParaRPr lang="en-US"/>
          </a:p>
        </p:txBody>
      </p:sp>
      <p:pic>
        <p:nvPicPr>
          <p:cNvPr id="17" name="Picture 16" descr="A circle with numbers and a red line&#10;&#10;Description automatically generated">
            <a:extLst>
              <a:ext uri="{FF2B5EF4-FFF2-40B4-BE49-F238E27FC236}">
                <a16:creationId xmlns:a16="http://schemas.microsoft.com/office/drawing/2014/main" id="{6D4BE4E1-8E2E-3D4B-8B17-4870B905B328}"/>
              </a:ext>
            </a:extLst>
          </p:cNvPr>
          <p:cNvPicPr>
            <a:picLocks noChangeAspect="1"/>
          </p:cNvPicPr>
          <p:nvPr/>
        </p:nvPicPr>
        <p:blipFill>
          <a:blip/>
          <a:stretch>
            <a:fillRect/>
          </a:stretch>
        </p:blipFill>
        <p:spPr>
          <a:xfrm>
            <a:off x="8348848" y="1934669"/>
            <a:ext cx="3738497" cy="3511296"/>
          </a:xfrm>
          <a:prstGeom prst="rect">
            <a:avLst/>
          </a:prstGeom>
        </p:spPr>
      </p:pic>
      <p:pic>
        <p:nvPicPr>
          <p:cNvPr id="18" name="Picture 17" descr="A diagram of a circle&#10;&#10;Description automatically generated">
            <a:extLst>
              <a:ext uri="{FF2B5EF4-FFF2-40B4-BE49-F238E27FC236}">
                <a16:creationId xmlns:a16="http://schemas.microsoft.com/office/drawing/2014/main" id="{A56E6E4C-2B76-B3DF-04D3-2DB02569A6E9}"/>
              </a:ext>
            </a:extLst>
          </p:cNvPr>
          <p:cNvPicPr>
            <a:picLocks noChangeAspect="1"/>
          </p:cNvPicPr>
          <p:nvPr/>
        </p:nvPicPr>
        <p:blipFill>
          <a:blip/>
          <a:stretch>
            <a:fillRect/>
          </a:stretch>
        </p:blipFill>
        <p:spPr>
          <a:xfrm>
            <a:off x="457200" y="2182209"/>
            <a:ext cx="2769188" cy="2917868"/>
          </a:xfrm>
          <a:prstGeom prst="rect">
            <a:avLst/>
          </a:prstGeom>
        </p:spPr>
      </p:pic>
      <p:pic>
        <p:nvPicPr>
          <p:cNvPr id="19" name="Picture 18" descr="A diagram of a cable&#10;&#10;Description automatically generated">
            <a:extLst>
              <a:ext uri="{FF2B5EF4-FFF2-40B4-BE49-F238E27FC236}">
                <a16:creationId xmlns:a16="http://schemas.microsoft.com/office/drawing/2014/main" id="{FD70ACDA-B823-845D-5585-2807925D964C}"/>
              </a:ext>
            </a:extLst>
          </p:cNvPr>
          <p:cNvPicPr>
            <a:picLocks noChangeAspect="1"/>
          </p:cNvPicPr>
          <p:nvPr/>
        </p:nvPicPr>
        <p:blipFill>
          <a:blip/>
          <a:stretch>
            <a:fillRect/>
          </a:stretch>
        </p:blipFill>
        <p:spPr>
          <a:xfrm>
            <a:off x="4109420" y="1965572"/>
            <a:ext cx="4023950" cy="1823005"/>
          </a:xfrm>
          <a:prstGeom prst="rect">
            <a:avLst/>
          </a:prstGeom>
        </p:spPr>
      </p:pic>
      <p:pic>
        <p:nvPicPr>
          <p:cNvPr id="20" name="Picture 19" descr="A close-up of a computer screen&#10;&#10;Description automatically generated">
            <a:extLst>
              <a:ext uri="{FF2B5EF4-FFF2-40B4-BE49-F238E27FC236}">
                <a16:creationId xmlns:a16="http://schemas.microsoft.com/office/drawing/2014/main" id="{7AD624B1-ACCB-8245-AA52-859888B93E64}"/>
              </a:ext>
            </a:extLst>
          </p:cNvPr>
          <p:cNvPicPr>
            <a:picLocks noChangeAspect="1"/>
          </p:cNvPicPr>
          <p:nvPr/>
        </p:nvPicPr>
        <p:blipFill>
          <a:blip/>
          <a:stretch>
            <a:fillRect/>
          </a:stretch>
        </p:blipFill>
        <p:spPr>
          <a:xfrm>
            <a:off x="4229983" y="3725217"/>
            <a:ext cx="3741921" cy="1482867"/>
          </a:xfrm>
          <a:prstGeom prst="rect">
            <a:avLst/>
          </a:prstGeom>
        </p:spPr>
      </p:pic>
      <p:sp>
        <p:nvSpPr>
          <p:cNvPr id="21" name="Plus 39">
            <a:extLst>
              <a:ext uri="{FF2B5EF4-FFF2-40B4-BE49-F238E27FC236}">
                <a16:creationId xmlns:a16="http://schemas.microsoft.com/office/drawing/2014/main" id="{C4F11429-DBDF-BE4F-164C-3AADA44E2519}"/>
              </a:ext>
            </a:extLst>
          </p:cNvPr>
          <p:cNvSpPr/>
          <p:nvPr/>
        </p:nvSpPr>
        <p:spPr>
          <a:xfrm>
            <a:off x="3289628" y="3091581"/>
            <a:ext cx="929164" cy="85551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a:extLst>
              <a:ext uri="{FF2B5EF4-FFF2-40B4-BE49-F238E27FC236}">
                <a16:creationId xmlns:a16="http://schemas.microsoft.com/office/drawing/2014/main" id="{E23AF6B2-F022-5151-EF8A-5C833D1EBF9F}"/>
              </a:ext>
            </a:extLst>
          </p:cNvPr>
          <p:cNvSpPr/>
          <p:nvPr/>
        </p:nvSpPr>
        <p:spPr>
          <a:xfrm>
            <a:off x="7601294" y="2690562"/>
            <a:ext cx="920642" cy="20693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5DE5352-8F67-546A-0E15-D5AE5A587932}"/>
              </a:ext>
            </a:extLst>
          </p:cNvPr>
          <p:cNvSpPr txBox="1"/>
          <p:nvPr/>
        </p:nvSpPr>
        <p:spPr>
          <a:xfrm>
            <a:off x="812291" y="1614222"/>
            <a:ext cx="2590740" cy="400110"/>
          </a:xfrm>
          <a:prstGeom prst="rect">
            <a:avLst/>
          </a:prstGeom>
          <a:noFill/>
        </p:spPr>
        <p:txBody>
          <a:bodyPr wrap="square" rtlCol="0">
            <a:spAutoFit/>
          </a:bodyPr>
          <a:lstStyle/>
          <a:p>
            <a:r>
              <a:rPr lang="en-US" sz="2000" dirty="0"/>
              <a:t>Backbone</a:t>
            </a:r>
          </a:p>
        </p:txBody>
      </p:sp>
      <p:sp>
        <p:nvSpPr>
          <p:cNvPr id="24" name="TextBox 23">
            <a:extLst>
              <a:ext uri="{FF2B5EF4-FFF2-40B4-BE49-F238E27FC236}">
                <a16:creationId xmlns:a16="http://schemas.microsoft.com/office/drawing/2014/main" id="{F3C9A4DA-BB13-4D7E-B364-1299CBEFC3EC}"/>
              </a:ext>
            </a:extLst>
          </p:cNvPr>
          <p:cNvSpPr txBox="1"/>
          <p:nvPr/>
        </p:nvSpPr>
        <p:spPr>
          <a:xfrm>
            <a:off x="5174924" y="1460500"/>
            <a:ext cx="3005821" cy="400110"/>
          </a:xfrm>
          <a:prstGeom prst="rect">
            <a:avLst/>
          </a:prstGeom>
          <a:noFill/>
        </p:spPr>
        <p:txBody>
          <a:bodyPr wrap="square" rtlCol="0">
            <a:spAutoFit/>
          </a:bodyPr>
          <a:lstStyle/>
          <a:p>
            <a:r>
              <a:rPr lang="en-US" sz="2000" dirty="0"/>
              <a:t>Fragment 1</a:t>
            </a:r>
          </a:p>
        </p:txBody>
      </p:sp>
      <p:sp>
        <p:nvSpPr>
          <p:cNvPr id="25" name="TextBox 24">
            <a:extLst>
              <a:ext uri="{FF2B5EF4-FFF2-40B4-BE49-F238E27FC236}">
                <a16:creationId xmlns:a16="http://schemas.microsoft.com/office/drawing/2014/main" id="{EF67B2FB-56B4-42FF-BC3B-F99432CCD5E5}"/>
              </a:ext>
            </a:extLst>
          </p:cNvPr>
          <p:cNvSpPr txBox="1"/>
          <p:nvPr/>
        </p:nvSpPr>
        <p:spPr>
          <a:xfrm>
            <a:off x="5270413" y="3681270"/>
            <a:ext cx="3005821" cy="400110"/>
          </a:xfrm>
          <a:prstGeom prst="rect">
            <a:avLst/>
          </a:prstGeom>
          <a:noFill/>
        </p:spPr>
        <p:txBody>
          <a:bodyPr wrap="square" rtlCol="0">
            <a:spAutoFit/>
          </a:bodyPr>
          <a:lstStyle/>
          <a:p>
            <a:r>
              <a:rPr lang="en-US" sz="2000" dirty="0"/>
              <a:t>Fragment 2</a:t>
            </a:r>
          </a:p>
        </p:txBody>
      </p:sp>
    </p:spTree>
    <p:extLst>
      <p:ext uri="{BB962C8B-B14F-4D97-AF65-F5344CB8AC3E}">
        <p14:creationId xmlns:p14="http://schemas.microsoft.com/office/powerpoint/2010/main" val="220376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diagram with numbers and a red line&#10;&#10;Description automatically generated">
            <a:extLst>
              <a:ext uri="{FF2B5EF4-FFF2-40B4-BE49-F238E27FC236}">
                <a16:creationId xmlns:a16="http://schemas.microsoft.com/office/drawing/2014/main" id="{8C6A58E9-186D-A6CA-0708-4DD64B243F8A}"/>
              </a:ext>
            </a:extLst>
          </p:cNvPr>
          <p:cNvPicPr>
            <a:picLocks noChangeAspect="1"/>
          </p:cNvPicPr>
          <p:nvPr/>
        </p:nvPicPr>
        <p:blipFill>
          <a:blip r:embed="rId2"/>
          <a:stretch>
            <a:fillRect/>
          </a:stretch>
        </p:blipFill>
        <p:spPr>
          <a:xfrm>
            <a:off x="8307019" y="1853095"/>
            <a:ext cx="3884981" cy="3527741"/>
          </a:xfrm>
          <a:prstGeom prst="rect">
            <a:avLst/>
          </a:prstGeom>
        </p:spPr>
      </p:pic>
      <p:pic>
        <p:nvPicPr>
          <p:cNvPr id="3" name="Picture 2" descr="A circle with text on it&#10;&#10;Description automatically generated">
            <a:extLst>
              <a:ext uri="{FF2B5EF4-FFF2-40B4-BE49-F238E27FC236}">
                <a16:creationId xmlns:a16="http://schemas.microsoft.com/office/drawing/2014/main" id="{4032EA0C-F5A1-3B96-A00B-2BDA31EF904C}"/>
              </a:ext>
            </a:extLst>
          </p:cNvPr>
          <p:cNvPicPr>
            <a:picLocks noChangeAspect="1"/>
          </p:cNvPicPr>
          <p:nvPr/>
        </p:nvPicPr>
        <p:blipFill rotWithShape="1">
          <a:blip/>
          <a:srcRect l="6063"/>
          <a:stretch/>
        </p:blipFill>
        <p:spPr>
          <a:xfrm>
            <a:off x="319535" y="2139706"/>
            <a:ext cx="3492964" cy="3469113"/>
          </a:xfrm>
          <a:prstGeom prst="rect">
            <a:avLst/>
          </a:prstGeom>
        </p:spPr>
      </p:pic>
      <p:pic>
        <p:nvPicPr>
          <p:cNvPr id="4" name="Picture 3" descr="A red and purple rectangle with white text&#10;&#10;Description automatically generated">
            <a:extLst>
              <a:ext uri="{FF2B5EF4-FFF2-40B4-BE49-F238E27FC236}">
                <a16:creationId xmlns:a16="http://schemas.microsoft.com/office/drawing/2014/main" id="{9DB4C781-77AC-6EC8-0D74-14DFFEFB01CB}"/>
              </a:ext>
            </a:extLst>
          </p:cNvPr>
          <p:cNvPicPr>
            <a:picLocks noChangeAspect="1"/>
          </p:cNvPicPr>
          <p:nvPr/>
        </p:nvPicPr>
        <p:blipFill>
          <a:blip/>
          <a:stretch>
            <a:fillRect/>
          </a:stretch>
        </p:blipFill>
        <p:spPr>
          <a:xfrm>
            <a:off x="4237776" y="2005624"/>
            <a:ext cx="3470965" cy="1528603"/>
          </a:xfrm>
          <a:prstGeom prst="rect">
            <a:avLst/>
          </a:prstGeom>
        </p:spPr>
      </p:pic>
      <p:pic>
        <p:nvPicPr>
          <p:cNvPr id="5" name="Picture 4" descr="A diagram of a bar with arrows and a green rectangle&#10;&#10;Description automatically generated">
            <a:extLst>
              <a:ext uri="{FF2B5EF4-FFF2-40B4-BE49-F238E27FC236}">
                <a16:creationId xmlns:a16="http://schemas.microsoft.com/office/drawing/2014/main" id="{B5342322-7536-5A41-A25C-4780D5E85455}"/>
              </a:ext>
            </a:extLst>
          </p:cNvPr>
          <p:cNvPicPr>
            <a:picLocks noChangeAspect="1"/>
          </p:cNvPicPr>
          <p:nvPr/>
        </p:nvPicPr>
        <p:blipFill rotWithShape="1">
          <a:blip/>
          <a:srcRect r="8966"/>
          <a:stretch/>
        </p:blipFill>
        <p:spPr>
          <a:xfrm>
            <a:off x="4117213" y="3886734"/>
            <a:ext cx="3398406" cy="1722085"/>
          </a:xfrm>
          <a:prstGeom prst="rect">
            <a:avLst/>
          </a:prstGeom>
        </p:spPr>
      </p:pic>
      <p:sp>
        <p:nvSpPr>
          <p:cNvPr id="6" name="Plus 48">
            <a:extLst>
              <a:ext uri="{FF2B5EF4-FFF2-40B4-BE49-F238E27FC236}">
                <a16:creationId xmlns:a16="http://schemas.microsoft.com/office/drawing/2014/main" id="{89F25978-3C7F-88D7-5FA7-DA6CB05661D1}"/>
              </a:ext>
            </a:extLst>
          </p:cNvPr>
          <p:cNvSpPr/>
          <p:nvPr/>
        </p:nvSpPr>
        <p:spPr>
          <a:xfrm>
            <a:off x="3505557" y="2972605"/>
            <a:ext cx="915952" cy="86194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D2556936-D354-EF37-9C3C-99BDF5840B79}"/>
              </a:ext>
            </a:extLst>
          </p:cNvPr>
          <p:cNvSpPr/>
          <p:nvPr/>
        </p:nvSpPr>
        <p:spPr>
          <a:xfrm>
            <a:off x="7544431" y="2589558"/>
            <a:ext cx="773504" cy="2108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2603D57-EE9E-0027-C162-327D8F98A07E}"/>
              </a:ext>
            </a:extLst>
          </p:cNvPr>
          <p:cNvSpPr txBox="1"/>
          <p:nvPr/>
        </p:nvSpPr>
        <p:spPr>
          <a:xfrm>
            <a:off x="621677" y="1779012"/>
            <a:ext cx="2621808" cy="400110"/>
          </a:xfrm>
          <a:prstGeom prst="rect">
            <a:avLst/>
          </a:prstGeom>
          <a:noFill/>
        </p:spPr>
        <p:txBody>
          <a:bodyPr wrap="square" rtlCol="0">
            <a:spAutoFit/>
          </a:bodyPr>
          <a:lstStyle/>
          <a:p>
            <a:r>
              <a:rPr lang="en-US" sz="2000" dirty="0"/>
              <a:t>Backbone</a:t>
            </a:r>
          </a:p>
        </p:txBody>
      </p:sp>
      <p:sp>
        <p:nvSpPr>
          <p:cNvPr id="9" name="TextBox 8">
            <a:extLst>
              <a:ext uri="{FF2B5EF4-FFF2-40B4-BE49-F238E27FC236}">
                <a16:creationId xmlns:a16="http://schemas.microsoft.com/office/drawing/2014/main" id="{59ECCB21-C282-0A9B-06CB-7B749298D8A7}"/>
              </a:ext>
            </a:extLst>
          </p:cNvPr>
          <p:cNvSpPr txBox="1"/>
          <p:nvPr/>
        </p:nvSpPr>
        <p:spPr>
          <a:xfrm>
            <a:off x="5187375" y="1583207"/>
            <a:ext cx="3041867" cy="400110"/>
          </a:xfrm>
          <a:prstGeom prst="rect">
            <a:avLst/>
          </a:prstGeom>
          <a:noFill/>
        </p:spPr>
        <p:txBody>
          <a:bodyPr wrap="square" rtlCol="0">
            <a:spAutoFit/>
          </a:bodyPr>
          <a:lstStyle/>
          <a:p>
            <a:r>
              <a:rPr lang="en-US" sz="2000" dirty="0"/>
              <a:t>Fragment 1</a:t>
            </a:r>
          </a:p>
        </p:txBody>
      </p:sp>
      <p:sp>
        <p:nvSpPr>
          <p:cNvPr id="10" name="TextBox 9">
            <a:extLst>
              <a:ext uri="{FF2B5EF4-FFF2-40B4-BE49-F238E27FC236}">
                <a16:creationId xmlns:a16="http://schemas.microsoft.com/office/drawing/2014/main" id="{E92FE9E0-CAA2-257D-35C9-4A4BAED969E1}"/>
              </a:ext>
            </a:extLst>
          </p:cNvPr>
          <p:cNvSpPr txBox="1"/>
          <p:nvPr/>
        </p:nvSpPr>
        <p:spPr>
          <a:xfrm>
            <a:off x="5187375" y="3505449"/>
            <a:ext cx="3041867" cy="400110"/>
          </a:xfrm>
          <a:prstGeom prst="rect">
            <a:avLst/>
          </a:prstGeom>
          <a:noFill/>
        </p:spPr>
        <p:txBody>
          <a:bodyPr wrap="square" rtlCol="0">
            <a:spAutoFit/>
          </a:bodyPr>
          <a:lstStyle/>
          <a:p>
            <a:r>
              <a:rPr lang="en-US" sz="2000" dirty="0"/>
              <a:t>Fragment 2</a:t>
            </a:r>
          </a:p>
        </p:txBody>
      </p:sp>
    </p:spTree>
    <p:extLst>
      <p:ext uri="{BB962C8B-B14F-4D97-AF65-F5344CB8AC3E}">
        <p14:creationId xmlns:p14="http://schemas.microsoft.com/office/powerpoint/2010/main" val="387913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CF4D96-3049-BE4E-B7BE-EEC1A1B4BFB9}"/>
              </a:ext>
            </a:extLst>
          </p:cNvPr>
          <p:cNvSpPr txBox="1"/>
          <p:nvPr/>
        </p:nvSpPr>
        <p:spPr>
          <a:xfrm>
            <a:off x="3048778" y="2413338"/>
            <a:ext cx="6097554" cy="2031325"/>
          </a:xfrm>
          <a:prstGeom prst="rect">
            <a:avLst/>
          </a:prstGeom>
          <a:noFill/>
        </p:spPr>
        <p:txBody>
          <a:bodyPr wrap="square">
            <a:spAutoFit/>
          </a:bodyPr>
          <a:lstStyle/>
          <a:p>
            <a:pPr marL="742950" indent="-742950">
              <a:buAutoNum type="arabicPeriod"/>
            </a:pPr>
            <a:r>
              <a:rPr lang="en-US" sz="1800" dirty="0">
                <a:cs typeface="Times New Roman" panose="02020603050405020304" pitchFamily="18" charset="0"/>
              </a:rPr>
              <a:t>C</a:t>
            </a:r>
            <a:r>
              <a:rPr lang="en-US" sz="1800" u="none" strike="noStrike" dirty="0">
                <a:effectLst/>
                <a:cs typeface="Times New Roman" panose="02020603050405020304" pitchFamily="18" charset="0"/>
              </a:rPr>
              <a:t>lone a plasmid that will allow us to easily modify and switch out the 5’ UTR sequences for genes we want to study, including </a:t>
            </a:r>
            <a:r>
              <a:rPr lang="en-US" sz="1800" i="1" u="none" strike="noStrike" dirty="0" err="1">
                <a:effectLst/>
                <a:cs typeface="Times New Roman" panose="02020603050405020304" pitchFamily="18" charset="0"/>
              </a:rPr>
              <a:t>pdpA</a:t>
            </a:r>
            <a:endParaRPr lang="en-US" sz="1800" u="none" strike="noStrike" dirty="0">
              <a:effectLst/>
              <a:cs typeface="Times New Roman" panose="02020603050405020304" pitchFamily="18" charset="0"/>
            </a:endParaRPr>
          </a:p>
          <a:p>
            <a:pPr marL="742950" indent="-742950">
              <a:buAutoNum type="arabicPeriod"/>
            </a:pPr>
            <a:r>
              <a:rPr lang="en-US" sz="1800" u="none" strike="noStrike" dirty="0">
                <a:effectLst/>
                <a:cs typeface="Times New Roman" panose="02020603050405020304" pitchFamily="18" charset="0"/>
              </a:rPr>
              <a:t>Clone a plasmid with the </a:t>
            </a:r>
            <a:r>
              <a:rPr lang="en-US" sz="1800" i="1" u="none" strike="noStrike" dirty="0" err="1">
                <a:effectLst/>
                <a:cs typeface="Times New Roman" panose="02020603050405020304" pitchFamily="18" charset="0"/>
              </a:rPr>
              <a:t>pdpA</a:t>
            </a:r>
            <a:r>
              <a:rPr lang="en-US" sz="1800" i="1" u="none" strike="noStrike" dirty="0">
                <a:effectLst/>
                <a:cs typeface="Times New Roman" panose="02020603050405020304" pitchFamily="18" charset="0"/>
              </a:rPr>
              <a:t> 5’ </a:t>
            </a:r>
            <a:r>
              <a:rPr lang="en-US" sz="1800" u="none" strike="noStrike" dirty="0">
                <a:effectLst/>
                <a:cs typeface="Times New Roman" panose="02020603050405020304" pitchFamily="18" charset="0"/>
              </a:rPr>
              <a:t>UTR</a:t>
            </a:r>
            <a:r>
              <a:rPr lang="en-US" sz="1800" i="1" u="none" strike="noStrike" dirty="0">
                <a:effectLst/>
                <a:cs typeface="Times New Roman" panose="02020603050405020304" pitchFamily="18" charset="0"/>
              </a:rPr>
              <a:t> </a:t>
            </a:r>
            <a:r>
              <a:rPr lang="en-US" sz="1800" u="none" strike="noStrike" dirty="0">
                <a:effectLst/>
                <a:cs typeface="Times New Roman" panose="02020603050405020304" pitchFamily="18" charset="0"/>
              </a:rPr>
              <a:t>containing an ideal </a:t>
            </a:r>
            <a:r>
              <a:rPr lang="en-US" sz="1800" b="0" i="0" u="none" strike="noStrike" dirty="0">
                <a:effectLst/>
              </a:rPr>
              <a:t>Shine-Dalgarno sequence</a:t>
            </a:r>
            <a:r>
              <a:rPr lang="en-US" sz="1800" u="none" strike="noStrike" dirty="0">
                <a:effectLst/>
                <a:cs typeface="Times New Roman" panose="02020603050405020304" pitchFamily="18" charset="0"/>
              </a:rPr>
              <a:t> to see if we can recapitulate the loss of regulation by bS21-2 </a:t>
            </a:r>
            <a:r>
              <a:rPr lang="en-US" sz="1800" i="1" u="none" strike="noStrike" dirty="0">
                <a:effectLst/>
                <a:cs typeface="Times New Roman" panose="02020603050405020304" pitchFamily="18" charset="0"/>
              </a:rPr>
              <a:t>in vitro</a:t>
            </a:r>
          </a:p>
        </p:txBody>
      </p:sp>
    </p:spTree>
    <p:extLst>
      <p:ext uri="{BB962C8B-B14F-4D97-AF65-F5344CB8AC3E}">
        <p14:creationId xmlns:p14="http://schemas.microsoft.com/office/powerpoint/2010/main" val="3536651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F243DF-1F6B-0314-8519-3987967CD9C5}"/>
              </a:ext>
            </a:extLst>
          </p:cNvPr>
          <p:cNvGraphicFramePr>
            <a:graphicFrameLocks noGrp="1"/>
          </p:cNvGraphicFramePr>
          <p:nvPr>
            <p:extLst>
              <p:ext uri="{D42A27DB-BD31-4B8C-83A1-F6EECF244321}">
                <p14:modId xmlns:p14="http://schemas.microsoft.com/office/powerpoint/2010/main" val="889042753"/>
              </p:ext>
            </p:extLst>
          </p:nvPr>
        </p:nvGraphicFramePr>
        <p:xfrm>
          <a:off x="1927780" y="836216"/>
          <a:ext cx="8336439" cy="5185567"/>
        </p:xfrm>
        <a:graphic>
          <a:graphicData uri="http://schemas.openxmlformats.org/drawingml/2006/table">
            <a:tbl>
              <a:tblPr>
                <a:tableStyleId>{5C22544A-7EE6-4342-B048-85BDC9FD1C3A}</a:tableStyleId>
              </a:tblPr>
              <a:tblGrid>
                <a:gridCol w="1295765">
                  <a:extLst>
                    <a:ext uri="{9D8B030D-6E8A-4147-A177-3AD203B41FA5}">
                      <a16:colId xmlns:a16="http://schemas.microsoft.com/office/drawing/2014/main" val="1988594115"/>
                    </a:ext>
                  </a:extLst>
                </a:gridCol>
                <a:gridCol w="3520337">
                  <a:extLst>
                    <a:ext uri="{9D8B030D-6E8A-4147-A177-3AD203B41FA5}">
                      <a16:colId xmlns:a16="http://schemas.microsoft.com/office/drawing/2014/main" val="1798430099"/>
                    </a:ext>
                  </a:extLst>
                </a:gridCol>
                <a:gridCol w="3520337">
                  <a:extLst>
                    <a:ext uri="{9D8B030D-6E8A-4147-A177-3AD203B41FA5}">
                      <a16:colId xmlns:a16="http://schemas.microsoft.com/office/drawing/2014/main" val="3705220065"/>
                    </a:ext>
                  </a:extLst>
                </a:gridCol>
              </a:tblGrid>
              <a:tr h="562011">
                <a:tc>
                  <a:txBody>
                    <a:bodyPr/>
                    <a:lstStyle/>
                    <a:p>
                      <a:pPr marL="0" marR="0">
                        <a:spcBef>
                          <a:spcPts val="0"/>
                        </a:spcBef>
                        <a:spcAft>
                          <a:spcPts val="0"/>
                        </a:spcAft>
                      </a:pPr>
                      <a:r>
                        <a:rPr lang="en-US" sz="1200" b="1" dirty="0">
                          <a:effectLst/>
                        </a:rPr>
                        <a:t>Plasmid Name</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b="1" dirty="0">
                          <a:effectLst/>
                        </a:rPr>
                        <a:t>Plasmid Description</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b="1" dirty="0">
                          <a:effectLst/>
                        </a:rPr>
                        <a:t>Plasmid Purpose</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extLst>
                  <a:ext uri="{0D108BD9-81ED-4DB2-BD59-A6C34878D82A}">
                    <a16:rowId xmlns:a16="http://schemas.microsoft.com/office/drawing/2014/main" val="2534365352"/>
                  </a:ext>
                </a:extLst>
              </a:tr>
              <a:tr h="562011">
                <a:tc>
                  <a:txBody>
                    <a:bodyPr/>
                    <a:lstStyle/>
                    <a:p>
                      <a:pPr marL="0" marR="0">
                        <a:spcBef>
                          <a:spcPts val="0"/>
                        </a:spcBef>
                        <a:spcAft>
                          <a:spcPts val="0"/>
                        </a:spcAft>
                      </a:pPr>
                      <a:r>
                        <a:rPr lang="en-US" sz="1200" b="1" dirty="0">
                          <a:effectLst/>
                        </a:rPr>
                        <a:t>pKR204</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a:effectLst/>
                        </a:rPr>
                        <a:t>pdpA UTR fused to nLuc and tul4 UTR fused to LanYFP</a:t>
                      </a:r>
                      <a:endParaRPr lang="en-US"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a:effectLst/>
                        </a:rPr>
                        <a:t>NotI cut sites for easy modifications to UTRs</a:t>
                      </a:r>
                      <a:endParaRPr lang="en-US"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913905270"/>
                  </a:ext>
                </a:extLst>
              </a:tr>
              <a:tr h="562011">
                <a:tc>
                  <a:txBody>
                    <a:bodyPr/>
                    <a:lstStyle/>
                    <a:p>
                      <a:pPr marL="0" marR="0">
                        <a:spcBef>
                          <a:spcPts val="0"/>
                        </a:spcBef>
                        <a:spcAft>
                          <a:spcPts val="0"/>
                        </a:spcAft>
                      </a:pPr>
                      <a:r>
                        <a:rPr lang="en-US" sz="1200" b="1" dirty="0">
                          <a:effectLst/>
                        </a:rPr>
                        <a:t>pKR205</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a:effectLst/>
                        </a:rPr>
                        <a:t>pdpA UTR fused to nLuc and tul4 UTR fused to iLov</a:t>
                      </a:r>
                      <a:endParaRPr lang="en-US"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a:effectLst/>
                        </a:rPr>
                        <a:t>NotI cut sites for easy modifications to UTRs</a:t>
                      </a:r>
                      <a:endParaRPr lang="en-US"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486918302"/>
                  </a:ext>
                </a:extLst>
              </a:tr>
              <a:tr h="770593">
                <a:tc>
                  <a:txBody>
                    <a:bodyPr/>
                    <a:lstStyle/>
                    <a:p>
                      <a:pPr marL="0" marR="0">
                        <a:spcBef>
                          <a:spcPts val="0"/>
                        </a:spcBef>
                        <a:spcAft>
                          <a:spcPts val="0"/>
                        </a:spcAft>
                      </a:pPr>
                      <a:r>
                        <a:rPr lang="en-US" sz="1200" b="1" dirty="0">
                          <a:effectLst/>
                        </a:rPr>
                        <a:t>pKR206</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dirty="0" err="1">
                          <a:effectLst/>
                        </a:rPr>
                        <a:t>pdpA</a:t>
                      </a:r>
                      <a:r>
                        <a:rPr lang="en-US" sz="1200" dirty="0">
                          <a:effectLst/>
                        </a:rPr>
                        <a:t> UTR fused to </a:t>
                      </a:r>
                      <a:r>
                        <a:rPr lang="en-US" sz="1200" dirty="0" err="1">
                          <a:effectLst/>
                        </a:rPr>
                        <a:t>nLuc</a:t>
                      </a:r>
                      <a:r>
                        <a:rPr lang="en-US" sz="1200" dirty="0">
                          <a:effectLst/>
                        </a:rPr>
                        <a:t> and tul4 UTR fused to </a:t>
                      </a:r>
                      <a:r>
                        <a:rPr lang="en-US" sz="1200" dirty="0" err="1">
                          <a:effectLst/>
                        </a:rPr>
                        <a:t>LanYFP</a:t>
                      </a:r>
                      <a:endParaRPr lang="en-US" sz="12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a:effectLst/>
                        </a:rPr>
                        <a:t>NotI cut sites for easy modifications to UTRs, ideal pdpA SD</a:t>
                      </a:r>
                      <a:endParaRPr lang="en-US"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38600593"/>
                  </a:ext>
                </a:extLst>
              </a:tr>
              <a:tr h="770593">
                <a:tc>
                  <a:txBody>
                    <a:bodyPr/>
                    <a:lstStyle/>
                    <a:p>
                      <a:pPr marL="0" marR="0">
                        <a:spcBef>
                          <a:spcPts val="0"/>
                        </a:spcBef>
                        <a:spcAft>
                          <a:spcPts val="0"/>
                        </a:spcAft>
                      </a:pPr>
                      <a:r>
                        <a:rPr lang="en-US" sz="1200" b="1" dirty="0">
                          <a:effectLst/>
                        </a:rPr>
                        <a:t>pKR207</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a:effectLst/>
                        </a:rPr>
                        <a:t>pdpA UTR fused to nLuc and tul4 UTR fused to iLov</a:t>
                      </a:r>
                      <a:endParaRPr lang="en-US"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a:effectLst/>
                        </a:rPr>
                        <a:t>NotI cut sites for easy modifications to UTRs, ideal pdpA SD</a:t>
                      </a:r>
                      <a:endParaRPr lang="en-US"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755662159"/>
                  </a:ext>
                </a:extLst>
              </a:tr>
              <a:tr h="979174">
                <a:tc>
                  <a:txBody>
                    <a:bodyPr/>
                    <a:lstStyle/>
                    <a:p>
                      <a:pPr marL="0" marR="0">
                        <a:spcBef>
                          <a:spcPts val="0"/>
                        </a:spcBef>
                        <a:spcAft>
                          <a:spcPts val="0"/>
                        </a:spcAft>
                      </a:pPr>
                      <a:r>
                        <a:rPr lang="en-US" sz="1200" b="1" dirty="0">
                          <a:effectLst/>
                        </a:rPr>
                        <a:t>pKR208</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a:effectLst/>
                        </a:rPr>
                        <a:t>tul4 UTR fused to nLuc and pdpA UTR fused to LanYFP</a:t>
                      </a:r>
                      <a:endParaRPr lang="en-US"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a:effectLst/>
                        </a:rPr>
                        <a:t>NotI cut sites for easy modifications to UTRs, ideal pdpA SD, ability to use tul4 to drive nLuc</a:t>
                      </a:r>
                      <a:endParaRPr lang="en-US"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163807495"/>
                  </a:ext>
                </a:extLst>
              </a:tr>
              <a:tr h="979174">
                <a:tc>
                  <a:txBody>
                    <a:bodyPr/>
                    <a:lstStyle/>
                    <a:p>
                      <a:pPr marL="0" marR="0">
                        <a:spcBef>
                          <a:spcPts val="0"/>
                        </a:spcBef>
                        <a:spcAft>
                          <a:spcPts val="0"/>
                        </a:spcAft>
                      </a:pPr>
                      <a:r>
                        <a:rPr lang="en-US" sz="1200" b="1" dirty="0">
                          <a:effectLst/>
                        </a:rPr>
                        <a:t>pKR209</a:t>
                      </a:r>
                      <a:endParaRPr lang="en-US" sz="1200" b="1" dirty="0">
                        <a:effectLst/>
                        <a:latin typeface="Times New Roman" panose="02020603050405020304" pitchFamily="18" charset="0"/>
                        <a:ea typeface="Times New Roman" panose="02020603050405020304" pitchFamily="18" charset="0"/>
                      </a:endParaRPr>
                    </a:p>
                  </a:txBody>
                  <a:tcPr marL="63500" marR="63500" marT="63500" marB="63500">
                    <a:solidFill>
                      <a:schemeClr val="accent1">
                        <a:lumMod val="40000"/>
                        <a:lumOff val="60000"/>
                      </a:schemeClr>
                    </a:solidFill>
                  </a:tcPr>
                </a:tc>
                <a:tc>
                  <a:txBody>
                    <a:bodyPr/>
                    <a:lstStyle/>
                    <a:p>
                      <a:pPr marL="0" marR="0">
                        <a:spcBef>
                          <a:spcPts val="0"/>
                        </a:spcBef>
                        <a:spcAft>
                          <a:spcPts val="0"/>
                        </a:spcAft>
                      </a:pPr>
                      <a:r>
                        <a:rPr lang="en-US" sz="1200">
                          <a:effectLst/>
                        </a:rPr>
                        <a:t>tul4 UTR fused to nLuc and pdpA UTR fused to iLov</a:t>
                      </a:r>
                      <a:endParaRPr lang="en-US"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200" dirty="0" err="1">
                          <a:effectLst/>
                        </a:rPr>
                        <a:t>NotI</a:t>
                      </a:r>
                      <a:r>
                        <a:rPr lang="en-US" sz="1200" dirty="0">
                          <a:effectLst/>
                        </a:rPr>
                        <a:t> cut sites for easy modifications to UTRs, ideal </a:t>
                      </a:r>
                      <a:r>
                        <a:rPr lang="en-US" sz="1200" dirty="0" err="1">
                          <a:effectLst/>
                        </a:rPr>
                        <a:t>pdpA</a:t>
                      </a:r>
                      <a:r>
                        <a:rPr lang="en-US" sz="1200" dirty="0">
                          <a:effectLst/>
                        </a:rPr>
                        <a:t> SD, ability to use tul4 to drive </a:t>
                      </a:r>
                      <a:r>
                        <a:rPr lang="en-US" sz="1200" dirty="0" err="1">
                          <a:effectLst/>
                        </a:rPr>
                        <a:t>nLuc</a:t>
                      </a:r>
                      <a:endParaRPr lang="en-US" sz="12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677626457"/>
                  </a:ext>
                </a:extLst>
              </a:tr>
            </a:tbl>
          </a:graphicData>
        </a:graphic>
      </p:graphicFrame>
    </p:spTree>
    <p:extLst>
      <p:ext uri="{BB962C8B-B14F-4D97-AF65-F5344CB8AC3E}">
        <p14:creationId xmlns:p14="http://schemas.microsoft.com/office/powerpoint/2010/main" val="37882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697D5EE-F3CB-4C85-4B67-257BC8CC818B}"/>
              </a:ext>
            </a:extLst>
          </p:cNvPr>
          <p:cNvSpPr>
            <a:spLocks noGrp="1"/>
          </p:cNvSpPr>
          <p:nvPr>
            <p:ph idx="1"/>
          </p:nvPr>
        </p:nvSpPr>
        <p:spPr/>
        <p:txBody>
          <a:bodyPr>
            <a:normAutofit fontScale="92500"/>
          </a:bodyPr>
          <a:lstStyle/>
          <a:p>
            <a:pPr marL="0" indent="0">
              <a:buNone/>
            </a:pPr>
            <a:r>
              <a:rPr lang="en-US" dirty="0"/>
              <a:t>Goal: </a:t>
            </a:r>
            <a:r>
              <a:rPr lang="en-US" sz="2800" kern="1200" dirty="0">
                <a:latin typeface="+mj-lt"/>
                <a:ea typeface="+mj-ea"/>
                <a:cs typeface="+mj-cs"/>
              </a:rPr>
              <a:t>obtain highly active ribosomes</a:t>
            </a:r>
            <a:endParaRPr lang="en-US" dirty="0"/>
          </a:p>
          <a:p>
            <a:pPr marL="285750" indent="-285750">
              <a:buFont typeface="Arial" panose="020B0604020202020204" pitchFamily="34" charset="0"/>
              <a:buChar char="•"/>
            </a:pPr>
            <a:r>
              <a:rPr lang="en-US" dirty="0"/>
              <a:t>Verified that we can purify active ribosomes from </a:t>
            </a:r>
            <a:r>
              <a:rPr lang="en-US" i="1" dirty="0"/>
              <a:t>E. coli </a:t>
            </a:r>
            <a:r>
              <a:rPr lang="en-US" dirty="0"/>
              <a:t>(MRE600)</a:t>
            </a:r>
          </a:p>
          <a:p>
            <a:pPr marL="285750" indent="-285750">
              <a:buFont typeface="Arial" panose="020B0604020202020204" pitchFamily="34" charset="0"/>
              <a:buChar char="•"/>
            </a:pPr>
            <a:r>
              <a:rPr lang="en-US" dirty="0"/>
              <a:t>Purify ribosomes from </a:t>
            </a:r>
            <a:r>
              <a:rPr lang="en-US" i="1" dirty="0" err="1"/>
              <a:t>Francisella</a:t>
            </a:r>
            <a:r>
              <a:rPr lang="en-US" dirty="0"/>
              <a:t> (LVS)</a:t>
            </a:r>
          </a:p>
          <a:p>
            <a:pPr marL="742950" lvl="1" indent="-285750">
              <a:buFont typeface="Arial" panose="020B0604020202020204" pitchFamily="34" charset="0"/>
              <a:buChar char="•"/>
            </a:pPr>
            <a:r>
              <a:rPr lang="en-US" dirty="0"/>
              <a:t>Compare with activity of </a:t>
            </a:r>
            <a:r>
              <a:rPr lang="en-US" i="1" dirty="0"/>
              <a:t>E. coli </a:t>
            </a:r>
            <a:r>
              <a:rPr lang="en-US" dirty="0"/>
              <a:t>ribosomes</a:t>
            </a:r>
          </a:p>
          <a:p>
            <a:pPr marL="742950" lvl="1" indent="-285750">
              <a:buFont typeface="Arial" panose="020B0604020202020204" pitchFamily="34" charset="0"/>
              <a:buChar char="•"/>
            </a:pPr>
            <a:r>
              <a:rPr lang="en-US" dirty="0"/>
              <a:t>Measure variability between replicates</a:t>
            </a:r>
          </a:p>
          <a:p>
            <a:pPr marL="742950" lvl="1" indent="-285750">
              <a:buFont typeface="Arial" panose="020B0604020202020204" pitchFamily="34" charset="0"/>
              <a:buChar char="•"/>
            </a:pPr>
            <a:r>
              <a:rPr lang="en-US" dirty="0"/>
              <a:t>Measure variability between assays</a:t>
            </a:r>
          </a:p>
          <a:p>
            <a:pPr marL="742950" lvl="1" indent="-285750">
              <a:buFont typeface="Arial" panose="020B0604020202020204" pitchFamily="34" charset="0"/>
              <a:buChar char="•"/>
            </a:pPr>
            <a:r>
              <a:rPr lang="en-US" dirty="0"/>
              <a:t>Measure effects of storage time on ribosome activity</a:t>
            </a:r>
          </a:p>
        </p:txBody>
      </p:sp>
      <p:sp>
        <p:nvSpPr>
          <p:cNvPr id="9" name="Title 8">
            <a:extLst>
              <a:ext uri="{FF2B5EF4-FFF2-40B4-BE49-F238E27FC236}">
                <a16:creationId xmlns:a16="http://schemas.microsoft.com/office/drawing/2014/main" id="{BC455584-DA4D-616B-9A8F-5508CBD0011C}"/>
              </a:ext>
            </a:extLst>
          </p:cNvPr>
          <p:cNvSpPr>
            <a:spLocks noGrp="1"/>
          </p:cNvSpPr>
          <p:nvPr>
            <p:ph type="title"/>
          </p:nvPr>
        </p:nvSpPr>
        <p:spPr>
          <a:xfrm>
            <a:off x="1617924" y="553616"/>
            <a:ext cx="2574870" cy="1757505"/>
          </a:xfrm>
        </p:spPr>
        <p:txBody>
          <a:bodyPr/>
          <a:lstStyle/>
          <a:p>
            <a:r>
              <a:rPr lang="en-US" dirty="0"/>
              <a:t>Ribosomes</a:t>
            </a:r>
          </a:p>
        </p:txBody>
      </p:sp>
      <p:sp>
        <p:nvSpPr>
          <p:cNvPr id="11" name="Text Placeholder 10">
            <a:extLst>
              <a:ext uri="{FF2B5EF4-FFF2-40B4-BE49-F238E27FC236}">
                <a16:creationId xmlns:a16="http://schemas.microsoft.com/office/drawing/2014/main" id="{216A67E7-4C99-4DC8-DE5D-6F1C054A8DA5}"/>
              </a:ext>
            </a:extLst>
          </p:cNvPr>
          <p:cNvSpPr>
            <a:spLocks noGrp="1"/>
          </p:cNvSpPr>
          <p:nvPr>
            <p:ph type="body" sz="half" idx="2"/>
          </p:nvPr>
        </p:nvSpPr>
        <p:spPr/>
        <p:txBody>
          <a:bodyPr/>
          <a:lstStyle/>
          <a:p>
            <a:endParaRPr lang="en-US"/>
          </a:p>
        </p:txBody>
      </p:sp>
      <p:pic>
        <p:nvPicPr>
          <p:cNvPr id="12" name="Google Shape;508;p51" descr="A close up of a test tube&#10;&#10;Description automatically generated with medium confidence">
            <a:extLst>
              <a:ext uri="{FF2B5EF4-FFF2-40B4-BE49-F238E27FC236}">
                <a16:creationId xmlns:a16="http://schemas.microsoft.com/office/drawing/2014/main" id="{0950072C-A944-7B73-9588-48CE5810C072}"/>
              </a:ext>
            </a:extLst>
          </p:cNvPr>
          <p:cNvPicPr preferRelativeResize="0"/>
          <p:nvPr/>
        </p:nvPicPr>
        <p:blipFill rotWithShape="1">
          <a:blip r:embed="rId3">
            <a:alphaModFix/>
          </a:blip>
          <a:srcRect l="20823" t="23538" r="17498" b="25847"/>
          <a:stretch/>
        </p:blipFill>
        <p:spPr>
          <a:xfrm>
            <a:off x="562246" y="1969638"/>
            <a:ext cx="3720241" cy="4070378"/>
          </a:xfrm>
          <a:prstGeom prst="rect">
            <a:avLst/>
          </a:prstGeom>
          <a:noFill/>
          <a:ln>
            <a:noFill/>
          </a:ln>
        </p:spPr>
      </p:pic>
      <p:pic>
        <p:nvPicPr>
          <p:cNvPr id="13" name="Google Shape;517;g25b60ec0d01_0_19">
            <a:extLst>
              <a:ext uri="{FF2B5EF4-FFF2-40B4-BE49-F238E27FC236}">
                <a16:creationId xmlns:a16="http://schemas.microsoft.com/office/drawing/2014/main" id="{84513D53-B787-B86A-7800-BD12CE9A52C0}"/>
              </a:ext>
            </a:extLst>
          </p:cNvPr>
          <p:cNvPicPr preferRelativeResize="0"/>
          <p:nvPr/>
        </p:nvPicPr>
        <p:blipFill rotWithShape="1">
          <a:blip r:embed="rId4">
            <a:alphaModFix/>
          </a:blip>
          <a:srcRect l="53514" t="15329" r="34070" b="65155"/>
          <a:stretch/>
        </p:blipFill>
        <p:spPr>
          <a:xfrm>
            <a:off x="562247" y="318979"/>
            <a:ext cx="1055677" cy="998009"/>
          </a:xfrm>
          <a:prstGeom prst="rect">
            <a:avLst/>
          </a:prstGeom>
          <a:noFill/>
          <a:ln>
            <a:noFill/>
          </a:ln>
        </p:spPr>
      </p:pic>
    </p:spTree>
    <p:extLst>
      <p:ext uri="{BB962C8B-B14F-4D97-AF65-F5344CB8AC3E}">
        <p14:creationId xmlns:p14="http://schemas.microsoft.com/office/powerpoint/2010/main" val="166551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7B77F-D3CC-41B2-BF71-148D5C5516FB}"/>
              </a:ext>
            </a:extLst>
          </p:cNvPr>
          <p:cNvSpPr txBox="1"/>
          <p:nvPr/>
        </p:nvSpPr>
        <p:spPr>
          <a:xfrm>
            <a:off x="5498571" y="1800792"/>
            <a:ext cx="6388629" cy="3545651"/>
          </a:xfrm>
          <a:prstGeom prst="rect">
            <a:avLst/>
          </a:prstGeom>
          <a:noFill/>
        </p:spPr>
        <p:txBody>
          <a:bodyPr wrap="square" rtlCol="0">
            <a:spAutoFit/>
          </a:bodyPr>
          <a:lstStyle/>
          <a:p>
            <a:pPr>
              <a:lnSpc>
                <a:spcPct val="150000"/>
              </a:lnSpc>
            </a:pPr>
            <a:r>
              <a:rPr lang="en-US" sz="2800" b="1" i="1" dirty="0" err="1">
                <a:latin typeface="Times New Roman" panose="02020603050405020304" pitchFamily="18" charset="0"/>
                <a:cs typeface="Times New Roman" panose="02020603050405020304" pitchFamily="18" charset="0"/>
              </a:rPr>
              <a:t>Francisella</a:t>
            </a:r>
            <a:r>
              <a:rPr lang="en-US" sz="2800" b="1" i="1" dirty="0">
                <a:latin typeface="Times New Roman" panose="02020603050405020304" pitchFamily="18" charset="0"/>
                <a:cs typeface="Times New Roman" panose="02020603050405020304" pitchFamily="18" charset="0"/>
              </a:rPr>
              <a:t> tularensis</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Causes tularemia</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Highly infectious/potential bioweapon</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Model: </a:t>
            </a:r>
            <a:r>
              <a:rPr lang="en-US" sz="2800" i="1" dirty="0" err="1">
                <a:latin typeface="Times New Roman" panose="02020603050405020304" pitchFamily="18" charset="0"/>
                <a:cs typeface="Times New Roman" panose="02020603050405020304" pitchFamily="18" charset="0"/>
              </a:rPr>
              <a:t>Francisella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tularensis</a:t>
            </a:r>
            <a:endParaRPr lang="en-US" sz="2800" i="1" dirty="0">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Subspecies </a:t>
            </a:r>
            <a:r>
              <a:rPr lang="en-US" sz="2000" dirty="0" err="1">
                <a:latin typeface="Times New Roman" panose="02020603050405020304" pitchFamily="18" charset="0"/>
                <a:cs typeface="Times New Roman" panose="02020603050405020304" pitchFamily="18" charset="0"/>
              </a:rPr>
              <a:t>holarctica</a:t>
            </a:r>
            <a:r>
              <a:rPr lang="en-US" sz="2000" dirty="0">
                <a:latin typeface="Times New Roman" panose="02020603050405020304" pitchFamily="18" charset="0"/>
                <a:cs typeface="Times New Roman" panose="02020603050405020304" pitchFamily="18" charset="0"/>
              </a:rPr>
              <a:t> </a:t>
            </a:r>
          </a:p>
          <a:p>
            <a:pPr marL="742950" lvl="1" indent="-28575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LVS (live vaccine strain)</a:t>
            </a:r>
          </a:p>
        </p:txBody>
      </p:sp>
      <p:pic>
        <p:nvPicPr>
          <p:cNvPr id="9" name="Picture 8">
            <a:extLst>
              <a:ext uri="{FF2B5EF4-FFF2-40B4-BE49-F238E27FC236}">
                <a16:creationId xmlns:a16="http://schemas.microsoft.com/office/drawing/2014/main" id="{625C5745-7DB8-4457-B653-D6211FF020A7}"/>
              </a:ext>
            </a:extLst>
          </p:cNvPr>
          <p:cNvPicPr>
            <a:picLocks noChangeAspect="1"/>
          </p:cNvPicPr>
          <p:nvPr/>
        </p:nvPicPr>
        <p:blipFill>
          <a:blip r:embed="rId3"/>
          <a:stretch>
            <a:fillRect/>
          </a:stretch>
        </p:blipFill>
        <p:spPr>
          <a:xfrm>
            <a:off x="1398851" y="1800792"/>
            <a:ext cx="3778629" cy="4131872"/>
          </a:xfrm>
          <a:prstGeom prst="rect">
            <a:avLst/>
          </a:prstGeom>
        </p:spPr>
      </p:pic>
      <p:sp>
        <p:nvSpPr>
          <p:cNvPr id="3" name="TextBox 2">
            <a:extLst>
              <a:ext uri="{FF2B5EF4-FFF2-40B4-BE49-F238E27FC236}">
                <a16:creationId xmlns:a16="http://schemas.microsoft.com/office/drawing/2014/main" id="{68F7C522-1F08-4B81-9E68-846F2A8711CC}"/>
              </a:ext>
            </a:extLst>
          </p:cNvPr>
          <p:cNvSpPr txBox="1"/>
          <p:nvPr/>
        </p:nvSpPr>
        <p:spPr>
          <a:xfrm>
            <a:off x="1822877" y="6124992"/>
            <a:ext cx="2718541"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Fischer, PNAS cover, 2006</a:t>
            </a:r>
          </a:p>
        </p:txBody>
      </p:sp>
      <p:sp>
        <p:nvSpPr>
          <p:cNvPr id="6" name="Title 5">
            <a:extLst>
              <a:ext uri="{FF2B5EF4-FFF2-40B4-BE49-F238E27FC236}">
                <a16:creationId xmlns:a16="http://schemas.microsoft.com/office/drawing/2014/main" id="{1587C310-A3F3-BBFB-280D-08917203B9DD}"/>
              </a:ext>
            </a:extLst>
          </p:cNvPr>
          <p:cNvSpPr>
            <a:spLocks noGrp="1"/>
          </p:cNvSpPr>
          <p:nvPr>
            <p:ph type="title"/>
          </p:nvPr>
        </p:nvSpPr>
        <p:spPr/>
        <p:txBody>
          <a:bodyPr>
            <a:normAutofit/>
          </a:bodyPr>
          <a:lstStyle/>
          <a:p>
            <a:r>
              <a:rPr lang="en-US" dirty="0"/>
              <a:t>Research Area</a:t>
            </a:r>
            <a:br>
              <a:rPr lang="en-US" dirty="0"/>
            </a:br>
            <a:r>
              <a:rPr lang="en-US" sz="2700" b="0" i="0" u="none" strike="noStrike" baseline="0" dirty="0">
                <a:latin typeface="LiberationSans"/>
              </a:rPr>
              <a:t>Investigating regulation of gene expression in </a:t>
            </a:r>
            <a:r>
              <a:rPr lang="en-US" sz="2700" b="0" i="1" u="none" strike="noStrike" baseline="0" dirty="0" err="1">
                <a:latin typeface="LiberationSans"/>
              </a:rPr>
              <a:t>Francisella</a:t>
            </a:r>
            <a:r>
              <a:rPr lang="en-US" sz="2700" b="0" i="1" u="none" strike="noStrike" baseline="0" dirty="0">
                <a:latin typeface="LiberationSans"/>
              </a:rPr>
              <a:t> tularensis</a:t>
            </a:r>
            <a:endParaRPr lang="en-US" dirty="0"/>
          </a:p>
        </p:txBody>
      </p:sp>
    </p:spTree>
    <p:extLst>
      <p:ext uri="{BB962C8B-B14F-4D97-AF65-F5344CB8AC3E}">
        <p14:creationId xmlns:p14="http://schemas.microsoft.com/office/powerpoint/2010/main" val="19198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9046-4704-BB29-BFE5-E2FEAB01056F}"/>
              </a:ext>
            </a:extLst>
          </p:cNvPr>
          <p:cNvSpPr>
            <a:spLocks noGrp="1"/>
          </p:cNvSpPr>
          <p:nvPr>
            <p:ph type="title"/>
          </p:nvPr>
        </p:nvSpPr>
        <p:spPr/>
        <p:txBody>
          <a:bodyPr/>
          <a:lstStyle/>
          <a:p>
            <a:r>
              <a:rPr lang="en-US" dirty="0"/>
              <a:t>Sucrose Cushion Purification</a:t>
            </a:r>
          </a:p>
        </p:txBody>
      </p:sp>
      <p:sp>
        <p:nvSpPr>
          <p:cNvPr id="3" name="Content Placeholder 2">
            <a:extLst>
              <a:ext uri="{FF2B5EF4-FFF2-40B4-BE49-F238E27FC236}">
                <a16:creationId xmlns:a16="http://schemas.microsoft.com/office/drawing/2014/main" id="{25C38355-E2D9-B28D-1E14-B41BA37B8CE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58E6D61-DDE0-B232-4DDA-827BF29A141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Importance of pure and functional ribosomes</a:t>
            </a:r>
          </a:p>
          <a:p>
            <a:pPr marL="742950" lvl="1" indent="-285750">
              <a:buFont typeface="Arial" panose="020B0604020202020204" pitchFamily="34" charset="0"/>
              <a:buChar char="•"/>
            </a:pPr>
            <a:r>
              <a:rPr lang="en-US" dirty="0"/>
              <a:t>Harvesting at OD of 0.2-0.3</a:t>
            </a:r>
          </a:p>
          <a:p>
            <a:pPr marL="742950" lvl="1" indent="-285750">
              <a:buFont typeface="Arial" panose="020B0604020202020204" pitchFamily="34" charset="0"/>
              <a:buChar char="•"/>
            </a:pPr>
            <a:r>
              <a:rPr lang="en-US" dirty="0"/>
              <a:t>Minimizing unnecessary wash steps</a:t>
            </a:r>
          </a:p>
          <a:p>
            <a:pPr marL="742950" lvl="1" indent="-285750">
              <a:buFont typeface="Arial" panose="020B0604020202020204" pitchFamily="34" charset="0"/>
              <a:buChar char="•"/>
            </a:pPr>
            <a:r>
              <a:rPr lang="en-US" dirty="0"/>
              <a:t>Washing orange film away</a:t>
            </a:r>
          </a:p>
          <a:p>
            <a:pPr marL="742950" lvl="1" indent="-285750">
              <a:buFont typeface="Arial" panose="020B0604020202020204" pitchFamily="34" charset="0"/>
              <a:buChar char="•"/>
            </a:pPr>
            <a:r>
              <a:rPr lang="en-US" dirty="0"/>
              <a:t>Resuspending in minimal volume</a:t>
            </a:r>
          </a:p>
        </p:txBody>
      </p:sp>
    </p:spTree>
    <p:extLst>
      <p:ext uri="{BB962C8B-B14F-4D97-AF65-F5344CB8AC3E}">
        <p14:creationId xmlns:p14="http://schemas.microsoft.com/office/powerpoint/2010/main" val="319277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4AFD864-1288-2243-6719-C015675DF13A}"/>
              </a:ext>
            </a:extLst>
          </p:cNvPr>
          <p:cNvSpPr>
            <a:spLocks noGrp="1"/>
          </p:cNvSpPr>
          <p:nvPr>
            <p:ph idx="1"/>
          </p:nvPr>
        </p:nvSpPr>
        <p:spPr/>
        <p:txBody>
          <a:bodyPr>
            <a:normAutofit/>
          </a:bodyPr>
          <a:lstStyle/>
          <a:p>
            <a:pPr marL="0" indent="0">
              <a:buNone/>
            </a:pPr>
            <a:r>
              <a:rPr lang="en-US" sz="2800" kern="1200" dirty="0"/>
              <a:t>Goal: recapitulate bS21-2 control of protein synthesis </a:t>
            </a:r>
            <a:r>
              <a:rPr lang="en-US" sz="2800" i="1" kern="1200" dirty="0"/>
              <a:t>in vitro</a:t>
            </a:r>
            <a:endParaRPr lang="en-US" i="1" dirty="0"/>
          </a:p>
          <a:p>
            <a:pPr marL="285750" indent="-285750">
              <a:buFont typeface="Arial" panose="020B0604020202020204" pitchFamily="34" charset="0"/>
              <a:buChar char="•"/>
            </a:pPr>
            <a:r>
              <a:rPr lang="en-US" dirty="0" err="1"/>
              <a:t>SpectraMax</a:t>
            </a:r>
            <a:r>
              <a:rPr lang="en-US" dirty="0"/>
              <a:t> plate reader in INBRE broken</a:t>
            </a:r>
          </a:p>
          <a:p>
            <a:pPr marL="285750" indent="-285750">
              <a:buFont typeface="Arial" panose="020B0604020202020204" pitchFamily="34" charset="0"/>
              <a:buChar char="•"/>
            </a:pPr>
            <a:r>
              <a:rPr lang="en-US" dirty="0"/>
              <a:t>Ramsey lab moving to CBLS</a:t>
            </a:r>
          </a:p>
          <a:p>
            <a:pPr marL="285750" indent="-285750">
              <a:buFont typeface="Arial" panose="020B0604020202020204" pitchFamily="34" charset="0"/>
              <a:buChar char="•"/>
            </a:pPr>
            <a:r>
              <a:rPr lang="en-US" dirty="0"/>
              <a:t>Testing plate readers in Matthew Ramsey and </a:t>
            </a:r>
            <a:r>
              <a:rPr lang="en-US" dirty="0" err="1"/>
              <a:t>Camberg</a:t>
            </a:r>
            <a:r>
              <a:rPr lang="en-US" dirty="0"/>
              <a:t> labs</a:t>
            </a:r>
          </a:p>
          <a:p>
            <a:pPr marL="742950" lvl="1" indent="-285750">
              <a:buFont typeface="Arial" panose="020B0604020202020204" pitchFamily="34" charset="0"/>
              <a:buChar char="•"/>
            </a:pPr>
            <a:r>
              <a:rPr lang="en-US" dirty="0"/>
              <a:t>Fluorescence</a:t>
            </a:r>
          </a:p>
          <a:p>
            <a:pPr marL="742950" lvl="1" indent="-285750">
              <a:buFont typeface="Arial" panose="020B0604020202020204" pitchFamily="34" charset="0"/>
              <a:buChar char="•"/>
            </a:pPr>
            <a:r>
              <a:rPr lang="en-US" dirty="0"/>
              <a:t>Luminescence</a:t>
            </a:r>
          </a:p>
          <a:p>
            <a:endParaRPr lang="en-US" dirty="0"/>
          </a:p>
        </p:txBody>
      </p:sp>
      <p:pic>
        <p:nvPicPr>
          <p:cNvPr id="3" name="Google Shape;517;g25b60ec0d01_0_19">
            <a:extLst>
              <a:ext uri="{FF2B5EF4-FFF2-40B4-BE49-F238E27FC236}">
                <a16:creationId xmlns:a16="http://schemas.microsoft.com/office/drawing/2014/main" id="{1184866E-5D0C-FD68-B227-DE1D900E1990}"/>
              </a:ext>
            </a:extLst>
          </p:cNvPr>
          <p:cNvPicPr preferRelativeResize="0"/>
          <p:nvPr/>
        </p:nvPicPr>
        <p:blipFill rotWithShape="1">
          <a:blip r:embed="rId3">
            <a:alphaModFix/>
          </a:blip>
          <a:srcRect l="63775" t="61134" r="16752" b="13238"/>
          <a:stretch/>
        </p:blipFill>
        <p:spPr>
          <a:xfrm>
            <a:off x="358451" y="268255"/>
            <a:ext cx="1406850" cy="1157174"/>
          </a:xfrm>
          <a:prstGeom prst="rect">
            <a:avLst/>
          </a:prstGeom>
          <a:noFill/>
          <a:ln>
            <a:noFill/>
          </a:ln>
        </p:spPr>
      </p:pic>
      <p:sp>
        <p:nvSpPr>
          <p:cNvPr id="9" name="Title 8">
            <a:extLst>
              <a:ext uri="{FF2B5EF4-FFF2-40B4-BE49-F238E27FC236}">
                <a16:creationId xmlns:a16="http://schemas.microsoft.com/office/drawing/2014/main" id="{15F25DD4-93FD-DA1D-8434-759B7329DDB0}"/>
              </a:ext>
            </a:extLst>
          </p:cNvPr>
          <p:cNvSpPr>
            <a:spLocks noGrp="1"/>
          </p:cNvSpPr>
          <p:nvPr>
            <p:ph type="title"/>
          </p:nvPr>
        </p:nvSpPr>
        <p:spPr>
          <a:xfrm>
            <a:off x="1765300" y="553616"/>
            <a:ext cx="2427494" cy="1757505"/>
          </a:xfrm>
        </p:spPr>
        <p:txBody>
          <a:bodyPr/>
          <a:lstStyle/>
          <a:p>
            <a:r>
              <a:rPr lang="en-US" dirty="0"/>
              <a:t>Plate Reader</a:t>
            </a:r>
          </a:p>
        </p:txBody>
      </p:sp>
      <p:sp>
        <p:nvSpPr>
          <p:cNvPr id="11" name="Text Placeholder 10">
            <a:extLst>
              <a:ext uri="{FF2B5EF4-FFF2-40B4-BE49-F238E27FC236}">
                <a16:creationId xmlns:a16="http://schemas.microsoft.com/office/drawing/2014/main" id="{0FFA2BCA-3A54-B983-17D9-FC5845B13C2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93347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D68893-BFC8-736E-146F-A6FEE01E1953}"/>
              </a:ext>
            </a:extLst>
          </p:cNvPr>
          <p:cNvSpPr>
            <a:spLocks noGrp="1"/>
          </p:cNvSpPr>
          <p:nvPr>
            <p:ph type="title"/>
          </p:nvPr>
        </p:nvSpPr>
        <p:spPr/>
        <p:txBody>
          <a:bodyPr/>
          <a:lstStyle/>
          <a:p>
            <a:r>
              <a:rPr lang="en-US" dirty="0"/>
              <a:t>Preliminary Data for </a:t>
            </a:r>
            <a:r>
              <a:rPr lang="en-US" dirty="0" err="1"/>
              <a:t>LanYFP</a:t>
            </a:r>
            <a:r>
              <a:rPr lang="en-US" dirty="0"/>
              <a:t> </a:t>
            </a:r>
            <a:r>
              <a:rPr lang="en-US" i="1" dirty="0"/>
              <a:t>in vivo</a:t>
            </a:r>
          </a:p>
        </p:txBody>
      </p:sp>
      <p:graphicFrame>
        <p:nvGraphicFramePr>
          <p:cNvPr id="9" name="Content Placeholder 8">
            <a:extLst>
              <a:ext uri="{FF2B5EF4-FFF2-40B4-BE49-F238E27FC236}">
                <a16:creationId xmlns:a16="http://schemas.microsoft.com/office/drawing/2014/main" id="{F69E7AA8-7793-4BC0-8B82-E489341A8E59}"/>
              </a:ext>
            </a:extLst>
          </p:cNvPr>
          <p:cNvGraphicFramePr>
            <a:graphicFrameLocks noGrp="1"/>
          </p:cNvGraphicFramePr>
          <p:nvPr>
            <p:ph idx="1"/>
            <p:extLst>
              <p:ext uri="{D42A27DB-BD31-4B8C-83A1-F6EECF244321}">
                <p14:modId xmlns:p14="http://schemas.microsoft.com/office/powerpoint/2010/main" val="1541183741"/>
              </p:ext>
            </p:extLst>
          </p:nvPr>
        </p:nvGraphicFramePr>
        <p:xfrm>
          <a:off x="612775" y="1716088"/>
          <a:ext cx="10653713" cy="4592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897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D68893-BFC8-736E-146F-A6FEE01E1953}"/>
              </a:ext>
            </a:extLst>
          </p:cNvPr>
          <p:cNvSpPr>
            <a:spLocks noGrp="1"/>
          </p:cNvSpPr>
          <p:nvPr>
            <p:ph type="title"/>
          </p:nvPr>
        </p:nvSpPr>
        <p:spPr/>
        <p:txBody>
          <a:bodyPr/>
          <a:lstStyle/>
          <a:p>
            <a:r>
              <a:rPr lang="en-US" dirty="0"/>
              <a:t>Preliminary Data for </a:t>
            </a:r>
            <a:r>
              <a:rPr lang="en-US" dirty="0" err="1"/>
              <a:t>iLov</a:t>
            </a:r>
            <a:r>
              <a:rPr lang="en-US" dirty="0"/>
              <a:t> </a:t>
            </a:r>
            <a:r>
              <a:rPr lang="en-US" i="1" dirty="0"/>
              <a:t>in vivo</a:t>
            </a:r>
            <a:endParaRPr lang="en-US" dirty="0"/>
          </a:p>
        </p:txBody>
      </p:sp>
      <p:graphicFrame>
        <p:nvGraphicFramePr>
          <p:cNvPr id="9" name="Content Placeholder 8">
            <a:extLst>
              <a:ext uri="{FF2B5EF4-FFF2-40B4-BE49-F238E27FC236}">
                <a16:creationId xmlns:a16="http://schemas.microsoft.com/office/drawing/2014/main" id="{D82B5473-18CB-AB31-7348-0EEDDAD27326}"/>
              </a:ext>
            </a:extLst>
          </p:cNvPr>
          <p:cNvGraphicFramePr>
            <a:graphicFrameLocks noGrp="1"/>
          </p:cNvGraphicFramePr>
          <p:nvPr>
            <p:ph idx="1"/>
          </p:nvPr>
        </p:nvGraphicFramePr>
        <p:xfrm>
          <a:off x="612775" y="1716088"/>
          <a:ext cx="10653713" cy="4592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8691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1240-DD76-2672-C129-29F9768B7D7A}"/>
              </a:ext>
            </a:extLst>
          </p:cNvPr>
          <p:cNvSpPr>
            <a:spLocks noGrp="1"/>
          </p:cNvSpPr>
          <p:nvPr>
            <p:ph type="title"/>
          </p:nvPr>
        </p:nvSpPr>
        <p:spPr>
          <a:xfrm>
            <a:off x="614680" y="548640"/>
            <a:ext cx="3888896" cy="1648718"/>
          </a:xfrm>
        </p:spPr>
        <p:txBody>
          <a:bodyPr anchor="t">
            <a:normAutofit/>
          </a:bodyPr>
          <a:lstStyle/>
          <a:p>
            <a:r>
              <a:rPr lang="en-US" dirty="0"/>
              <a:t>Previous Results</a:t>
            </a:r>
          </a:p>
        </p:txBody>
      </p:sp>
      <p:sp>
        <p:nvSpPr>
          <p:cNvPr id="3" name="Content Placeholder 2">
            <a:extLst>
              <a:ext uri="{FF2B5EF4-FFF2-40B4-BE49-F238E27FC236}">
                <a16:creationId xmlns:a16="http://schemas.microsoft.com/office/drawing/2014/main" id="{26E5906E-3A2C-6A00-417A-1E66DCA3DDF6}"/>
              </a:ext>
            </a:extLst>
          </p:cNvPr>
          <p:cNvSpPr>
            <a:spLocks noGrp="1"/>
          </p:cNvSpPr>
          <p:nvPr>
            <p:ph idx="1"/>
          </p:nvPr>
        </p:nvSpPr>
        <p:spPr>
          <a:xfrm>
            <a:off x="614680" y="2316481"/>
            <a:ext cx="3568818" cy="3860482"/>
          </a:xfrm>
        </p:spPr>
        <p:txBody>
          <a:bodyPr>
            <a:normAutofit/>
          </a:bodyPr>
          <a:lstStyle/>
          <a:p>
            <a:pPr marL="0" indent="0">
              <a:lnSpc>
                <a:spcPct val="110000"/>
              </a:lnSpc>
              <a:buNone/>
            </a:pPr>
            <a:r>
              <a:rPr lang="en-US" sz="1800" b="1" dirty="0"/>
              <a:t>Preliminary Findings</a:t>
            </a:r>
          </a:p>
          <a:p>
            <a:pPr>
              <a:lnSpc>
                <a:spcPct val="110000"/>
              </a:lnSpc>
            </a:pPr>
            <a:r>
              <a:rPr lang="en-US" sz="1800" b="0" i="0" u="none" strike="noStrike" baseline="0" dirty="0"/>
              <a:t>In cells without bS21-2, translation of mRNAs with the </a:t>
            </a:r>
            <a:r>
              <a:rPr lang="en-US" sz="1800" b="0" i="1" u="none" strike="noStrike" baseline="0" dirty="0" err="1"/>
              <a:t>pdpA</a:t>
            </a:r>
            <a:r>
              <a:rPr lang="en-US" sz="1800" b="0" i="0" u="none" strike="noStrike" baseline="0" dirty="0"/>
              <a:t> 5´ UTR is reduced.</a:t>
            </a:r>
          </a:p>
          <a:p>
            <a:pPr>
              <a:lnSpc>
                <a:spcPct val="110000"/>
              </a:lnSpc>
            </a:pPr>
            <a:r>
              <a:rPr lang="en-US" sz="1800" b="0" i="0" u="none" strike="noStrike" baseline="0" dirty="0"/>
              <a:t>Introduction of an ideal Shine-Dalgarno sequence negates the positive effect of bS21-2 on translation.</a:t>
            </a:r>
          </a:p>
          <a:p>
            <a:pPr>
              <a:lnSpc>
                <a:spcPct val="110000"/>
              </a:lnSpc>
            </a:pPr>
            <a:r>
              <a:rPr lang="en-US" sz="1800" dirty="0"/>
              <a:t>T</a:t>
            </a:r>
            <a:r>
              <a:rPr lang="en-US" sz="1800" b="0" i="0" u="none" strike="noStrike" baseline="0" dirty="0"/>
              <a:t>hese observations were made in the </a:t>
            </a:r>
            <a:r>
              <a:rPr lang="en-US" sz="1800" b="0" i="1" u="none" strike="noStrike" baseline="0" dirty="0"/>
              <a:t>in vivo </a:t>
            </a:r>
            <a:r>
              <a:rPr lang="en-US" sz="1800" b="0" i="0" u="none" strike="noStrike" baseline="0" dirty="0"/>
              <a:t>system of </a:t>
            </a:r>
            <a:r>
              <a:rPr lang="en-US" sz="1800" b="0" i="1" u="none" strike="noStrike" baseline="0" dirty="0"/>
              <a:t>F. tularensis </a:t>
            </a:r>
            <a:r>
              <a:rPr lang="en-US" sz="1800" b="0" i="0" u="none" strike="noStrike" baseline="0" dirty="0"/>
              <a:t>cells.</a:t>
            </a:r>
            <a:endParaRPr lang="en-US" sz="1800" dirty="0"/>
          </a:p>
        </p:txBody>
      </p:sp>
      <p:sp>
        <p:nvSpPr>
          <p:cNvPr id="16" name="Date Placeholder 14">
            <a:extLst>
              <a:ext uri="{FF2B5EF4-FFF2-40B4-BE49-F238E27FC236}">
                <a16:creationId xmlns:a16="http://schemas.microsoft.com/office/drawing/2014/main" id="{3CCAB4BC-E2BC-1372-D87E-83E08DB16AB4}"/>
              </a:ext>
            </a:extLst>
          </p:cNvPr>
          <p:cNvSpPr>
            <a:spLocks noGrp="1"/>
          </p:cNvSpPr>
          <p:nvPr>
            <p:ph type="dt" sz="half" idx="10"/>
          </p:nvPr>
        </p:nvSpPr>
        <p:spPr>
          <a:xfrm>
            <a:off x="137160" y="6453002"/>
            <a:ext cx="3494314" cy="365125"/>
          </a:xfrm>
        </p:spPr>
        <p:txBody>
          <a:bodyPr/>
          <a:lstStyle/>
          <a:p>
            <a:pPr>
              <a:spcAft>
                <a:spcPts val="600"/>
              </a:spcAft>
            </a:pPr>
            <a:fld id="{80428FB3-F247-4F4F-8D7A-25F94E34D64F}" type="datetime1">
              <a:rPr lang="en-US" smtClean="0"/>
              <a:pPr>
                <a:spcAft>
                  <a:spcPts val="600"/>
                </a:spcAft>
              </a:pPr>
              <a:t>8/14/2023</a:t>
            </a:fld>
            <a:endParaRPr lang="en-US"/>
          </a:p>
        </p:txBody>
      </p:sp>
      <p:pic>
        <p:nvPicPr>
          <p:cNvPr id="5" name="Picture 4" descr="A diagram of dna sequence&#10;&#10;Description automatically generated">
            <a:extLst>
              <a:ext uri="{FF2B5EF4-FFF2-40B4-BE49-F238E27FC236}">
                <a16:creationId xmlns:a16="http://schemas.microsoft.com/office/drawing/2014/main" id="{B8BD09C1-5CCC-F141-EF0E-161C5E496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755" y="2167397"/>
            <a:ext cx="6776145" cy="2541052"/>
          </a:xfrm>
          <a:prstGeom prst="rect">
            <a:avLst/>
          </a:prstGeom>
          <a:noFill/>
        </p:spPr>
      </p:pic>
      <p:sp>
        <p:nvSpPr>
          <p:cNvPr id="17" name="Footer Placeholder 15">
            <a:extLst>
              <a:ext uri="{FF2B5EF4-FFF2-40B4-BE49-F238E27FC236}">
                <a16:creationId xmlns:a16="http://schemas.microsoft.com/office/drawing/2014/main" id="{ECCF5871-E347-6A2B-CA34-7B3C5059C9FF}"/>
              </a:ext>
            </a:extLst>
          </p:cNvPr>
          <p:cNvSpPr>
            <a:spLocks noGrp="1"/>
          </p:cNvSpPr>
          <p:nvPr>
            <p:ph type="ftr" sz="quarter" idx="11"/>
          </p:nvPr>
        </p:nvSpPr>
        <p:spPr>
          <a:xfrm>
            <a:off x="8876521" y="6453002"/>
            <a:ext cx="2805405" cy="365125"/>
          </a:xfrm>
        </p:spPr>
        <p:txBody>
          <a:bodyPr/>
          <a:lstStyle/>
          <a:p>
            <a:pPr>
              <a:spcAft>
                <a:spcPts val="600"/>
              </a:spcAft>
            </a:pPr>
            <a:r>
              <a:rPr lang="en-US"/>
              <a:t>Sample Footer Text</a:t>
            </a:r>
          </a:p>
        </p:txBody>
      </p:sp>
      <p:sp>
        <p:nvSpPr>
          <p:cNvPr id="18" name="Slide Number Placeholder 16">
            <a:extLst>
              <a:ext uri="{FF2B5EF4-FFF2-40B4-BE49-F238E27FC236}">
                <a16:creationId xmlns:a16="http://schemas.microsoft.com/office/drawing/2014/main" id="{B2EABF23-AD68-813D-C200-7F5F0874C54C}"/>
              </a:ext>
            </a:extLst>
          </p:cNvPr>
          <p:cNvSpPr>
            <a:spLocks noGrp="1"/>
          </p:cNvSpPr>
          <p:nvPr>
            <p:ph type="sldNum" sz="quarter" idx="12"/>
          </p:nvPr>
        </p:nvSpPr>
        <p:spPr>
          <a:xfrm>
            <a:off x="11632162" y="6453002"/>
            <a:ext cx="429207" cy="365125"/>
          </a:xfrm>
        </p:spPr>
        <p:txBody>
          <a:bodyPr/>
          <a:lstStyle/>
          <a:p>
            <a:pPr>
              <a:spcAft>
                <a:spcPts val="600"/>
              </a:spcAft>
            </a:pPr>
            <a:fld id="{6F391B04-159E-4284-919C-20BE23D169A4}" type="slidenum">
              <a:rPr lang="en-US" smtClean="0"/>
              <a:pPr>
                <a:spcAft>
                  <a:spcPts val="600"/>
                </a:spcAft>
              </a:pPr>
              <a:t>24</a:t>
            </a:fld>
            <a:endParaRPr lang="en-US"/>
          </a:p>
        </p:txBody>
      </p:sp>
    </p:spTree>
    <p:extLst>
      <p:ext uri="{BB962C8B-B14F-4D97-AF65-F5344CB8AC3E}">
        <p14:creationId xmlns:p14="http://schemas.microsoft.com/office/powerpoint/2010/main" val="3132994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5C29-287D-C66D-1DAA-C3FEF1758C9D}"/>
              </a:ext>
            </a:extLst>
          </p:cNvPr>
          <p:cNvSpPr>
            <a:spLocks noGrp="1"/>
          </p:cNvSpPr>
          <p:nvPr>
            <p:ph type="title"/>
          </p:nvPr>
        </p:nvSpPr>
        <p:spPr>
          <a:xfrm>
            <a:off x="624668" y="1008049"/>
            <a:ext cx="4681506" cy="1608479"/>
          </a:xfrm>
        </p:spPr>
        <p:txBody>
          <a:bodyPr anchor="b">
            <a:normAutofit/>
          </a:bodyPr>
          <a:lstStyle/>
          <a:p>
            <a:r>
              <a:rPr lang="en-US" dirty="0"/>
              <a:t>In Vitro Replication and Methodology</a:t>
            </a:r>
          </a:p>
        </p:txBody>
      </p:sp>
      <p:sp>
        <p:nvSpPr>
          <p:cNvPr id="3" name="Content Placeholder 2">
            <a:extLst>
              <a:ext uri="{FF2B5EF4-FFF2-40B4-BE49-F238E27FC236}">
                <a16:creationId xmlns:a16="http://schemas.microsoft.com/office/drawing/2014/main" id="{1A8E08CF-B51D-11FB-6C5E-37964BCA4D23}"/>
              </a:ext>
            </a:extLst>
          </p:cNvPr>
          <p:cNvSpPr>
            <a:spLocks noGrp="1"/>
          </p:cNvSpPr>
          <p:nvPr>
            <p:ph idx="1"/>
          </p:nvPr>
        </p:nvSpPr>
        <p:spPr>
          <a:xfrm>
            <a:off x="624668" y="2770887"/>
            <a:ext cx="4681506" cy="3187274"/>
          </a:xfrm>
        </p:spPr>
        <p:txBody>
          <a:bodyPr>
            <a:normAutofit/>
          </a:bodyPr>
          <a:lstStyle/>
          <a:p>
            <a:r>
              <a:rPr lang="en-US" sz="1800" b="0" i="0" u="none" strike="noStrike" baseline="0" dirty="0"/>
              <a:t>Using an in vitro translation kit.</a:t>
            </a:r>
          </a:p>
          <a:p>
            <a:r>
              <a:rPr lang="en-US" sz="1800" b="0" i="0" u="none" strike="noStrike" baseline="0" dirty="0"/>
              <a:t>Introducing a plasmid with modified 5´ UTR of </a:t>
            </a:r>
            <a:r>
              <a:rPr lang="en-US" sz="1800" b="0" i="1" u="none" strike="noStrike" baseline="0" dirty="0" err="1"/>
              <a:t>pdpA</a:t>
            </a:r>
            <a:r>
              <a:rPr lang="en-US" sz="1800" b="0" i="0" u="none" strike="noStrike" baseline="0" dirty="0"/>
              <a:t> fused to a reporter gene.</a:t>
            </a:r>
          </a:p>
          <a:p>
            <a:r>
              <a:rPr lang="en-US" sz="1800" b="0" i="0" u="none" strike="noStrike" baseline="0" dirty="0"/>
              <a:t>Including </a:t>
            </a:r>
            <a:r>
              <a:rPr lang="en-US" sz="1800" b="0" i="1" u="none" strike="noStrike" baseline="0" dirty="0"/>
              <a:t>F. tularensis </a:t>
            </a:r>
            <a:r>
              <a:rPr lang="en-US" sz="1800" b="0" i="0" u="none" strike="noStrike" baseline="0" dirty="0"/>
              <a:t>ribosomes.</a:t>
            </a:r>
          </a:p>
          <a:p>
            <a:r>
              <a:rPr lang="en-US" sz="1800" dirty="0"/>
              <a:t>T</a:t>
            </a:r>
            <a:r>
              <a:rPr lang="en-US" sz="1800" b="0" i="0" u="none" strike="noStrike" baseline="0" dirty="0"/>
              <a:t>his approach will help identify the minimal components necessary for bS21-2 regulation.</a:t>
            </a:r>
            <a:endParaRPr lang="en-US" sz="1800" dirty="0"/>
          </a:p>
        </p:txBody>
      </p:sp>
      <p:sp>
        <p:nvSpPr>
          <p:cNvPr id="15" name="Date Placeholder 14">
            <a:extLst>
              <a:ext uri="{FF2B5EF4-FFF2-40B4-BE49-F238E27FC236}">
                <a16:creationId xmlns:a16="http://schemas.microsoft.com/office/drawing/2014/main" id="{A8062547-FA7D-3B7E-656B-0D131A24EFBD}"/>
              </a:ext>
            </a:extLst>
          </p:cNvPr>
          <p:cNvSpPr>
            <a:spLocks noGrp="1"/>
          </p:cNvSpPr>
          <p:nvPr>
            <p:ph type="dt" sz="half" idx="10"/>
          </p:nvPr>
        </p:nvSpPr>
        <p:spPr>
          <a:xfrm>
            <a:off x="137160" y="6453002"/>
            <a:ext cx="3494314" cy="365125"/>
          </a:xfrm>
        </p:spPr>
        <p:txBody>
          <a:bodyPr/>
          <a:lstStyle/>
          <a:p>
            <a:pPr>
              <a:spcAft>
                <a:spcPts val="600"/>
              </a:spcAft>
            </a:pPr>
            <a:fld id="{0E82F3DB-E9CF-4A0D-97DB-429A4938F9A7}" type="datetime1">
              <a:rPr lang="en-US" smtClean="0"/>
              <a:pPr>
                <a:spcAft>
                  <a:spcPts val="600"/>
                </a:spcAft>
              </a:pPr>
              <a:t>8/14/2023</a:t>
            </a:fld>
            <a:endParaRPr lang="en-US"/>
          </a:p>
        </p:txBody>
      </p:sp>
      <p:pic>
        <p:nvPicPr>
          <p:cNvPr id="4" name="Google Shape;523;g25b60ec0d01_0_29">
            <a:extLst>
              <a:ext uri="{FF2B5EF4-FFF2-40B4-BE49-F238E27FC236}">
                <a16:creationId xmlns:a16="http://schemas.microsoft.com/office/drawing/2014/main" id="{7D3B1501-DEC2-34A2-0587-FFDAE5C71C62}"/>
              </a:ext>
            </a:extLst>
          </p:cNvPr>
          <p:cNvPicPr preferRelativeResize="0"/>
          <p:nvPr/>
        </p:nvPicPr>
        <p:blipFill>
          <a:blip r:embed="rId2"/>
          <a:stretch>
            <a:fillRect/>
          </a:stretch>
        </p:blipFill>
        <p:spPr>
          <a:xfrm>
            <a:off x="6096000" y="1669162"/>
            <a:ext cx="5676901" cy="3548062"/>
          </a:xfrm>
          <a:prstGeom prst="rect">
            <a:avLst/>
          </a:prstGeom>
          <a:noFill/>
          <a:ln>
            <a:noFill/>
          </a:ln>
        </p:spPr>
      </p:pic>
      <p:sp>
        <p:nvSpPr>
          <p:cNvPr id="16" name="Footer Placeholder 15">
            <a:extLst>
              <a:ext uri="{FF2B5EF4-FFF2-40B4-BE49-F238E27FC236}">
                <a16:creationId xmlns:a16="http://schemas.microsoft.com/office/drawing/2014/main" id="{AF770680-6B2E-1ADA-2A80-3DD4A8FA2058}"/>
              </a:ext>
            </a:extLst>
          </p:cNvPr>
          <p:cNvSpPr>
            <a:spLocks noGrp="1"/>
          </p:cNvSpPr>
          <p:nvPr>
            <p:ph type="ftr" sz="quarter" idx="11"/>
          </p:nvPr>
        </p:nvSpPr>
        <p:spPr>
          <a:xfrm>
            <a:off x="8876521" y="6453002"/>
            <a:ext cx="2805405" cy="365125"/>
          </a:xfrm>
        </p:spPr>
        <p:txBody>
          <a:bodyPr/>
          <a:lstStyle/>
          <a:p>
            <a:pPr>
              <a:spcAft>
                <a:spcPts val="600"/>
              </a:spcAft>
            </a:pPr>
            <a:r>
              <a:rPr lang="en-US"/>
              <a:t>Sample Footer Text</a:t>
            </a:r>
          </a:p>
        </p:txBody>
      </p:sp>
      <p:sp>
        <p:nvSpPr>
          <p:cNvPr id="17" name="Slide Number Placeholder 16">
            <a:extLst>
              <a:ext uri="{FF2B5EF4-FFF2-40B4-BE49-F238E27FC236}">
                <a16:creationId xmlns:a16="http://schemas.microsoft.com/office/drawing/2014/main" id="{348C26CB-6CFC-C07D-B7F4-AF12EC31552C}"/>
              </a:ext>
            </a:extLst>
          </p:cNvPr>
          <p:cNvSpPr>
            <a:spLocks noGrp="1"/>
          </p:cNvSpPr>
          <p:nvPr>
            <p:ph type="sldNum" sz="quarter" idx="12"/>
          </p:nvPr>
        </p:nvSpPr>
        <p:spPr>
          <a:xfrm>
            <a:off x="11632162" y="6453002"/>
            <a:ext cx="429207" cy="365125"/>
          </a:xfrm>
        </p:spPr>
        <p:txBody>
          <a:bodyPr/>
          <a:lstStyle/>
          <a:p>
            <a:pPr>
              <a:spcAft>
                <a:spcPts val="600"/>
              </a:spcAft>
            </a:pPr>
            <a:fld id="{6F391B04-159E-4284-919C-20BE23D169A4}" type="slidenum">
              <a:rPr lang="en-US" smtClean="0"/>
              <a:pPr>
                <a:spcAft>
                  <a:spcPts val="600"/>
                </a:spcAft>
              </a:pPr>
              <a:t>25</a:t>
            </a:fld>
            <a:endParaRPr lang="en-US"/>
          </a:p>
        </p:txBody>
      </p:sp>
    </p:spTree>
    <p:extLst>
      <p:ext uri="{BB962C8B-B14F-4D97-AF65-F5344CB8AC3E}">
        <p14:creationId xmlns:p14="http://schemas.microsoft.com/office/powerpoint/2010/main" val="309331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D45D-721D-4DCA-2901-CE12E810401B}"/>
              </a:ext>
            </a:extLst>
          </p:cNvPr>
          <p:cNvSpPr>
            <a:spLocks noGrp="1"/>
          </p:cNvSpPr>
          <p:nvPr>
            <p:ph type="title"/>
          </p:nvPr>
        </p:nvSpPr>
        <p:spPr/>
        <p:txBody>
          <a:bodyPr/>
          <a:lstStyle/>
          <a:p>
            <a:r>
              <a:rPr lang="en-US" dirty="0"/>
              <a:t>Plasmid Modification and Ideal Shine-Dalgarno</a:t>
            </a:r>
          </a:p>
        </p:txBody>
      </p:sp>
      <p:sp>
        <p:nvSpPr>
          <p:cNvPr id="3" name="Content Placeholder 2">
            <a:extLst>
              <a:ext uri="{FF2B5EF4-FFF2-40B4-BE49-F238E27FC236}">
                <a16:creationId xmlns:a16="http://schemas.microsoft.com/office/drawing/2014/main" id="{40C073EE-CC5A-DF08-229E-775D9EAC4E9F}"/>
              </a:ext>
            </a:extLst>
          </p:cNvPr>
          <p:cNvSpPr>
            <a:spLocks noGrp="1"/>
          </p:cNvSpPr>
          <p:nvPr>
            <p:ph idx="1"/>
          </p:nvPr>
        </p:nvSpPr>
        <p:spPr/>
        <p:txBody>
          <a:bodyPr/>
          <a:lstStyle/>
          <a:p>
            <a:pPr algn="l"/>
            <a:r>
              <a:rPr lang="en-US" sz="1800" b="0" i="0" u="none" strike="noStrike" baseline="0" dirty="0">
                <a:latin typeface="LiberationSans"/>
              </a:rPr>
              <a:t>Discuss the plasmid design that enables modification of 5´ UTRs.</a:t>
            </a:r>
          </a:p>
          <a:p>
            <a:pPr algn="l"/>
            <a:r>
              <a:rPr lang="en-US" sz="1800" b="0" i="0" u="none" strike="noStrike" baseline="0" dirty="0">
                <a:latin typeface="LiberationSans"/>
              </a:rPr>
              <a:t>Explain the rationale behind modifying the </a:t>
            </a:r>
            <a:r>
              <a:rPr lang="en-US" sz="1800" b="0" i="1" u="none" strike="noStrike" baseline="0" dirty="0" err="1">
                <a:latin typeface="LiberationSans"/>
              </a:rPr>
              <a:t>pdpA</a:t>
            </a:r>
            <a:r>
              <a:rPr lang="en-US" sz="1800" b="0" i="0" u="none" strike="noStrike" baseline="0" dirty="0">
                <a:latin typeface="LiberationSans"/>
              </a:rPr>
              <a:t> Shine-Dalgarno to an ideal sequence.</a:t>
            </a:r>
          </a:p>
          <a:p>
            <a:pPr algn="l"/>
            <a:r>
              <a:rPr lang="en-US" sz="1800" b="0" i="0" u="none" strike="noStrike" baseline="0" dirty="0">
                <a:latin typeface="LiberationSans"/>
              </a:rPr>
              <a:t>Emphasize the significance of this modification in testing the role of bS21-2 in translation regulation.</a:t>
            </a:r>
            <a:endParaRPr lang="en-US" dirty="0"/>
          </a:p>
        </p:txBody>
      </p:sp>
    </p:spTree>
    <p:extLst>
      <p:ext uri="{BB962C8B-B14F-4D97-AF65-F5344CB8AC3E}">
        <p14:creationId xmlns:p14="http://schemas.microsoft.com/office/powerpoint/2010/main" val="2598152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0A43-FE72-A1D0-05A8-1DA6983609EA}"/>
              </a:ext>
            </a:extLst>
          </p:cNvPr>
          <p:cNvSpPr>
            <a:spLocks noGrp="1"/>
          </p:cNvSpPr>
          <p:nvPr>
            <p:ph type="title"/>
          </p:nvPr>
        </p:nvSpPr>
        <p:spPr/>
        <p:txBody>
          <a:bodyPr/>
          <a:lstStyle/>
          <a:p>
            <a:r>
              <a:rPr lang="en-US" dirty="0"/>
              <a:t>Expected </a:t>
            </a:r>
            <a:r>
              <a:rPr lang="en-US" i="1" dirty="0"/>
              <a:t>in vitro</a:t>
            </a:r>
            <a:r>
              <a:rPr lang="en-US" dirty="0"/>
              <a:t> Findings</a:t>
            </a:r>
          </a:p>
        </p:txBody>
      </p:sp>
      <p:sp>
        <p:nvSpPr>
          <p:cNvPr id="3" name="Content Placeholder 2">
            <a:extLst>
              <a:ext uri="{FF2B5EF4-FFF2-40B4-BE49-F238E27FC236}">
                <a16:creationId xmlns:a16="http://schemas.microsoft.com/office/drawing/2014/main" id="{82441A4D-EC09-ECF7-E3F8-96FF1EAD3B19}"/>
              </a:ext>
            </a:extLst>
          </p:cNvPr>
          <p:cNvSpPr>
            <a:spLocks noGrp="1"/>
          </p:cNvSpPr>
          <p:nvPr>
            <p:ph idx="1"/>
          </p:nvPr>
        </p:nvSpPr>
        <p:spPr/>
        <p:txBody>
          <a:bodyPr/>
          <a:lstStyle/>
          <a:p>
            <a:pPr algn="l"/>
            <a:r>
              <a:rPr lang="en-US" sz="1800" b="0" i="0" u="none" strike="noStrike" baseline="0" dirty="0">
                <a:latin typeface="LiberationSans"/>
              </a:rPr>
              <a:t>We anticipate that the regulatory effects of bS21-2 will disappear.</a:t>
            </a:r>
          </a:p>
          <a:p>
            <a:pPr algn="l"/>
            <a:r>
              <a:rPr lang="en-US" sz="1800" b="0" i="0" u="none" strike="noStrike" baseline="0" dirty="0">
                <a:latin typeface="LiberationSans"/>
              </a:rPr>
              <a:t>Learn more about the relationship between 5´ UTR sequences and bS21-2 regulation.</a:t>
            </a:r>
            <a:endParaRPr lang="en-US" dirty="0"/>
          </a:p>
        </p:txBody>
      </p:sp>
    </p:spTree>
    <p:extLst>
      <p:ext uri="{BB962C8B-B14F-4D97-AF65-F5344CB8AC3E}">
        <p14:creationId xmlns:p14="http://schemas.microsoft.com/office/powerpoint/2010/main" val="149939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20C4-9F31-B9ED-8B65-5BCE9B841521}"/>
              </a:ext>
            </a:extLst>
          </p:cNvPr>
          <p:cNvSpPr>
            <a:spLocks noGrp="1"/>
          </p:cNvSpPr>
          <p:nvPr>
            <p:ph type="title"/>
          </p:nvPr>
        </p:nvSpPr>
        <p:spPr/>
        <p:txBody>
          <a:bodyPr/>
          <a:lstStyle/>
          <a:p>
            <a:r>
              <a:rPr lang="en-US" dirty="0"/>
              <a:t>Implications and Future Directions</a:t>
            </a:r>
          </a:p>
        </p:txBody>
      </p:sp>
      <p:sp>
        <p:nvSpPr>
          <p:cNvPr id="3" name="Content Placeholder 2">
            <a:extLst>
              <a:ext uri="{FF2B5EF4-FFF2-40B4-BE49-F238E27FC236}">
                <a16:creationId xmlns:a16="http://schemas.microsoft.com/office/drawing/2014/main" id="{C00E5CE2-0D9E-3BF7-D10D-75AA760521A0}"/>
              </a:ext>
            </a:extLst>
          </p:cNvPr>
          <p:cNvSpPr>
            <a:spLocks noGrp="1"/>
          </p:cNvSpPr>
          <p:nvPr>
            <p:ph idx="1"/>
          </p:nvPr>
        </p:nvSpPr>
        <p:spPr/>
        <p:txBody>
          <a:bodyPr/>
          <a:lstStyle/>
          <a:p>
            <a:pPr marL="0" indent="0" algn="l">
              <a:buNone/>
            </a:pPr>
            <a:r>
              <a:rPr lang="en-US" sz="1800" b="1" i="0" u="none" strike="noStrike" baseline="0" dirty="0">
                <a:latin typeface="LiberationSans"/>
              </a:rPr>
              <a:t>Broader Implications</a:t>
            </a:r>
          </a:p>
          <a:p>
            <a:pPr algn="l"/>
            <a:r>
              <a:rPr lang="en-US" sz="1800" b="0" i="0" u="none" strike="noStrike" baseline="0" dirty="0">
                <a:latin typeface="LiberationSans"/>
              </a:rPr>
              <a:t>Advancing the understanding of gene expression regulation in </a:t>
            </a:r>
            <a:r>
              <a:rPr lang="en-US" sz="1800" b="0" i="1" u="none" strike="noStrike" baseline="0" dirty="0">
                <a:latin typeface="LiberationSans"/>
              </a:rPr>
              <a:t>F. tularensis</a:t>
            </a:r>
            <a:r>
              <a:rPr lang="en-US" sz="1800" b="0" i="0" u="none" strike="noStrike" baseline="0" dirty="0">
                <a:latin typeface="LiberationSans"/>
              </a:rPr>
              <a:t>.</a:t>
            </a:r>
          </a:p>
          <a:p>
            <a:pPr algn="l"/>
            <a:r>
              <a:rPr lang="en-US" sz="1800" b="0" i="0" u="none" strike="noStrike" baseline="0" dirty="0">
                <a:latin typeface="LiberationSans"/>
              </a:rPr>
              <a:t>Shedding light on the role of ribosomal protein bS21-2 in bacterial virulence.</a:t>
            </a:r>
          </a:p>
          <a:p>
            <a:pPr marL="0" indent="0" algn="l">
              <a:buNone/>
            </a:pPr>
            <a:r>
              <a:rPr lang="en-US" sz="1800" b="1" i="0" u="none" strike="noStrike" baseline="0" dirty="0">
                <a:latin typeface="LiberationSans"/>
              </a:rPr>
              <a:t>Possible Future Directions</a:t>
            </a:r>
          </a:p>
          <a:p>
            <a:pPr algn="l"/>
            <a:r>
              <a:rPr lang="en-US" sz="1800" b="0" i="0" u="none" strike="noStrike" baseline="0" dirty="0">
                <a:latin typeface="LiberationSans"/>
              </a:rPr>
              <a:t>Investigating other virulence genes and their regulatory mechanisms.</a:t>
            </a:r>
          </a:p>
          <a:p>
            <a:pPr algn="l"/>
            <a:r>
              <a:rPr lang="en-US" sz="1800" b="0" i="0" u="none" strike="noStrike" baseline="0" dirty="0">
                <a:latin typeface="LiberationSans"/>
              </a:rPr>
              <a:t>Exploring the applicability of these findings to other bacterial species.</a:t>
            </a:r>
            <a:endParaRPr lang="en-US" dirty="0"/>
          </a:p>
        </p:txBody>
      </p:sp>
    </p:spTree>
    <p:extLst>
      <p:ext uri="{BB962C8B-B14F-4D97-AF65-F5344CB8AC3E}">
        <p14:creationId xmlns:p14="http://schemas.microsoft.com/office/powerpoint/2010/main" val="201629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E54E-6880-B317-5E46-3DF967704B7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AF6FA84-F074-DB6D-AA9E-275779DFBCC3}"/>
              </a:ext>
            </a:extLst>
          </p:cNvPr>
          <p:cNvSpPr>
            <a:spLocks noGrp="1"/>
          </p:cNvSpPr>
          <p:nvPr>
            <p:ph idx="1"/>
          </p:nvPr>
        </p:nvSpPr>
        <p:spPr/>
        <p:txBody>
          <a:bodyPr/>
          <a:lstStyle/>
          <a:p>
            <a:pPr algn="l"/>
            <a:r>
              <a:rPr lang="en-US" sz="1800" b="0" i="0" u="none" strike="noStrike" baseline="0" dirty="0">
                <a:latin typeface="LiberationSans"/>
              </a:rPr>
              <a:t>Summarize the key points of your presentation:</a:t>
            </a:r>
          </a:p>
          <a:p>
            <a:pPr lvl="1"/>
            <a:r>
              <a:rPr lang="en-US" sz="1600" b="0" i="0" u="none" strike="noStrike" baseline="0" dirty="0">
                <a:latin typeface="LiberationSans"/>
              </a:rPr>
              <a:t>The role of ribosomal protein bS21-2 in regulating gene expression.</a:t>
            </a:r>
          </a:p>
          <a:p>
            <a:pPr lvl="1"/>
            <a:r>
              <a:rPr lang="en-US" sz="1600" b="0" i="0" u="none" strike="noStrike" baseline="0" dirty="0">
                <a:latin typeface="LiberationSans"/>
              </a:rPr>
              <a:t>The impact of 5´ UTR sequence modifications on bS21-2 regulation.</a:t>
            </a:r>
          </a:p>
          <a:p>
            <a:pPr algn="l"/>
            <a:r>
              <a:rPr lang="en-US" sz="1800" b="0" i="0" u="none" strike="noStrike" baseline="0" dirty="0">
                <a:latin typeface="LiberationSans"/>
              </a:rPr>
              <a:t>Reinforce the significance of your research in advancing the field of microbiology.</a:t>
            </a:r>
            <a:endParaRPr lang="en-US" dirty="0"/>
          </a:p>
        </p:txBody>
      </p:sp>
    </p:spTree>
    <p:extLst>
      <p:ext uri="{BB962C8B-B14F-4D97-AF65-F5344CB8AC3E}">
        <p14:creationId xmlns:p14="http://schemas.microsoft.com/office/powerpoint/2010/main" val="322093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04790E7-53A9-4430-5054-B81E155BA54F}"/>
              </a:ext>
            </a:extLst>
          </p:cNvPr>
          <p:cNvPicPr>
            <a:picLocks noChangeAspect="1"/>
          </p:cNvPicPr>
          <p:nvPr/>
        </p:nvPicPr>
        <p:blipFill>
          <a:blip r:embed="rId3"/>
          <a:stretch>
            <a:fillRect/>
          </a:stretch>
        </p:blipFill>
        <p:spPr>
          <a:xfrm rot="516889">
            <a:off x="9877373" y="1591857"/>
            <a:ext cx="1133664" cy="1330416"/>
          </a:xfrm>
          <a:prstGeom prst="rect">
            <a:avLst/>
          </a:prstGeom>
        </p:spPr>
      </p:pic>
      <p:sp>
        <p:nvSpPr>
          <p:cNvPr id="6" name="TextBox 5">
            <a:extLst>
              <a:ext uri="{FF2B5EF4-FFF2-40B4-BE49-F238E27FC236}">
                <a16:creationId xmlns:a16="http://schemas.microsoft.com/office/drawing/2014/main" id="{4F1816BF-D2C2-416A-A53D-4D7782826877}"/>
              </a:ext>
            </a:extLst>
          </p:cNvPr>
          <p:cNvSpPr txBox="1"/>
          <p:nvPr/>
        </p:nvSpPr>
        <p:spPr>
          <a:xfrm>
            <a:off x="298377" y="2694639"/>
            <a:ext cx="19621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DNA</a:t>
            </a:r>
          </a:p>
        </p:txBody>
      </p:sp>
      <p:sp>
        <p:nvSpPr>
          <p:cNvPr id="7" name="TextBox 6">
            <a:extLst>
              <a:ext uri="{FF2B5EF4-FFF2-40B4-BE49-F238E27FC236}">
                <a16:creationId xmlns:a16="http://schemas.microsoft.com/office/drawing/2014/main" id="{FE0742B2-1F70-4C06-99DA-09E23244C153}"/>
              </a:ext>
            </a:extLst>
          </p:cNvPr>
          <p:cNvSpPr txBox="1"/>
          <p:nvPr/>
        </p:nvSpPr>
        <p:spPr>
          <a:xfrm>
            <a:off x="4841082" y="2657475"/>
            <a:ext cx="19621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RNA</a:t>
            </a:r>
          </a:p>
        </p:txBody>
      </p:sp>
      <p:sp>
        <p:nvSpPr>
          <p:cNvPr id="8" name="TextBox 7">
            <a:extLst>
              <a:ext uri="{FF2B5EF4-FFF2-40B4-BE49-F238E27FC236}">
                <a16:creationId xmlns:a16="http://schemas.microsoft.com/office/drawing/2014/main" id="{2EFFBF5B-0446-47EF-99D9-7A1BEEB9EC9C}"/>
              </a:ext>
            </a:extLst>
          </p:cNvPr>
          <p:cNvSpPr txBox="1"/>
          <p:nvPr/>
        </p:nvSpPr>
        <p:spPr>
          <a:xfrm>
            <a:off x="9200358" y="2657475"/>
            <a:ext cx="268604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Calibri" panose="020F0502020204030204"/>
                <a:ea typeface="+mn-ea"/>
                <a:cs typeface="+mn-cs"/>
              </a:rPr>
              <a:t>protein</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362D5F5A-24EF-4D04-9281-16462154095F}"/>
              </a:ext>
            </a:extLst>
          </p:cNvPr>
          <p:cNvSpPr/>
          <p:nvPr/>
        </p:nvSpPr>
        <p:spPr>
          <a:xfrm>
            <a:off x="2563812" y="2843213"/>
            <a:ext cx="1962150" cy="8001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A3B77EDD-7139-4695-A3E2-6BF43F800BE3}"/>
              </a:ext>
            </a:extLst>
          </p:cNvPr>
          <p:cNvSpPr/>
          <p:nvPr/>
        </p:nvSpPr>
        <p:spPr>
          <a:xfrm>
            <a:off x="7108826" y="2811423"/>
            <a:ext cx="1785938" cy="8001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translation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21E1B85-128C-4F2C-AF7D-193F841075B5}"/>
              </a:ext>
            </a:extLst>
          </p:cNvPr>
          <p:cNvSpPr txBox="1"/>
          <p:nvPr/>
        </p:nvSpPr>
        <p:spPr>
          <a:xfrm>
            <a:off x="2573338" y="3009165"/>
            <a:ext cx="1962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transcription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6DAEADD-2C78-4915-43D2-2C0BA671396A}"/>
              </a:ext>
            </a:extLst>
          </p:cNvPr>
          <p:cNvGrpSpPr/>
          <p:nvPr/>
        </p:nvGrpSpPr>
        <p:grpSpPr>
          <a:xfrm>
            <a:off x="7235031" y="1951653"/>
            <a:ext cx="1181434" cy="836296"/>
            <a:chOff x="5051905" y="2510639"/>
            <a:chExt cx="855722" cy="607250"/>
          </a:xfrm>
        </p:grpSpPr>
        <p:sp>
          <p:nvSpPr>
            <p:cNvPr id="15" name="Oval 14">
              <a:extLst>
                <a:ext uri="{FF2B5EF4-FFF2-40B4-BE49-F238E27FC236}">
                  <a16:creationId xmlns:a16="http://schemas.microsoft.com/office/drawing/2014/main" id="{A039526E-40D4-9104-1D78-C2BC11FD371A}"/>
                </a:ext>
              </a:extLst>
            </p:cNvPr>
            <p:cNvSpPr/>
            <p:nvPr/>
          </p:nvSpPr>
          <p:spPr>
            <a:xfrm>
              <a:off x="5051905" y="2510639"/>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0390752-0515-EF88-2E37-4965DC6845DC}"/>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EE311142-CE16-C2AC-AAAA-7DE91CDFB94B}"/>
              </a:ext>
            </a:extLst>
          </p:cNvPr>
          <p:cNvGrpSpPr/>
          <p:nvPr/>
        </p:nvGrpSpPr>
        <p:grpSpPr>
          <a:xfrm>
            <a:off x="358879" y="2272569"/>
            <a:ext cx="1711269" cy="422070"/>
            <a:chOff x="366096" y="2235405"/>
            <a:chExt cx="1711269" cy="422070"/>
          </a:xfrm>
        </p:grpSpPr>
        <p:grpSp>
          <p:nvGrpSpPr>
            <p:cNvPr id="36" name="Group 35">
              <a:extLst>
                <a:ext uri="{FF2B5EF4-FFF2-40B4-BE49-F238E27FC236}">
                  <a16:creationId xmlns:a16="http://schemas.microsoft.com/office/drawing/2014/main" id="{D485B1F7-499F-6CE5-AC91-C0B67F281F7C}"/>
                </a:ext>
              </a:extLst>
            </p:cNvPr>
            <p:cNvGrpSpPr/>
            <p:nvPr/>
          </p:nvGrpSpPr>
          <p:grpSpPr>
            <a:xfrm>
              <a:off x="470371" y="2235405"/>
              <a:ext cx="527368" cy="422070"/>
              <a:chOff x="5299447" y="2480912"/>
              <a:chExt cx="796553" cy="447345"/>
            </a:xfrm>
          </p:grpSpPr>
          <p:cxnSp>
            <p:nvCxnSpPr>
              <p:cNvPr id="37" name="Straight Connector 36">
                <a:extLst>
                  <a:ext uri="{FF2B5EF4-FFF2-40B4-BE49-F238E27FC236}">
                    <a16:creationId xmlns:a16="http://schemas.microsoft.com/office/drawing/2014/main" id="{8832E417-8AD2-F813-A483-E75797E3C219}"/>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48D83B56-3A9D-6094-BCAF-2D75C918F338}"/>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40" name="Straight Connector 39">
              <a:extLst>
                <a:ext uri="{FF2B5EF4-FFF2-40B4-BE49-F238E27FC236}">
                  <a16:creationId xmlns:a16="http://schemas.microsoft.com/office/drawing/2014/main" id="{1814E462-6A0D-09CC-4B12-239E9F8B52C7}"/>
                </a:ext>
              </a:extLst>
            </p:cNvPr>
            <p:cNvCxnSpPr>
              <a:cxnSpLocks/>
            </p:cNvCxnSpPr>
            <p:nvPr/>
          </p:nvCxnSpPr>
          <p:spPr>
            <a:xfrm>
              <a:off x="366096" y="2657475"/>
              <a:ext cx="1711269"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1" name="Picture 50">
            <a:extLst>
              <a:ext uri="{FF2B5EF4-FFF2-40B4-BE49-F238E27FC236}">
                <a16:creationId xmlns:a16="http://schemas.microsoft.com/office/drawing/2014/main" id="{68259594-93F5-3DAA-DC9B-355BF7038C21}"/>
              </a:ext>
            </a:extLst>
          </p:cNvPr>
          <p:cNvPicPr>
            <a:picLocks noChangeAspect="1"/>
          </p:cNvPicPr>
          <p:nvPr/>
        </p:nvPicPr>
        <p:blipFill rotWithShape="1">
          <a:blip r:embed="rId4"/>
          <a:srcRect l="7097" t="6765"/>
          <a:stretch/>
        </p:blipFill>
        <p:spPr>
          <a:xfrm>
            <a:off x="2959510" y="2077502"/>
            <a:ext cx="920343" cy="728247"/>
          </a:xfrm>
          <a:prstGeom prst="rect">
            <a:avLst/>
          </a:prstGeom>
        </p:spPr>
      </p:pic>
      <p:sp>
        <p:nvSpPr>
          <p:cNvPr id="52" name="Freeform 192">
            <a:extLst>
              <a:ext uri="{FF2B5EF4-FFF2-40B4-BE49-F238E27FC236}">
                <a16:creationId xmlns:a16="http://schemas.microsoft.com/office/drawing/2014/main" id="{57A73DD8-02ED-746F-5686-5DA78EE54282}"/>
              </a:ext>
            </a:extLst>
          </p:cNvPr>
          <p:cNvSpPr/>
          <p:nvPr/>
        </p:nvSpPr>
        <p:spPr>
          <a:xfrm>
            <a:off x="4861101" y="2360454"/>
            <a:ext cx="1711331" cy="313834"/>
          </a:xfrm>
          <a:custGeom>
            <a:avLst/>
            <a:gdLst>
              <a:gd name="connsiteX0" fmla="*/ 0 w 3200400"/>
              <a:gd name="connsiteY0" fmla="*/ 237661 h 376138"/>
              <a:gd name="connsiteX1" fmla="*/ 840658 w 3200400"/>
              <a:gd name="connsiteY1" fmla="*/ 16435 h 376138"/>
              <a:gd name="connsiteX2" fmla="*/ 1386348 w 3200400"/>
              <a:gd name="connsiteY2" fmla="*/ 45932 h 376138"/>
              <a:gd name="connsiteX3" fmla="*/ 1932039 w 3200400"/>
              <a:gd name="connsiteY3" fmla="*/ 281906 h 376138"/>
              <a:gd name="connsiteX4" fmla="*/ 2625213 w 3200400"/>
              <a:gd name="connsiteY4" fmla="*/ 370396 h 376138"/>
              <a:gd name="connsiteX5" fmla="*/ 3200400 w 3200400"/>
              <a:gd name="connsiteY5" fmla="*/ 134422 h 37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0" h="376138">
                <a:moveTo>
                  <a:pt x="0" y="237661"/>
                </a:moveTo>
                <a:cubicBezTo>
                  <a:pt x="304800" y="143025"/>
                  <a:pt x="609600" y="48390"/>
                  <a:pt x="840658" y="16435"/>
                </a:cubicBezTo>
                <a:cubicBezTo>
                  <a:pt x="1071716" y="-15520"/>
                  <a:pt x="1204451" y="1687"/>
                  <a:pt x="1386348" y="45932"/>
                </a:cubicBezTo>
                <a:cubicBezTo>
                  <a:pt x="1568245" y="90177"/>
                  <a:pt x="1725562" y="227829"/>
                  <a:pt x="1932039" y="281906"/>
                </a:cubicBezTo>
                <a:cubicBezTo>
                  <a:pt x="2138516" y="335983"/>
                  <a:pt x="2413819" y="394977"/>
                  <a:pt x="2625213" y="370396"/>
                </a:cubicBezTo>
                <a:cubicBezTo>
                  <a:pt x="2836607" y="345815"/>
                  <a:pt x="3018503" y="240118"/>
                  <a:pt x="3200400" y="134422"/>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A568D263-084A-A63F-BCDD-3763BD01BDF2}"/>
              </a:ext>
            </a:extLst>
          </p:cNvPr>
          <p:cNvGrpSpPr/>
          <p:nvPr/>
        </p:nvGrpSpPr>
        <p:grpSpPr>
          <a:xfrm>
            <a:off x="3544887" y="3780042"/>
            <a:ext cx="6899318" cy="2507403"/>
            <a:chOff x="3544887" y="3780042"/>
            <a:chExt cx="6899318" cy="2507403"/>
          </a:xfrm>
        </p:grpSpPr>
        <p:cxnSp>
          <p:nvCxnSpPr>
            <p:cNvPr id="30" name="Straight Arrow Connector 29">
              <a:extLst>
                <a:ext uri="{FF2B5EF4-FFF2-40B4-BE49-F238E27FC236}">
                  <a16:creationId xmlns:a16="http://schemas.microsoft.com/office/drawing/2014/main" id="{0A8FBC28-3CCF-8883-8637-A03C966E50B2}"/>
                </a:ext>
              </a:extLst>
            </p:cNvPr>
            <p:cNvCxnSpPr>
              <a:cxnSpLocks/>
            </p:cNvCxnSpPr>
            <p:nvPr/>
          </p:nvCxnSpPr>
          <p:spPr>
            <a:xfrm flipH="1" flipV="1">
              <a:off x="3544887" y="3958274"/>
              <a:ext cx="1666210" cy="1385271"/>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77E46F81-BBCC-89C0-06A9-B2A337D2F484}"/>
                </a:ext>
              </a:extLst>
            </p:cNvPr>
            <p:cNvCxnSpPr>
              <a:cxnSpLocks/>
            </p:cNvCxnSpPr>
            <p:nvPr/>
          </p:nvCxnSpPr>
          <p:spPr>
            <a:xfrm flipV="1">
              <a:off x="7502013" y="3780042"/>
              <a:ext cx="252425" cy="1313068"/>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C218B46-C883-A57A-64AB-3DDAB49313E5}"/>
                </a:ext>
              </a:extLst>
            </p:cNvPr>
            <p:cNvCxnSpPr>
              <a:cxnSpLocks/>
            </p:cNvCxnSpPr>
            <p:nvPr/>
          </p:nvCxnSpPr>
          <p:spPr>
            <a:xfrm flipV="1">
              <a:off x="9200358" y="3908684"/>
              <a:ext cx="1243847" cy="1434861"/>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2C7AA689-3E31-E7C1-6610-30B3CAAA5816}"/>
                </a:ext>
              </a:extLst>
            </p:cNvPr>
            <p:cNvSpPr txBox="1"/>
            <p:nvPr/>
          </p:nvSpPr>
          <p:spPr>
            <a:xfrm>
              <a:off x="5399165" y="5179449"/>
              <a:ext cx="388097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Calibri" panose="020F0502020204030204"/>
                  <a:ea typeface="+mn-ea"/>
                  <a:cs typeface="+mn-cs"/>
                </a:rPr>
                <a:t>regulation</a:t>
              </a: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2" name="Title 11">
            <a:extLst>
              <a:ext uri="{FF2B5EF4-FFF2-40B4-BE49-F238E27FC236}">
                <a16:creationId xmlns:a16="http://schemas.microsoft.com/office/drawing/2014/main" id="{3EC7B35F-6E77-8D6F-BC4B-EAA59439E6E4}"/>
              </a:ext>
            </a:extLst>
          </p:cNvPr>
          <p:cNvSpPr>
            <a:spLocks noGrp="1"/>
          </p:cNvSpPr>
          <p:nvPr>
            <p:ph type="title"/>
          </p:nvPr>
        </p:nvSpPr>
        <p:spPr/>
        <p:txBody>
          <a:bodyPr/>
          <a:lstStyle/>
          <a:p>
            <a:r>
              <a:rPr lang="en-US" dirty="0"/>
              <a:t>Gene Regulation in Bacteria</a:t>
            </a:r>
          </a:p>
        </p:txBody>
      </p:sp>
      <p:sp>
        <p:nvSpPr>
          <p:cNvPr id="14" name="Oval 13">
            <a:extLst>
              <a:ext uri="{FF2B5EF4-FFF2-40B4-BE49-F238E27FC236}">
                <a16:creationId xmlns:a16="http://schemas.microsoft.com/office/drawing/2014/main" id="{5CFEDC6C-1C0A-7A33-637E-0A8EC0D76CD7}"/>
              </a:ext>
            </a:extLst>
          </p:cNvPr>
          <p:cNvSpPr/>
          <p:nvPr/>
        </p:nvSpPr>
        <p:spPr>
          <a:xfrm>
            <a:off x="6766818" y="1595535"/>
            <a:ext cx="2235185" cy="2584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84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p:bldP spid="5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a:xfrm>
            <a:off x="703965" y="1455576"/>
            <a:ext cx="3270787" cy="3855110"/>
          </a:xfrm>
        </p:spPr>
        <p:txBody>
          <a:bodyPr>
            <a:normAutofit/>
          </a:bodyPr>
          <a:lstStyle/>
          <a:p>
            <a:pPr marL="0" indent="0">
              <a:spcAft>
                <a:spcPts val="600"/>
              </a:spcAft>
              <a:buNone/>
            </a:pPr>
            <a:r>
              <a:rPr lang="en-US" sz="1900" dirty="0"/>
              <a:t>Dr. Kathryn Ramsey</a:t>
            </a:r>
            <a:br>
              <a:rPr lang="en-US" sz="2000" dirty="0"/>
            </a:br>
            <a:r>
              <a:rPr lang="en-US" dirty="0"/>
              <a:t>   </a:t>
            </a:r>
            <a:r>
              <a:rPr lang="en-US" sz="1700" dirty="0"/>
              <a:t>Hannah </a:t>
            </a:r>
            <a:r>
              <a:rPr lang="en-US" sz="1700" dirty="0" err="1"/>
              <a:t>Trautmann</a:t>
            </a:r>
            <a:br>
              <a:rPr lang="en-US" sz="1700" dirty="0"/>
            </a:br>
            <a:r>
              <a:rPr lang="en-US" sz="1700" dirty="0"/>
              <a:t>   Sierra Schmidt</a:t>
            </a:r>
            <a:br>
              <a:rPr lang="en-US" sz="1700" dirty="0"/>
            </a:br>
            <a:r>
              <a:rPr lang="en-US" sz="1700" dirty="0"/>
              <a:t>   Kira Bernabe</a:t>
            </a:r>
            <a:br>
              <a:rPr lang="en-US" sz="1700" dirty="0"/>
            </a:br>
            <a:r>
              <a:rPr lang="en-US" sz="1700" dirty="0"/>
              <a:t>   Sara </a:t>
            </a:r>
            <a:r>
              <a:rPr lang="en-US" sz="1700" dirty="0" err="1"/>
              <a:t>Negash</a:t>
            </a:r>
            <a:br>
              <a:rPr lang="en-US" sz="1700" dirty="0"/>
            </a:br>
            <a:r>
              <a:rPr lang="en-US" sz="1700" dirty="0"/>
              <a:t>   Aisling Macaraeg</a:t>
            </a:r>
            <a:br>
              <a:rPr lang="en-US" sz="1700" dirty="0"/>
            </a:br>
            <a:r>
              <a:rPr lang="en-US" sz="1700" dirty="0"/>
              <a:t>   Oli </a:t>
            </a:r>
            <a:r>
              <a:rPr lang="en-US" sz="1700" dirty="0" err="1"/>
              <a:t>Horyn</a:t>
            </a:r>
            <a:endParaRPr lang="en-US" sz="1700" dirty="0"/>
          </a:p>
          <a:p>
            <a:pPr>
              <a:buNone/>
            </a:pPr>
            <a:r>
              <a:rPr lang="en-US" sz="1800" dirty="0"/>
              <a:t>Dr. Steven Gregory Lab</a:t>
            </a:r>
          </a:p>
          <a:p>
            <a:pPr>
              <a:buNone/>
            </a:pPr>
            <a:r>
              <a:rPr lang="en-US" sz="1800" dirty="0"/>
              <a:t>Janet </a:t>
            </a:r>
            <a:r>
              <a:rPr lang="en-US" sz="1800" dirty="0" err="1"/>
              <a:t>Atoyan</a:t>
            </a:r>
            <a:endParaRPr lang="en-US" sz="1800" dirty="0"/>
          </a:p>
        </p:txBody>
      </p:sp>
      <p:pic>
        <p:nvPicPr>
          <p:cNvPr id="11" name="Picture 2" descr="Rhode Island Foundation">
            <a:extLst>
              <a:ext uri="{FF2B5EF4-FFF2-40B4-BE49-F238E27FC236}">
                <a16:creationId xmlns:a16="http://schemas.microsoft.com/office/drawing/2014/main" id="{34BF1955-7CB5-6D40-A98B-05AA45DF7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50" y="5952862"/>
            <a:ext cx="3160140" cy="10223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uri cels">
            <a:extLst>
              <a:ext uri="{FF2B5EF4-FFF2-40B4-BE49-F238E27FC236}">
                <a16:creationId xmlns:a16="http://schemas.microsoft.com/office/drawing/2014/main" id="{FDEACAA2-8A98-514C-87C5-92FF1F58C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360" y="5408222"/>
            <a:ext cx="1792545" cy="13550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uri pharmacy">
            <a:extLst>
              <a:ext uri="{FF2B5EF4-FFF2-40B4-BE49-F238E27FC236}">
                <a16:creationId xmlns:a16="http://schemas.microsoft.com/office/drawing/2014/main" id="{B7CE5A1C-B273-F149-A1FA-281D5A86E6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355"/>
          <a:stretch/>
        </p:blipFill>
        <p:spPr bwMode="auto">
          <a:xfrm>
            <a:off x="10399455" y="5519964"/>
            <a:ext cx="1792545" cy="13380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I SURF Conference – Rhode Island IDeA Network of Biomedical ...">
            <a:extLst>
              <a:ext uri="{FF2B5EF4-FFF2-40B4-BE49-F238E27FC236}">
                <a16:creationId xmlns:a16="http://schemas.microsoft.com/office/drawing/2014/main" id="{45B35D80-2DD1-6E4F-8AC8-6C9C916603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120" y="5385816"/>
            <a:ext cx="3264265" cy="1472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AD4F7A-E1BB-FE71-D168-1DBB6ACDA8CE}"/>
              </a:ext>
            </a:extLst>
          </p:cNvPr>
          <p:cNvPicPr>
            <a:picLocks noChangeAspect="1"/>
          </p:cNvPicPr>
          <p:nvPr/>
        </p:nvPicPr>
        <p:blipFill>
          <a:blip r:embed="rId7"/>
          <a:stretch>
            <a:fillRect/>
          </a:stretch>
        </p:blipFill>
        <p:spPr>
          <a:xfrm>
            <a:off x="110389" y="5310686"/>
            <a:ext cx="4499086" cy="669095"/>
          </a:xfrm>
          <a:prstGeom prst="rect">
            <a:avLst/>
          </a:prstGeom>
        </p:spPr>
      </p:pic>
      <p:pic>
        <p:nvPicPr>
          <p:cNvPr id="8" name="Picture 7" descr="A group of people sitting on a stone wall&#10;&#10;Description automatically generated with low confidence">
            <a:extLst>
              <a:ext uri="{FF2B5EF4-FFF2-40B4-BE49-F238E27FC236}">
                <a16:creationId xmlns:a16="http://schemas.microsoft.com/office/drawing/2014/main" id="{7B4B1F57-A918-DB73-18F1-4DC958715EBA}"/>
              </a:ext>
            </a:extLst>
          </p:cNvPr>
          <p:cNvPicPr>
            <a:picLocks noChangeAspect="1"/>
          </p:cNvPicPr>
          <p:nvPr/>
        </p:nvPicPr>
        <p:blipFill rotWithShape="1">
          <a:blip r:embed="rId8"/>
          <a:srcRect l="2901" t="10933" r="7655"/>
          <a:stretch/>
        </p:blipFill>
        <p:spPr>
          <a:xfrm>
            <a:off x="7440676" y="1455576"/>
            <a:ext cx="4609872" cy="3442831"/>
          </a:xfrm>
          <a:prstGeom prst="rect">
            <a:avLst/>
          </a:prstGeom>
        </p:spPr>
      </p:pic>
      <p:pic>
        <p:nvPicPr>
          <p:cNvPr id="6" name="Picture 5" descr="A group of people standing in front of a store&#10;&#10;Description automatically generated">
            <a:extLst>
              <a:ext uri="{FF2B5EF4-FFF2-40B4-BE49-F238E27FC236}">
                <a16:creationId xmlns:a16="http://schemas.microsoft.com/office/drawing/2014/main" id="{F57D0587-E04E-F1CA-9720-DE9DE336D7BF}"/>
              </a:ext>
            </a:extLst>
          </p:cNvPr>
          <p:cNvPicPr>
            <a:picLocks noChangeAspect="1"/>
          </p:cNvPicPr>
          <p:nvPr/>
        </p:nvPicPr>
        <p:blipFill rotWithShape="1">
          <a:blip r:embed="rId9"/>
          <a:srcRect t="27476"/>
          <a:stretch/>
        </p:blipFill>
        <p:spPr>
          <a:xfrm>
            <a:off x="3996198" y="1455576"/>
            <a:ext cx="3353990" cy="3243261"/>
          </a:xfrm>
          <a:prstGeom prst="rect">
            <a:avLst/>
          </a:prstGeom>
        </p:spPr>
      </p:pic>
    </p:spTree>
    <p:extLst>
      <p:ext uri="{BB962C8B-B14F-4D97-AF65-F5344CB8AC3E}">
        <p14:creationId xmlns:p14="http://schemas.microsoft.com/office/powerpoint/2010/main" val="93035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75278-98B9-4857-AFD9-7C907F22655B}"/>
              </a:ext>
            </a:extLst>
          </p:cNvPr>
          <p:cNvPicPr>
            <a:picLocks noChangeAspect="1"/>
          </p:cNvPicPr>
          <p:nvPr/>
        </p:nvPicPr>
        <p:blipFill rotWithShape="1">
          <a:blip r:embed="rId3">
            <a:extLst>
              <a:ext uri="{28A0092B-C50C-407E-A947-70E740481C1C}">
                <a14:useLocalDpi xmlns:a14="http://schemas.microsoft.com/office/drawing/2010/main" val="0"/>
              </a:ext>
            </a:extLst>
          </a:blip>
          <a:srcRect l="2375" t="1540" r="24625"/>
          <a:stretch/>
        </p:blipFill>
        <p:spPr>
          <a:xfrm>
            <a:off x="6096000" y="1485240"/>
            <a:ext cx="5082119" cy="3855720"/>
          </a:xfrm>
          <a:prstGeom prst="rect">
            <a:avLst/>
          </a:prstGeom>
        </p:spPr>
      </p:pic>
      <p:sp>
        <p:nvSpPr>
          <p:cNvPr id="2" name="Title 1">
            <a:extLst>
              <a:ext uri="{FF2B5EF4-FFF2-40B4-BE49-F238E27FC236}">
                <a16:creationId xmlns:a16="http://schemas.microsoft.com/office/drawing/2014/main" id="{A26FFEE5-5146-45B8-A915-6D9361765E6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role of ribosomal protein bS21 in translation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0E4F02D-6DBA-4826-B108-FC1A3AFCD1FE}"/>
              </a:ext>
            </a:extLst>
          </p:cNvPr>
          <p:cNvSpPr txBox="1"/>
          <p:nvPr/>
        </p:nvSpPr>
        <p:spPr>
          <a:xfrm>
            <a:off x="10091394" y="6392902"/>
            <a:ext cx="3286811" cy="369332"/>
          </a:xfrm>
          <a:prstGeom prst="rect">
            <a:avLst/>
          </a:prstGeom>
          <a:noFill/>
        </p:spPr>
        <p:txBody>
          <a:bodyPr wrap="square" rtlCol="0">
            <a:spAutoFit/>
          </a:bodyPr>
          <a:lstStyle/>
          <a:p>
            <a:r>
              <a:rPr lang="en-US" dirty="0"/>
              <a:t>PDB entry: 4V50</a:t>
            </a:r>
          </a:p>
        </p:txBody>
      </p:sp>
      <p:sp>
        <p:nvSpPr>
          <p:cNvPr id="5" name="TextBox 4">
            <a:extLst>
              <a:ext uri="{FF2B5EF4-FFF2-40B4-BE49-F238E27FC236}">
                <a16:creationId xmlns:a16="http://schemas.microsoft.com/office/drawing/2014/main" id="{5438C31A-C3B2-4886-B3B7-838D3A2F3FF4}"/>
              </a:ext>
            </a:extLst>
          </p:cNvPr>
          <p:cNvSpPr txBox="1"/>
          <p:nvPr/>
        </p:nvSpPr>
        <p:spPr>
          <a:xfrm>
            <a:off x="7390556" y="4840245"/>
            <a:ext cx="1292773" cy="369332"/>
          </a:xfrm>
          <a:prstGeom prst="rect">
            <a:avLst/>
          </a:prstGeom>
          <a:noFill/>
        </p:spPr>
        <p:txBody>
          <a:bodyPr wrap="square" rtlCol="0">
            <a:spAutoFit/>
          </a:bodyPr>
          <a:lstStyle/>
          <a:p>
            <a:r>
              <a:rPr lang="en-US" b="1" dirty="0"/>
              <a:t>30S subunit</a:t>
            </a:r>
          </a:p>
        </p:txBody>
      </p:sp>
      <p:pic>
        <p:nvPicPr>
          <p:cNvPr id="4" name="Picture 3">
            <a:extLst>
              <a:ext uri="{FF2B5EF4-FFF2-40B4-BE49-F238E27FC236}">
                <a16:creationId xmlns:a16="http://schemas.microsoft.com/office/drawing/2014/main" id="{9DEBCF51-C496-4F86-97D6-6926C13B162C}"/>
              </a:ext>
            </a:extLst>
          </p:cNvPr>
          <p:cNvPicPr>
            <a:picLocks noChangeAspect="1"/>
          </p:cNvPicPr>
          <p:nvPr/>
        </p:nvPicPr>
        <p:blipFill rotWithShape="1">
          <a:blip r:embed="rId4">
            <a:extLst>
              <a:ext uri="{28A0092B-C50C-407E-A947-70E740481C1C}">
                <a14:useLocalDpi xmlns:a14="http://schemas.microsoft.com/office/drawing/2010/main" val="0"/>
              </a:ext>
            </a:extLst>
          </a:blip>
          <a:srcRect l="5624" t="3111" r="26375" b="2445"/>
          <a:stretch/>
        </p:blipFill>
        <p:spPr>
          <a:xfrm>
            <a:off x="1021116" y="1953982"/>
            <a:ext cx="4935322" cy="3855720"/>
          </a:xfrm>
          <a:prstGeom prst="rect">
            <a:avLst/>
          </a:prstGeom>
        </p:spPr>
      </p:pic>
    </p:spTree>
    <p:extLst>
      <p:ext uri="{BB962C8B-B14F-4D97-AF65-F5344CB8AC3E}">
        <p14:creationId xmlns:p14="http://schemas.microsoft.com/office/powerpoint/2010/main" val="223707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7C46446-4FCE-6F9E-1785-F0BF6D6EB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171" y="1554480"/>
            <a:ext cx="7576457" cy="5303520"/>
          </a:xfrm>
          <a:prstGeom prst="rect">
            <a:avLst/>
          </a:prstGeom>
        </p:spPr>
      </p:pic>
      <p:cxnSp>
        <p:nvCxnSpPr>
          <p:cNvPr id="10" name="Straight Arrow Connector 9">
            <a:extLst>
              <a:ext uri="{FF2B5EF4-FFF2-40B4-BE49-F238E27FC236}">
                <a16:creationId xmlns:a16="http://schemas.microsoft.com/office/drawing/2014/main" id="{D9F0032B-7E34-1FAE-5453-8BEF09DE3501}"/>
              </a:ext>
            </a:extLst>
          </p:cNvPr>
          <p:cNvCxnSpPr>
            <a:cxnSpLocks/>
          </p:cNvCxnSpPr>
          <p:nvPr/>
        </p:nvCxnSpPr>
        <p:spPr>
          <a:xfrm>
            <a:off x="2691643" y="4213301"/>
            <a:ext cx="863320" cy="349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93ABD9-5601-0D9D-06DA-4440B39D883E}"/>
              </a:ext>
            </a:extLst>
          </p:cNvPr>
          <p:cNvSpPr txBox="1"/>
          <p:nvPr/>
        </p:nvSpPr>
        <p:spPr>
          <a:xfrm>
            <a:off x="1853491" y="3807783"/>
            <a:ext cx="985838" cy="461665"/>
          </a:xfrm>
          <a:prstGeom prst="rect">
            <a:avLst/>
          </a:prstGeom>
          <a:noFill/>
        </p:spPr>
        <p:txBody>
          <a:bodyPr wrap="square" rtlCol="0">
            <a:spAutoFit/>
          </a:bodyPr>
          <a:lstStyle/>
          <a:p>
            <a:pPr algn="ctr"/>
            <a:r>
              <a:rPr lang="en-US" sz="2400" b="1" i="0" u="none" strike="noStrike" baseline="0" dirty="0">
                <a:latin typeface="LiberationSans"/>
              </a:rPr>
              <a:t>bS21</a:t>
            </a:r>
            <a:endParaRPr lang="en-US" sz="2400" b="1" dirty="0"/>
          </a:p>
        </p:txBody>
      </p:sp>
      <p:sp>
        <p:nvSpPr>
          <p:cNvPr id="2" name="Title 1">
            <a:extLst>
              <a:ext uri="{FF2B5EF4-FFF2-40B4-BE49-F238E27FC236}">
                <a16:creationId xmlns:a16="http://schemas.microsoft.com/office/drawing/2014/main" id="{EEB1DFD0-707D-D2A8-6038-63A9DC8B0C2A}"/>
              </a:ext>
            </a:extLst>
          </p:cNvPr>
          <p:cNvSpPr>
            <a:spLocks noGrp="1"/>
          </p:cNvSpPr>
          <p:nvPr>
            <p:ph type="title"/>
          </p:nvPr>
        </p:nvSpPr>
        <p:spPr/>
        <p:txBody>
          <a:bodyPr>
            <a:normAutofit fontScale="90000"/>
          </a:bodyPr>
          <a:lstStyle/>
          <a:p>
            <a:r>
              <a:rPr lang="en-US" dirty="0"/>
              <a:t>Research Objective</a:t>
            </a:r>
            <a:br>
              <a:rPr lang="en-US" dirty="0"/>
            </a:br>
            <a:r>
              <a:rPr lang="en-US" sz="2700" b="0" i="0" u="none" strike="noStrike" baseline="0" dirty="0">
                <a:latin typeface="LiberationSans"/>
              </a:rPr>
              <a:t>Examine the role of ribosomal protein </a:t>
            </a:r>
            <a:r>
              <a:rPr lang="en-US" sz="2700" i="0" u="none" strike="noStrike" baseline="0" dirty="0">
                <a:latin typeface="LiberationSans"/>
              </a:rPr>
              <a:t>bS21</a:t>
            </a:r>
            <a:r>
              <a:rPr lang="en-US" sz="2700" b="0" i="0" u="none" strike="noStrike" baseline="0" dirty="0">
                <a:latin typeface="LiberationSans"/>
              </a:rPr>
              <a:t> in regulating gene expression during translation</a:t>
            </a:r>
            <a:br>
              <a:rPr lang="en-US" i="1" dirty="0"/>
            </a:br>
            <a:endParaRPr lang="en-US" dirty="0"/>
          </a:p>
        </p:txBody>
      </p:sp>
    </p:spTree>
    <p:extLst>
      <p:ext uri="{BB962C8B-B14F-4D97-AF65-F5344CB8AC3E}">
        <p14:creationId xmlns:p14="http://schemas.microsoft.com/office/powerpoint/2010/main" val="236051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a:xfrm>
            <a:off x="226096" y="240447"/>
            <a:ext cx="11579130" cy="1450757"/>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The</a:t>
            </a:r>
            <a:r>
              <a:rPr lang="en-US" i="1" dirty="0">
                <a:solidFill>
                  <a:schemeClr val="tx1"/>
                </a:solidFill>
                <a:latin typeface="Times New Roman" panose="02020603050405020304" pitchFamily="18" charset="0"/>
                <a:cs typeface="Times New Roman" panose="02020603050405020304" pitchFamily="18" charset="0"/>
              </a:rPr>
              <a:t> F. </a:t>
            </a:r>
            <a:r>
              <a:rPr lang="en-US" i="1" dirty="0" err="1">
                <a:solidFill>
                  <a:schemeClr val="tx1"/>
                </a:solidFill>
                <a:latin typeface="Times New Roman" panose="02020603050405020304" pitchFamily="18" charset="0"/>
                <a:cs typeface="Times New Roman" panose="02020603050405020304" pitchFamily="18" charset="0"/>
              </a:rPr>
              <a:t>tularensis</a:t>
            </a:r>
            <a:r>
              <a:rPr lang="en-US" i="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genome codes for three different variants of bS21</a:t>
            </a:r>
          </a:p>
        </p:txBody>
      </p:sp>
      <p:grpSp>
        <p:nvGrpSpPr>
          <p:cNvPr id="4" name="Group 3">
            <a:extLst>
              <a:ext uri="{FF2B5EF4-FFF2-40B4-BE49-F238E27FC236}">
                <a16:creationId xmlns:a16="http://schemas.microsoft.com/office/drawing/2014/main" id="{2A1F6859-2CA6-4D08-9BA8-65289EB3ECC2}"/>
              </a:ext>
            </a:extLst>
          </p:cNvPr>
          <p:cNvGrpSpPr/>
          <p:nvPr/>
        </p:nvGrpSpPr>
        <p:grpSpPr>
          <a:xfrm>
            <a:off x="596894" y="4937208"/>
            <a:ext cx="1758050" cy="754680"/>
            <a:chOff x="7425086" y="5372090"/>
            <a:chExt cx="1084733" cy="438774"/>
          </a:xfrm>
        </p:grpSpPr>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 name="TextBox 6">
              <a:extLst>
                <a:ext uri="{FF2B5EF4-FFF2-40B4-BE49-F238E27FC236}">
                  <a16:creationId xmlns:a16="http://schemas.microsoft.com/office/drawing/2014/main" id="{E1C12214-8D38-4EC7-80B6-EA689D27FD6A}"/>
                </a:ext>
              </a:extLst>
            </p:cNvPr>
            <p:cNvSpPr txBox="1"/>
            <p:nvPr/>
          </p:nvSpPr>
          <p:spPr>
            <a:xfrm>
              <a:off x="7627894" y="5372090"/>
              <a:ext cx="686611" cy="250519"/>
            </a:xfrm>
            <a:prstGeom prst="rect">
              <a:avLst/>
            </a:prstGeom>
            <a:noFill/>
          </p:spPr>
          <p:txBody>
            <a:bodyPr wrap="none" rtlCol="0">
              <a:spAutoFit/>
            </a:bodyPr>
            <a:lstStyle/>
            <a:p>
              <a:r>
                <a:rPr lang="en-US" sz="2200" b="1" dirty="0">
                  <a:latin typeface="Century Gothic" charset="0"/>
                  <a:ea typeface="Century Gothic" charset="0"/>
                  <a:cs typeface="Century Gothic" charset="0"/>
                </a:rPr>
                <a:t>bS21-3</a:t>
              </a:r>
            </a:p>
          </p:txBody>
        </p:sp>
      </p:grpSp>
      <p:grpSp>
        <p:nvGrpSpPr>
          <p:cNvPr id="20" name="Group 19">
            <a:extLst>
              <a:ext uri="{FF2B5EF4-FFF2-40B4-BE49-F238E27FC236}">
                <a16:creationId xmlns:a16="http://schemas.microsoft.com/office/drawing/2014/main" id="{2E048DBC-AACB-408C-8C50-DDE4C175BC67}"/>
              </a:ext>
            </a:extLst>
          </p:cNvPr>
          <p:cNvGrpSpPr/>
          <p:nvPr/>
        </p:nvGrpSpPr>
        <p:grpSpPr>
          <a:xfrm>
            <a:off x="735866" y="2018302"/>
            <a:ext cx="2936568" cy="719397"/>
            <a:chOff x="88488" y="5278912"/>
            <a:chExt cx="2433484" cy="531952"/>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D856861-AF5D-4CD7-A60D-617A009C7AD6}"/>
                </a:ext>
              </a:extLst>
            </p:cNvPr>
            <p:cNvSpPr/>
            <p:nvPr/>
          </p:nvSpPr>
          <p:spPr>
            <a:xfrm>
              <a:off x="1597743" y="5574890"/>
              <a:ext cx="585017" cy="23597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4" name="TextBox 23">
              <a:extLst>
                <a:ext uri="{FF2B5EF4-FFF2-40B4-BE49-F238E27FC236}">
                  <a16:creationId xmlns:a16="http://schemas.microsoft.com/office/drawing/2014/main" id="{E2F19A2F-905C-4516-8C8C-A111EFB6A789}"/>
                </a:ext>
              </a:extLst>
            </p:cNvPr>
            <p:cNvSpPr txBox="1"/>
            <p:nvPr/>
          </p:nvSpPr>
          <p:spPr>
            <a:xfrm>
              <a:off x="1548736" y="5278912"/>
              <a:ext cx="922163" cy="318616"/>
            </a:xfrm>
            <a:prstGeom prst="rect">
              <a:avLst/>
            </a:prstGeom>
            <a:noFill/>
          </p:spPr>
          <p:txBody>
            <a:bodyPr wrap="none" rtlCol="0">
              <a:spAutoFit/>
            </a:bodyPr>
            <a:lstStyle/>
            <a:p>
              <a:r>
                <a:rPr lang="en-US" sz="2200" b="1" dirty="0">
                  <a:latin typeface="Century Gothic" charset="0"/>
                  <a:ea typeface="Century Gothic" charset="0"/>
                  <a:cs typeface="Century Gothic" charset="0"/>
                </a:rPr>
                <a:t>bS21-1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r>
                <a:rPr lang="en-US" sz="2200" i="1" dirty="0" err="1">
                  <a:latin typeface="Century Gothic" charset="0"/>
                  <a:ea typeface="Century Gothic" charset="0"/>
                  <a:cs typeface="Century Gothic" charset="0"/>
                </a:rPr>
                <a:t>cspC</a:t>
              </a:r>
              <a:endParaRPr lang="en-US" sz="2200" i="1" dirty="0">
                <a:latin typeface="Century Gothic" charset="0"/>
                <a:ea typeface="Century Gothic" charset="0"/>
                <a:cs typeface="Century Gothic" charset="0"/>
              </a:endParaRPr>
            </a:p>
          </p:txBody>
        </p:sp>
      </p:grpSp>
      <p:grpSp>
        <p:nvGrpSpPr>
          <p:cNvPr id="3" name="Group 2">
            <a:extLst>
              <a:ext uri="{FF2B5EF4-FFF2-40B4-BE49-F238E27FC236}">
                <a16:creationId xmlns:a16="http://schemas.microsoft.com/office/drawing/2014/main" id="{1B92F4DE-56FB-4C41-A4C7-C875F904ED82}"/>
              </a:ext>
            </a:extLst>
          </p:cNvPr>
          <p:cNvGrpSpPr/>
          <p:nvPr/>
        </p:nvGrpSpPr>
        <p:grpSpPr>
          <a:xfrm>
            <a:off x="596895" y="3374103"/>
            <a:ext cx="6271992" cy="737111"/>
            <a:chOff x="375074" y="3280766"/>
            <a:chExt cx="7597803" cy="943949"/>
          </a:xfrm>
        </p:grpSpPr>
        <p:grpSp>
          <p:nvGrpSpPr>
            <p:cNvPr id="10" name="Group 9">
              <a:extLst>
                <a:ext uri="{FF2B5EF4-FFF2-40B4-BE49-F238E27FC236}">
                  <a16:creationId xmlns:a16="http://schemas.microsoft.com/office/drawing/2014/main" id="{AECAF56C-1FF8-461B-A083-A9E4DBA1F9D0}"/>
                </a:ext>
              </a:extLst>
            </p:cNvPr>
            <p:cNvGrpSpPr/>
            <p:nvPr/>
          </p:nvGrpSpPr>
          <p:grpSpPr>
            <a:xfrm>
              <a:off x="745050" y="3280766"/>
              <a:ext cx="6800784" cy="910881"/>
              <a:chOff x="2909842" y="5611675"/>
              <a:chExt cx="3936521" cy="484537"/>
            </a:xfrm>
          </p:grpSpPr>
          <p:sp>
            <p:nvSpPr>
              <p:cNvPr id="11" name="TextBox 10">
                <a:extLst>
                  <a:ext uri="{FF2B5EF4-FFF2-40B4-BE49-F238E27FC236}">
                    <a16:creationId xmlns:a16="http://schemas.microsoft.com/office/drawing/2014/main" id="{AE96A1C4-9A3A-4524-9FFE-C7D1B7CA94B8}"/>
                  </a:ext>
                </a:extLst>
              </p:cNvPr>
              <p:cNvSpPr txBox="1"/>
              <p:nvPr/>
            </p:nvSpPr>
            <p:spPr>
              <a:xfrm>
                <a:off x="2915421" y="5611675"/>
                <a:ext cx="780289" cy="293524"/>
              </a:xfrm>
              <a:prstGeom prst="rect">
                <a:avLst/>
              </a:prstGeom>
              <a:noFill/>
            </p:spPr>
            <p:txBody>
              <a:bodyPr wrap="none" rtlCol="0">
                <a:spAutoFit/>
              </a:bodyPr>
              <a:lstStyle/>
              <a:p>
                <a:r>
                  <a:rPr lang="en-US" sz="2200" b="1" dirty="0">
                    <a:latin typeface="Century Gothic" charset="0"/>
                    <a:ea typeface="Century Gothic" charset="0"/>
                    <a:cs typeface="Century Gothic" charset="0"/>
                  </a:rPr>
                  <a:t>bS21-2</a:t>
                </a:r>
              </a:p>
            </p:txBody>
          </p:sp>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4" name="Rectangle 13">
                <a:extLst>
                  <a:ext uri="{FF2B5EF4-FFF2-40B4-BE49-F238E27FC236}">
                    <a16:creationId xmlns:a16="http://schemas.microsoft.com/office/drawing/2014/main" id="{535FAEE5-7563-4F02-A146-3EBF747ABDC8}"/>
                  </a:ext>
                </a:extLst>
              </p:cNvPr>
              <p:cNvSpPr/>
              <p:nvPr/>
            </p:nvSpPr>
            <p:spPr>
              <a:xfrm>
                <a:off x="2909842" y="5854289"/>
                <a:ext cx="585017" cy="235974"/>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dnaG</a:t>
                </a:r>
                <a:endParaRPr lang="en-US" sz="2200" i="1" dirty="0">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rpoD</a:t>
                </a:r>
                <a:endParaRPr lang="en-US" sz="2200" i="1" dirty="0">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yqeY</a:t>
                </a:r>
                <a:endParaRPr lang="en-US" sz="2200" i="1" dirty="0">
                  <a:latin typeface="Century Gothic" charset="0"/>
                  <a:ea typeface="Century Gothic" charset="0"/>
                  <a:cs typeface="Century Gothic" charset="0"/>
                </a:endParaRP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58180D8F-D048-4BEF-8F80-A8B6EBA848AE}"/>
              </a:ext>
            </a:extLst>
          </p:cNvPr>
          <p:cNvGrpSpPr/>
          <p:nvPr/>
        </p:nvGrpSpPr>
        <p:grpSpPr>
          <a:xfrm>
            <a:off x="8480810" y="3349282"/>
            <a:ext cx="1181434" cy="836294"/>
            <a:chOff x="5051905" y="2510640"/>
            <a:chExt cx="855722" cy="607249"/>
          </a:xfrm>
        </p:grpSpPr>
        <p:sp>
          <p:nvSpPr>
            <p:cNvPr id="33" name="Oval 32">
              <a:extLst>
                <a:ext uri="{FF2B5EF4-FFF2-40B4-BE49-F238E27FC236}">
                  <a16:creationId xmlns:a16="http://schemas.microsoft.com/office/drawing/2014/main" id="{2FCB74FF-4AC5-482D-B1BE-DE910D7B3D67}"/>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40CCC8A-D852-4567-95B6-21CCF7F1324A}"/>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A38816-C5AB-47A8-B64E-8C4BF67BE007}"/>
                </a:ext>
              </a:extLst>
            </p:cNvPr>
            <p:cNvSpPr/>
            <p:nvPr/>
          </p:nvSpPr>
          <p:spPr>
            <a:xfrm rot="21097913">
              <a:off x="5188155" y="2860054"/>
              <a:ext cx="311655" cy="128261"/>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2065D731-F3C7-4488-B4CA-0EBA6920B25D}"/>
              </a:ext>
            </a:extLst>
          </p:cNvPr>
          <p:cNvGrpSpPr/>
          <p:nvPr/>
        </p:nvGrpSpPr>
        <p:grpSpPr>
          <a:xfrm>
            <a:off x="8480387" y="1949926"/>
            <a:ext cx="1181434" cy="836294"/>
            <a:chOff x="5051905" y="2510640"/>
            <a:chExt cx="855722" cy="607249"/>
          </a:xfrm>
        </p:grpSpPr>
        <p:sp>
          <p:nvSpPr>
            <p:cNvPr id="45" name="Oval 44">
              <a:extLst>
                <a:ext uri="{FF2B5EF4-FFF2-40B4-BE49-F238E27FC236}">
                  <a16:creationId xmlns:a16="http://schemas.microsoft.com/office/drawing/2014/main" id="{A8F6B43F-F6D5-4489-959C-693A50B231B2}"/>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2BA5138-47CD-427E-8EF7-4C3191BA99E7}"/>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65BAB81-49C1-45A2-9803-17F535754FA7}"/>
                </a:ext>
              </a:extLst>
            </p:cNvPr>
            <p:cNvSpPr/>
            <p:nvPr/>
          </p:nvSpPr>
          <p:spPr>
            <a:xfrm rot="21097913">
              <a:off x="5188155" y="2860054"/>
              <a:ext cx="311655" cy="1282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85EC0D3-9406-45FE-BA5C-F53DE6D6426F}"/>
              </a:ext>
            </a:extLst>
          </p:cNvPr>
          <p:cNvGrpSpPr/>
          <p:nvPr/>
        </p:nvGrpSpPr>
        <p:grpSpPr>
          <a:xfrm>
            <a:off x="8479964" y="4921413"/>
            <a:ext cx="1181434" cy="836296"/>
            <a:chOff x="5051905" y="2510639"/>
            <a:chExt cx="855722" cy="607250"/>
          </a:xfrm>
        </p:grpSpPr>
        <p:sp>
          <p:nvSpPr>
            <p:cNvPr id="57" name="Oval 56">
              <a:extLst>
                <a:ext uri="{FF2B5EF4-FFF2-40B4-BE49-F238E27FC236}">
                  <a16:creationId xmlns:a16="http://schemas.microsoft.com/office/drawing/2014/main" id="{D3B01E4A-7702-4367-A7A7-2CF3795E54EB}"/>
                </a:ext>
              </a:extLst>
            </p:cNvPr>
            <p:cNvSpPr/>
            <p:nvPr/>
          </p:nvSpPr>
          <p:spPr>
            <a:xfrm>
              <a:off x="5051905" y="2510639"/>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AA5ECDE-16FB-4D21-9015-14DBC0D5EF6D}"/>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BCC0233-5057-4269-BBB8-887D41089817}"/>
                </a:ext>
              </a:extLst>
            </p:cNvPr>
            <p:cNvSpPr/>
            <p:nvPr/>
          </p:nvSpPr>
          <p:spPr>
            <a:xfrm rot="21097913">
              <a:off x="5188155" y="2860054"/>
              <a:ext cx="311655" cy="128261"/>
            </a:xfrm>
            <a:prstGeom prst="ellipse">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8D88673-005C-44E0-9941-34265127BF1D}"/>
              </a:ext>
            </a:extLst>
          </p:cNvPr>
          <p:cNvGrpSpPr/>
          <p:nvPr/>
        </p:nvGrpSpPr>
        <p:grpSpPr>
          <a:xfrm>
            <a:off x="805178" y="1989361"/>
            <a:ext cx="527368" cy="757425"/>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655720" y="3388717"/>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655480" y="4954840"/>
            <a:ext cx="527368" cy="757425"/>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3FAFBE91-58A7-01DF-8CCA-1C76F3E29F6B}"/>
              </a:ext>
            </a:extLst>
          </p:cNvPr>
          <p:cNvSpPr txBox="1"/>
          <p:nvPr/>
        </p:nvSpPr>
        <p:spPr>
          <a:xfrm>
            <a:off x="1068862" y="5933423"/>
            <a:ext cx="10354256" cy="646331"/>
          </a:xfrm>
          <a:prstGeom prst="rect">
            <a:avLst/>
          </a:prstGeom>
          <a:noFill/>
        </p:spPr>
        <p:txBody>
          <a:bodyPr wrap="square">
            <a:spAutoFit/>
          </a:bodyPr>
          <a:lstStyle/>
          <a:p>
            <a:pPr marL="0" indent="0" algn="l">
              <a:buNone/>
            </a:pPr>
            <a:r>
              <a:rPr lang="en-US" sz="1800" b="0" i="0" u="none" strike="noStrike" baseline="0" dirty="0">
                <a:latin typeface="LiberationSans"/>
              </a:rPr>
              <a:t>1. Why does the genome of </a:t>
            </a:r>
            <a:r>
              <a:rPr lang="en-US" sz="1800" b="0" i="1" u="none" strike="noStrike" baseline="0" dirty="0" err="1">
                <a:latin typeface="LiberationSans"/>
              </a:rPr>
              <a:t>Francisella</a:t>
            </a:r>
            <a:r>
              <a:rPr lang="en-US" sz="1800" b="0" i="1" u="none" strike="noStrike" baseline="0" dirty="0">
                <a:latin typeface="LiberationSans"/>
              </a:rPr>
              <a:t> tularensis</a:t>
            </a:r>
            <a:r>
              <a:rPr lang="en-US" sz="1800" b="0" i="0" u="none" strike="noStrike" baseline="0" dirty="0">
                <a:latin typeface="LiberationSans"/>
              </a:rPr>
              <a:t> encode for three different homologs of bS21?</a:t>
            </a:r>
          </a:p>
          <a:p>
            <a:pPr marL="0" indent="0" algn="l">
              <a:buNone/>
            </a:pPr>
            <a:r>
              <a:rPr lang="en-US" dirty="0">
                <a:latin typeface="LiberationSans"/>
              </a:rPr>
              <a:t>2</a:t>
            </a:r>
            <a:r>
              <a:rPr lang="en-US" sz="1800" b="0" i="0" u="none" strike="noStrike" baseline="0" dirty="0">
                <a:latin typeface="LiberationSans"/>
              </a:rPr>
              <a:t>. Does the incorporation of each homolog of bS21 into the ribosome affect translation efficiency?</a:t>
            </a:r>
            <a:endParaRPr lang="en-US" i="1" dirty="0"/>
          </a:p>
        </p:txBody>
      </p:sp>
    </p:spTree>
    <p:extLst>
      <p:ext uri="{BB962C8B-B14F-4D97-AF65-F5344CB8AC3E}">
        <p14:creationId xmlns:p14="http://schemas.microsoft.com/office/powerpoint/2010/main" val="79969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215E-0C56-AB4F-8146-C4E8EA91500C}"/>
              </a:ext>
            </a:extLst>
          </p:cNvPr>
          <p:cNvSpPr>
            <a:spLocks noGrp="1"/>
          </p:cNvSpPr>
          <p:nvPr>
            <p:ph type="title"/>
          </p:nvPr>
        </p:nvSpPr>
        <p:spPr>
          <a:xfrm>
            <a:off x="716681" y="165805"/>
            <a:ext cx="10905066" cy="1135737"/>
          </a:xfrm>
        </p:spPr>
        <p:txBody>
          <a:bodyPr>
            <a:noAutofit/>
          </a:bodyPr>
          <a:lstStyle/>
          <a:p>
            <a:pPr marL="0" marR="0">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bS21-2 impacts the abundance of type VI secretion system proteins</a:t>
            </a:r>
          </a:p>
        </p:txBody>
      </p:sp>
      <p:cxnSp>
        <p:nvCxnSpPr>
          <p:cNvPr id="29" name="Straight Connector 28">
            <a:extLst>
              <a:ext uri="{FF2B5EF4-FFF2-40B4-BE49-F238E27FC236}">
                <a16:creationId xmlns:a16="http://schemas.microsoft.com/office/drawing/2014/main" id="{202B7F4C-2CBF-F474-0F84-77A9556B127E}"/>
              </a:ext>
            </a:extLst>
          </p:cNvPr>
          <p:cNvCxnSpPr>
            <a:cxnSpLocks/>
          </p:cNvCxnSpPr>
          <p:nvPr/>
        </p:nvCxnSpPr>
        <p:spPr>
          <a:xfrm>
            <a:off x="327349" y="1469721"/>
            <a:ext cx="1122118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EECBE6-EAE6-9382-0FD7-AAF3252BA796}"/>
              </a:ext>
            </a:extLst>
          </p:cNvPr>
          <p:cNvSpPr txBox="1"/>
          <p:nvPr/>
        </p:nvSpPr>
        <p:spPr>
          <a:xfrm>
            <a:off x="514892" y="2229799"/>
            <a:ext cx="4560874" cy="369332"/>
          </a:xfrm>
          <a:prstGeom prst="rect">
            <a:avLst/>
          </a:prstGeom>
          <a:noFill/>
        </p:spPr>
        <p:txBody>
          <a:bodyPr wrap="square" rtlCol="0">
            <a:spAutoFit/>
          </a:bodyPr>
          <a:lstStyle/>
          <a:p>
            <a:r>
              <a:rPr lang="en-US" b="1" i="1" dirty="0" err="1"/>
              <a:t>Francisella</a:t>
            </a:r>
            <a:r>
              <a:rPr lang="en-US" b="1" dirty="0"/>
              <a:t> Pathogenicity Island (FPI)</a:t>
            </a:r>
          </a:p>
        </p:txBody>
      </p:sp>
      <p:pic>
        <p:nvPicPr>
          <p:cNvPr id="7" name="Picture 6">
            <a:extLst>
              <a:ext uri="{FF2B5EF4-FFF2-40B4-BE49-F238E27FC236}">
                <a16:creationId xmlns:a16="http://schemas.microsoft.com/office/drawing/2014/main" id="{0267B7BC-25DA-2B34-507E-77137BA34A16}"/>
              </a:ext>
            </a:extLst>
          </p:cNvPr>
          <p:cNvPicPr>
            <a:picLocks noChangeAspect="1"/>
          </p:cNvPicPr>
          <p:nvPr/>
        </p:nvPicPr>
        <p:blipFill rotWithShape="1">
          <a:blip r:embed="rId3"/>
          <a:srcRect b="80041"/>
          <a:stretch/>
        </p:blipFill>
        <p:spPr>
          <a:xfrm>
            <a:off x="80992" y="2720480"/>
            <a:ext cx="11851876" cy="3061173"/>
          </a:xfrm>
          <a:prstGeom prst="rect">
            <a:avLst/>
          </a:prstGeom>
        </p:spPr>
      </p:pic>
      <p:sp>
        <p:nvSpPr>
          <p:cNvPr id="4" name="Oval 3">
            <a:extLst>
              <a:ext uri="{FF2B5EF4-FFF2-40B4-BE49-F238E27FC236}">
                <a16:creationId xmlns:a16="http://schemas.microsoft.com/office/drawing/2014/main" id="{E03CF72D-B626-62E5-D589-84F3D8DC6619}"/>
              </a:ext>
            </a:extLst>
          </p:cNvPr>
          <p:cNvSpPr/>
          <p:nvPr/>
        </p:nvSpPr>
        <p:spPr>
          <a:xfrm>
            <a:off x="514892" y="2888660"/>
            <a:ext cx="1765945" cy="24996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1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03F0-D355-7D82-D8EF-A1CE5397911A}"/>
              </a:ext>
            </a:extLst>
          </p:cNvPr>
          <p:cNvSpPr>
            <a:spLocks noGrp="1"/>
          </p:cNvSpPr>
          <p:nvPr>
            <p:ph type="title"/>
          </p:nvPr>
        </p:nvSpPr>
        <p:spPr>
          <a:xfrm>
            <a:off x="1295400" y="356625"/>
            <a:ext cx="9601200" cy="1485900"/>
          </a:xfrm>
        </p:spPr>
        <p:txBody>
          <a:bodyPr/>
          <a:lstStyle/>
          <a:p>
            <a:r>
              <a:rPr lang="en-US" dirty="0">
                <a:latin typeface="Times New Roman" panose="02020603050405020304" pitchFamily="18" charset="0"/>
                <a:cs typeface="Times New Roman" panose="02020603050405020304" pitchFamily="18" charset="0"/>
              </a:rPr>
              <a:t>The 5´ UTR is sufficient to cause changes in translation</a:t>
            </a:r>
          </a:p>
        </p:txBody>
      </p:sp>
      <p:cxnSp>
        <p:nvCxnSpPr>
          <p:cNvPr id="4" name="Straight Connector 3">
            <a:extLst>
              <a:ext uri="{FF2B5EF4-FFF2-40B4-BE49-F238E27FC236}">
                <a16:creationId xmlns:a16="http://schemas.microsoft.com/office/drawing/2014/main" id="{DFB1EBAB-47E9-0B31-CE6F-EFCE4C6FDD33}"/>
              </a:ext>
            </a:extLst>
          </p:cNvPr>
          <p:cNvCxnSpPr>
            <a:cxnSpLocks/>
          </p:cNvCxnSpPr>
          <p:nvPr/>
        </p:nvCxnSpPr>
        <p:spPr>
          <a:xfrm>
            <a:off x="327349" y="1641490"/>
            <a:ext cx="11221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D4CE140A-25AD-3B7E-DE37-65F6D20839AA}"/>
              </a:ext>
            </a:extLst>
          </p:cNvPr>
          <p:cNvPicPr>
            <a:picLocks noGrp="1" noChangeAspect="1"/>
          </p:cNvPicPr>
          <p:nvPr>
            <p:ph idx="1"/>
          </p:nvPr>
        </p:nvPicPr>
        <p:blipFill>
          <a:blip r:embed="rId3"/>
          <a:stretch>
            <a:fillRect/>
          </a:stretch>
        </p:blipFill>
        <p:spPr>
          <a:xfrm>
            <a:off x="3714750" y="1842525"/>
            <a:ext cx="7481986" cy="4725801"/>
          </a:xfrm>
        </p:spPr>
      </p:pic>
      <p:sp>
        <p:nvSpPr>
          <p:cNvPr id="3" name="TextBox 2">
            <a:extLst>
              <a:ext uri="{FF2B5EF4-FFF2-40B4-BE49-F238E27FC236}">
                <a16:creationId xmlns:a16="http://schemas.microsoft.com/office/drawing/2014/main" id="{DFD1681E-4F10-9CB6-F1AF-7CB4AEEE8682}"/>
              </a:ext>
            </a:extLst>
          </p:cNvPr>
          <p:cNvSpPr txBox="1"/>
          <p:nvPr/>
        </p:nvSpPr>
        <p:spPr>
          <a:xfrm>
            <a:off x="3650602" y="6262247"/>
            <a:ext cx="1078728" cy="369332"/>
          </a:xfrm>
          <a:prstGeom prst="rect">
            <a:avLst/>
          </a:prstGeom>
          <a:noFill/>
        </p:spPr>
        <p:txBody>
          <a:bodyPr wrap="square" rtlCol="0">
            <a:spAutoFit/>
          </a:bodyPr>
          <a:lstStyle/>
          <a:p>
            <a:r>
              <a:rPr lang="en-US" dirty="0"/>
              <a:t>5</a:t>
            </a:r>
            <a:r>
              <a:rPr lang="en-US">
                <a:latin typeface="Century Gothic" panose="020B0502020202020204" pitchFamily="34" charset="0"/>
              </a:rPr>
              <a:t>´ </a:t>
            </a:r>
            <a:r>
              <a:rPr lang="en-US"/>
              <a:t>UTR</a:t>
            </a:r>
            <a:r>
              <a:rPr lang="en-US" dirty="0"/>
              <a:t>:</a:t>
            </a:r>
          </a:p>
        </p:txBody>
      </p:sp>
      <p:sp>
        <p:nvSpPr>
          <p:cNvPr id="5" name="TextBox 4">
            <a:extLst>
              <a:ext uri="{FF2B5EF4-FFF2-40B4-BE49-F238E27FC236}">
                <a16:creationId xmlns:a16="http://schemas.microsoft.com/office/drawing/2014/main" id="{BC6BCAAC-A030-5E5A-55CE-BCECC76062A4}"/>
              </a:ext>
            </a:extLst>
          </p:cNvPr>
          <p:cNvSpPr txBox="1"/>
          <p:nvPr/>
        </p:nvSpPr>
        <p:spPr>
          <a:xfrm>
            <a:off x="327349" y="2275759"/>
            <a:ext cx="3267205"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Levels of translation for the 5’ UTR sequences of various genes are affected by the presence or absence of bS21-2</a:t>
            </a:r>
          </a:p>
        </p:txBody>
      </p:sp>
    </p:spTree>
    <p:extLst>
      <p:ext uri="{BB962C8B-B14F-4D97-AF65-F5344CB8AC3E}">
        <p14:creationId xmlns:p14="http://schemas.microsoft.com/office/powerpoint/2010/main" val="347288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F8DBADC-9F52-2AF7-2FD4-967B6701061A}"/>
              </a:ext>
            </a:extLst>
          </p:cNvPr>
          <p:cNvSpPr txBox="1"/>
          <p:nvPr/>
        </p:nvSpPr>
        <p:spPr>
          <a:xfrm>
            <a:off x="406508" y="1985919"/>
            <a:ext cx="365230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Levels of Translation for the 5’ UTR Sequence of </a:t>
            </a:r>
            <a:r>
              <a:rPr lang="en-US" sz="2400" i="1" dirty="0" err="1">
                <a:latin typeface="Times New Roman" panose="02020603050405020304" pitchFamily="18" charset="0"/>
                <a:cs typeface="Times New Roman" panose="02020603050405020304" pitchFamily="18" charset="0"/>
              </a:rPr>
              <a:t>pdpA</a:t>
            </a:r>
            <a:r>
              <a:rPr lang="en-US" sz="2400" dirty="0">
                <a:latin typeface="Times New Roman" panose="02020603050405020304" pitchFamily="18" charset="0"/>
                <a:cs typeface="Times New Roman" panose="02020603050405020304" pitchFamily="18" charset="0"/>
              </a:rPr>
              <a:t> are Affected by the Presence or Absence of bS21-2</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Changes in levels of translation disappear when the Shine-</a:t>
            </a:r>
            <a:r>
              <a:rPr lang="en-US" sz="2400" dirty="0" err="1">
                <a:latin typeface="Times New Roman" panose="02020603050405020304" pitchFamily="18" charset="0"/>
                <a:cs typeface="Times New Roman" panose="02020603050405020304" pitchFamily="18" charset="0"/>
              </a:rPr>
              <a:t>Delgarno</a:t>
            </a:r>
            <a:r>
              <a:rPr lang="en-US" sz="2400" dirty="0">
                <a:latin typeface="Times New Roman" panose="02020603050405020304" pitchFamily="18" charset="0"/>
                <a:cs typeface="Times New Roman" panose="02020603050405020304" pitchFamily="18" charset="0"/>
              </a:rPr>
              <a:t> sequence of </a:t>
            </a:r>
            <a:r>
              <a:rPr lang="en-US" sz="2400" i="1" dirty="0" err="1">
                <a:latin typeface="Times New Roman" panose="02020603050405020304" pitchFamily="18" charset="0"/>
                <a:cs typeface="Times New Roman" panose="02020603050405020304" pitchFamily="18" charset="0"/>
              </a:rPr>
              <a:t>pdpA</a:t>
            </a:r>
            <a:r>
              <a:rPr lang="en-US" sz="2400" dirty="0">
                <a:latin typeface="Times New Roman" panose="02020603050405020304" pitchFamily="18" charset="0"/>
                <a:cs typeface="Times New Roman" panose="02020603050405020304" pitchFamily="18" charset="0"/>
              </a:rPr>
              <a:t> is modified</a:t>
            </a:r>
          </a:p>
        </p:txBody>
      </p:sp>
      <p:sp>
        <p:nvSpPr>
          <p:cNvPr id="2" name="Title 1">
            <a:extLst>
              <a:ext uri="{FF2B5EF4-FFF2-40B4-BE49-F238E27FC236}">
                <a16:creationId xmlns:a16="http://schemas.microsoft.com/office/drawing/2014/main" id="{FE6803F0-D355-7D82-D8EF-A1CE5397911A}"/>
              </a:ext>
            </a:extLst>
          </p:cNvPr>
          <p:cNvSpPr>
            <a:spLocks noGrp="1"/>
          </p:cNvSpPr>
          <p:nvPr>
            <p:ph type="title"/>
          </p:nvPr>
        </p:nvSpPr>
        <p:spPr>
          <a:xfrm>
            <a:off x="509066" y="959853"/>
            <a:ext cx="10473996" cy="823069"/>
          </a:xfrm>
        </p:spPr>
        <p:txBody>
          <a:bodyPr>
            <a:normAutofit/>
          </a:bodyPr>
          <a:lstStyle/>
          <a:p>
            <a:r>
              <a:rPr lang="en-US" dirty="0">
                <a:latin typeface="Times New Roman" panose="02020603050405020304" pitchFamily="18" charset="0"/>
                <a:cs typeface="Times New Roman" panose="02020603050405020304" pitchFamily="18" charset="0"/>
              </a:rPr>
              <a:t>Translation of </a:t>
            </a:r>
            <a:r>
              <a:rPr lang="en-US" dirty="0" err="1">
                <a:latin typeface="Times New Roman" panose="02020603050405020304" pitchFamily="18" charset="0"/>
                <a:cs typeface="Times New Roman" panose="02020603050405020304" pitchFamily="18" charset="0"/>
              </a:rPr>
              <a:t>pdpA</a:t>
            </a:r>
            <a:r>
              <a:rPr lang="en-US" dirty="0">
                <a:latin typeface="Times New Roman" panose="02020603050405020304" pitchFamily="18" charset="0"/>
                <a:cs typeface="Times New Roman" panose="02020603050405020304" pitchFamily="18" charset="0"/>
              </a:rPr>
              <a:t> 5’UTR</a:t>
            </a:r>
          </a:p>
        </p:txBody>
      </p:sp>
      <p:cxnSp>
        <p:nvCxnSpPr>
          <p:cNvPr id="4" name="Straight Connector 3">
            <a:extLst>
              <a:ext uri="{FF2B5EF4-FFF2-40B4-BE49-F238E27FC236}">
                <a16:creationId xmlns:a16="http://schemas.microsoft.com/office/drawing/2014/main" id="{4108C086-7659-D800-9FAF-1DA629FF3ECD}"/>
              </a:ext>
            </a:extLst>
          </p:cNvPr>
          <p:cNvCxnSpPr>
            <a:cxnSpLocks/>
          </p:cNvCxnSpPr>
          <p:nvPr/>
        </p:nvCxnSpPr>
        <p:spPr>
          <a:xfrm>
            <a:off x="327349" y="1654742"/>
            <a:ext cx="1122118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Content Placeholder 5">
            <a:extLst>
              <a:ext uri="{FF2B5EF4-FFF2-40B4-BE49-F238E27FC236}">
                <a16:creationId xmlns:a16="http://schemas.microsoft.com/office/drawing/2014/main" id="{7309AC20-5765-2A9C-634E-0CB7FDE430C6}"/>
              </a:ext>
            </a:extLst>
          </p:cNvPr>
          <p:cNvPicPr>
            <a:picLocks noChangeAspect="1"/>
          </p:cNvPicPr>
          <p:nvPr/>
        </p:nvPicPr>
        <p:blipFill rotWithShape="1">
          <a:blip r:embed="rId3"/>
          <a:srcRect l="53224" r="26127" b="30108"/>
          <a:stretch/>
        </p:blipFill>
        <p:spPr>
          <a:xfrm>
            <a:off x="5504864" y="1830237"/>
            <a:ext cx="2203296" cy="3462117"/>
          </a:xfrm>
          <a:prstGeom prst="rect">
            <a:avLst/>
          </a:prstGeom>
        </p:spPr>
      </p:pic>
      <p:pic>
        <p:nvPicPr>
          <p:cNvPr id="13" name="Content Placeholder 5">
            <a:extLst>
              <a:ext uri="{FF2B5EF4-FFF2-40B4-BE49-F238E27FC236}">
                <a16:creationId xmlns:a16="http://schemas.microsoft.com/office/drawing/2014/main" id="{AA357D60-BAF5-9C8E-E7A9-B49B4D61D813}"/>
              </a:ext>
            </a:extLst>
          </p:cNvPr>
          <p:cNvPicPr>
            <a:picLocks noChangeAspect="1"/>
          </p:cNvPicPr>
          <p:nvPr/>
        </p:nvPicPr>
        <p:blipFill rotWithShape="1">
          <a:blip r:embed="rId3"/>
          <a:srcRect l="85965" b="30108"/>
          <a:stretch/>
        </p:blipFill>
        <p:spPr>
          <a:xfrm>
            <a:off x="7708160" y="1830237"/>
            <a:ext cx="1497482" cy="3462117"/>
          </a:xfrm>
          <a:prstGeom prst="rect">
            <a:avLst/>
          </a:prstGeom>
        </p:spPr>
      </p:pic>
      <p:pic>
        <p:nvPicPr>
          <p:cNvPr id="17" name="Content Placeholder 5">
            <a:extLst>
              <a:ext uri="{FF2B5EF4-FFF2-40B4-BE49-F238E27FC236}">
                <a16:creationId xmlns:a16="http://schemas.microsoft.com/office/drawing/2014/main" id="{ABC8FDDB-236A-3D9D-C384-2BDCBFA9B81B}"/>
              </a:ext>
            </a:extLst>
          </p:cNvPr>
          <p:cNvPicPr>
            <a:picLocks noChangeAspect="1"/>
          </p:cNvPicPr>
          <p:nvPr/>
        </p:nvPicPr>
        <p:blipFill rotWithShape="1">
          <a:blip r:embed="rId3"/>
          <a:srcRect l="36812" t="71161" r="19326" b="24633"/>
          <a:stretch/>
        </p:blipFill>
        <p:spPr>
          <a:xfrm>
            <a:off x="5209861" y="5554140"/>
            <a:ext cx="4680143" cy="208336"/>
          </a:xfrm>
          <a:prstGeom prst="rect">
            <a:avLst/>
          </a:prstGeom>
        </p:spPr>
      </p:pic>
      <p:pic>
        <p:nvPicPr>
          <p:cNvPr id="19" name="Content Placeholder 5">
            <a:extLst>
              <a:ext uri="{FF2B5EF4-FFF2-40B4-BE49-F238E27FC236}">
                <a16:creationId xmlns:a16="http://schemas.microsoft.com/office/drawing/2014/main" id="{FF67D352-6F9E-2AA8-3E64-E452278D05B6}"/>
              </a:ext>
            </a:extLst>
          </p:cNvPr>
          <p:cNvPicPr>
            <a:picLocks noChangeAspect="1"/>
          </p:cNvPicPr>
          <p:nvPr/>
        </p:nvPicPr>
        <p:blipFill rotWithShape="1">
          <a:blip r:embed="rId3"/>
          <a:srcRect l="36812" t="87157" r="19326" b="8637"/>
          <a:stretch/>
        </p:blipFill>
        <p:spPr>
          <a:xfrm>
            <a:off x="5201995" y="5895367"/>
            <a:ext cx="4680143" cy="208336"/>
          </a:xfrm>
          <a:prstGeom prst="rect">
            <a:avLst/>
          </a:prstGeom>
        </p:spPr>
      </p:pic>
      <p:sp>
        <p:nvSpPr>
          <p:cNvPr id="22" name="TextBox 21">
            <a:extLst>
              <a:ext uri="{FF2B5EF4-FFF2-40B4-BE49-F238E27FC236}">
                <a16:creationId xmlns:a16="http://schemas.microsoft.com/office/drawing/2014/main" id="{9C35474E-1F9C-D882-EFA8-D910622734F2}"/>
              </a:ext>
            </a:extLst>
          </p:cNvPr>
          <p:cNvSpPr txBox="1"/>
          <p:nvPr/>
        </p:nvSpPr>
        <p:spPr>
          <a:xfrm>
            <a:off x="5708544" y="4835236"/>
            <a:ext cx="1078728" cy="307777"/>
          </a:xfrm>
          <a:prstGeom prst="rect">
            <a:avLst/>
          </a:prstGeom>
          <a:noFill/>
        </p:spPr>
        <p:txBody>
          <a:bodyPr wrap="square" rtlCol="0">
            <a:spAutoFit/>
          </a:bodyPr>
          <a:lstStyle/>
          <a:p>
            <a:r>
              <a:rPr lang="en-US" sz="1400" dirty="0"/>
              <a:t>5</a:t>
            </a:r>
            <a:r>
              <a:rPr lang="en-US" sz="1400" dirty="0">
                <a:latin typeface="Century Gothic" panose="020B0502020202020204" pitchFamily="34" charset="0"/>
              </a:rPr>
              <a:t>´ </a:t>
            </a:r>
            <a:r>
              <a:rPr lang="en-US" sz="1400" dirty="0"/>
              <a:t>UTR:</a:t>
            </a:r>
          </a:p>
        </p:txBody>
      </p:sp>
      <p:pic>
        <p:nvPicPr>
          <p:cNvPr id="7" name="Picture 6">
            <a:extLst>
              <a:ext uri="{FF2B5EF4-FFF2-40B4-BE49-F238E27FC236}">
                <a16:creationId xmlns:a16="http://schemas.microsoft.com/office/drawing/2014/main" id="{37B09F80-190C-2832-C8C0-068A05649FB0}"/>
              </a:ext>
            </a:extLst>
          </p:cNvPr>
          <p:cNvPicPr>
            <a:picLocks noChangeAspect="1"/>
          </p:cNvPicPr>
          <p:nvPr/>
        </p:nvPicPr>
        <p:blipFill>
          <a:blip r:embed="rId4"/>
          <a:stretch>
            <a:fillRect/>
          </a:stretch>
        </p:blipFill>
        <p:spPr>
          <a:xfrm>
            <a:off x="3472747" y="5609816"/>
            <a:ext cx="101605" cy="82554"/>
          </a:xfrm>
          <a:prstGeom prst="rect">
            <a:avLst/>
          </a:prstGeom>
        </p:spPr>
      </p:pic>
      <p:pic>
        <p:nvPicPr>
          <p:cNvPr id="29" name="Picture 28">
            <a:extLst>
              <a:ext uri="{FF2B5EF4-FFF2-40B4-BE49-F238E27FC236}">
                <a16:creationId xmlns:a16="http://schemas.microsoft.com/office/drawing/2014/main" id="{27428FC9-4CF8-02F4-35E6-FA3A8D68DD02}"/>
              </a:ext>
            </a:extLst>
          </p:cNvPr>
          <p:cNvPicPr>
            <a:picLocks noChangeAspect="1"/>
          </p:cNvPicPr>
          <p:nvPr/>
        </p:nvPicPr>
        <p:blipFill>
          <a:blip r:embed="rId5"/>
          <a:stretch>
            <a:fillRect/>
          </a:stretch>
        </p:blipFill>
        <p:spPr>
          <a:xfrm>
            <a:off x="3475921" y="5940222"/>
            <a:ext cx="95255" cy="114306"/>
          </a:xfrm>
          <a:prstGeom prst="rect">
            <a:avLst/>
          </a:prstGeom>
        </p:spPr>
      </p:pic>
      <p:pic>
        <p:nvPicPr>
          <p:cNvPr id="5" name="Content Placeholder 5">
            <a:extLst>
              <a:ext uri="{FF2B5EF4-FFF2-40B4-BE49-F238E27FC236}">
                <a16:creationId xmlns:a16="http://schemas.microsoft.com/office/drawing/2014/main" id="{8C691E2A-6D6D-41CC-4BD2-66689B45A36F}"/>
              </a:ext>
            </a:extLst>
          </p:cNvPr>
          <p:cNvPicPr>
            <a:picLocks noChangeAspect="1"/>
          </p:cNvPicPr>
          <p:nvPr/>
        </p:nvPicPr>
        <p:blipFill rotWithShape="1">
          <a:blip r:embed="rId3"/>
          <a:srcRect l="14125" t="68559" r="77853" b="24844"/>
          <a:stretch/>
        </p:blipFill>
        <p:spPr>
          <a:xfrm>
            <a:off x="4353819" y="5435659"/>
            <a:ext cx="856042" cy="326817"/>
          </a:xfrm>
          <a:prstGeom prst="rect">
            <a:avLst/>
          </a:prstGeom>
        </p:spPr>
      </p:pic>
      <p:pic>
        <p:nvPicPr>
          <p:cNvPr id="6" name="Content Placeholder 5">
            <a:extLst>
              <a:ext uri="{FF2B5EF4-FFF2-40B4-BE49-F238E27FC236}">
                <a16:creationId xmlns:a16="http://schemas.microsoft.com/office/drawing/2014/main" id="{CC3330C2-2041-0A4B-B0FC-82BC0065F567}"/>
              </a:ext>
            </a:extLst>
          </p:cNvPr>
          <p:cNvPicPr>
            <a:picLocks noChangeAspect="1"/>
          </p:cNvPicPr>
          <p:nvPr/>
        </p:nvPicPr>
        <p:blipFill rotWithShape="1">
          <a:blip r:embed="rId3"/>
          <a:srcRect l="14756" t="87251" r="70259" b="8798"/>
          <a:stretch/>
        </p:blipFill>
        <p:spPr>
          <a:xfrm>
            <a:off x="3648269" y="5898147"/>
            <a:ext cx="1598914" cy="195674"/>
          </a:xfrm>
          <a:prstGeom prst="rect">
            <a:avLst/>
          </a:prstGeom>
        </p:spPr>
      </p:pic>
    </p:spTree>
    <p:extLst>
      <p:ext uri="{BB962C8B-B14F-4D97-AF65-F5344CB8AC3E}">
        <p14:creationId xmlns:p14="http://schemas.microsoft.com/office/powerpoint/2010/main" val="1277835616"/>
      </p:ext>
    </p:extLst>
  </p:cSld>
  <p:clrMapOvr>
    <a:masterClrMapping/>
  </p:clrMapOvr>
</p:sld>
</file>

<file path=ppt/theme/theme1.xml><?xml version="1.0" encoding="utf-8"?>
<a:theme xmlns:a="http://schemas.openxmlformats.org/drawingml/2006/main" name="Vanilla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2429</Words>
  <Application>Microsoft Office PowerPoint</Application>
  <PresentationFormat>Widescreen</PresentationFormat>
  <Paragraphs>289</Paragraphs>
  <Slides>30</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Century Gothic</vt:lpstr>
      <vt:lpstr>Helvetica Neue</vt:lpstr>
      <vt:lpstr>LiberationSans</vt:lpstr>
      <vt:lpstr>Neue Haas Grotesk Text Pro</vt:lpstr>
      <vt:lpstr>Times New Roman</vt:lpstr>
      <vt:lpstr>Verdana</vt:lpstr>
      <vt:lpstr>VanillaVTI</vt:lpstr>
      <vt:lpstr>Assessing in vitro control of gene expression in Francisella tularensis  by ribosomal protein homolog bS21-2</vt:lpstr>
      <vt:lpstr>Research Area Investigating regulation of gene expression in Francisella tularensis</vt:lpstr>
      <vt:lpstr>Gene Regulation in Bacteria</vt:lpstr>
      <vt:lpstr>The role of ribosomal protein bS21 in translation</vt:lpstr>
      <vt:lpstr>Research Objective Examine the role of ribosomal protein bS21 in regulating gene expression during translation </vt:lpstr>
      <vt:lpstr>The F. tularensis genome codes for three different variants of bS21</vt:lpstr>
      <vt:lpstr>bS21-2 impacts the abundance of type VI secretion system proteins</vt:lpstr>
      <vt:lpstr>The 5´ UTR is sufficient to cause changes in translation</vt:lpstr>
      <vt:lpstr>Translation of pdpA 5’UTR</vt:lpstr>
      <vt:lpstr>PowerPoint Presentation</vt:lpstr>
      <vt:lpstr>PowerPoint Presentation</vt:lpstr>
      <vt:lpstr>PowerPoint Presentation</vt:lpstr>
      <vt:lpstr>DNA Template Design</vt:lpstr>
      <vt:lpstr>PowerPoint Presentation</vt:lpstr>
      <vt:lpstr>PowerPoint Presentation</vt:lpstr>
      <vt:lpstr>PowerPoint Presentation</vt:lpstr>
      <vt:lpstr>PowerPoint Presentation</vt:lpstr>
      <vt:lpstr>PowerPoint Presentation</vt:lpstr>
      <vt:lpstr>Ribosomes</vt:lpstr>
      <vt:lpstr>Sucrose Cushion Purification</vt:lpstr>
      <vt:lpstr>Plate Reader</vt:lpstr>
      <vt:lpstr>Preliminary Data for LanYFP in vivo</vt:lpstr>
      <vt:lpstr>Preliminary Data for iLov in vivo</vt:lpstr>
      <vt:lpstr>Previous Results</vt:lpstr>
      <vt:lpstr>In Vitro Replication and Methodology</vt:lpstr>
      <vt:lpstr>Plasmid Modification and Ideal Shine-Dalgarno</vt:lpstr>
      <vt:lpstr>Expected in vitro Findings</vt:lpstr>
      <vt:lpstr>Implications and Future Directions</vt:lpstr>
      <vt:lpstr>Conclusion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Moore</dc:creator>
  <cp:lastModifiedBy>Benjamin Moore</cp:lastModifiedBy>
  <cp:revision>11</cp:revision>
  <dcterms:created xsi:type="dcterms:W3CDTF">2023-08-11T12:30:23Z</dcterms:created>
  <dcterms:modified xsi:type="dcterms:W3CDTF">2023-08-14T14:05:51Z</dcterms:modified>
</cp:coreProperties>
</file>