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30A0"/>
    <a:srgbClr val="FF2F92"/>
    <a:srgbClr val="9437FF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3923" autoAdjust="0"/>
  </p:normalViewPr>
  <p:slideViewPr>
    <p:cSldViewPr snapToGrid="0" snapToObjects="1">
      <p:cViewPr>
        <p:scale>
          <a:sx n="17" d="100"/>
          <a:sy n="17" d="100"/>
        </p:scale>
        <p:origin x="20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5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1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C63B-6167-B14D-999D-1078C6936D4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1C3E-2214-0E4B-8E1C-D3E0D0DE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4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1F853AB0-1A43-4470-98EB-715C631017B1}"/>
              </a:ext>
            </a:extLst>
          </p:cNvPr>
          <p:cNvSpPr txBox="1"/>
          <p:nvPr/>
        </p:nvSpPr>
        <p:spPr>
          <a:xfrm>
            <a:off x="10278216" y="9734152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AD2E5A-1923-1D02-4B64-6F374203341D}"/>
              </a:ext>
            </a:extLst>
          </p:cNvPr>
          <p:cNvGrpSpPr/>
          <p:nvPr/>
        </p:nvGrpSpPr>
        <p:grpSpPr>
          <a:xfrm>
            <a:off x="10711303" y="9738664"/>
            <a:ext cx="7531430" cy="8103436"/>
            <a:chOff x="10905910" y="10482939"/>
            <a:chExt cx="7531430" cy="810343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DE0D995-0C6B-6B68-BCED-D3113103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5910" y="10482939"/>
              <a:ext cx="7531430" cy="810343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AD3D66-E9AE-2C8E-A799-8FF6AC9FA27B}"/>
                </a:ext>
              </a:extLst>
            </p:cNvPr>
            <p:cNvSpPr/>
            <p:nvPr/>
          </p:nvSpPr>
          <p:spPr>
            <a:xfrm>
              <a:off x="11072189" y="10530560"/>
              <a:ext cx="837981" cy="778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55F6E2-EB9F-EAED-15BF-5CC2389CB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4" t="24008" r="6480" b="27227"/>
          <a:stretch/>
        </p:blipFill>
        <p:spPr>
          <a:xfrm>
            <a:off x="433399" y="19730831"/>
            <a:ext cx="9270422" cy="39780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E046D3-CA18-2644-892F-6CC81941D61C}"/>
              </a:ext>
            </a:extLst>
          </p:cNvPr>
          <p:cNvSpPr/>
          <p:nvPr/>
        </p:nvSpPr>
        <p:spPr bwMode="auto">
          <a:xfrm>
            <a:off x="397663" y="82947"/>
            <a:ext cx="37609474" cy="5197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n>
                <a:solidFill>
                  <a:srgbClr val="FF1219"/>
                </a:solidFill>
              </a:ln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44162-9EA6-7841-8674-E94F60C3D4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9599" y="966943"/>
            <a:ext cx="32110376" cy="2286001"/>
          </a:xfrm>
          <a:noFill/>
        </p:spPr>
        <p:txBody>
          <a:bodyPr>
            <a:noAutofit/>
          </a:bodyPr>
          <a:lstStyle/>
          <a:p>
            <a:r>
              <a:rPr lang="en-US" sz="9600" dirty="0"/>
              <a:t>Changes in gene expression associated with ribosome heterogeneity in a bacterial pathogen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718E514-F1AF-374D-80E7-FFFB21D9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599" y="3451389"/>
            <a:ext cx="321103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 defTabSz="774700"/>
            <a:r>
              <a:rPr lang="en-US" sz="4000" dirty="0">
                <a:latin typeface="Arial"/>
                <a:cs typeface="Arial"/>
              </a:rPr>
              <a:t>Benjamin Moore and Kathryn M. Ramsey</a:t>
            </a:r>
            <a:r>
              <a:rPr lang="en-US" sz="4000" baseline="30000" dirty="0">
                <a:latin typeface="Arial"/>
                <a:cs typeface="Arial"/>
              </a:rPr>
              <a:t>1,2</a:t>
            </a:r>
          </a:p>
          <a:p>
            <a:pPr marL="514350" indent="-514350" algn="ctr">
              <a:buAutoNum type="arabicPeriod"/>
            </a:pPr>
            <a:r>
              <a:rPr lang="en-US" sz="2800" dirty="0">
                <a:latin typeface="Arial"/>
                <a:cs typeface="Arial"/>
              </a:rPr>
              <a:t>Department of Cell and Molecular Biology, University of Rhode Island, Kingston, RI 02881</a:t>
            </a:r>
          </a:p>
          <a:p>
            <a:pPr marL="514350" indent="-514350" algn="ctr">
              <a:buAutoNum type="arabicPeriod"/>
            </a:pPr>
            <a:r>
              <a:rPr lang="en-US" sz="2800" dirty="0">
                <a:latin typeface="Arial"/>
                <a:cs typeface="Arial"/>
              </a:rPr>
              <a:t>Department of Biomedical and Pharmaceutical Sciences, University of Rhode Island, Kingston, RI 02881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E6F9E0-FAA9-8A44-ABA4-CEDFEA99D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55" y="2196033"/>
            <a:ext cx="6965600" cy="2790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F8938-3013-3649-A294-2D2EB9068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54" r="31767"/>
          <a:stretch/>
        </p:blipFill>
        <p:spPr>
          <a:xfrm>
            <a:off x="29987241" y="1879600"/>
            <a:ext cx="7712103" cy="32708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5CCA64-CC2F-FA49-B87D-B33961EAA1C6}"/>
              </a:ext>
            </a:extLst>
          </p:cNvPr>
          <p:cNvSpPr/>
          <p:nvPr/>
        </p:nvSpPr>
        <p:spPr>
          <a:xfrm>
            <a:off x="400051" y="5441902"/>
            <a:ext cx="9372600" cy="27249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58611-0C2E-1F4A-81B6-E427BDCD5151}"/>
              </a:ext>
            </a:extLst>
          </p:cNvPr>
          <p:cNvSpPr/>
          <p:nvPr/>
        </p:nvSpPr>
        <p:spPr>
          <a:xfrm>
            <a:off x="9857725" y="5441902"/>
            <a:ext cx="9372600" cy="27249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5077E1-0C34-4D44-B4FD-E29A6AC7FFD2}"/>
              </a:ext>
            </a:extLst>
          </p:cNvPr>
          <p:cNvSpPr txBox="1"/>
          <p:nvPr/>
        </p:nvSpPr>
        <p:spPr>
          <a:xfrm>
            <a:off x="406634" y="5445849"/>
            <a:ext cx="93660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84F38C2B-CE1F-DD4C-BA73-8956785C2221}"/>
              </a:ext>
            </a:extLst>
          </p:cNvPr>
          <p:cNvSpPr txBox="1">
            <a:spLocks/>
          </p:cNvSpPr>
          <p:nvPr/>
        </p:nvSpPr>
        <p:spPr>
          <a:xfrm>
            <a:off x="389965" y="7620063"/>
            <a:ext cx="5791379" cy="4398683"/>
          </a:xfrm>
          <a:prstGeom prst="rect">
            <a:avLst/>
          </a:prstGeom>
        </p:spPr>
        <p:txBody>
          <a:bodyPr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/>
              <a:t>Causes tularemia</a:t>
            </a:r>
          </a:p>
          <a:p>
            <a:pPr marL="344488" indent="-34448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/>
              <a:t>Highly infectious</a:t>
            </a:r>
          </a:p>
          <a:p>
            <a:pPr marL="344488" indent="-34448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/>
              <a:t>Potential bioweapon</a:t>
            </a:r>
          </a:p>
          <a:p>
            <a:pPr marL="344488" indent="-34448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/>
              <a:t>Model: </a:t>
            </a:r>
            <a:r>
              <a:rPr lang="en-US" sz="3200" i="1" dirty="0"/>
              <a:t>F. tularensis </a:t>
            </a:r>
            <a:r>
              <a:rPr lang="en-US" sz="3200" dirty="0"/>
              <a:t>subsp. </a:t>
            </a:r>
            <a:r>
              <a:rPr lang="en-US" sz="3200" i="1" dirty="0" err="1"/>
              <a:t>holarctica</a:t>
            </a:r>
            <a:r>
              <a:rPr lang="en-US" sz="3200" i="1" dirty="0"/>
              <a:t> </a:t>
            </a:r>
            <a:r>
              <a:rPr lang="en-US" sz="3200" dirty="0"/>
              <a:t>LVS</a:t>
            </a:r>
          </a:p>
          <a:p>
            <a:pPr marL="344488" indent="-34448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/>
              <a:t>Intracellular growth is essential to cause disease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7F7750A-BE34-BD4F-A7C4-A383E79C0D29}"/>
              </a:ext>
            </a:extLst>
          </p:cNvPr>
          <p:cNvSpPr txBox="1"/>
          <p:nvPr/>
        </p:nvSpPr>
        <p:spPr>
          <a:xfrm>
            <a:off x="400050" y="6624042"/>
            <a:ext cx="9372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cs typeface="Arial"/>
              </a:rPr>
              <a:t>Francisella tularensis</a:t>
            </a:r>
            <a:endParaRPr lang="en-US" sz="4500" b="1" dirty="0">
              <a:cs typeface="Arial"/>
            </a:endParaRP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00BAFDDB-DB2F-154A-8810-DE422531AEBF}"/>
              </a:ext>
            </a:extLst>
          </p:cNvPr>
          <p:cNvSpPr txBox="1"/>
          <p:nvPr/>
        </p:nvSpPr>
        <p:spPr>
          <a:xfrm>
            <a:off x="395255" y="12469728"/>
            <a:ext cx="93773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The role of bS21 in translation</a:t>
            </a:r>
            <a:endParaRPr lang="en-US" sz="4500" b="1" dirty="0">
              <a:cs typeface="Arial"/>
            </a:endParaRP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81B278A8-A0DB-CF48-AF9E-053F34BD986B}"/>
              </a:ext>
            </a:extLst>
          </p:cNvPr>
          <p:cNvSpPr txBox="1"/>
          <p:nvPr/>
        </p:nvSpPr>
        <p:spPr>
          <a:xfrm>
            <a:off x="9621436" y="6457012"/>
            <a:ext cx="9408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Ribosomes in </a:t>
            </a:r>
            <a:r>
              <a:rPr lang="en-US" sz="4500" b="1" i="1" dirty="0"/>
              <a:t>F. tularensis </a:t>
            </a:r>
            <a:r>
              <a:rPr lang="en-US" sz="4500" b="1" dirty="0"/>
              <a:t>are heterogenous</a:t>
            </a:r>
            <a:endParaRPr lang="en-US" sz="4500" b="1" dirty="0">
              <a:cs typeface="Arial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87CA456B-74C2-244B-9471-3C4590CB4F83}"/>
              </a:ext>
            </a:extLst>
          </p:cNvPr>
          <p:cNvSpPr txBox="1"/>
          <p:nvPr/>
        </p:nvSpPr>
        <p:spPr>
          <a:xfrm>
            <a:off x="9886943" y="5459180"/>
            <a:ext cx="931514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Results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EE4925F3-7E8F-4C4D-8F56-DB18FB48B7AA}"/>
              </a:ext>
            </a:extLst>
          </p:cNvPr>
          <p:cNvSpPr txBox="1"/>
          <p:nvPr/>
        </p:nvSpPr>
        <p:spPr>
          <a:xfrm>
            <a:off x="28783445" y="25873427"/>
            <a:ext cx="936437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1676F5F1-186F-1549-8A52-0253C267261F}"/>
              </a:ext>
            </a:extLst>
          </p:cNvPr>
          <p:cNvSpPr/>
          <p:nvPr/>
        </p:nvSpPr>
        <p:spPr>
          <a:xfrm>
            <a:off x="28773073" y="5441902"/>
            <a:ext cx="9372600" cy="27249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A2C97112-BB85-5C4A-9294-C976B1132546}"/>
              </a:ext>
            </a:extLst>
          </p:cNvPr>
          <p:cNvSpPr/>
          <p:nvPr/>
        </p:nvSpPr>
        <p:spPr>
          <a:xfrm>
            <a:off x="19315399" y="5441902"/>
            <a:ext cx="9372600" cy="272491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9BE23E58-CB77-7945-94C6-7281B6B555A1}"/>
              </a:ext>
            </a:extLst>
          </p:cNvPr>
          <p:cNvSpPr txBox="1"/>
          <p:nvPr/>
        </p:nvSpPr>
        <p:spPr>
          <a:xfrm>
            <a:off x="19309766" y="20026036"/>
            <a:ext cx="9376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cs typeface="Arial"/>
              </a:rPr>
              <a:t>bS21-2 is important for intramacrophage growth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F7F9BFA3-0CD1-AD48-8CD8-DB190BCE4134}"/>
              </a:ext>
            </a:extLst>
          </p:cNvPr>
          <p:cNvSpPr txBox="1"/>
          <p:nvPr/>
        </p:nvSpPr>
        <p:spPr>
          <a:xfrm>
            <a:off x="19406563" y="16855937"/>
            <a:ext cx="9281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3. bS21-2 influences T6SS component protein abundance. (A)</a:t>
            </a:r>
            <a:r>
              <a:rPr lang="en-US" sz="2000" dirty="0"/>
              <a:t> Immunoblot analysis of indicated T6SS protein abundance. As indicated, cells either contained (wild-type) or lacked (∆</a:t>
            </a:r>
            <a:r>
              <a:rPr lang="en-US" sz="2000" i="1" dirty="0"/>
              <a:t>rpsU2</a:t>
            </a:r>
            <a:r>
              <a:rPr lang="en-US" sz="2000" dirty="0"/>
              <a:t>) bS21-2 and either an empty vector control (pF) or a vector ectopically expressing VSV-G-tagged bS21 homologs. Immunoblot against VSV-G was included to demonstrate production of bS21 homologs. </a:t>
            </a:r>
            <a:r>
              <a:rPr lang="en-US" sz="2000" b="1" dirty="0"/>
              <a:t>(B)</a:t>
            </a:r>
            <a:r>
              <a:rPr lang="en-US" sz="2000" dirty="0"/>
              <a:t> Quantification of immunoblots from A. Band intensities for each protein w normalized to total protein on the membrane. Error bars represent 1 SD. Lines above bars indicate statistical comparison among groups by t-test. Asterisk indicates group to which all other groups are compared, if horizontal line connects to line above group,*p &lt; 0.05 using Benjamini-Hochberg correction. 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44DE3527-C183-D441-A7B3-2D57ABCDD4E2}"/>
              </a:ext>
            </a:extLst>
          </p:cNvPr>
          <p:cNvSpPr txBox="1"/>
          <p:nvPr/>
        </p:nvSpPr>
        <p:spPr>
          <a:xfrm>
            <a:off x="10266478" y="7688683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B9630063-27A4-2E42-9B6E-59876F28F9AD}"/>
              </a:ext>
            </a:extLst>
          </p:cNvPr>
          <p:cNvSpPr txBox="1"/>
          <p:nvPr/>
        </p:nvSpPr>
        <p:spPr>
          <a:xfrm>
            <a:off x="9928473" y="17904253"/>
            <a:ext cx="9212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1. </a:t>
            </a:r>
            <a:r>
              <a:rPr lang="en-US" sz="2000" b="1" i="1" dirty="0"/>
              <a:t>F. tularensis </a:t>
            </a:r>
            <a:r>
              <a:rPr lang="en-US" sz="2000" b="1" dirty="0"/>
              <a:t>ribosomes are heterogenous with respect to bS21. (A)</a:t>
            </a:r>
            <a:r>
              <a:rPr lang="en-US" sz="2000" dirty="0"/>
              <a:t> Number of spectral counts corresponding to bS21 homologs identified from individual ribosome purifications from wild-type cells. Spectral counts corresponding to bS21-1 and/or bS21-3 cannot be unambiguously assigned due to complete sequence identity of detected peptides. ND: not detected. </a:t>
            </a:r>
            <a:r>
              <a:rPr lang="en-US" sz="2000" b="1" dirty="0"/>
              <a:t>(B)</a:t>
            </a:r>
            <a:r>
              <a:rPr lang="en-US" sz="2000" dirty="0"/>
              <a:t> Each bS21 homolog can be incorporated into ribosomes. Top: Sucrose gradient sedimentation profile from actively-translating wild-type cells. Nucleic acid content was monitored by A260 (y-axis). Fractions collected are indicated on the x-axis. Bottom: Immunoblot analysis of fractions from sucrose gradient sedimentation performed on actively-translating cells ectopically expressing indicated bS21 homolog with VSV-G epitope tag. Wells correspond to fractions 1 – 21 from profile above. 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CD640552-235E-B145-B88D-2E9EB3B2FCFC}"/>
              </a:ext>
            </a:extLst>
          </p:cNvPr>
          <p:cNvSpPr txBox="1"/>
          <p:nvPr/>
        </p:nvSpPr>
        <p:spPr>
          <a:xfrm>
            <a:off x="471287" y="27572709"/>
            <a:ext cx="9323941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s-IS" sz="2400" b="1" dirty="0"/>
              <a:t>References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Al-</a:t>
            </a:r>
            <a:r>
              <a:rPr lang="en-US" sz="1800" dirty="0" err="1"/>
              <a:t>Shayeb</a:t>
            </a:r>
            <a:r>
              <a:rPr lang="en-US" sz="1800" dirty="0"/>
              <a:t> B, Sachdeva R, Chen L, Ward F, Munk P, </a:t>
            </a:r>
            <a:r>
              <a:rPr lang="en-US" sz="1800" dirty="0" err="1"/>
              <a:t>Devoto</a:t>
            </a:r>
            <a:r>
              <a:rPr lang="en-US" sz="1800" dirty="0"/>
              <a:t> A, </a:t>
            </a:r>
            <a:r>
              <a:rPr lang="en-US" sz="1800" dirty="0" err="1"/>
              <a:t>Castelle</a:t>
            </a:r>
            <a:r>
              <a:rPr lang="en-US" sz="1800" dirty="0"/>
              <a:t> C, Olm MR, Bouma-Gregson K, Amano Y, </a:t>
            </a:r>
            <a:r>
              <a:rPr lang="en-US" sz="1800" i="1" dirty="0"/>
              <a:t>et al.</a:t>
            </a:r>
            <a:r>
              <a:rPr lang="en-US" sz="1800" dirty="0"/>
              <a:t> Clades of huge phages from across Earth’s ecosystems. </a:t>
            </a:r>
            <a:r>
              <a:rPr lang="en-US" sz="1800" i="1" dirty="0"/>
              <a:t>Nature</a:t>
            </a:r>
            <a:r>
              <a:rPr lang="en-US" sz="1800" dirty="0"/>
              <a:t> 2020; 578(7795): 425–431. PMCID: PMC7162821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Chang C, Craven GR. Identification of several proteins involved in the messenger RNA binding site of the 30 S ribosome by inactivation with 2-methoxy-5-nitrotropone. </a:t>
            </a:r>
            <a:r>
              <a:rPr lang="en-US" sz="1800" i="1" dirty="0"/>
              <a:t>J Mol Biol.</a:t>
            </a:r>
            <a:r>
              <a:rPr lang="en-US" sz="1800" dirty="0"/>
              <a:t> 1977; 117(2):401–18. PMID: 604509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Van </a:t>
            </a:r>
            <a:r>
              <a:rPr lang="en-US" sz="1800" dirty="0" err="1"/>
              <a:t>Duin</a:t>
            </a:r>
            <a:r>
              <a:rPr lang="en-US" sz="1800" dirty="0"/>
              <a:t> J, </a:t>
            </a:r>
            <a:r>
              <a:rPr lang="en-US" sz="1800" dirty="0" err="1"/>
              <a:t>Wijnands</a:t>
            </a:r>
            <a:r>
              <a:rPr lang="en-US" sz="1800" dirty="0"/>
              <a:t> R. The function of ribosomal protein S21 in protein synthesis. </a:t>
            </a:r>
            <a:r>
              <a:rPr lang="en-US" sz="1800" i="1" dirty="0" err="1"/>
              <a:t>Eur</a:t>
            </a:r>
            <a:r>
              <a:rPr lang="en-US" sz="1800" i="1" dirty="0"/>
              <a:t> J </a:t>
            </a:r>
            <a:r>
              <a:rPr lang="en-US" sz="1800" i="1" dirty="0" err="1"/>
              <a:t>Biochem</a:t>
            </a:r>
            <a:r>
              <a:rPr lang="en-US" sz="1800" dirty="0"/>
              <a:t>. 1981; 118(3):615–9. PMID: 7028483 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Jha V, Roy B, </a:t>
            </a:r>
            <a:r>
              <a:rPr lang="en-US" sz="1800" dirty="0" err="1"/>
              <a:t>Jahagirdar</a:t>
            </a:r>
            <a:r>
              <a:rPr lang="en-US" sz="1800" dirty="0"/>
              <a:t> D, McNutt ZA, </a:t>
            </a:r>
            <a:r>
              <a:rPr lang="en-US" sz="1800" dirty="0" err="1"/>
              <a:t>Shatoff</a:t>
            </a:r>
            <a:r>
              <a:rPr lang="en-US" sz="1800" dirty="0"/>
              <a:t> EA, </a:t>
            </a:r>
            <a:r>
              <a:rPr lang="en-US" sz="1800" dirty="0" err="1"/>
              <a:t>Boleratz</a:t>
            </a:r>
            <a:r>
              <a:rPr lang="en-US" sz="1800" dirty="0"/>
              <a:t> BL, Watkins DE, </a:t>
            </a:r>
            <a:r>
              <a:rPr lang="en-US" sz="1800" dirty="0" err="1"/>
              <a:t>Bundschuh</a:t>
            </a:r>
            <a:r>
              <a:rPr lang="en-US" sz="1800" dirty="0"/>
              <a:t> R, </a:t>
            </a:r>
            <a:r>
              <a:rPr lang="en-US" sz="1800" dirty="0" err="1"/>
              <a:t>Basu</a:t>
            </a:r>
            <a:r>
              <a:rPr lang="en-US" sz="1800" dirty="0"/>
              <a:t> K, Ortega J, Fredrick K. Structural basis of sequestration of the anti-Shine-Dalgarno sequence in the Bacteroidetes ribosome. </a:t>
            </a:r>
            <a:r>
              <a:rPr lang="en-US" sz="1800" i="1" dirty="0"/>
              <a:t>Nucleic Acids Res.</a:t>
            </a:r>
            <a:r>
              <a:rPr lang="en-US" sz="1800" dirty="0"/>
              <a:t> 2020; 49(1): 547-567. PMID: 33330920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Mizuno CM, </a:t>
            </a:r>
            <a:r>
              <a:rPr lang="en-US" sz="1800" dirty="0" err="1"/>
              <a:t>Guyomar</a:t>
            </a:r>
            <a:r>
              <a:rPr lang="en-US" sz="1800" dirty="0"/>
              <a:t> C, Roux S, Lavigne R, Rodriguez-Valera F, Sullivan MB, Gillet R, </a:t>
            </a:r>
            <a:r>
              <a:rPr lang="en-US" sz="1800" dirty="0" err="1"/>
              <a:t>Forterre</a:t>
            </a:r>
            <a:r>
              <a:rPr lang="en-US" sz="1800" dirty="0"/>
              <a:t> P, </a:t>
            </a:r>
            <a:r>
              <a:rPr lang="en-US" sz="1800" dirty="0" err="1"/>
              <a:t>Krupovic</a:t>
            </a:r>
            <a:r>
              <a:rPr lang="en-US" sz="1800" dirty="0"/>
              <a:t> M. Numerous cultivated and uncultivated viruses encode ribosomal proteins. Nat </a:t>
            </a:r>
            <a:r>
              <a:rPr lang="en-US" sz="1800" dirty="0" err="1"/>
              <a:t>Commun</a:t>
            </a:r>
            <a:r>
              <a:rPr lang="en-US" sz="1800" dirty="0"/>
              <a:t> . 2019;10(1):752. PMCID: PMC6375957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5D792A10-0B9E-4042-B65B-88B8DB1B86D5}"/>
              </a:ext>
            </a:extLst>
          </p:cNvPr>
          <p:cNvSpPr txBox="1"/>
          <p:nvPr/>
        </p:nvSpPr>
        <p:spPr>
          <a:xfrm>
            <a:off x="9860924" y="29698305"/>
            <a:ext cx="9319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2. Loss of bS21-2 leads to changes in protein abundance that cannot be explained by changes in transcript abundance. </a:t>
            </a:r>
            <a:r>
              <a:rPr lang="en-US" sz="2000" dirty="0"/>
              <a:t>Cells with (WT, wild-type) and without bS21-2 (∆</a:t>
            </a:r>
            <a:r>
              <a:rPr lang="en-US" sz="2000" i="1" dirty="0"/>
              <a:t>rpsU2</a:t>
            </a:r>
            <a:r>
              <a:rPr lang="en-US" sz="2000" dirty="0"/>
              <a:t>) were compared using RNA-Seq (x-axis) and DIA whole cell mass spectrometry (y-axis). Horizontal dashed lines indicate +/-1.5-fold cutoff for differential protein abundance; vertical dashes indicate +/-2-fold cutoff for differential transcript abundance. Colored dots represent genes with significant changes in either protein and/or transcript abundance as indicated above (adjusted p-value &lt;0.05), while grey dots without outline represent genes with changes that did not meet the statistical thresholds. 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8E2A79C7-D2E1-7541-8256-BD33E4EF25DD}"/>
              </a:ext>
            </a:extLst>
          </p:cNvPr>
          <p:cNvSpPr txBox="1"/>
          <p:nvPr/>
        </p:nvSpPr>
        <p:spPr>
          <a:xfrm>
            <a:off x="19351269" y="27181970"/>
            <a:ext cx="9281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4. Cells without bS21-2 have an intramacrophage growth defect, which can be complemented by ectopic expression of bS21-2. </a:t>
            </a:r>
            <a:r>
              <a:rPr lang="en-US" sz="2000" dirty="0"/>
              <a:t>Growth of </a:t>
            </a:r>
            <a:r>
              <a:rPr lang="en-US" sz="2000" i="1" dirty="0"/>
              <a:t>F. tularensis </a:t>
            </a:r>
            <a:r>
              <a:rPr lang="en-US" sz="2000" dirty="0"/>
              <a:t>LVS cells within J774A.1 cells. Murine macrophage-like J774A.1 cells were infected with indicated bacterial cells at a multiplicity of infection of 5 – 10. J774A.1 cells were lysed and bacteria were plated for enumeration (CFU) 24 hours post-infection. Error bars represent 1 SD. Experiments were repeated at least twice and data from a representative experiment are shown. Lines above bars indicate statistical comparison among groups by t-test. Asterisk indicates group to which all other groups are compared, if horizontal line connects to line above group,*p &lt; 0.05 using Benjamini-Hochberg correction. 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C45A48CA-8C27-4C16-E418-3C6C048FD49C}"/>
              </a:ext>
            </a:extLst>
          </p:cNvPr>
          <p:cNvSpPr txBox="1"/>
          <p:nvPr/>
        </p:nvSpPr>
        <p:spPr>
          <a:xfrm>
            <a:off x="248837" y="18860950"/>
            <a:ext cx="9372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cs typeface="Arial"/>
              </a:rPr>
              <a:t>F. tularensis</a:t>
            </a:r>
            <a:r>
              <a:rPr lang="en-US" sz="4500" b="1" dirty="0">
                <a:cs typeface="Arial"/>
              </a:rPr>
              <a:t> encodes multiple distinct bS21 homologs</a:t>
            </a:r>
          </a:p>
        </p:txBody>
      </p: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C0C4EB4-D7D3-3218-F46F-81966224648E}"/>
              </a:ext>
            </a:extLst>
          </p:cNvPr>
          <p:cNvGrpSpPr/>
          <p:nvPr/>
        </p:nvGrpSpPr>
        <p:grpSpPr>
          <a:xfrm>
            <a:off x="4994796" y="13517093"/>
            <a:ext cx="5130776" cy="4923894"/>
            <a:chOff x="162863" y="1567849"/>
            <a:chExt cx="4458887" cy="4485639"/>
          </a:xfrm>
        </p:grpSpPr>
        <p:pic>
          <p:nvPicPr>
            <p:cNvPr id="462" name="Picture 461">
              <a:extLst>
                <a:ext uri="{FF2B5EF4-FFF2-40B4-BE49-F238E27FC236}">
                  <a16:creationId xmlns:a16="http://schemas.microsoft.com/office/drawing/2014/main" id="{F309CDE5-BEF9-98EF-1427-15281E083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3994" r="10000"/>
            <a:stretch/>
          </p:blipFill>
          <p:spPr>
            <a:xfrm>
              <a:off x="162863" y="1567849"/>
              <a:ext cx="3307080" cy="4389386"/>
            </a:xfrm>
            <a:prstGeom prst="rect">
              <a:avLst/>
            </a:prstGeom>
          </p:spPr>
        </p:pic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1441612A-0217-29B2-7182-746DE6E9E2EE}"/>
                </a:ext>
              </a:extLst>
            </p:cNvPr>
            <p:cNvSpPr txBox="1"/>
            <p:nvPr/>
          </p:nvSpPr>
          <p:spPr>
            <a:xfrm>
              <a:off x="2318135" y="4991659"/>
              <a:ext cx="230361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en-US" sz="1400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P-site tRNA ASL </a:t>
              </a:r>
            </a:p>
            <a:p>
              <a:pPr marL="28575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en-US" sz="14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mRNA (P-site codon)</a:t>
              </a:r>
            </a:p>
            <a:p>
              <a:pPr marL="28575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en-US" sz="14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bS21</a:t>
              </a: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755107D3-5BE3-E3B7-3F49-9EE793DD3340}"/>
                </a:ext>
              </a:extLst>
            </p:cNvPr>
            <p:cNvSpPr txBox="1"/>
            <p:nvPr/>
          </p:nvSpPr>
          <p:spPr>
            <a:xfrm>
              <a:off x="3058473" y="2324492"/>
              <a:ext cx="13802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mRNA channel</a:t>
              </a:r>
            </a:p>
          </p:txBody>
        </p: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B4FCC113-DAE6-BB9B-9C28-85E43249E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8865" y="2632269"/>
              <a:ext cx="684348" cy="54620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8" name="Content Placeholder 6">
            <a:extLst>
              <a:ext uri="{FF2B5EF4-FFF2-40B4-BE49-F238E27FC236}">
                <a16:creationId xmlns:a16="http://schemas.microsoft.com/office/drawing/2014/main" id="{6748F1CB-729C-C57D-71E2-207A87EDCC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33" r="4133"/>
          <a:stretch>
            <a:fillRect/>
          </a:stretch>
        </p:blipFill>
        <p:spPr>
          <a:xfrm>
            <a:off x="6373937" y="7619577"/>
            <a:ext cx="3252781" cy="3644240"/>
          </a:xfrm>
          <a:prstGeom prst="rect">
            <a:avLst/>
          </a:prstGeom>
        </p:spPr>
      </p:pic>
      <p:sp>
        <p:nvSpPr>
          <p:cNvPr id="59" name="Content Placeholder 7">
            <a:extLst>
              <a:ext uri="{FF2B5EF4-FFF2-40B4-BE49-F238E27FC236}">
                <a16:creationId xmlns:a16="http://schemas.microsoft.com/office/drawing/2014/main" id="{0E291210-CE69-6427-EF37-26954DE42E7C}"/>
              </a:ext>
            </a:extLst>
          </p:cNvPr>
          <p:cNvSpPr txBox="1">
            <a:spLocks/>
          </p:cNvSpPr>
          <p:nvPr/>
        </p:nvSpPr>
        <p:spPr>
          <a:xfrm>
            <a:off x="505345" y="13831929"/>
            <a:ext cx="5288507" cy="5686482"/>
          </a:xfrm>
          <a:prstGeom prst="rect">
            <a:avLst/>
          </a:prstGeom>
        </p:spPr>
        <p:txBody>
          <a:bodyPr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Involved in translation initation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       (Chang and Craven, 1977; Van </a:t>
            </a:r>
            <a:r>
              <a:rPr lang="en-US" sz="1800" dirty="0" err="1"/>
              <a:t>Duin</a:t>
            </a:r>
            <a:r>
              <a:rPr lang="en-US" sz="1800" dirty="0"/>
              <a:t> and</a:t>
            </a:r>
            <a:br>
              <a:rPr lang="en-US" sz="1800" dirty="0"/>
            </a:br>
            <a:r>
              <a:rPr lang="en-US" sz="1800" dirty="0"/>
              <a:t>        </a:t>
            </a:r>
            <a:r>
              <a:rPr lang="en-US" sz="1800" dirty="0" err="1"/>
              <a:t>Wijnands</a:t>
            </a:r>
            <a:r>
              <a:rPr lang="en-US" sz="1800" dirty="0"/>
              <a:t>, 1981)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Encoded by thousands of bacteriophage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(Mizuno et al., 2019; Al-Shayeb et al., 2020)</a:t>
            </a:r>
          </a:p>
          <a:p>
            <a:pPr marL="233363" indent="-233363"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representative Bacteroidetes, sequesters ASD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(Jha et al., 2020)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DCC96B5-6CF0-A672-62F3-3546BEE0C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0222"/>
              </p:ext>
            </p:extLst>
          </p:nvPr>
        </p:nvGraphicFramePr>
        <p:xfrm>
          <a:off x="807548" y="23915060"/>
          <a:ext cx="8127820" cy="223701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16891">
                  <a:extLst>
                    <a:ext uri="{9D8B030D-6E8A-4147-A177-3AD203B41FA5}">
                      <a16:colId xmlns:a16="http://schemas.microsoft.com/office/drawing/2014/main" val="2721809250"/>
                    </a:ext>
                  </a:extLst>
                </a:gridCol>
                <a:gridCol w="1616891">
                  <a:extLst>
                    <a:ext uri="{9D8B030D-6E8A-4147-A177-3AD203B41FA5}">
                      <a16:colId xmlns:a16="http://schemas.microsoft.com/office/drawing/2014/main" val="420459233"/>
                    </a:ext>
                  </a:extLst>
                </a:gridCol>
                <a:gridCol w="1616891">
                  <a:extLst>
                    <a:ext uri="{9D8B030D-6E8A-4147-A177-3AD203B41FA5}">
                      <a16:colId xmlns:a16="http://schemas.microsoft.com/office/drawing/2014/main" val="141765122"/>
                    </a:ext>
                  </a:extLst>
                </a:gridCol>
                <a:gridCol w="1616891">
                  <a:extLst>
                    <a:ext uri="{9D8B030D-6E8A-4147-A177-3AD203B41FA5}">
                      <a16:colId xmlns:a16="http://schemas.microsoft.com/office/drawing/2014/main" val="2277575098"/>
                    </a:ext>
                  </a:extLst>
                </a:gridCol>
                <a:gridCol w="1660256">
                  <a:extLst>
                    <a:ext uri="{9D8B030D-6E8A-4147-A177-3AD203B41FA5}">
                      <a16:colId xmlns:a16="http://schemas.microsoft.com/office/drawing/2014/main" val="2256175136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642" marR="18642" marT="1864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u="none" strike="noStrike" dirty="0">
                          <a:effectLst/>
                        </a:rPr>
                        <a:t>LVS bS21-1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u="none" strike="noStrike">
                          <a:effectLst/>
                        </a:rPr>
                        <a:t>LVS bS21-3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u="none" strike="noStrike">
                          <a:effectLst/>
                        </a:rPr>
                        <a:t>LVS bS21-2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i="1" u="none" strike="noStrike">
                          <a:effectLst/>
                        </a:rPr>
                        <a:t>E. coli</a:t>
                      </a:r>
                      <a:r>
                        <a:rPr lang="en-US" sz="2300" b="1" u="none" strike="noStrike">
                          <a:effectLst/>
                        </a:rPr>
                        <a:t> bS21</a:t>
                      </a:r>
                      <a:endParaRPr lang="en-US" sz="23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extLst>
                  <a:ext uri="{0D108BD9-81ED-4DB2-BD59-A6C34878D82A}">
                    <a16:rowId xmlns:a16="http://schemas.microsoft.com/office/drawing/2014/main" val="382033475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u="none" strike="noStrike">
                          <a:effectLst/>
                        </a:rPr>
                        <a:t>LVS bS21-1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100.0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72.3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dirty="0">
                          <a:effectLst/>
                        </a:rPr>
                        <a:t>54.0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50.8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extLst>
                  <a:ext uri="{0D108BD9-81ED-4DB2-BD59-A6C34878D82A}">
                    <a16:rowId xmlns:a16="http://schemas.microsoft.com/office/drawing/2014/main" val="660725586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u="none" strike="noStrike">
                          <a:effectLst/>
                        </a:rPr>
                        <a:t>LVS bS21-3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100.0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47.6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48.5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extLst>
                  <a:ext uri="{0D108BD9-81ED-4DB2-BD59-A6C34878D82A}">
                    <a16:rowId xmlns:a16="http://schemas.microsoft.com/office/drawing/2014/main" val="3724719358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u="none" strike="noStrike">
                          <a:effectLst/>
                        </a:rPr>
                        <a:t>LVS bS21-2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>
                          <a:effectLst/>
                        </a:rPr>
                        <a:t>100.0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dirty="0">
                          <a:effectLst/>
                        </a:rPr>
                        <a:t>60.0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extLst>
                  <a:ext uri="{0D108BD9-81ED-4DB2-BD59-A6C34878D82A}">
                    <a16:rowId xmlns:a16="http://schemas.microsoft.com/office/drawing/2014/main" val="322412208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1" i="1" u="none" strike="noStrike" dirty="0">
                          <a:effectLst/>
                        </a:rPr>
                        <a:t>E. coli</a:t>
                      </a:r>
                      <a:r>
                        <a:rPr lang="en-US" sz="2300" b="1" u="none" strike="noStrike" dirty="0">
                          <a:effectLst/>
                        </a:rPr>
                        <a:t> bS21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dirty="0">
                          <a:effectLst/>
                        </a:rPr>
                        <a:t>100.0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642" marR="18642" marT="18642" marB="0" anchor="ctr"/>
                </a:tc>
                <a:extLst>
                  <a:ext uri="{0D108BD9-81ED-4DB2-BD59-A6C34878D82A}">
                    <a16:rowId xmlns:a16="http://schemas.microsoft.com/office/drawing/2014/main" val="1190278306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2AAEE66E-C163-DFFD-3624-75D0B3F277FE}"/>
              </a:ext>
            </a:extLst>
          </p:cNvPr>
          <p:cNvGrpSpPr/>
          <p:nvPr/>
        </p:nvGrpSpPr>
        <p:grpSpPr>
          <a:xfrm>
            <a:off x="20057532" y="7114569"/>
            <a:ext cx="6700603" cy="4919392"/>
            <a:chOff x="20071830" y="19174918"/>
            <a:chExt cx="6700603" cy="49193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4723AF-345E-563E-1081-340CC7D57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3577" r="58486" b="53577"/>
            <a:stretch/>
          </p:blipFill>
          <p:spPr>
            <a:xfrm>
              <a:off x="20071830" y="19322322"/>
              <a:ext cx="6700603" cy="4771988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B288337-9394-0A10-CC70-DCBC8CE0B8A2}"/>
                </a:ext>
              </a:extLst>
            </p:cNvPr>
            <p:cNvSpPr/>
            <p:nvPr/>
          </p:nvSpPr>
          <p:spPr>
            <a:xfrm>
              <a:off x="20494053" y="19174918"/>
              <a:ext cx="956871" cy="1019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6" name="TextBox 635">
            <a:extLst>
              <a:ext uri="{FF2B5EF4-FFF2-40B4-BE49-F238E27FC236}">
                <a16:creationId xmlns:a16="http://schemas.microsoft.com/office/drawing/2014/main" id="{6DA481DF-8B19-1E4A-A7DA-60399F4CDB23}"/>
              </a:ext>
            </a:extLst>
          </p:cNvPr>
          <p:cNvSpPr txBox="1"/>
          <p:nvPr/>
        </p:nvSpPr>
        <p:spPr>
          <a:xfrm>
            <a:off x="19315399" y="5649541"/>
            <a:ext cx="9377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cs typeface="Arial"/>
              </a:rPr>
              <a:t>bS21-2 controls the abundance of type VI secretion system proteins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3C754B-DCB0-E7DE-E0A3-2F774C28FA55}"/>
              </a:ext>
            </a:extLst>
          </p:cNvPr>
          <p:cNvGrpSpPr/>
          <p:nvPr/>
        </p:nvGrpSpPr>
        <p:grpSpPr>
          <a:xfrm>
            <a:off x="19756151" y="11721940"/>
            <a:ext cx="8354384" cy="5481403"/>
            <a:chOff x="19642112" y="23509573"/>
            <a:chExt cx="8354384" cy="5481403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138F426-ACF7-5D40-C6A4-24BF364AD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3411" t="23460" r="8566" b="53941"/>
            <a:stretch/>
          </p:blipFill>
          <p:spPr>
            <a:xfrm>
              <a:off x="19996879" y="24119172"/>
              <a:ext cx="7999617" cy="4871804"/>
            </a:xfrm>
            <a:prstGeom prst="rect">
              <a:avLst/>
            </a:prstGeom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A0B707C-1C0A-97F9-FD88-BB619AFA88B8}"/>
                </a:ext>
              </a:extLst>
            </p:cNvPr>
            <p:cNvSpPr/>
            <p:nvPr/>
          </p:nvSpPr>
          <p:spPr>
            <a:xfrm>
              <a:off x="19642112" y="23509573"/>
              <a:ext cx="956871" cy="1019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C72645C-EFE2-5582-6B4B-09A2F701A4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804" t="9970" r="43401" b="63801"/>
          <a:stretch/>
        </p:blipFill>
        <p:spPr>
          <a:xfrm>
            <a:off x="19197887" y="20936131"/>
            <a:ext cx="9502829" cy="661066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E535FF9-209F-0C91-0073-DABCE2E034BA}"/>
              </a:ext>
            </a:extLst>
          </p:cNvPr>
          <p:cNvSpPr txBox="1"/>
          <p:nvPr/>
        </p:nvSpPr>
        <p:spPr>
          <a:xfrm>
            <a:off x="19616068" y="12248660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2DDDB1-0DB8-5DBF-5FDA-ADF498C13042}"/>
              </a:ext>
            </a:extLst>
          </p:cNvPr>
          <p:cNvSpPr txBox="1"/>
          <p:nvPr/>
        </p:nvSpPr>
        <p:spPr>
          <a:xfrm>
            <a:off x="19616068" y="7668565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C33DEA-18AB-DA07-9E0B-EF973C62490E}"/>
              </a:ext>
            </a:extLst>
          </p:cNvPr>
          <p:cNvSpPr txBox="1"/>
          <p:nvPr/>
        </p:nvSpPr>
        <p:spPr>
          <a:xfrm>
            <a:off x="19514828" y="30630750"/>
            <a:ext cx="93239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/>
              <a:t>Funding Sources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USDA National Institute of Food and Agriculture, Hatch project 1017848; RI0019-H020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Rhode Island Foundation Medical Research Grant #2798_20190602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RI-INBRE Early Career Development Award, NIH/NIGMS P20GM103430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CARTD-COBRE Pilot Project Award, NIH/NIGMS Grant P20GM121344</a:t>
            </a:r>
          </a:p>
        </p:txBody>
      </p:sp>
      <p:sp>
        <p:nvSpPr>
          <p:cNvPr id="68" name="Content Placeholder 7">
            <a:extLst>
              <a:ext uri="{FF2B5EF4-FFF2-40B4-BE49-F238E27FC236}">
                <a16:creationId xmlns:a16="http://schemas.microsoft.com/office/drawing/2014/main" id="{7E5ACD40-716D-F7AA-77A3-EE900988F06D}"/>
              </a:ext>
            </a:extLst>
          </p:cNvPr>
          <p:cNvSpPr txBox="1">
            <a:spLocks/>
          </p:cNvSpPr>
          <p:nvPr/>
        </p:nvSpPr>
        <p:spPr>
          <a:xfrm>
            <a:off x="28750846" y="26925461"/>
            <a:ext cx="9375657" cy="4597276"/>
          </a:xfrm>
          <a:prstGeom prst="rect">
            <a:avLst/>
          </a:prstGeom>
        </p:spPr>
        <p:txBody>
          <a:bodyPr lIns="274320" rIns="274320">
            <a:normAutofit fontScale="40000" lnSpcReduction="20000"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925" indent="-4159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800" dirty="0"/>
              <a:t>Ribosomes in </a:t>
            </a:r>
            <a:r>
              <a:rPr lang="en-US" sz="6800" i="1" dirty="0"/>
              <a:t>Francisella tularensis </a:t>
            </a:r>
            <a:r>
              <a:rPr lang="en-US" sz="6800" dirty="0"/>
              <a:t>can be heterogeneous with respect to bS21</a:t>
            </a:r>
          </a:p>
          <a:p>
            <a:pPr marL="415925" indent="-4159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800" dirty="0"/>
              <a:t>The ribosomal protein bS21-2 influences protein abundance, including abundance of key virulence factors</a:t>
            </a:r>
          </a:p>
          <a:p>
            <a:pPr marL="415925" indent="-4159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800" dirty="0"/>
              <a:t>bS21-2, uniquely among bS21 homologs, is important for intramacrophage growth</a:t>
            </a:r>
          </a:p>
          <a:p>
            <a:pPr marL="415925" indent="-4159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800" dirty="0"/>
              <a:t>Ribosomes without bS21-2 translate from specific 5` UTRs with different efficiencies</a:t>
            </a:r>
          </a:p>
          <a:p>
            <a:pPr marL="415925" indent="-415925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800" dirty="0"/>
              <a:t>Changing ribosome composition may be a way for bacteria to quickly regulate gene expression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6563D3-8B01-D261-3BCC-BB0A4DD1A79C}"/>
              </a:ext>
            </a:extLst>
          </p:cNvPr>
          <p:cNvGrpSpPr/>
          <p:nvPr/>
        </p:nvGrpSpPr>
        <p:grpSpPr>
          <a:xfrm>
            <a:off x="33271041" y="22519666"/>
            <a:ext cx="704142" cy="261610"/>
            <a:chOff x="9265363" y="2054184"/>
            <a:chExt cx="1118817" cy="415675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450D841-CF7F-37ED-2D8E-9CE0C3ECF406}"/>
                </a:ext>
              </a:extLst>
            </p:cNvPr>
            <p:cNvSpPr/>
            <p:nvPr/>
          </p:nvSpPr>
          <p:spPr>
            <a:xfrm rot="21097913">
              <a:off x="9386258" y="2112670"/>
              <a:ext cx="705583" cy="28965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916061-EB00-8961-F9ED-8698BFD7C1B4}"/>
                </a:ext>
              </a:extLst>
            </p:cNvPr>
            <p:cNvSpPr txBox="1"/>
            <p:nvPr/>
          </p:nvSpPr>
          <p:spPr>
            <a:xfrm>
              <a:off x="9265363" y="2054184"/>
              <a:ext cx="1118817" cy="41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bS21-1</a:t>
              </a: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D8B9995E-4089-0D94-FC3D-0115552D3A68}"/>
              </a:ext>
            </a:extLst>
          </p:cNvPr>
          <p:cNvSpPr/>
          <p:nvPr/>
        </p:nvSpPr>
        <p:spPr>
          <a:xfrm>
            <a:off x="31771162" y="21985942"/>
            <a:ext cx="1145061" cy="6699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50S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602A1A5-9225-6456-13AE-64494A0DF077}"/>
              </a:ext>
            </a:extLst>
          </p:cNvPr>
          <p:cNvSpPr/>
          <p:nvPr/>
        </p:nvSpPr>
        <p:spPr>
          <a:xfrm>
            <a:off x="33741920" y="22179339"/>
            <a:ext cx="941436" cy="3774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30S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75BD5BE-4B65-2F97-5F8B-E91176E8E947}"/>
              </a:ext>
            </a:extLst>
          </p:cNvPr>
          <p:cNvSpPr txBox="1"/>
          <p:nvPr/>
        </p:nvSpPr>
        <p:spPr>
          <a:xfrm>
            <a:off x="29093305" y="24127608"/>
            <a:ext cx="95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bS21-1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EA1DB39-5E88-983D-7D40-1E86F4ADE365}"/>
              </a:ext>
            </a:extLst>
          </p:cNvPr>
          <p:cNvSpPr txBox="1"/>
          <p:nvPr/>
        </p:nvSpPr>
        <p:spPr>
          <a:xfrm>
            <a:off x="31571853" y="24127608"/>
            <a:ext cx="95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bS21-2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A1E95D1-D59D-501E-4301-0EF6931A243E}"/>
              </a:ext>
            </a:extLst>
          </p:cNvPr>
          <p:cNvSpPr txBox="1"/>
          <p:nvPr/>
        </p:nvSpPr>
        <p:spPr>
          <a:xfrm>
            <a:off x="34050401" y="24127608"/>
            <a:ext cx="95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bS21-3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3F09E6F-24DA-8A0D-D2E4-F69339ADB59A}"/>
              </a:ext>
            </a:extLst>
          </p:cNvPr>
          <p:cNvSpPr txBox="1"/>
          <p:nvPr/>
        </p:nvSpPr>
        <p:spPr>
          <a:xfrm>
            <a:off x="36528949" y="24127608"/>
            <a:ext cx="95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- bS21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66DAE7-1B8E-4452-76FD-8019438A8E2F}"/>
              </a:ext>
            </a:extLst>
          </p:cNvPr>
          <p:cNvGrpSpPr/>
          <p:nvPr/>
        </p:nvGrpSpPr>
        <p:grpSpPr>
          <a:xfrm>
            <a:off x="31517080" y="23553120"/>
            <a:ext cx="1531544" cy="526332"/>
            <a:chOff x="31607189" y="23535052"/>
            <a:chExt cx="1531544" cy="52633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34068F-7998-830F-6583-5F64A38B3404}"/>
                </a:ext>
              </a:extLst>
            </p:cNvPr>
            <p:cNvSpPr/>
            <p:nvPr/>
          </p:nvSpPr>
          <p:spPr>
            <a:xfrm>
              <a:off x="31717598" y="23535052"/>
              <a:ext cx="743551" cy="43504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192">
              <a:extLst>
                <a:ext uri="{FF2B5EF4-FFF2-40B4-BE49-F238E27FC236}">
                  <a16:creationId xmlns:a16="http://schemas.microsoft.com/office/drawing/2014/main" id="{3612BCCD-99BD-2094-5E9D-790E0FC4A8A2}"/>
                </a:ext>
              </a:extLst>
            </p:cNvPr>
            <p:cNvSpPr/>
            <p:nvPr/>
          </p:nvSpPr>
          <p:spPr>
            <a:xfrm>
              <a:off x="31607189" y="23815963"/>
              <a:ext cx="1531544" cy="197515"/>
            </a:xfrm>
            <a:custGeom>
              <a:avLst/>
              <a:gdLst>
                <a:gd name="connsiteX0" fmla="*/ 0 w 3200400"/>
                <a:gd name="connsiteY0" fmla="*/ 237661 h 376138"/>
                <a:gd name="connsiteX1" fmla="*/ 840658 w 3200400"/>
                <a:gd name="connsiteY1" fmla="*/ 16435 h 376138"/>
                <a:gd name="connsiteX2" fmla="*/ 1386348 w 3200400"/>
                <a:gd name="connsiteY2" fmla="*/ 45932 h 376138"/>
                <a:gd name="connsiteX3" fmla="*/ 1932039 w 3200400"/>
                <a:gd name="connsiteY3" fmla="*/ 281906 h 376138"/>
                <a:gd name="connsiteX4" fmla="*/ 2625213 w 3200400"/>
                <a:gd name="connsiteY4" fmla="*/ 370396 h 376138"/>
                <a:gd name="connsiteX5" fmla="*/ 3200400 w 3200400"/>
                <a:gd name="connsiteY5" fmla="*/ 134422 h 37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376138">
                  <a:moveTo>
                    <a:pt x="0" y="237661"/>
                  </a:moveTo>
                  <a:cubicBezTo>
                    <a:pt x="304800" y="143025"/>
                    <a:pt x="609600" y="48390"/>
                    <a:pt x="840658" y="16435"/>
                  </a:cubicBezTo>
                  <a:cubicBezTo>
                    <a:pt x="1071716" y="-15520"/>
                    <a:pt x="1204451" y="1687"/>
                    <a:pt x="1386348" y="45932"/>
                  </a:cubicBezTo>
                  <a:cubicBezTo>
                    <a:pt x="1568245" y="90177"/>
                    <a:pt x="1725562" y="227829"/>
                    <a:pt x="1932039" y="281906"/>
                  </a:cubicBezTo>
                  <a:cubicBezTo>
                    <a:pt x="2138516" y="335983"/>
                    <a:pt x="2413819" y="394977"/>
                    <a:pt x="2625213" y="370396"/>
                  </a:cubicBezTo>
                  <a:cubicBezTo>
                    <a:pt x="2836607" y="345815"/>
                    <a:pt x="3018503" y="240118"/>
                    <a:pt x="3200400" y="13442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5D7E80F-0E0F-B7D7-7737-D87061F65043}"/>
                </a:ext>
              </a:extLst>
            </p:cNvPr>
            <p:cNvGrpSpPr/>
            <p:nvPr/>
          </p:nvGrpSpPr>
          <p:grpSpPr>
            <a:xfrm>
              <a:off x="31783444" y="23816286"/>
              <a:ext cx="611327" cy="245098"/>
              <a:chOff x="4118751" y="3875857"/>
              <a:chExt cx="971342" cy="389439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67EB802-71EB-5671-0511-DD31A3C5AA9C}"/>
                  </a:ext>
                </a:extLst>
              </p:cNvPr>
              <p:cNvSpPr/>
              <p:nvPr/>
            </p:nvSpPr>
            <p:spPr>
              <a:xfrm>
                <a:off x="4118751" y="3875857"/>
                <a:ext cx="971342" cy="38943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DDD27EF-591C-EB75-CDDD-2838F2064D9D}"/>
                  </a:ext>
                </a:extLst>
              </p:cNvPr>
              <p:cNvSpPr/>
              <p:nvPr/>
            </p:nvSpPr>
            <p:spPr>
              <a:xfrm rot="21097913">
                <a:off x="4202239" y="3910210"/>
                <a:ext cx="430280" cy="17663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0DE39D-CE20-19EF-8897-CE14629BFE7E}"/>
              </a:ext>
            </a:extLst>
          </p:cNvPr>
          <p:cNvGrpSpPr/>
          <p:nvPr/>
        </p:nvGrpSpPr>
        <p:grpSpPr>
          <a:xfrm>
            <a:off x="29054073" y="23553120"/>
            <a:ext cx="1531544" cy="526332"/>
            <a:chOff x="29644008" y="23553120"/>
            <a:chExt cx="1531544" cy="526332"/>
          </a:xfrm>
        </p:grpSpPr>
        <p:sp>
          <p:nvSpPr>
            <p:cNvPr id="95" name="Freeform 192">
              <a:extLst>
                <a:ext uri="{FF2B5EF4-FFF2-40B4-BE49-F238E27FC236}">
                  <a16:creationId xmlns:a16="http://schemas.microsoft.com/office/drawing/2014/main" id="{937EBC88-A2AF-26B7-912D-5CF12D516805}"/>
                </a:ext>
              </a:extLst>
            </p:cNvPr>
            <p:cNvSpPr/>
            <p:nvPr/>
          </p:nvSpPr>
          <p:spPr>
            <a:xfrm>
              <a:off x="29644008" y="23834205"/>
              <a:ext cx="1531544" cy="197515"/>
            </a:xfrm>
            <a:custGeom>
              <a:avLst/>
              <a:gdLst>
                <a:gd name="connsiteX0" fmla="*/ 0 w 3200400"/>
                <a:gd name="connsiteY0" fmla="*/ 237661 h 376138"/>
                <a:gd name="connsiteX1" fmla="*/ 840658 w 3200400"/>
                <a:gd name="connsiteY1" fmla="*/ 16435 h 376138"/>
                <a:gd name="connsiteX2" fmla="*/ 1386348 w 3200400"/>
                <a:gd name="connsiteY2" fmla="*/ 45932 h 376138"/>
                <a:gd name="connsiteX3" fmla="*/ 1932039 w 3200400"/>
                <a:gd name="connsiteY3" fmla="*/ 281906 h 376138"/>
                <a:gd name="connsiteX4" fmla="*/ 2625213 w 3200400"/>
                <a:gd name="connsiteY4" fmla="*/ 370396 h 376138"/>
                <a:gd name="connsiteX5" fmla="*/ 3200400 w 3200400"/>
                <a:gd name="connsiteY5" fmla="*/ 134422 h 37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376138">
                  <a:moveTo>
                    <a:pt x="0" y="237661"/>
                  </a:moveTo>
                  <a:cubicBezTo>
                    <a:pt x="304800" y="143025"/>
                    <a:pt x="609600" y="48390"/>
                    <a:pt x="840658" y="16435"/>
                  </a:cubicBezTo>
                  <a:cubicBezTo>
                    <a:pt x="1071716" y="-15520"/>
                    <a:pt x="1204451" y="1687"/>
                    <a:pt x="1386348" y="45932"/>
                  </a:cubicBezTo>
                  <a:cubicBezTo>
                    <a:pt x="1568245" y="90177"/>
                    <a:pt x="1725562" y="227829"/>
                    <a:pt x="1932039" y="281906"/>
                  </a:cubicBezTo>
                  <a:cubicBezTo>
                    <a:pt x="2138516" y="335983"/>
                    <a:pt x="2413819" y="394977"/>
                    <a:pt x="2625213" y="370396"/>
                  </a:cubicBezTo>
                  <a:cubicBezTo>
                    <a:pt x="2836607" y="345815"/>
                    <a:pt x="3018503" y="240118"/>
                    <a:pt x="3200400" y="134422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E324C7F-04FE-5B0B-3FA2-C5CA675EFD55}"/>
                </a:ext>
              </a:extLst>
            </p:cNvPr>
            <p:cNvGrpSpPr/>
            <p:nvPr/>
          </p:nvGrpSpPr>
          <p:grpSpPr>
            <a:xfrm>
              <a:off x="29756208" y="23553120"/>
              <a:ext cx="743551" cy="526332"/>
              <a:chOff x="394076" y="3457710"/>
              <a:chExt cx="1181434" cy="83629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34401D6-2570-D79A-7C1D-11F18FCF67D8}"/>
                  </a:ext>
                </a:extLst>
              </p:cNvPr>
              <p:cNvSpPr/>
              <p:nvPr/>
            </p:nvSpPr>
            <p:spPr>
              <a:xfrm>
                <a:off x="394076" y="3457710"/>
                <a:ext cx="1181434" cy="6912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D5157BE-62BD-7B75-6332-4988868AFFEE}"/>
                  </a:ext>
                </a:extLst>
              </p:cNvPr>
              <p:cNvGrpSpPr/>
              <p:nvPr/>
            </p:nvGrpSpPr>
            <p:grpSpPr>
              <a:xfrm>
                <a:off x="498699" y="3904565"/>
                <a:ext cx="971342" cy="389439"/>
                <a:chOff x="1214316" y="3904565"/>
                <a:chExt cx="971342" cy="389439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C185C71-E09B-E3EB-2696-1BE8AF55B196}"/>
                    </a:ext>
                  </a:extLst>
                </p:cNvPr>
                <p:cNvSpPr/>
                <p:nvPr/>
              </p:nvSpPr>
              <p:spPr>
                <a:xfrm>
                  <a:off x="1214316" y="3904565"/>
                  <a:ext cx="971342" cy="389439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3145E664-B6CA-5307-127F-ECD34BB65F39}"/>
                    </a:ext>
                  </a:extLst>
                </p:cNvPr>
                <p:cNvSpPr/>
                <p:nvPr/>
              </p:nvSpPr>
              <p:spPr>
                <a:xfrm rot="21097913">
                  <a:off x="1297804" y="3938918"/>
                  <a:ext cx="430280" cy="17663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7A5598-D938-613A-B631-21FDB15731C4}"/>
              </a:ext>
            </a:extLst>
          </p:cNvPr>
          <p:cNvGrpSpPr/>
          <p:nvPr/>
        </p:nvGrpSpPr>
        <p:grpSpPr>
          <a:xfrm>
            <a:off x="33980087" y="23553118"/>
            <a:ext cx="1531544" cy="526334"/>
            <a:chOff x="33620946" y="23535051"/>
            <a:chExt cx="1531544" cy="526334"/>
          </a:xfrm>
        </p:grpSpPr>
        <p:sp>
          <p:nvSpPr>
            <p:cNvPr id="84" name="Freeform 192">
              <a:extLst>
                <a:ext uri="{FF2B5EF4-FFF2-40B4-BE49-F238E27FC236}">
                  <a16:creationId xmlns:a16="http://schemas.microsoft.com/office/drawing/2014/main" id="{F6A7E339-F593-E0D1-C970-7EA183BE548B}"/>
                </a:ext>
              </a:extLst>
            </p:cNvPr>
            <p:cNvSpPr/>
            <p:nvPr/>
          </p:nvSpPr>
          <p:spPr>
            <a:xfrm>
              <a:off x="33620946" y="23812801"/>
              <a:ext cx="1531544" cy="197515"/>
            </a:xfrm>
            <a:custGeom>
              <a:avLst/>
              <a:gdLst>
                <a:gd name="connsiteX0" fmla="*/ 0 w 3200400"/>
                <a:gd name="connsiteY0" fmla="*/ 237661 h 376138"/>
                <a:gd name="connsiteX1" fmla="*/ 840658 w 3200400"/>
                <a:gd name="connsiteY1" fmla="*/ 16435 h 376138"/>
                <a:gd name="connsiteX2" fmla="*/ 1386348 w 3200400"/>
                <a:gd name="connsiteY2" fmla="*/ 45932 h 376138"/>
                <a:gd name="connsiteX3" fmla="*/ 1932039 w 3200400"/>
                <a:gd name="connsiteY3" fmla="*/ 281906 h 376138"/>
                <a:gd name="connsiteX4" fmla="*/ 2625213 w 3200400"/>
                <a:gd name="connsiteY4" fmla="*/ 370396 h 376138"/>
                <a:gd name="connsiteX5" fmla="*/ 3200400 w 3200400"/>
                <a:gd name="connsiteY5" fmla="*/ 134422 h 37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376138">
                  <a:moveTo>
                    <a:pt x="0" y="237661"/>
                  </a:moveTo>
                  <a:cubicBezTo>
                    <a:pt x="304800" y="143025"/>
                    <a:pt x="609600" y="48390"/>
                    <a:pt x="840658" y="16435"/>
                  </a:cubicBezTo>
                  <a:cubicBezTo>
                    <a:pt x="1071716" y="-15520"/>
                    <a:pt x="1204451" y="1687"/>
                    <a:pt x="1386348" y="45932"/>
                  </a:cubicBezTo>
                  <a:cubicBezTo>
                    <a:pt x="1568245" y="90177"/>
                    <a:pt x="1725562" y="227829"/>
                    <a:pt x="1932039" y="281906"/>
                  </a:cubicBezTo>
                  <a:cubicBezTo>
                    <a:pt x="2138516" y="335983"/>
                    <a:pt x="2413819" y="394977"/>
                    <a:pt x="2625213" y="370396"/>
                  </a:cubicBezTo>
                  <a:cubicBezTo>
                    <a:pt x="2836607" y="345815"/>
                    <a:pt x="3018503" y="240118"/>
                    <a:pt x="3200400" y="134422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70D6BFA-F478-E5F0-F73E-9868E486325E}"/>
                </a:ext>
              </a:extLst>
            </p:cNvPr>
            <p:cNvGrpSpPr/>
            <p:nvPr/>
          </p:nvGrpSpPr>
          <p:grpSpPr>
            <a:xfrm>
              <a:off x="33745713" y="23535051"/>
              <a:ext cx="743551" cy="526334"/>
              <a:chOff x="6733034" y="3429000"/>
              <a:chExt cx="1181434" cy="836296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1094F02-7AD5-C48C-9563-FA6D9C5F23DA}"/>
                  </a:ext>
                </a:extLst>
              </p:cNvPr>
              <p:cNvSpPr/>
              <p:nvPr/>
            </p:nvSpPr>
            <p:spPr>
              <a:xfrm>
                <a:off x="6733034" y="3429000"/>
                <a:ext cx="1181434" cy="6912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93F0DA7-0A42-933D-F839-6C4FEF15B247}"/>
                  </a:ext>
                </a:extLst>
              </p:cNvPr>
              <p:cNvGrpSpPr/>
              <p:nvPr/>
            </p:nvGrpSpPr>
            <p:grpSpPr>
              <a:xfrm>
                <a:off x="6837656" y="3875857"/>
                <a:ext cx="971342" cy="389439"/>
                <a:chOff x="7023186" y="3875857"/>
                <a:chExt cx="971342" cy="389439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90FDCD1-DCDC-3F4D-0CC1-DAE276B19AEC}"/>
                    </a:ext>
                  </a:extLst>
                </p:cNvPr>
                <p:cNvSpPr/>
                <p:nvPr/>
              </p:nvSpPr>
              <p:spPr>
                <a:xfrm>
                  <a:off x="7023186" y="3875857"/>
                  <a:ext cx="971342" cy="389439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CB9A787-1C56-BE7B-F87B-D8C14A81B385}"/>
                    </a:ext>
                  </a:extLst>
                </p:cNvPr>
                <p:cNvSpPr/>
                <p:nvPr/>
              </p:nvSpPr>
              <p:spPr>
                <a:xfrm rot="21097913">
                  <a:off x="7106674" y="3910209"/>
                  <a:ext cx="430280" cy="17663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F05887-B765-EA22-A8B3-CBC1C7905144}"/>
              </a:ext>
            </a:extLst>
          </p:cNvPr>
          <p:cNvGrpSpPr/>
          <p:nvPr/>
        </p:nvGrpSpPr>
        <p:grpSpPr>
          <a:xfrm>
            <a:off x="36443095" y="23553120"/>
            <a:ext cx="1531544" cy="526332"/>
            <a:chOff x="35577856" y="23535052"/>
            <a:chExt cx="1531544" cy="52633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3A47F70-59AC-A3FF-79FA-1AC79B735DFA}"/>
                </a:ext>
              </a:extLst>
            </p:cNvPr>
            <p:cNvSpPr/>
            <p:nvPr/>
          </p:nvSpPr>
          <p:spPr>
            <a:xfrm>
              <a:off x="35690421" y="23535052"/>
              <a:ext cx="743551" cy="43504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192">
              <a:extLst>
                <a:ext uri="{FF2B5EF4-FFF2-40B4-BE49-F238E27FC236}">
                  <a16:creationId xmlns:a16="http://schemas.microsoft.com/office/drawing/2014/main" id="{FFD626A5-A428-233C-2205-6B31AFBC9BA6}"/>
                </a:ext>
              </a:extLst>
            </p:cNvPr>
            <p:cNvSpPr/>
            <p:nvPr/>
          </p:nvSpPr>
          <p:spPr>
            <a:xfrm>
              <a:off x="35577856" y="23812801"/>
              <a:ext cx="1531544" cy="197515"/>
            </a:xfrm>
            <a:custGeom>
              <a:avLst/>
              <a:gdLst>
                <a:gd name="connsiteX0" fmla="*/ 0 w 3200400"/>
                <a:gd name="connsiteY0" fmla="*/ 237661 h 376138"/>
                <a:gd name="connsiteX1" fmla="*/ 840658 w 3200400"/>
                <a:gd name="connsiteY1" fmla="*/ 16435 h 376138"/>
                <a:gd name="connsiteX2" fmla="*/ 1386348 w 3200400"/>
                <a:gd name="connsiteY2" fmla="*/ 45932 h 376138"/>
                <a:gd name="connsiteX3" fmla="*/ 1932039 w 3200400"/>
                <a:gd name="connsiteY3" fmla="*/ 281906 h 376138"/>
                <a:gd name="connsiteX4" fmla="*/ 2625213 w 3200400"/>
                <a:gd name="connsiteY4" fmla="*/ 370396 h 376138"/>
                <a:gd name="connsiteX5" fmla="*/ 3200400 w 3200400"/>
                <a:gd name="connsiteY5" fmla="*/ 134422 h 37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0400" h="376138">
                  <a:moveTo>
                    <a:pt x="0" y="237661"/>
                  </a:moveTo>
                  <a:cubicBezTo>
                    <a:pt x="304800" y="143025"/>
                    <a:pt x="609600" y="48390"/>
                    <a:pt x="840658" y="16435"/>
                  </a:cubicBezTo>
                  <a:cubicBezTo>
                    <a:pt x="1071716" y="-15520"/>
                    <a:pt x="1204451" y="1687"/>
                    <a:pt x="1386348" y="45932"/>
                  </a:cubicBezTo>
                  <a:cubicBezTo>
                    <a:pt x="1568245" y="90177"/>
                    <a:pt x="1725562" y="227829"/>
                    <a:pt x="1932039" y="281906"/>
                  </a:cubicBezTo>
                  <a:cubicBezTo>
                    <a:pt x="2138516" y="335983"/>
                    <a:pt x="2413819" y="394977"/>
                    <a:pt x="2625213" y="370396"/>
                  </a:cubicBezTo>
                  <a:cubicBezTo>
                    <a:pt x="2836607" y="345815"/>
                    <a:pt x="3018503" y="240118"/>
                    <a:pt x="3200400" y="13442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83F0376-C739-AFF9-349C-E316EBAE0A31}"/>
                </a:ext>
              </a:extLst>
            </p:cNvPr>
            <p:cNvGrpSpPr/>
            <p:nvPr/>
          </p:nvGrpSpPr>
          <p:grpSpPr>
            <a:xfrm>
              <a:off x="35756267" y="23816286"/>
              <a:ext cx="611327" cy="245098"/>
              <a:chOff x="9927621" y="3875857"/>
              <a:chExt cx="971342" cy="389439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E6CC12A-B122-A319-F940-AB2B8A0152BF}"/>
                  </a:ext>
                </a:extLst>
              </p:cNvPr>
              <p:cNvSpPr/>
              <p:nvPr/>
            </p:nvSpPr>
            <p:spPr>
              <a:xfrm>
                <a:off x="9927621" y="3875857"/>
                <a:ext cx="971342" cy="38943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066B3AE-7901-E970-17CA-F0B3F8C78EAD}"/>
                  </a:ext>
                </a:extLst>
              </p:cNvPr>
              <p:cNvSpPr/>
              <p:nvPr/>
            </p:nvSpPr>
            <p:spPr>
              <a:xfrm rot="21097913">
                <a:off x="10011109" y="3910210"/>
                <a:ext cx="430280" cy="17663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78CA7A8-6AB8-BCBC-2DC9-66330F3BE264}"/>
              </a:ext>
            </a:extLst>
          </p:cNvPr>
          <p:cNvCxnSpPr>
            <a:cxnSpLocks/>
          </p:cNvCxnSpPr>
          <p:nvPr/>
        </p:nvCxnSpPr>
        <p:spPr>
          <a:xfrm flipH="1">
            <a:off x="30666912" y="22755775"/>
            <a:ext cx="1632999" cy="6228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D0F08F1-C3A4-D9F4-7087-CAD660510DFE}"/>
              </a:ext>
            </a:extLst>
          </p:cNvPr>
          <p:cNvCxnSpPr>
            <a:cxnSpLocks/>
          </p:cNvCxnSpPr>
          <p:nvPr/>
        </p:nvCxnSpPr>
        <p:spPr>
          <a:xfrm>
            <a:off x="34002836" y="22739200"/>
            <a:ext cx="1687585" cy="709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FE67989-4610-45AC-43F0-9E0B85A393A3}"/>
              </a:ext>
            </a:extLst>
          </p:cNvPr>
          <p:cNvCxnSpPr>
            <a:cxnSpLocks/>
          </p:cNvCxnSpPr>
          <p:nvPr/>
        </p:nvCxnSpPr>
        <p:spPr>
          <a:xfrm flipH="1">
            <a:off x="32376632" y="22821855"/>
            <a:ext cx="509283" cy="634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AAA4E66-C5C0-AD96-BAF4-3E733410B492}"/>
              </a:ext>
            </a:extLst>
          </p:cNvPr>
          <p:cNvCxnSpPr>
            <a:cxnSpLocks/>
          </p:cNvCxnSpPr>
          <p:nvPr/>
        </p:nvCxnSpPr>
        <p:spPr>
          <a:xfrm>
            <a:off x="33545107" y="22884639"/>
            <a:ext cx="528155" cy="570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F240FA0-7B9D-2CC2-745D-50AB4EB9BA2B}"/>
              </a:ext>
            </a:extLst>
          </p:cNvPr>
          <p:cNvSpPr txBox="1"/>
          <p:nvPr/>
        </p:nvSpPr>
        <p:spPr>
          <a:xfrm>
            <a:off x="31046041" y="24795859"/>
            <a:ext cx="188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T6SS proteins</a:t>
            </a:r>
          </a:p>
          <a:p>
            <a:pPr algn="ctr"/>
            <a:r>
              <a:rPr lang="en-US" sz="1800" dirty="0"/>
              <a:t>Other virulence genes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B0965B5-8F02-6D5F-F4C5-F150AC3CA92E}"/>
              </a:ext>
            </a:extLst>
          </p:cNvPr>
          <p:cNvSpPr txBox="1"/>
          <p:nvPr/>
        </p:nvSpPr>
        <p:spPr>
          <a:xfrm>
            <a:off x="28783070" y="24795859"/>
            <a:ext cx="144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T6SS proteins</a:t>
            </a:r>
          </a:p>
          <a:p>
            <a:pPr algn="ctr"/>
            <a:r>
              <a:rPr lang="en-US" sz="1800" dirty="0"/>
              <a:t>?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83241D9-B024-B9ED-B863-896772D605E2}"/>
              </a:ext>
            </a:extLst>
          </p:cNvPr>
          <p:cNvCxnSpPr>
            <a:cxnSpLocks/>
          </p:cNvCxnSpPr>
          <p:nvPr/>
        </p:nvCxnSpPr>
        <p:spPr>
          <a:xfrm>
            <a:off x="29502923" y="24523478"/>
            <a:ext cx="0" cy="272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947BE8D-8223-34FD-E748-B2CF3B4308B2}"/>
              </a:ext>
            </a:extLst>
          </p:cNvPr>
          <p:cNvSpPr txBox="1"/>
          <p:nvPr/>
        </p:nvSpPr>
        <p:spPr>
          <a:xfrm>
            <a:off x="36841326" y="24795859"/>
            <a:ext cx="28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?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C2DBC6F-1372-8982-24C1-B2D4511CFFD2}"/>
              </a:ext>
            </a:extLst>
          </p:cNvPr>
          <p:cNvGrpSpPr/>
          <p:nvPr/>
        </p:nvGrpSpPr>
        <p:grpSpPr>
          <a:xfrm>
            <a:off x="32778984" y="22527863"/>
            <a:ext cx="629400" cy="261610"/>
            <a:chOff x="7940190" y="2000948"/>
            <a:chExt cx="1000059" cy="41567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177D9B2-2F8B-0B42-0178-46B6155C1BCF}"/>
                </a:ext>
              </a:extLst>
            </p:cNvPr>
            <p:cNvSpPr/>
            <p:nvPr/>
          </p:nvSpPr>
          <p:spPr>
            <a:xfrm rot="21097913">
              <a:off x="8040058" y="2061870"/>
              <a:ext cx="705583" cy="28965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C14FCF4-7C66-28C9-A6A1-20F9D650CE16}"/>
                </a:ext>
              </a:extLst>
            </p:cNvPr>
            <p:cNvSpPr txBox="1"/>
            <p:nvPr/>
          </p:nvSpPr>
          <p:spPr>
            <a:xfrm>
              <a:off x="7940190" y="2000948"/>
              <a:ext cx="1000059" cy="41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bS21-3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7095E74-4A59-0666-565F-617171007EE5}"/>
              </a:ext>
            </a:extLst>
          </p:cNvPr>
          <p:cNvGrpSpPr/>
          <p:nvPr/>
        </p:nvGrpSpPr>
        <p:grpSpPr>
          <a:xfrm>
            <a:off x="33029113" y="22298240"/>
            <a:ext cx="653463" cy="261610"/>
            <a:chOff x="8721935" y="1569837"/>
            <a:chExt cx="1038293" cy="415675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01261-075E-BAC3-5B11-E4C1932386B9}"/>
                </a:ext>
              </a:extLst>
            </p:cNvPr>
            <p:cNvSpPr/>
            <p:nvPr/>
          </p:nvSpPr>
          <p:spPr>
            <a:xfrm rot="21097913">
              <a:off x="8827458" y="1630069"/>
              <a:ext cx="705582" cy="2896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13E491B-0FDE-D8DD-EA84-6AEE6F450471}"/>
                </a:ext>
              </a:extLst>
            </p:cNvPr>
            <p:cNvSpPr txBox="1"/>
            <p:nvPr/>
          </p:nvSpPr>
          <p:spPr>
            <a:xfrm>
              <a:off x="8721935" y="1569837"/>
              <a:ext cx="1038293" cy="41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bS21-2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19E7E67-A3B1-746A-6A6C-CE857C4E1E83}"/>
              </a:ext>
            </a:extLst>
          </p:cNvPr>
          <p:cNvCxnSpPr>
            <a:cxnSpLocks/>
          </p:cNvCxnSpPr>
          <p:nvPr/>
        </p:nvCxnSpPr>
        <p:spPr>
          <a:xfrm>
            <a:off x="30730298" y="23824306"/>
            <a:ext cx="34195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9FE44BE-755C-889B-7528-19EC891285D6}"/>
              </a:ext>
            </a:extLst>
          </p:cNvPr>
          <p:cNvCxnSpPr>
            <a:cxnSpLocks/>
          </p:cNvCxnSpPr>
          <p:nvPr/>
        </p:nvCxnSpPr>
        <p:spPr>
          <a:xfrm>
            <a:off x="33236295" y="23824306"/>
            <a:ext cx="34195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51E1241-47F3-1139-D927-BE2AB6F86DC9}"/>
              </a:ext>
            </a:extLst>
          </p:cNvPr>
          <p:cNvCxnSpPr>
            <a:cxnSpLocks/>
          </p:cNvCxnSpPr>
          <p:nvPr/>
        </p:nvCxnSpPr>
        <p:spPr>
          <a:xfrm>
            <a:off x="35742292" y="23824306"/>
            <a:ext cx="34195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EBCCEF3-D22D-099F-7CB6-FF5324A7F006}"/>
              </a:ext>
            </a:extLst>
          </p:cNvPr>
          <p:cNvSpPr txBox="1"/>
          <p:nvPr/>
        </p:nvSpPr>
        <p:spPr>
          <a:xfrm>
            <a:off x="28773073" y="21132800"/>
            <a:ext cx="9376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cs typeface="Arial"/>
              </a:rPr>
              <a:t>Model for gene regulation by bS21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FBB5861C-25B0-389B-F241-33CBAE009DF4}"/>
              </a:ext>
            </a:extLst>
          </p:cNvPr>
          <p:cNvCxnSpPr>
            <a:cxnSpLocks/>
          </p:cNvCxnSpPr>
          <p:nvPr/>
        </p:nvCxnSpPr>
        <p:spPr>
          <a:xfrm>
            <a:off x="36957000" y="24523478"/>
            <a:ext cx="0" cy="272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8321786-9DE4-F944-482D-A24C4A480D68}"/>
              </a:ext>
            </a:extLst>
          </p:cNvPr>
          <p:cNvCxnSpPr>
            <a:cxnSpLocks/>
          </p:cNvCxnSpPr>
          <p:nvPr/>
        </p:nvCxnSpPr>
        <p:spPr>
          <a:xfrm>
            <a:off x="34472307" y="24523478"/>
            <a:ext cx="0" cy="272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ACA4138-68C9-C336-7449-F3F6E4C19AEF}"/>
              </a:ext>
            </a:extLst>
          </p:cNvPr>
          <p:cNvCxnSpPr>
            <a:cxnSpLocks/>
          </p:cNvCxnSpPr>
          <p:nvPr/>
        </p:nvCxnSpPr>
        <p:spPr>
          <a:xfrm>
            <a:off x="31987615" y="24523478"/>
            <a:ext cx="0" cy="272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988490E-67A6-3B8E-909C-67BB7533FF07}"/>
              </a:ext>
            </a:extLst>
          </p:cNvPr>
          <p:cNvSpPr txBox="1"/>
          <p:nvPr/>
        </p:nvSpPr>
        <p:spPr>
          <a:xfrm>
            <a:off x="33756600" y="24795859"/>
            <a:ext cx="144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T6SS proteins</a:t>
            </a:r>
          </a:p>
          <a:p>
            <a:pPr algn="ctr"/>
            <a:r>
              <a:rPr lang="en-US" sz="1800" dirty="0"/>
              <a:t>?</a:t>
            </a:r>
          </a:p>
        </p:txBody>
      </p:sp>
      <p:sp>
        <p:nvSpPr>
          <p:cNvPr id="135" name="Content Placeholder 7">
            <a:extLst>
              <a:ext uri="{FF2B5EF4-FFF2-40B4-BE49-F238E27FC236}">
                <a16:creationId xmlns:a16="http://schemas.microsoft.com/office/drawing/2014/main" id="{0F91C11C-8E08-B817-6E31-8DCEF2A76B77}"/>
              </a:ext>
            </a:extLst>
          </p:cNvPr>
          <p:cNvSpPr txBox="1">
            <a:spLocks/>
          </p:cNvSpPr>
          <p:nvPr/>
        </p:nvSpPr>
        <p:spPr>
          <a:xfrm>
            <a:off x="416859" y="11241741"/>
            <a:ext cx="9345706" cy="1027954"/>
          </a:xfrm>
          <a:prstGeom prst="rect">
            <a:avLst/>
          </a:prstGeom>
        </p:spPr>
        <p:txBody>
          <a:bodyPr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Type six secretion system is essential for intracellular suvival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D38C8C-41EB-8B72-CAE8-DAF2122FE431}"/>
              </a:ext>
            </a:extLst>
          </p:cNvPr>
          <p:cNvGrpSpPr/>
          <p:nvPr/>
        </p:nvGrpSpPr>
        <p:grpSpPr>
          <a:xfrm>
            <a:off x="9761845" y="21494690"/>
            <a:ext cx="9379580" cy="8345794"/>
            <a:chOff x="19329697" y="4928632"/>
            <a:chExt cx="9379580" cy="8345794"/>
          </a:xfrm>
        </p:grpSpPr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029483AC-E575-854A-9284-60CF558EE33A}"/>
                </a:ext>
              </a:extLst>
            </p:cNvPr>
            <p:cNvSpPr txBox="1"/>
            <p:nvPr/>
          </p:nvSpPr>
          <p:spPr>
            <a:xfrm>
              <a:off x="19329697" y="4928632"/>
              <a:ext cx="93795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cs typeface="Arial"/>
                </a:rPr>
                <a:t>Loss of bS21-2 leads to changes in protein, not transcript, abundance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529306-C949-156D-1BEA-01EDD542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945035" y="6224627"/>
              <a:ext cx="7672119" cy="67976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95D612-DCF8-4CC2-CEB8-DE05D732C0AB}"/>
                </a:ext>
              </a:extLst>
            </p:cNvPr>
            <p:cNvSpPr txBox="1"/>
            <p:nvPr/>
          </p:nvSpPr>
          <p:spPr>
            <a:xfrm>
              <a:off x="23290307" y="12689651"/>
              <a:ext cx="149592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Helvetica" pitchFamily="2" charset="0"/>
                </a:rPr>
                <a:t>RNA Log2FC</a:t>
              </a:r>
            </a:p>
            <a:p>
              <a:pPr algn="ctr"/>
              <a:r>
                <a:rPr lang="en-US" sz="1600">
                  <a:latin typeface="Helvetica" pitchFamily="2" charset="0"/>
                </a:rPr>
                <a:t>∆</a:t>
              </a:r>
              <a:r>
                <a:rPr lang="en-US" sz="1600" i="1">
                  <a:latin typeface="Helvetica" pitchFamily="2" charset="0"/>
                </a:rPr>
                <a:t>rpsU2</a:t>
              </a:r>
              <a:r>
                <a:rPr lang="en-US" sz="1600">
                  <a:latin typeface="Helvetica" pitchFamily="2" charset="0"/>
                </a:rPr>
                <a:t> vs WT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8663303-A34C-037B-8195-28CE65A0BF36}"/>
                </a:ext>
              </a:extLst>
            </p:cNvPr>
            <p:cNvSpPr txBox="1"/>
            <p:nvPr/>
          </p:nvSpPr>
          <p:spPr>
            <a:xfrm rot="16200000">
              <a:off x="19131722" y="9103768"/>
              <a:ext cx="16193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Helvetica" pitchFamily="2" charset="0"/>
                </a:rPr>
                <a:t>Protein Log2FC</a:t>
              </a:r>
            </a:p>
            <a:p>
              <a:pPr algn="ctr"/>
              <a:r>
                <a:rPr lang="en-US" sz="1600">
                  <a:latin typeface="Helvetica" pitchFamily="2" charset="0"/>
                </a:rPr>
                <a:t>∆</a:t>
              </a:r>
              <a:r>
                <a:rPr lang="en-US" sz="1600" i="1">
                  <a:latin typeface="Helvetica" pitchFamily="2" charset="0"/>
                </a:rPr>
                <a:t>rpsU2</a:t>
              </a:r>
              <a:r>
                <a:rPr lang="en-US" sz="1600">
                  <a:latin typeface="Helvetica" pitchFamily="2" charset="0"/>
                </a:rPr>
                <a:t> vs WT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1637603-AB93-CE87-2741-427FA6664ADB}"/>
              </a:ext>
            </a:extLst>
          </p:cNvPr>
          <p:cNvSpPr txBox="1"/>
          <p:nvPr/>
        </p:nvSpPr>
        <p:spPr>
          <a:xfrm>
            <a:off x="445885" y="26358094"/>
            <a:ext cx="9381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Table 1. </a:t>
            </a:r>
            <a:r>
              <a:rPr lang="en-US" sz="2000" b="1" i="1" dirty="0"/>
              <a:t>F. tularensis </a:t>
            </a:r>
            <a:r>
              <a:rPr lang="en-US" sz="2000" b="1" dirty="0"/>
              <a:t>bS21-2 is most similar to </a:t>
            </a:r>
            <a:r>
              <a:rPr lang="en-US" sz="2000" b="1" i="1" dirty="0"/>
              <a:t>E. coli </a:t>
            </a:r>
            <a:r>
              <a:rPr lang="en-US" sz="2000" b="1" dirty="0"/>
              <a:t>bS21.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Percent identities of amino acid sequences for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F. tularensis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LVS bS21-1, bS21-2, bS21-3 and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bS21 were calculated using the multiple sequence alignment tool ClustalOmega.</a:t>
            </a:r>
          </a:p>
          <a:p>
            <a:pPr algn="just"/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1D262F9-7350-096E-9DAF-9EFBF7858D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20164" y="7937268"/>
            <a:ext cx="7588510" cy="20191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BF5995-1B93-CFE3-C459-595E4D900F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08538" y="23108647"/>
            <a:ext cx="2940201" cy="175904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664FE9-EF2E-2E0A-FBCF-F2FE30DDA10E}"/>
              </a:ext>
            </a:extLst>
          </p:cNvPr>
          <p:cNvCxnSpPr/>
          <p:nvPr/>
        </p:nvCxnSpPr>
        <p:spPr>
          <a:xfrm>
            <a:off x="19289999" y="30480000"/>
            <a:ext cx="9372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3D2C95-4D5D-91EE-D990-BEDD28FD05AD}"/>
              </a:ext>
            </a:extLst>
          </p:cNvPr>
          <p:cNvCxnSpPr/>
          <p:nvPr/>
        </p:nvCxnSpPr>
        <p:spPr>
          <a:xfrm>
            <a:off x="19305687" y="30603825"/>
            <a:ext cx="9372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F2AD5B-383D-1859-9F44-594546C5BBB8}"/>
              </a:ext>
            </a:extLst>
          </p:cNvPr>
          <p:cNvCxnSpPr/>
          <p:nvPr/>
        </p:nvCxnSpPr>
        <p:spPr>
          <a:xfrm>
            <a:off x="433185" y="27392746"/>
            <a:ext cx="9372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151294-CC6E-F5A1-5A63-5F04D27DF41D}"/>
              </a:ext>
            </a:extLst>
          </p:cNvPr>
          <p:cNvCxnSpPr/>
          <p:nvPr/>
        </p:nvCxnSpPr>
        <p:spPr>
          <a:xfrm>
            <a:off x="433185" y="27520242"/>
            <a:ext cx="93726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CFA7509-6E31-B77D-F8BA-1E35C8A1FEDC}"/>
              </a:ext>
            </a:extLst>
          </p:cNvPr>
          <p:cNvSpPr txBox="1"/>
          <p:nvPr/>
        </p:nvSpPr>
        <p:spPr>
          <a:xfrm>
            <a:off x="28856409" y="5586393"/>
            <a:ext cx="9377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cs typeface="Arial"/>
              </a:rPr>
              <a:t>Cells lacking bS21-2 translate from the specific UTRs less efficiently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B691A-FFF9-2A04-95D8-343FD8D172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10222" y="7126869"/>
            <a:ext cx="8791938" cy="48510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131B5E-9001-38A1-3385-4F3C49ED5E8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712"/>
          <a:stretch/>
        </p:blipFill>
        <p:spPr>
          <a:xfrm>
            <a:off x="28916505" y="12346980"/>
            <a:ext cx="9090631" cy="56204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7C2C3CA-D7AD-B3D6-4099-CF4DFAC1CEF2}"/>
              </a:ext>
            </a:extLst>
          </p:cNvPr>
          <p:cNvSpPr txBox="1"/>
          <p:nvPr/>
        </p:nvSpPr>
        <p:spPr>
          <a:xfrm>
            <a:off x="29119730" y="7177880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5001EF-80C2-C6DD-5DF2-F47DC4FBFB4B}"/>
              </a:ext>
            </a:extLst>
          </p:cNvPr>
          <p:cNvSpPr txBox="1"/>
          <p:nvPr/>
        </p:nvSpPr>
        <p:spPr>
          <a:xfrm>
            <a:off x="29040209" y="11723873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A324A-F20E-1A1D-537C-C1BD0B251EBA}"/>
              </a:ext>
            </a:extLst>
          </p:cNvPr>
          <p:cNvSpPr txBox="1"/>
          <p:nvPr/>
        </p:nvSpPr>
        <p:spPr>
          <a:xfrm>
            <a:off x="28881176" y="17858201"/>
            <a:ext cx="9281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5. bS21-2 influences translation from some 5` untranslated regions. </a:t>
            </a:r>
            <a:br>
              <a:rPr lang="en-US" sz="2000" b="1" dirty="0"/>
            </a:br>
            <a:r>
              <a:rPr lang="en-US" sz="2000" b="1" dirty="0"/>
              <a:t>(A)</a:t>
            </a:r>
            <a:r>
              <a:rPr lang="en-US" sz="2000" dirty="0"/>
              <a:t> </a:t>
            </a:r>
            <a:r>
              <a:rPr lang="el-GR" sz="2000" dirty="0"/>
              <a:t>β</a:t>
            </a:r>
            <a:r>
              <a:rPr lang="en-US" sz="2000" dirty="0"/>
              <a:t>-galactosidase assay of cells with or without bS21-2. All reporter strains had the tul4 promoter fused to the indicated UTR with the first 6 codons of the gene and </a:t>
            </a:r>
            <a:r>
              <a:rPr lang="en-US" sz="2000" i="1" dirty="0"/>
              <a:t>lacZ </a:t>
            </a:r>
            <a:r>
              <a:rPr lang="en-US" sz="2000" dirty="0"/>
              <a:t>at a neutral site in the chromosome. </a:t>
            </a:r>
            <a:r>
              <a:rPr lang="en-US" sz="2000" b="1" dirty="0"/>
              <a:t>(B)</a:t>
            </a:r>
            <a:r>
              <a:rPr lang="en-US" sz="2000" dirty="0"/>
              <a:t> Green fluorescence was measured for reporter strains and normalized to OD600. . All reporter strains had the tul4 promoter fused to the indicated UTR with the first 6 codons of the gene and GFP</a:t>
            </a:r>
            <a:r>
              <a:rPr lang="en-US" sz="2000" i="1" dirty="0"/>
              <a:t> </a:t>
            </a:r>
            <a:r>
              <a:rPr lang="en-US" sz="2000" dirty="0"/>
              <a:t>on a plasmid. Error bars represent 1 SD. Lines above bars indicate statistical comparison among groups by t-test. *p&lt;0.05</a:t>
            </a:r>
          </a:p>
        </p:txBody>
      </p:sp>
    </p:spTree>
    <p:extLst>
      <p:ext uri="{BB962C8B-B14F-4D97-AF65-F5344CB8AC3E}">
        <p14:creationId xmlns:p14="http://schemas.microsoft.com/office/powerpoint/2010/main" val="4192116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15617</TotalTime>
  <Words>1317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Changes in gene expression associated with ribosome heterogeneity in a bacterial pathogen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Ramsey</dc:creator>
  <cp:lastModifiedBy>Benjamin Moore</cp:lastModifiedBy>
  <cp:revision>147</cp:revision>
  <cp:lastPrinted>2018-10-17T03:42:06Z</cp:lastPrinted>
  <dcterms:created xsi:type="dcterms:W3CDTF">2018-10-01T17:21:42Z</dcterms:created>
  <dcterms:modified xsi:type="dcterms:W3CDTF">2023-04-19T13:26:10Z</dcterms:modified>
</cp:coreProperties>
</file>