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sldIdLst>
    <p:sldId id="274" r:id="rId2"/>
    <p:sldId id="275" r:id="rId3"/>
    <p:sldId id="276" r:id="rId4"/>
    <p:sldId id="267" r:id="rId5"/>
    <p:sldId id="273" r:id="rId6"/>
    <p:sldId id="266" r:id="rId7"/>
    <p:sldId id="268" r:id="rId8"/>
    <p:sldId id="262" r:id="rId9"/>
    <p:sldId id="277" r:id="rId10"/>
    <p:sldId id="258" r:id="rId11"/>
    <p:sldId id="270" r:id="rId12"/>
    <p:sldId id="257" r:id="rId13"/>
    <p:sldId id="260" r:id="rId14"/>
    <p:sldId id="261" r:id="rId15"/>
    <p:sldId id="272" r:id="rId16"/>
    <p:sldId id="269" r:id="rId17"/>
    <p:sldId id="278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315"/>
    <p:restoredTop sz="94521"/>
  </p:normalViewPr>
  <p:slideViewPr>
    <p:cSldViewPr snapToGrid="0">
      <p:cViewPr>
        <p:scale>
          <a:sx n="97" d="100"/>
          <a:sy n="97" d="100"/>
        </p:scale>
        <p:origin x="1240" y="6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file:////Users/ben/Library/CloudStorage/GoogleDrive-ben_moore@uri.edu/Shared%20drives/KRamsey%20Lab/Ben%20Moore/Data/Plate%20Reader/240625_BM_ReporterComparison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oleObject" Target="file:////Users/ben/Library/CloudStorage/GoogleDrive-ben_moore@uri.edu/Shared%20drives/KRamsey%20Lab/Ben%20Moore/Data/Plate%20Reader/231201_BM_pKR204_EC_LVS.xlsx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5" Type="http://schemas.openxmlformats.org/officeDocument/2006/relationships/chartUserShapes" Target="../drawings/drawing1.xml"/><Relationship Id="rId4" Type="http://schemas.openxmlformats.org/officeDocument/2006/relationships/oleObject" Target="file:////Users/ben/Library/CloudStorage/GoogleDrive-ben_moore@uri.edu/Shared%20drives/KRamsey%20Lab/Ben%20Moore/Data/Plate%20Reader/240809_BM_LVS_2pmol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EAE9-C548-8631-2E90C6B0FEAF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5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EAE9-C548-8631-2E90C6B0FEAF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EAE9-C548-8631-2E90C6B0FEAF}"/>
              </c:ext>
            </c:extLst>
          </c:dPt>
          <c:errBars>
            <c:errBarType val="both"/>
            <c:errValType val="cust"/>
            <c:noEndCap val="0"/>
            <c:plus>
              <c:numRef>
                <c:f>'230727_Comparison'!$M$24:$M$26</c:f>
                <c:numCache>
                  <c:formatCode>General</c:formatCode>
                  <c:ptCount val="3"/>
                  <c:pt idx="0">
                    <c:v>113.59724175055192</c:v>
                  </c:pt>
                  <c:pt idx="1">
                    <c:v>426.00156494235245</c:v>
                  </c:pt>
                  <c:pt idx="2">
                    <c:v>474.36800060712358</c:v>
                  </c:pt>
                </c:numCache>
              </c:numRef>
            </c:plus>
            <c:minus>
              <c:numRef>
                <c:f>'230727_Comparison'!$M$24:$M$26</c:f>
                <c:numCache>
                  <c:formatCode>General</c:formatCode>
                  <c:ptCount val="3"/>
                  <c:pt idx="0">
                    <c:v>113.59724175055192</c:v>
                  </c:pt>
                  <c:pt idx="1">
                    <c:v>426.00156494235245</c:v>
                  </c:pt>
                  <c:pt idx="2">
                    <c:v>474.36800060712358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'230727_Comparison'!$K$24:$K$26</c:f>
              <c:strCache>
                <c:ptCount val="3"/>
                <c:pt idx="0">
                  <c:v>LanYFP</c:v>
                </c:pt>
                <c:pt idx="1">
                  <c:v>iLov</c:v>
                </c:pt>
                <c:pt idx="2">
                  <c:v>sfGFP</c:v>
                </c:pt>
              </c:strCache>
            </c:strRef>
          </c:cat>
          <c:val>
            <c:numRef>
              <c:f>'230727_Comparison'!$L$24:$L$26</c:f>
              <c:numCache>
                <c:formatCode>0</c:formatCode>
                <c:ptCount val="3"/>
                <c:pt idx="0">
                  <c:v>48625.333333333328</c:v>
                </c:pt>
                <c:pt idx="1">
                  <c:v>56481.333333333336</c:v>
                </c:pt>
                <c:pt idx="2">
                  <c:v>6153.666666666667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EAE9-C548-8631-2E90C6B0FEA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21639920"/>
        <c:axId val="521641968"/>
      </c:barChart>
      <c:catAx>
        <c:axId val="5216399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21641968"/>
        <c:crosses val="autoZero"/>
        <c:auto val="1"/>
        <c:lblAlgn val="ctr"/>
        <c:lblOffset val="100"/>
        <c:noMultiLvlLbl val="1"/>
      </c:catAx>
      <c:valAx>
        <c:axId val="521641968"/>
        <c:scaling>
          <c:orientation val="minMax"/>
          <c:min val="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>
                    <a:solidFill>
                      <a:schemeClr val="tx1"/>
                    </a:solidFill>
                  </a:rPr>
                  <a:t>Relative Fluorescence Units (RFU)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E+0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216399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v>LanYFP</c:v>
          </c:tx>
          <c:spPr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Sheet1!$AC$22:$AC$23</c:f>
                <c:numCache>
                  <c:formatCode>General</c:formatCode>
                  <c:ptCount val="2"/>
                  <c:pt idx="0">
                    <c:v>1833.5278836167176</c:v>
                  </c:pt>
                  <c:pt idx="1">
                    <c:v>9398.8633355315906</c:v>
                  </c:pt>
                </c:numCache>
              </c:numRef>
            </c:plus>
            <c:minus>
              <c:numRef>
                <c:f>Sheet1!$AC$22:$AC$23</c:f>
                <c:numCache>
                  <c:formatCode>General</c:formatCode>
                  <c:ptCount val="2"/>
                  <c:pt idx="0">
                    <c:v>1833.5278836167176</c:v>
                  </c:pt>
                  <c:pt idx="1">
                    <c:v>9398.8633355315906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/>
                </a:solidFill>
                <a:round/>
              </a:ln>
              <a:effectLst/>
            </c:spPr>
          </c:errBars>
          <c:cat>
            <c:strRef>
              <c:f>Sheet1!$AA$22:$AA$23</c:f>
              <c:strCache>
                <c:ptCount val="2"/>
                <c:pt idx="0">
                  <c:v>E. coli</c:v>
                </c:pt>
                <c:pt idx="1">
                  <c:v>LVS</c:v>
                </c:pt>
              </c:strCache>
            </c:strRef>
          </c:cat>
          <c:val>
            <c:numRef>
              <c:f>Sheet1!$AB$22:$AB$23</c:f>
              <c:numCache>
                <c:formatCode>0</c:formatCode>
                <c:ptCount val="2"/>
                <c:pt idx="0">
                  <c:v>40524.5</c:v>
                </c:pt>
                <c:pt idx="1">
                  <c:v>49761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7D3-7A49-9C5D-23EACF3F116D}"/>
            </c:ext>
          </c:extLst>
        </c:ser>
        <c:ser>
          <c:idx val="1"/>
          <c:order val="1"/>
          <c:tx>
            <c:v>nLuc</c:v>
          </c:tx>
          <c:spPr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Sheet1!$AE$22:$AE$23</c:f>
                <c:numCache>
                  <c:formatCode>General</c:formatCode>
                  <c:ptCount val="2"/>
                  <c:pt idx="0">
                    <c:v>1280916.8630516189</c:v>
                  </c:pt>
                  <c:pt idx="1">
                    <c:v>42509.845471372864</c:v>
                  </c:pt>
                </c:numCache>
              </c:numRef>
            </c:plus>
            <c:minus>
              <c:numRef>
                <c:f>Sheet1!$AE$22:$AE$23</c:f>
                <c:numCache>
                  <c:formatCode>General</c:formatCode>
                  <c:ptCount val="2"/>
                  <c:pt idx="0">
                    <c:v>1280916.8630516189</c:v>
                  </c:pt>
                  <c:pt idx="1">
                    <c:v>42509.845471372864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/>
                </a:solidFill>
                <a:round/>
              </a:ln>
              <a:effectLst/>
            </c:spPr>
          </c:errBars>
          <c:cat>
            <c:strRef>
              <c:f>Sheet1!$AA$22:$AA$23</c:f>
              <c:strCache>
                <c:ptCount val="2"/>
                <c:pt idx="0">
                  <c:v>E. coli</c:v>
                </c:pt>
                <c:pt idx="1">
                  <c:v>LVS</c:v>
                </c:pt>
              </c:strCache>
            </c:strRef>
          </c:cat>
          <c:val>
            <c:numRef>
              <c:f>Sheet1!$AD$22:$AD$23</c:f>
              <c:numCache>
                <c:formatCode>0</c:formatCode>
                <c:ptCount val="2"/>
                <c:pt idx="0">
                  <c:v>2294141</c:v>
                </c:pt>
                <c:pt idx="1">
                  <c:v>324848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7D3-7A49-9C5D-23EACF3F116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501137728"/>
        <c:axId val="1501139440"/>
      </c:barChart>
      <c:catAx>
        <c:axId val="15011377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01139440"/>
        <c:crosses val="autoZero"/>
        <c:auto val="1"/>
        <c:lblAlgn val="ctr"/>
        <c:lblOffset val="100"/>
        <c:noMultiLvlLbl val="0"/>
      </c:catAx>
      <c:valAx>
        <c:axId val="1501139440"/>
        <c:scaling>
          <c:logBase val="10"/>
          <c:orientation val="minMax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baseline="0" dirty="0">
                    <a:solidFill>
                      <a:schemeClr val="tx1"/>
                    </a:solidFill>
                  </a:rPr>
                  <a:t>Reporter Signal Strength </a:t>
                </a:r>
              </a:p>
              <a:p>
                <a:pPr>
                  <a:defRPr sz="1400">
                    <a:solidFill>
                      <a:schemeClr val="tx1"/>
                    </a:solidFill>
                  </a:defRPr>
                </a:pPr>
                <a:r>
                  <a:rPr lang="en-US" sz="1400" baseline="0" dirty="0">
                    <a:solidFill>
                      <a:schemeClr val="tx1"/>
                    </a:solidFill>
                  </a:rPr>
                  <a:t>(RFU or RLU)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E+00" sourceLinked="0"/>
        <c:majorTickMark val="none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011377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2377027864562101"/>
          <c:y val="5.8325379307991192E-2"/>
          <c:w val="0.60205369877799619"/>
          <c:h val="0.74501933466097847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'French Press LVS Comparison'!$J$3</c:f>
              <c:strCache>
                <c:ptCount val="1"/>
                <c:pt idx="0">
                  <c:v>Net Lux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  <a:ln w="12700">
              <a:solidFill>
                <a:schemeClr val="tx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tx2">
                  <a:lumMod val="75000"/>
                  <a:lumOff val="25000"/>
                </a:schemeClr>
              </a:solidFill>
              <a:ln w="1270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E5C7-D94C-B314-2B65912152F3}"/>
              </c:ext>
            </c:extLst>
          </c:dPt>
          <c:dPt>
            <c:idx val="1"/>
            <c:invertIfNegative val="0"/>
            <c:bubble3D val="0"/>
            <c:spPr>
              <a:solidFill>
                <a:schemeClr val="tx2">
                  <a:lumMod val="75000"/>
                  <a:lumOff val="25000"/>
                </a:schemeClr>
              </a:solidFill>
              <a:ln w="1270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E5C7-D94C-B314-2B65912152F3}"/>
              </c:ext>
            </c:extLst>
          </c:dPt>
          <c:dPt>
            <c:idx val="2"/>
            <c:invertIfNegative val="0"/>
            <c:bubble3D val="0"/>
            <c:spPr>
              <a:solidFill>
                <a:schemeClr val="tx2">
                  <a:lumMod val="50000"/>
                  <a:lumOff val="50000"/>
                </a:schemeClr>
              </a:solidFill>
              <a:ln w="1270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E5C7-D94C-B314-2B65912152F3}"/>
              </c:ext>
            </c:extLst>
          </c:dPt>
          <c:dPt>
            <c:idx val="3"/>
            <c:invertIfNegative val="0"/>
            <c:bubble3D val="0"/>
            <c:spPr>
              <a:solidFill>
                <a:schemeClr val="tx2">
                  <a:lumMod val="50000"/>
                  <a:lumOff val="50000"/>
                </a:schemeClr>
              </a:solidFill>
              <a:ln w="1270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E5C7-D94C-B314-2B65912152F3}"/>
              </c:ext>
            </c:extLst>
          </c:dPt>
          <c:dPt>
            <c:idx val="4"/>
            <c:invertIfNegative val="0"/>
            <c:bubble3D val="0"/>
            <c:spPr>
              <a:solidFill>
                <a:schemeClr val="tx2">
                  <a:lumMod val="50000"/>
                  <a:lumOff val="50000"/>
                </a:schemeClr>
              </a:solidFill>
              <a:ln w="1270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E5C7-D94C-B314-2B65912152F3}"/>
              </c:ext>
            </c:extLst>
          </c:dPt>
          <c:dPt>
            <c:idx val="5"/>
            <c:invertIfNegative val="0"/>
            <c:bubble3D val="0"/>
            <c:spPr>
              <a:solidFill>
                <a:schemeClr val="tx2">
                  <a:lumMod val="50000"/>
                  <a:lumOff val="50000"/>
                </a:schemeClr>
              </a:solidFill>
              <a:ln w="1270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E5C7-D94C-B314-2B65912152F3}"/>
              </c:ext>
            </c:extLst>
          </c:dPt>
          <c:dPt>
            <c:idx val="6"/>
            <c:invertIfNegative val="0"/>
            <c:bubble3D val="0"/>
            <c:spPr>
              <a:solidFill>
                <a:schemeClr val="tx2">
                  <a:lumMod val="50000"/>
                  <a:lumOff val="50000"/>
                </a:schemeClr>
              </a:solidFill>
              <a:ln w="1270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E5C7-D94C-B314-2B65912152F3}"/>
              </c:ext>
            </c:extLst>
          </c:dPt>
          <c:dPt>
            <c:idx val="7"/>
            <c:invertIfNegative val="0"/>
            <c:bubble3D val="0"/>
            <c:spPr>
              <a:solidFill>
                <a:schemeClr val="tx2">
                  <a:lumMod val="25000"/>
                  <a:lumOff val="75000"/>
                </a:schemeClr>
              </a:solidFill>
              <a:ln w="1270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E5C7-D94C-B314-2B65912152F3}"/>
              </c:ext>
            </c:extLst>
          </c:dPt>
          <c:dPt>
            <c:idx val="8"/>
            <c:invertIfNegative val="0"/>
            <c:bubble3D val="0"/>
            <c:spPr>
              <a:solidFill>
                <a:schemeClr val="tx2">
                  <a:lumMod val="25000"/>
                  <a:lumOff val="75000"/>
                </a:schemeClr>
              </a:solidFill>
              <a:ln w="1270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E5C7-D94C-B314-2B65912152F3}"/>
              </c:ext>
            </c:extLst>
          </c:dPt>
          <c:errBars>
            <c:errBarType val="both"/>
            <c:errValType val="cust"/>
            <c:noEndCap val="0"/>
            <c:plus>
              <c:numRef>
                <c:f>'French Press LVS Comparison'!$K$4:$K$12</c:f>
                <c:numCache>
                  <c:formatCode>General</c:formatCode>
                  <c:ptCount val="9"/>
                  <c:pt idx="0">
                    <c:v>29224.492901217862</c:v>
                  </c:pt>
                  <c:pt idx="1">
                    <c:v>29565.909174813707</c:v>
                  </c:pt>
                  <c:pt idx="2">
                    <c:v>67245.595848352779</c:v>
                  </c:pt>
                  <c:pt idx="3">
                    <c:v>20919.354363842111</c:v>
                  </c:pt>
                  <c:pt idx="4">
                    <c:v>22798.810875423598</c:v>
                  </c:pt>
                  <c:pt idx="5">
                    <c:v>24707.804050542411</c:v>
                  </c:pt>
                  <c:pt idx="6">
                    <c:v>21299.270441339846</c:v>
                  </c:pt>
                  <c:pt idx="7">
                    <c:v>149420.92430557794</c:v>
                  </c:pt>
                  <c:pt idx="8">
                    <c:v>73202.0561346014</c:v>
                  </c:pt>
                </c:numCache>
              </c:numRef>
            </c:plus>
            <c:minus>
              <c:numRef>
                <c:f>'French Press LVS Comparison'!$K$4:$K$12</c:f>
                <c:numCache>
                  <c:formatCode>General</c:formatCode>
                  <c:ptCount val="9"/>
                  <c:pt idx="0">
                    <c:v>29224.492901217862</c:v>
                  </c:pt>
                  <c:pt idx="1">
                    <c:v>29565.909174813707</c:v>
                  </c:pt>
                  <c:pt idx="2">
                    <c:v>67245.595848352779</c:v>
                  </c:pt>
                  <c:pt idx="3">
                    <c:v>20919.354363842111</c:v>
                  </c:pt>
                  <c:pt idx="4">
                    <c:v>22798.810875423598</c:v>
                  </c:pt>
                  <c:pt idx="5">
                    <c:v>24707.804050542411</c:v>
                  </c:pt>
                  <c:pt idx="6">
                    <c:v>21299.270441339846</c:v>
                  </c:pt>
                  <c:pt idx="7">
                    <c:v>149420.92430557794</c:v>
                  </c:pt>
                  <c:pt idx="8">
                    <c:v>73202.0561346014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'French Press LVS Comparison'!$E$4:$E$12</c:f>
              <c:strCache>
                <c:ptCount val="9"/>
                <c:pt idx="0">
                  <c:v>B2</c:v>
                </c:pt>
                <c:pt idx="1">
                  <c:v>B3</c:v>
                </c:pt>
                <c:pt idx="2">
                  <c:v>B1</c:v>
                </c:pt>
                <c:pt idx="3">
                  <c:v>B1 R1</c:v>
                </c:pt>
                <c:pt idx="4">
                  <c:v>B1 R2</c:v>
                </c:pt>
                <c:pt idx="5">
                  <c:v>B2 R1</c:v>
                </c:pt>
                <c:pt idx="6">
                  <c:v>B2 R2</c:v>
                </c:pt>
                <c:pt idx="7">
                  <c:v>B2 R1</c:v>
                </c:pt>
                <c:pt idx="8">
                  <c:v>B2 R2</c:v>
                </c:pt>
              </c:strCache>
            </c:strRef>
          </c:cat>
          <c:val>
            <c:numRef>
              <c:f>'French Press LVS Comparison'!$J$4:$J$12</c:f>
              <c:numCache>
                <c:formatCode>0</c:formatCode>
                <c:ptCount val="9"/>
                <c:pt idx="0">
                  <c:v>994685</c:v>
                </c:pt>
                <c:pt idx="1">
                  <c:v>953621.33333333326</c:v>
                </c:pt>
                <c:pt idx="2">
                  <c:v>1197353.6666666667</c:v>
                </c:pt>
                <c:pt idx="3">
                  <c:v>766716.33333333337</c:v>
                </c:pt>
                <c:pt idx="4">
                  <c:v>922776.66666666674</c:v>
                </c:pt>
                <c:pt idx="5">
                  <c:v>858526.33333333337</c:v>
                </c:pt>
                <c:pt idx="6">
                  <c:v>820543.66666666674</c:v>
                </c:pt>
                <c:pt idx="7">
                  <c:v>1056488.6666666665</c:v>
                </c:pt>
                <c:pt idx="8">
                  <c:v>1008715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E5C7-D94C-B314-2B65912152F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7"/>
        <c:axId val="2035312752"/>
        <c:axId val="2036069232"/>
      </c:barChart>
      <c:catAx>
        <c:axId val="20353127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noFill/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36069232"/>
        <c:crosses val="autoZero"/>
        <c:auto val="1"/>
        <c:lblAlgn val="ctr"/>
        <c:lblOffset val="100"/>
        <c:noMultiLvlLbl val="0"/>
      </c:catAx>
      <c:valAx>
        <c:axId val="2036069232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 b="0" i="0" u="none" strike="noStrike" kern="1200" baseline="0">
                    <a:solidFill>
                      <a:schemeClr val="tx1"/>
                    </a:solidFill>
                  </a:rPr>
                  <a:t>Luminescence (RLU)/replicate</a:t>
                </a:r>
              </a:p>
            </c:rich>
          </c:tx>
          <c:layout>
            <c:manualLayout>
              <c:xMode val="edge"/>
              <c:yMode val="edge"/>
              <c:x val="1.4410000518279153E-2"/>
              <c:y val="0.1940439784476481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E+00" sourceLinked="0"/>
        <c:majorTickMark val="none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353127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  <c:userShapes r:id="rId5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0.77367</cdr:x>
      <cdr:y>0.31648</cdr:y>
    </cdr:from>
    <cdr:to>
      <cdr:x>0.79261</cdr:x>
      <cdr:y>0.35481</cdr:y>
    </cdr:to>
    <cdr:sp macro="" textlink="">
      <cdr:nvSpPr>
        <cdr:cNvPr id="2" name="Rectangle 1">
          <a:extLst xmlns:a="http://schemas.openxmlformats.org/drawingml/2006/main">
            <a:ext uri="{FF2B5EF4-FFF2-40B4-BE49-F238E27FC236}">
              <a16:creationId xmlns:a16="http://schemas.microsoft.com/office/drawing/2014/main" id="{45832017-5305-3512-148D-47E2EE1487C4}"/>
            </a:ext>
          </a:extLst>
        </cdr:cNvPr>
        <cdr:cNvSpPr/>
      </cdr:nvSpPr>
      <cdr:spPr>
        <a:xfrm xmlns:a="http://schemas.openxmlformats.org/drawingml/2006/main">
          <a:off x="9312375" y="1869007"/>
          <a:ext cx="227974" cy="226362"/>
        </a:xfrm>
        <a:prstGeom xmlns:a="http://schemas.openxmlformats.org/drawingml/2006/main" prst="rect">
          <a:avLst/>
        </a:prstGeom>
        <a:solidFill xmlns:a="http://schemas.openxmlformats.org/drawingml/2006/main">
          <a:schemeClr val="tx2">
            <a:lumMod val="75000"/>
            <a:lumOff val="25000"/>
          </a:schemeClr>
        </a:solidFill>
        <a:ln xmlns:a="http://schemas.openxmlformats.org/drawingml/2006/main" w="12700">
          <a:solidFill>
            <a:schemeClr val="tx1"/>
          </a:solidFill>
        </a:ln>
      </cdr:spPr>
      <cdr:style>
        <a:lnRef xmlns:a="http://schemas.openxmlformats.org/drawingml/2006/main" idx="2">
          <a:schemeClr val="accent1">
            <a:shade val="15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t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l"/>
          <a:endParaRPr lang="en-US" sz="1100"/>
        </a:p>
      </cdr:txBody>
    </cdr:sp>
  </cdr:relSizeAnchor>
  <cdr:relSizeAnchor xmlns:cdr="http://schemas.openxmlformats.org/drawingml/2006/chartDrawing">
    <cdr:from>
      <cdr:x>0.80375</cdr:x>
      <cdr:y>0.304</cdr:y>
    </cdr:from>
    <cdr:to>
      <cdr:x>0.97356</cdr:x>
      <cdr:y>0.36729</cdr:y>
    </cdr:to>
    <cdr:sp macro="" textlink="">
      <cdr:nvSpPr>
        <cdr:cNvPr id="5" name="TextBox 1">
          <a:extLst xmlns:a="http://schemas.openxmlformats.org/drawingml/2006/main">
            <a:ext uri="{FF2B5EF4-FFF2-40B4-BE49-F238E27FC236}">
              <a16:creationId xmlns:a16="http://schemas.microsoft.com/office/drawing/2014/main" id="{2606339C-7214-0AF7-8F54-DCC848608625}"/>
            </a:ext>
          </a:extLst>
        </cdr:cNvPr>
        <cdr:cNvSpPr txBox="1"/>
      </cdr:nvSpPr>
      <cdr:spPr>
        <a:xfrm xmlns:a="http://schemas.openxmlformats.org/drawingml/2006/main">
          <a:off x="9674437" y="1795305"/>
          <a:ext cx="2043939" cy="37376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 anchor="ctr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l"/>
          <a:r>
            <a:rPr lang="en-US" sz="1800" dirty="0">
              <a:solidFill>
                <a:schemeClr val="tx1"/>
              </a:solidFill>
            </a:rPr>
            <a:t>Purification A</a:t>
          </a:r>
        </a:p>
      </cdr:txBody>
    </cdr:sp>
  </cdr:relSizeAnchor>
  <cdr:relSizeAnchor xmlns:cdr="http://schemas.openxmlformats.org/drawingml/2006/chartDrawing">
    <cdr:from>
      <cdr:x>0.77367</cdr:x>
      <cdr:y>0.37568</cdr:y>
    </cdr:from>
    <cdr:to>
      <cdr:x>0.79261</cdr:x>
      <cdr:y>0.41401</cdr:y>
    </cdr:to>
    <cdr:sp macro="" textlink="">
      <cdr:nvSpPr>
        <cdr:cNvPr id="3" name="Rectangle 2">
          <a:extLst xmlns:a="http://schemas.openxmlformats.org/drawingml/2006/main">
            <a:ext uri="{FF2B5EF4-FFF2-40B4-BE49-F238E27FC236}">
              <a16:creationId xmlns:a16="http://schemas.microsoft.com/office/drawing/2014/main" id="{2CD4CB44-DDDE-6342-91B4-B095B86279C9}"/>
            </a:ext>
          </a:extLst>
        </cdr:cNvPr>
        <cdr:cNvSpPr/>
      </cdr:nvSpPr>
      <cdr:spPr>
        <a:xfrm xmlns:a="http://schemas.openxmlformats.org/drawingml/2006/main">
          <a:off x="9312375" y="2218634"/>
          <a:ext cx="227974" cy="226362"/>
        </a:xfrm>
        <a:prstGeom xmlns:a="http://schemas.openxmlformats.org/drawingml/2006/main" prst="rect">
          <a:avLst/>
        </a:prstGeom>
        <a:solidFill xmlns:a="http://schemas.openxmlformats.org/drawingml/2006/main">
          <a:schemeClr val="tx2">
            <a:lumMod val="50000"/>
            <a:lumOff val="50000"/>
          </a:schemeClr>
        </a:solidFill>
        <a:ln xmlns:a="http://schemas.openxmlformats.org/drawingml/2006/main" w="12700">
          <a:solidFill>
            <a:schemeClr val="tx1"/>
          </a:solidFill>
        </a:ln>
      </cdr:spPr>
      <cdr:style>
        <a:lnRef xmlns:a="http://schemas.openxmlformats.org/drawingml/2006/main" idx="2">
          <a:schemeClr val="accent1">
            <a:shade val="15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t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l"/>
          <a:endParaRPr lang="en-US" sz="1100"/>
        </a:p>
      </cdr:txBody>
    </cdr:sp>
  </cdr:relSizeAnchor>
  <cdr:relSizeAnchor xmlns:cdr="http://schemas.openxmlformats.org/drawingml/2006/chartDrawing">
    <cdr:from>
      <cdr:x>0.80375</cdr:x>
      <cdr:y>0.3632</cdr:y>
    </cdr:from>
    <cdr:to>
      <cdr:x>0.97356</cdr:x>
      <cdr:y>0.4265</cdr:y>
    </cdr:to>
    <cdr:sp macro="" textlink="">
      <cdr:nvSpPr>
        <cdr:cNvPr id="6" name="TextBox 1">
          <a:extLst xmlns:a="http://schemas.openxmlformats.org/drawingml/2006/main">
            <a:ext uri="{FF2B5EF4-FFF2-40B4-BE49-F238E27FC236}">
              <a16:creationId xmlns:a16="http://schemas.microsoft.com/office/drawing/2014/main" id="{50562A75-0280-0DF4-FF04-CEC0D4CF3FC2}"/>
            </a:ext>
          </a:extLst>
        </cdr:cNvPr>
        <cdr:cNvSpPr txBox="1"/>
      </cdr:nvSpPr>
      <cdr:spPr>
        <a:xfrm xmlns:a="http://schemas.openxmlformats.org/drawingml/2006/main">
          <a:off x="9674437" y="2144917"/>
          <a:ext cx="2043939" cy="3738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 anchor="ctr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l"/>
          <a:r>
            <a:rPr lang="en-US" sz="1800" dirty="0">
              <a:solidFill>
                <a:schemeClr val="tx1"/>
              </a:solidFill>
            </a:rPr>
            <a:t>Purification B</a:t>
          </a:r>
        </a:p>
      </cdr:txBody>
    </cdr:sp>
  </cdr:relSizeAnchor>
  <cdr:relSizeAnchor xmlns:cdr="http://schemas.openxmlformats.org/drawingml/2006/chartDrawing">
    <cdr:from>
      <cdr:x>0.77367</cdr:x>
      <cdr:y>0.43489</cdr:y>
    </cdr:from>
    <cdr:to>
      <cdr:x>0.79261</cdr:x>
      <cdr:y>0.47323</cdr:y>
    </cdr:to>
    <cdr:sp macro="" textlink="">
      <cdr:nvSpPr>
        <cdr:cNvPr id="4" name="Rectangle 3">
          <a:extLst xmlns:a="http://schemas.openxmlformats.org/drawingml/2006/main">
            <a:ext uri="{FF2B5EF4-FFF2-40B4-BE49-F238E27FC236}">
              <a16:creationId xmlns:a16="http://schemas.microsoft.com/office/drawing/2014/main" id="{8BBCD924-9A8A-C89D-1B0A-5644CBB172B6}"/>
            </a:ext>
          </a:extLst>
        </cdr:cNvPr>
        <cdr:cNvSpPr/>
      </cdr:nvSpPr>
      <cdr:spPr>
        <a:xfrm xmlns:a="http://schemas.openxmlformats.org/drawingml/2006/main">
          <a:off x="9312375" y="2568261"/>
          <a:ext cx="227974" cy="226421"/>
        </a:xfrm>
        <a:prstGeom xmlns:a="http://schemas.openxmlformats.org/drawingml/2006/main" prst="rect">
          <a:avLst/>
        </a:prstGeom>
        <a:solidFill xmlns:a="http://schemas.openxmlformats.org/drawingml/2006/main">
          <a:schemeClr val="tx2">
            <a:lumMod val="25000"/>
            <a:lumOff val="75000"/>
          </a:schemeClr>
        </a:solidFill>
        <a:ln xmlns:a="http://schemas.openxmlformats.org/drawingml/2006/main" w="12700">
          <a:solidFill>
            <a:schemeClr val="tx1"/>
          </a:solidFill>
        </a:ln>
      </cdr:spPr>
      <cdr:style>
        <a:lnRef xmlns:a="http://schemas.openxmlformats.org/drawingml/2006/main" idx="2">
          <a:schemeClr val="accent1">
            <a:shade val="15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t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l"/>
          <a:endParaRPr lang="en-US" sz="1100"/>
        </a:p>
      </cdr:txBody>
    </cdr:sp>
  </cdr:relSizeAnchor>
  <cdr:relSizeAnchor xmlns:cdr="http://schemas.openxmlformats.org/drawingml/2006/chartDrawing">
    <cdr:from>
      <cdr:x>0.80375</cdr:x>
      <cdr:y>0.42241</cdr:y>
    </cdr:from>
    <cdr:to>
      <cdr:x>0.97356</cdr:x>
      <cdr:y>0.4857</cdr:y>
    </cdr:to>
    <cdr:sp macro="" textlink="">
      <cdr:nvSpPr>
        <cdr:cNvPr id="7" name="TextBox 1">
          <a:extLst xmlns:a="http://schemas.openxmlformats.org/drawingml/2006/main">
            <a:ext uri="{FF2B5EF4-FFF2-40B4-BE49-F238E27FC236}">
              <a16:creationId xmlns:a16="http://schemas.microsoft.com/office/drawing/2014/main" id="{92331DAC-BCFE-A469-0D6F-4BB8D7C1CFD4}"/>
            </a:ext>
          </a:extLst>
        </cdr:cNvPr>
        <cdr:cNvSpPr txBox="1"/>
      </cdr:nvSpPr>
      <cdr:spPr>
        <a:xfrm xmlns:a="http://schemas.openxmlformats.org/drawingml/2006/main">
          <a:off x="9674437" y="2494588"/>
          <a:ext cx="2043939" cy="37376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 anchor="ctr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l"/>
          <a:r>
            <a:rPr lang="en-US" sz="1800" dirty="0">
              <a:solidFill>
                <a:schemeClr val="tx1"/>
              </a:solidFill>
            </a:rPr>
            <a:t>Purification C</a:t>
          </a:r>
        </a:p>
      </cdr:txBody>
    </cdr:sp>
  </cdr:relSizeAnchor>
  <cdr:relSizeAnchor xmlns:cdr="http://schemas.openxmlformats.org/drawingml/2006/chartDrawing">
    <cdr:from>
      <cdr:x>0.13309</cdr:x>
      <cdr:y>0.0979</cdr:y>
    </cdr:from>
    <cdr:to>
      <cdr:x>0.32141</cdr:x>
      <cdr:y>0.11886</cdr:y>
    </cdr:to>
    <cdr:sp macro="" textlink="">
      <cdr:nvSpPr>
        <cdr:cNvPr id="8" name="Left Bracket 7">
          <a:extLst xmlns:a="http://schemas.openxmlformats.org/drawingml/2006/main">
            <a:ext uri="{FF2B5EF4-FFF2-40B4-BE49-F238E27FC236}">
              <a16:creationId xmlns:a16="http://schemas.microsoft.com/office/drawing/2014/main" id="{9C5AF703-AC37-71D2-0CDE-A53290168201}"/>
            </a:ext>
          </a:extLst>
        </cdr:cNvPr>
        <cdr:cNvSpPr/>
      </cdr:nvSpPr>
      <cdr:spPr>
        <a:xfrm xmlns:a="http://schemas.openxmlformats.org/drawingml/2006/main" rot="5400000">
          <a:off x="2672296" y="-488352"/>
          <a:ext cx="124687" cy="2266171"/>
        </a:xfrm>
        <a:prstGeom xmlns:a="http://schemas.openxmlformats.org/drawingml/2006/main" prst="leftBracket">
          <a:avLst/>
        </a:prstGeom>
        <a:ln xmlns:a="http://schemas.openxmlformats.org/drawingml/2006/main" w="12700"/>
      </cdr:spPr>
      <cdr:style>
        <a:lnRef xmlns:a="http://schemas.openxmlformats.org/drawingml/2006/main" idx="2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1">
          <a:schemeClr val="dk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t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l"/>
          <a:endParaRPr lang="en-US" sz="1100"/>
        </a:p>
      </cdr:txBody>
    </cdr:sp>
  </cdr:relSizeAnchor>
  <cdr:relSizeAnchor xmlns:cdr="http://schemas.openxmlformats.org/drawingml/2006/chartDrawing">
    <cdr:from>
      <cdr:x>0.33799</cdr:x>
      <cdr:y>0.0979</cdr:y>
    </cdr:from>
    <cdr:to>
      <cdr:x>0.71482</cdr:x>
      <cdr:y>0.11877</cdr:y>
    </cdr:to>
    <cdr:sp macro="" textlink="">
      <cdr:nvSpPr>
        <cdr:cNvPr id="9" name="Left Bracket 8">
          <a:extLst xmlns:a="http://schemas.openxmlformats.org/drawingml/2006/main">
            <a:ext uri="{FF2B5EF4-FFF2-40B4-BE49-F238E27FC236}">
              <a16:creationId xmlns:a16="http://schemas.microsoft.com/office/drawing/2014/main" id="{C13F1B43-42E7-C4E7-E87B-BE8F10400782}"/>
            </a:ext>
          </a:extLst>
        </cdr:cNvPr>
        <cdr:cNvSpPr/>
      </cdr:nvSpPr>
      <cdr:spPr>
        <a:xfrm xmlns:a="http://schemas.openxmlformats.org/drawingml/2006/main" rot="5400000">
          <a:off x="6272473" y="-1622840"/>
          <a:ext cx="124169" cy="4534629"/>
        </a:xfrm>
        <a:prstGeom xmlns:a="http://schemas.openxmlformats.org/drawingml/2006/main" prst="leftBracket">
          <a:avLst/>
        </a:prstGeom>
        <a:ln xmlns:a="http://schemas.openxmlformats.org/drawingml/2006/main" w="12700"/>
      </cdr:spPr>
      <cdr:style>
        <a:lnRef xmlns:a="http://schemas.openxmlformats.org/drawingml/2006/main" idx="2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1">
          <a:schemeClr val="dk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t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l"/>
          <a:endParaRPr lang="en-US" sz="1100"/>
        </a:p>
      </cdr:txBody>
    </cdr:sp>
  </cdr:relSizeAnchor>
  <cdr:relSizeAnchor xmlns:cdr="http://schemas.openxmlformats.org/drawingml/2006/chartDrawing">
    <cdr:from>
      <cdr:x>0.17907</cdr:x>
      <cdr:y>0.03479</cdr:y>
    </cdr:from>
    <cdr:to>
      <cdr:x>0.27092</cdr:x>
      <cdr:y>0.09808</cdr:y>
    </cdr:to>
    <cdr:sp macro="" textlink="">
      <cdr:nvSpPr>
        <cdr:cNvPr id="10" name="TextBox 1">
          <a:extLst xmlns:a="http://schemas.openxmlformats.org/drawingml/2006/main">
            <a:ext uri="{FF2B5EF4-FFF2-40B4-BE49-F238E27FC236}">
              <a16:creationId xmlns:a16="http://schemas.microsoft.com/office/drawing/2014/main" id="{ECACFFA0-00C6-3967-DE80-82D333AE84FC}"/>
            </a:ext>
          </a:extLst>
        </cdr:cNvPr>
        <cdr:cNvSpPr txBox="1"/>
      </cdr:nvSpPr>
      <cdr:spPr>
        <a:xfrm xmlns:a="http://schemas.openxmlformats.org/drawingml/2006/main">
          <a:off x="2155398" y="205014"/>
          <a:ext cx="1105564" cy="37296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 anchor="ctr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800" dirty="0">
              <a:solidFill>
                <a:schemeClr val="tx1"/>
              </a:solidFill>
            </a:rPr>
            <a:t>2.5 </a:t>
          </a:r>
          <a:r>
            <a:rPr lang="en-US" sz="1800" dirty="0" err="1">
              <a:solidFill>
                <a:schemeClr val="tx1"/>
              </a:solidFill>
            </a:rPr>
            <a:t>pmol</a:t>
          </a:r>
          <a:endParaRPr lang="en-US" sz="1800" dirty="0">
            <a:solidFill>
              <a:schemeClr val="tx1"/>
            </a:solidFill>
          </a:endParaRPr>
        </a:p>
      </cdr:txBody>
    </cdr:sp>
  </cdr:relSizeAnchor>
  <cdr:relSizeAnchor xmlns:cdr="http://schemas.openxmlformats.org/drawingml/2006/chartDrawing">
    <cdr:from>
      <cdr:x>0.48048</cdr:x>
      <cdr:y>0.03479</cdr:y>
    </cdr:from>
    <cdr:to>
      <cdr:x>0.57233</cdr:x>
      <cdr:y>0.09808</cdr:y>
    </cdr:to>
    <cdr:sp macro="" textlink="">
      <cdr:nvSpPr>
        <cdr:cNvPr id="11" name="TextBox 1">
          <a:extLst xmlns:a="http://schemas.openxmlformats.org/drawingml/2006/main">
            <a:ext uri="{FF2B5EF4-FFF2-40B4-BE49-F238E27FC236}">
              <a16:creationId xmlns:a16="http://schemas.microsoft.com/office/drawing/2014/main" id="{DED99A8E-BC4B-70E9-1BF5-F70164E0CE34}"/>
            </a:ext>
          </a:extLst>
        </cdr:cNvPr>
        <cdr:cNvSpPr txBox="1"/>
      </cdr:nvSpPr>
      <cdr:spPr>
        <a:xfrm xmlns:a="http://schemas.openxmlformats.org/drawingml/2006/main">
          <a:off x="5783359" y="205015"/>
          <a:ext cx="1105563" cy="37296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 anchor="ctr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800">
              <a:solidFill>
                <a:schemeClr val="tx1"/>
              </a:solidFill>
            </a:rPr>
            <a:t>2 pmol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669F5B-A5F1-D940-9E2E-07B98994DCF5}" type="datetimeFigureOut">
              <a:rPr lang="en-US" smtClean="0"/>
              <a:t>11/21/24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FED89E-72A1-784E-AE75-552E63A2B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5989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Sucrose gradients </a:t>
            </a:r>
            <a:r>
              <a:rPr lang="en-US"/>
              <a:t>are from 6/21/24.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FED89E-72A1-784E-AE75-552E63A2BD6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984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F0B120-5E9B-2800-AD1A-B68C0C7984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6403FE4-B8C8-0F99-7175-B2D21640028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31834D7-8474-E4FF-56FC-5AA5E253A1A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9762F5-C588-275A-A991-FB1A8D8A92B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FAE3B3-AAD2-FB4D-92D0-76D708D9EC9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083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FED89E-72A1-784E-AE75-552E63A2BD6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7847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0E9C0E-85BE-90C0-4E36-1D913348BF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C1D17EF-E872-4F55-11F7-D8A128C16DB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956DB81-2D5C-26C3-F38C-4524AAD545D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F90443-CCDB-8FA6-79CA-E2D28B6EF9D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FED89E-72A1-784E-AE75-552E63A2BD6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9681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68D991-0EF8-1B8B-FF03-E757DE4B06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1B372E-ED0F-AF30-80BD-7BA6D6282A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218F99-BDA9-A947-9FBF-EC8AA41503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5676A-4D1B-6444-A6F2-3AA689D0E473}" type="datetimeFigureOut">
              <a:rPr lang="en-US" smtClean="0"/>
              <a:t>11/21/24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F37DFE-B0BA-60B0-6574-86A9925ADE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FBF3E1-E8D1-B9C6-5F26-3CD3F74B48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41B45-1CE1-0840-B525-3F80A3A6CE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4988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FE396F-E14A-EDD4-6A8C-0A20E5D5C0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90F60FF-7FBD-B4A7-0F63-061D06B94D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BBB799-1C23-F82F-2879-EA4ACFDC59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5676A-4D1B-6444-A6F2-3AA689D0E473}" type="datetimeFigureOut">
              <a:rPr lang="en-US" smtClean="0"/>
              <a:t>11/21/24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DFCCD8-0E95-6055-1E39-86CCAEDE23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2FA486-CADC-6E22-D44E-49234AF5CE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41B45-1CE1-0840-B525-3F80A3A6CE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3935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CD62E6D-A146-8260-C532-A81B5E2CB93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4031CD4-0C50-031D-A76F-90073D3273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048BD6-8F49-CC63-3CA7-4243F057F5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5676A-4D1B-6444-A6F2-3AA689D0E473}" type="datetimeFigureOut">
              <a:rPr lang="en-US" smtClean="0"/>
              <a:t>11/21/24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519C92-71D9-2511-C023-F7EAEB521E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150596-79C6-164C-0773-24E935E59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41B45-1CE1-0840-B525-3F80A3A6CE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0180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322149-7E3D-AB30-5D50-FEF7233F93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177C6F-B932-660F-4503-0DD9B437B4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928C59-E6C1-574F-6BC1-65D8190063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5676A-4D1B-6444-A6F2-3AA689D0E473}" type="datetimeFigureOut">
              <a:rPr lang="en-US" smtClean="0"/>
              <a:t>11/21/24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EB05C2-5070-64B1-89D1-4FB9D30A7A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5061FE-560D-554B-16A0-0DB4696453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41B45-1CE1-0840-B525-3F80A3A6CE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2695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45B2BF-C993-E1B4-3600-23FEE0605C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0FAB8A-EE0E-5CC0-082A-0DF88A06C6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031A63-D5E2-5F41-A0D5-2250FDBE6C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5676A-4D1B-6444-A6F2-3AA689D0E473}" type="datetimeFigureOut">
              <a:rPr lang="en-US" smtClean="0"/>
              <a:t>11/21/24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4360CA-B8BF-CEDD-E21A-2F2609C519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3B2A26-8713-C031-0E02-8EC14FA6F7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41B45-1CE1-0840-B525-3F80A3A6CE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3159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ED9DAC-6092-DF61-6573-E44A2E706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EBE9E1-0C49-5BB9-459E-01173C8E52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C4DAA9-4F2D-F3BE-A481-C9D4E1BD2F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584847-6CE9-E6D4-8002-BCDFFD5F03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5676A-4D1B-6444-A6F2-3AA689D0E473}" type="datetimeFigureOut">
              <a:rPr lang="en-US" smtClean="0"/>
              <a:t>11/21/24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A95A36-3513-14A6-4FA5-3F9FE9DE9A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26D7DB-9B8A-A9D4-0B5C-39C536575C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41B45-1CE1-0840-B525-3F80A3A6CE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2148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D2E098-3CBA-6E46-E19C-0A37CF77D2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2DD092-2518-B53A-2E2C-3A92E9602C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B4673B-6ACC-E2B7-65BC-013B2A7513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777B316-10DC-04E0-0A51-57744976BC8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0ED7179-CDF5-3CC8-C833-B72D4D00302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1213CA2-DBCE-27E3-DA18-9273C04ED4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5676A-4D1B-6444-A6F2-3AA689D0E473}" type="datetimeFigureOut">
              <a:rPr lang="en-US" smtClean="0"/>
              <a:t>11/21/24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A717E7F-F1B1-A46E-46B5-B0BBCD8A48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C577340-3B54-6346-B327-9F797A67B9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41B45-1CE1-0840-B525-3F80A3A6CE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1454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C38A03-AC2D-A26C-2FBD-0E8D6BBA9D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243035-5950-D8DE-9045-7B4DFE6501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5676A-4D1B-6444-A6F2-3AA689D0E473}" type="datetimeFigureOut">
              <a:rPr lang="en-US" smtClean="0"/>
              <a:t>11/21/24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784852C-E53D-83CD-9D96-FAC358619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FA250D-235D-2962-F5C4-D908DCBBA0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41B45-1CE1-0840-B525-3F80A3A6CE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9152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A79DFC-A735-A091-4363-4BA62161FB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5676A-4D1B-6444-A6F2-3AA689D0E473}" type="datetimeFigureOut">
              <a:rPr lang="en-US" smtClean="0"/>
              <a:t>11/21/24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7C6896-9547-1838-9A33-CDDEEC46B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4C4712-06FE-A25E-9141-354519901E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41B45-1CE1-0840-B525-3F80A3A6CE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1035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2BB507-4548-FC8E-B97A-7AF6EC8594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F1076C-C040-025E-3B17-F9F12C1DCA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ADC596-63CC-5FA4-3DEC-ECC02A9715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115F53-FC02-B15F-54C4-665DC8FDA5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5676A-4D1B-6444-A6F2-3AA689D0E473}" type="datetimeFigureOut">
              <a:rPr lang="en-US" smtClean="0"/>
              <a:t>11/21/24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872C6D-B177-C127-D617-866C4DE3CD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344233-8889-9D00-ED4E-E65B5E15B6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41B45-1CE1-0840-B525-3F80A3A6CE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8889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F14621-B741-0222-D768-BE074DF7D5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345E7A1-4944-5368-9864-20EE88FE222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3F92FA6-4DE6-4B91-FFB7-A443D3FD4C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AC72CA-6835-9828-3B22-98A2C4464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5676A-4D1B-6444-A6F2-3AA689D0E473}" type="datetimeFigureOut">
              <a:rPr lang="en-US" smtClean="0"/>
              <a:t>11/21/24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347D96-768C-F205-C161-2D1C942F12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D243DE-C0A1-D457-28F0-70FE0C0895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41B45-1CE1-0840-B525-3F80A3A6CE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6331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DBEB7D8-53F6-7041-7DB3-FB1CAC6119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A8E07A-BFE0-5F63-E717-5521844780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E8B8C2-1E6C-49A2-766F-DC860F33FC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A75676A-4D1B-6444-A6F2-3AA689D0E473}" type="datetimeFigureOut">
              <a:rPr lang="en-US" smtClean="0"/>
              <a:t>11/21/24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4F19AC-C673-7390-DA12-02AB94D974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DCE650-E1B0-187C-2521-DFED39AAA6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C841B45-1CE1-0840-B525-3F80A3A6CE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981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aph of different colored bars&#10;&#10;Description automatically generated with medium confidence">
            <a:extLst>
              <a:ext uri="{FF2B5EF4-FFF2-40B4-BE49-F238E27FC236}">
                <a16:creationId xmlns:a16="http://schemas.microsoft.com/office/drawing/2014/main" id="{BFD6F9DD-24E6-E9B8-D678-68D142F41A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3443" y="643466"/>
            <a:ext cx="9285113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752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38BC5BC-4EA7-F4AC-AECE-7D9061E8A1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41D85F1-5740-6CC2-1099-B5EF9BDD59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1072" y="643466"/>
            <a:ext cx="8869856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8777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DB3F7EE-650C-EEAB-2F2D-F2BA98DDF6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148" y="643466"/>
            <a:ext cx="10535704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5799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6E5726-8298-3308-B1D6-099BB0E992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9641" y="643466"/>
            <a:ext cx="8772717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4295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33A6CC0-4E2D-7499-E6D2-EFB9400B66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EA67802-87DC-1E31-B967-BDC2AAA9E2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7808" y="643466"/>
            <a:ext cx="10136383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920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1C18332-F2AD-BF01-1C63-962EFCAE7C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99F82CF-9492-3207-00B9-246BF7E57C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645309"/>
            <a:ext cx="10905066" cy="5567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9835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765926-6C95-6219-0F8F-64AA5EBF5E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 descr="A close-up of a dna&#10;&#10;Description automatically generated">
            <a:extLst>
              <a:ext uri="{FF2B5EF4-FFF2-40B4-BE49-F238E27FC236}">
                <a16:creationId xmlns:a16="http://schemas.microsoft.com/office/drawing/2014/main" id="{69A22447-9ED5-8F3D-349E-34B78EBC3FF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4414" t="18574" r="9380" b="11932"/>
          <a:stretch/>
        </p:blipFill>
        <p:spPr>
          <a:xfrm>
            <a:off x="5532481" y="1225296"/>
            <a:ext cx="611148" cy="5294376"/>
          </a:xfrm>
          <a:prstGeom prst="rect">
            <a:avLst/>
          </a:prstGeom>
        </p:spPr>
      </p:pic>
      <p:pic>
        <p:nvPicPr>
          <p:cNvPr id="42" name="Picture 41" descr="A close-up of a dna&#10;&#10;Description automatically generated">
            <a:extLst>
              <a:ext uri="{FF2B5EF4-FFF2-40B4-BE49-F238E27FC236}">
                <a16:creationId xmlns:a16="http://schemas.microsoft.com/office/drawing/2014/main" id="{D64BE7D8-FD66-4A5E-A2BD-E56D0E560D9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8913" t="18574" r="14882" b="11932"/>
          <a:stretch/>
        </p:blipFill>
        <p:spPr>
          <a:xfrm>
            <a:off x="6328479" y="1225296"/>
            <a:ext cx="611148" cy="5294376"/>
          </a:xfrm>
          <a:prstGeom prst="rect">
            <a:avLst/>
          </a:prstGeom>
        </p:spPr>
      </p:pic>
      <p:pic>
        <p:nvPicPr>
          <p:cNvPr id="5" name="Picture 4" descr="A close-up of a dna&#10;&#10;Description automatically generated">
            <a:extLst>
              <a:ext uri="{FF2B5EF4-FFF2-40B4-BE49-F238E27FC236}">
                <a16:creationId xmlns:a16="http://schemas.microsoft.com/office/drawing/2014/main" id="{E8D8728B-F912-D5D1-CB28-6592C6F9EBD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643" t="18574" r="55891" b="11932"/>
          <a:stretch/>
        </p:blipFill>
        <p:spPr>
          <a:xfrm>
            <a:off x="582980" y="1225294"/>
            <a:ext cx="3591173" cy="529437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8B47640-7531-6A40-1727-64F7100077A1}"/>
              </a:ext>
            </a:extLst>
          </p:cNvPr>
          <p:cNvSpPr txBox="1"/>
          <p:nvPr/>
        </p:nvSpPr>
        <p:spPr>
          <a:xfrm>
            <a:off x="35" y="4728189"/>
            <a:ext cx="582943" cy="3562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1051560">
              <a:spcAft>
                <a:spcPts val="600"/>
              </a:spcAft>
            </a:pPr>
            <a:r>
              <a:rPr lang="en-US" sz="161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0.5</a:t>
            </a:r>
            <a:endParaRPr lang="en-US" sz="1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B927833-4045-4DCC-772B-C56A8C8A6055}"/>
              </a:ext>
            </a:extLst>
          </p:cNvPr>
          <p:cNvSpPr txBox="1"/>
          <p:nvPr/>
        </p:nvSpPr>
        <p:spPr>
          <a:xfrm>
            <a:off x="34" y="4002635"/>
            <a:ext cx="582943" cy="3562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1051560">
              <a:spcAft>
                <a:spcPts val="600"/>
              </a:spcAft>
            </a:pPr>
            <a:r>
              <a:rPr lang="en-US" sz="161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</a:t>
            </a:r>
            <a:endParaRPr lang="en-US" sz="1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27775F0-473F-AA26-9925-29931597EF48}"/>
              </a:ext>
            </a:extLst>
          </p:cNvPr>
          <p:cNvSpPr txBox="1"/>
          <p:nvPr/>
        </p:nvSpPr>
        <p:spPr>
          <a:xfrm>
            <a:off x="33" y="3455221"/>
            <a:ext cx="582943" cy="3562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1051560">
              <a:spcAft>
                <a:spcPts val="600"/>
              </a:spcAft>
            </a:pPr>
            <a:r>
              <a:rPr lang="en-US" sz="161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1.5</a:t>
            </a:r>
            <a:endParaRPr lang="en-US" sz="1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FC52BCC-DAC8-390C-93E9-280C3308036C}"/>
              </a:ext>
            </a:extLst>
          </p:cNvPr>
          <p:cNvSpPr txBox="1"/>
          <p:nvPr/>
        </p:nvSpPr>
        <p:spPr>
          <a:xfrm>
            <a:off x="32" y="2993203"/>
            <a:ext cx="582943" cy="3562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1051560">
              <a:spcAft>
                <a:spcPts val="600"/>
              </a:spcAft>
            </a:pPr>
            <a:r>
              <a:rPr lang="en-US" sz="161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</a:t>
            </a:r>
            <a:endParaRPr lang="en-US" sz="140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3360B0F-0887-EE67-EA8A-88BAB7E2C537}"/>
              </a:ext>
            </a:extLst>
          </p:cNvPr>
          <p:cNvSpPr txBox="1"/>
          <p:nvPr/>
        </p:nvSpPr>
        <p:spPr>
          <a:xfrm>
            <a:off x="28" y="2667921"/>
            <a:ext cx="582943" cy="3562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1051560">
              <a:spcAft>
                <a:spcPts val="600"/>
              </a:spcAft>
            </a:pPr>
            <a:r>
              <a:rPr lang="en-US" sz="161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2.5</a:t>
            </a:r>
            <a:endParaRPr lang="en-US" sz="14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7905758-CF8B-B597-93D1-704977A551DA}"/>
              </a:ext>
            </a:extLst>
          </p:cNvPr>
          <p:cNvSpPr txBox="1"/>
          <p:nvPr/>
        </p:nvSpPr>
        <p:spPr>
          <a:xfrm>
            <a:off x="28" y="2377313"/>
            <a:ext cx="582943" cy="3562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1051560">
              <a:spcAft>
                <a:spcPts val="600"/>
              </a:spcAft>
            </a:pPr>
            <a:r>
              <a:rPr lang="en-US" sz="161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</a:t>
            </a:r>
            <a:endParaRPr lang="en-US" sz="1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0183225-9223-D121-0B78-A22ADED6ABEE}"/>
              </a:ext>
            </a:extLst>
          </p:cNvPr>
          <p:cNvSpPr txBox="1"/>
          <p:nvPr/>
        </p:nvSpPr>
        <p:spPr>
          <a:xfrm>
            <a:off x="27" y="1907950"/>
            <a:ext cx="582943" cy="3562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1051560">
              <a:spcAft>
                <a:spcPts val="600"/>
              </a:spcAft>
            </a:pPr>
            <a:r>
              <a:rPr lang="en-US" sz="161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4</a:t>
            </a:r>
            <a:endParaRPr lang="en-US" sz="14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AB3B3E6-5613-6985-AE9A-C9BE83AD3EB5}"/>
              </a:ext>
            </a:extLst>
          </p:cNvPr>
          <p:cNvSpPr txBox="1"/>
          <p:nvPr/>
        </p:nvSpPr>
        <p:spPr>
          <a:xfrm>
            <a:off x="18" y="1614389"/>
            <a:ext cx="582943" cy="3562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1051560">
              <a:spcAft>
                <a:spcPts val="600"/>
              </a:spcAft>
            </a:pPr>
            <a:r>
              <a:rPr lang="en-US" sz="161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5</a:t>
            </a:r>
            <a:endParaRPr lang="en-US" sz="14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41C175F-B5AE-9857-95BB-ACD6609D5BA3}"/>
              </a:ext>
            </a:extLst>
          </p:cNvPr>
          <p:cNvSpPr txBox="1"/>
          <p:nvPr/>
        </p:nvSpPr>
        <p:spPr>
          <a:xfrm>
            <a:off x="0" y="1347179"/>
            <a:ext cx="582943" cy="3562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1051560">
              <a:spcAft>
                <a:spcPts val="600"/>
              </a:spcAft>
            </a:pPr>
            <a:r>
              <a:rPr lang="en-US" sz="161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6</a:t>
            </a:r>
            <a:endParaRPr lang="en-US" sz="140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2A683D4-C6C8-AEC1-4BA2-BFBB845C8A8B}"/>
              </a:ext>
            </a:extLst>
          </p:cNvPr>
          <p:cNvSpPr txBox="1"/>
          <p:nvPr/>
        </p:nvSpPr>
        <p:spPr>
          <a:xfrm>
            <a:off x="36" y="923690"/>
            <a:ext cx="582943" cy="3562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1051560">
              <a:spcAft>
                <a:spcPts val="600"/>
              </a:spcAft>
            </a:pPr>
            <a:r>
              <a:rPr lang="en-US" sz="161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kb</a:t>
            </a:r>
            <a:endParaRPr lang="en-US" sz="1400" dirty="0"/>
          </a:p>
        </p:txBody>
      </p:sp>
      <p:pic>
        <p:nvPicPr>
          <p:cNvPr id="2" name="Picture 1" descr="A close-up of a dna&#10;&#10;Description automatically generated">
            <a:extLst>
              <a:ext uri="{FF2B5EF4-FFF2-40B4-BE49-F238E27FC236}">
                <a16:creationId xmlns:a16="http://schemas.microsoft.com/office/drawing/2014/main" id="{D517610A-1E3D-97D9-750B-F9B662C27B0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6827" t="18574" r="21192" b="11932"/>
          <a:stretch/>
        </p:blipFill>
        <p:spPr>
          <a:xfrm>
            <a:off x="4216396" y="1225296"/>
            <a:ext cx="1179950" cy="5294376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58ACDF9-DA45-8998-6E6C-61A47AEA5700}"/>
              </a:ext>
            </a:extLst>
          </p:cNvPr>
          <p:cNvCxnSpPr>
            <a:cxnSpLocks/>
          </p:cNvCxnSpPr>
          <p:nvPr/>
        </p:nvCxnSpPr>
        <p:spPr>
          <a:xfrm>
            <a:off x="1415828" y="854035"/>
            <a:ext cx="3380027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4972DADA-3DE5-AE55-9FE7-2E7E5D03F063}"/>
              </a:ext>
            </a:extLst>
          </p:cNvPr>
          <p:cNvSpPr txBox="1"/>
          <p:nvPr/>
        </p:nvSpPr>
        <p:spPr>
          <a:xfrm>
            <a:off x="693770" y="879860"/>
            <a:ext cx="63640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"/>
            <a:r>
              <a:rPr lang="en-US" sz="1000" b="0" u="none" strike="noStrike" dirty="0">
                <a:solidFill>
                  <a:schemeClr val="tx1"/>
                </a:solidFill>
                <a:effectLst/>
              </a:rPr>
              <a:t>RNA Ladder</a:t>
            </a:r>
            <a:endParaRPr lang="en-US" sz="1000" b="0" i="0" u="none" strike="noStrike" dirty="0">
              <a:solidFill>
                <a:schemeClr val="tx1"/>
              </a:solidFill>
              <a:effectLst/>
              <a:latin typeface="Aptos Narrow" panose="020B00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E1EEE9F-4274-3B6D-2005-D39E9DD1DC77}"/>
              </a:ext>
            </a:extLst>
          </p:cNvPr>
          <p:cNvSpPr txBox="1"/>
          <p:nvPr/>
        </p:nvSpPr>
        <p:spPr>
          <a:xfrm>
            <a:off x="6878642" y="2173917"/>
            <a:ext cx="1134109" cy="340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51560">
              <a:spcAft>
                <a:spcPts val="600"/>
              </a:spcAft>
            </a:pPr>
            <a:r>
              <a:rPr lang="en-US" sz="1610" dirty="0"/>
              <a:t>23S rRNA</a:t>
            </a:r>
            <a:endParaRPr lang="en-US" sz="14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C71C609-4CD8-DCA9-7E90-F409186CE518}"/>
              </a:ext>
            </a:extLst>
          </p:cNvPr>
          <p:cNvSpPr txBox="1"/>
          <p:nvPr/>
        </p:nvSpPr>
        <p:spPr>
          <a:xfrm>
            <a:off x="6878643" y="3115128"/>
            <a:ext cx="1134109" cy="340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51560">
              <a:spcAft>
                <a:spcPts val="600"/>
              </a:spcAft>
            </a:pPr>
            <a:r>
              <a:rPr lang="en-US" sz="1610" dirty="0"/>
              <a:t>16S rRNA</a:t>
            </a:r>
            <a:endParaRPr lang="en-US" sz="1400" dirty="0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85C09148-8520-6E0B-F6F7-DC734B8C579B}"/>
              </a:ext>
            </a:extLst>
          </p:cNvPr>
          <p:cNvCxnSpPr>
            <a:cxnSpLocks/>
          </p:cNvCxnSpPr>
          <p:nvPr/>
        </p:nvCxnSpPr>
        <p:spPr>
          <a:xfrm>
            <a:off x="4950347" y="655304"/>
            <a:ext cx="1164268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394A47A4-B2BE-0394-B9F0-090E286EDA1E}"/>
              </a:ext>
            </a:extLst>
          </p:cNvPr>
          <p:cNvSpPr txBox="1"/>
          <p:nvPr/>
        </p:nvSpPr>
        <p:spPr>
          <a:xfrm>
            <a:off x="8184362" y="2373123"/>
            <a:ext cx="4007638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Figure 11. </a:t>
            </a:r>
            <a:r>
              <a:rPr lang="en-US" sz="1800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F. tularensis</a:t>
            </a:r>
            <a:r>
              <a:rPr lang="en-US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LVS ribosomes purified from </a:t>
            </a:r>
            <a:r>
              <a:rPr lang="en-US" sz="18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BugBuster</a:t>
            </a:r>
            <a:r>
              <a:rPr lang="en-US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-lysed cells have fragmented 23S rRNA. </a:t>
            </a:r>
            <a:r>
              <a:rPr lang="en-US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Agarose gel electrophoresis of indicated RNA (total RNA extracted from cells or rRNA extracted from 70S ribosomes) denatured by glyoxal treatment. </a:t>
            </a:r>
            <a:r>
              <a:rPr lang="en-US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FP indicates a French press was used for cell lysis</a:t>
            </a:r>
            <a:r>
              <a:rPr lang="en-US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BB indicates </a:t>
            </a:r>
            <a:r>
              <a:rPr lang="en-US" sz="1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BugBuster</a:t>
            </a:r>
            <a:r>
              <a:rPr lang="en-US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was used for cell lysis. Note that gel image was croppe</a:t>
            </a:r>
            <a:r>
              <a:rPr lang="en-US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 and re-ordered for clarity. </a:t>
            </a:r>
            <a:r>
              <a:rPr lang="en-US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LVS: </a:t>
            </a:r>
            <a:r>
              <a:rPr lang="en-US" sz="18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F. tularensis</a:t>
            </a:r>
            <a:r>
              <a:rPr lang="en-US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LVS; EC: </a:t>
            </a:r>
            <a:r>
              <a:rPr lang="en-US" sz="18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E. coli</a:t>
            </a:r>
            <a:r>
              <a:rPr lang="en-US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endParaRPr lang="en-US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D1C2D3C-1BC6-B907-6461-866FBBB35EEB}"/>
              </a:ext>
            </a:extLst>
          </p:cNvPr>
          <p:cNvSpPr txBox="1"/>
          <p:nvPr/>
        </p:nvSpPr>
        <p:spPr>
          <a:xfrm>
            <a:off x="2523461" y="457343"/>
            <a:ext cx="11095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LVS rRNA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6EC27B5-8E5F-5B15-E128-8AAD02702FBC}"/>
              </a:ext>
            </a:extLst>
          </p:cNvPr>
          <p:cNvSpPr txBox="1"/>
          <p:nvPr/>
        </p:nvSpPr>
        <p:spPr>
          <a:xfrm>
            <a:off x="4773373" y="272292"/>
            <a:ext cx="15551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LVS Total RNA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E850D70-677F-05B3-ED91-0F117B046B2C}"/>
              </a:ext>
            </a:extLst>
          </p:cNvPr>
          <p:cNvSpPr txBox="1"/>
          <p:nvPr/>
        </p:nvSpPr>
        <p:spPr>
          <a:xfrm>
            <a:off x="1415828" y="910638"/>
            <a:ext cx="5629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FP1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45DD6C9-3399-C6F3-083D-3478194DFFDD}"/>
              </a:ext>
            </a:extLst>
          </p:cNvPr>
          <p:cNvSpPr txBox="1"/>
          <p:nvPr/>
        </p:nvSpPr>
        <p:spPr>
          <a:xfrm>
            <a:off x="1953682" y="910638"/>
            <a:ext cx="5629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FP2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5CF33F0-58D2-521F-6F32-1CC4828FBEC9}"/>
              </a:ext>
            </a:extLst>
          </p:cNvPr>
          <p:cNvSpPr txBox="1"/>
          <p:nvPr/>
        </p:nvSpPr>
        <p:spPr>
          <a:xfrm>
            <a:off x="2520205" y="910638"/>
            <a:ext cx="5629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FP3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A21C6F5-D44D-1FC6-E7DF-0B042D472CC4}"/>
              </a:ext>
            </a:extLst>
          </p:cNvPr>
          <p:cNvSpPr txBox="1"/>
          <p:nvPr/>
        </p:nvSpPr>
        <p:spPr>
          <a:xfrm>
            <a:off x="3087201" y="910638"/>
            <a:ext cx="5629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FP4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0577EB9-D2EE-617C-AD62-F42B48CFC1BC}"/>
              </a:ext>
            </a:extLst>
          </p:cNvPr>
          <p:cNvSpPr txBox="1"/>
          <p:nvPr/>
        </p:nvSpPr>
        <p:spPr>
          <a:xfrm>
            <a:off x="3636199" y="910638"/>
            <a:ext cx="587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BB1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4EC5B09-9494-B027-331F-EA39D8F48847}"/>
              </a:ext>
            </a:extLst>
          </p:cNvPr>
          <p:cNvSpPr txBox="1"/>
          <p:nvPr/>
        </p:nvSpPr>
        <p:spPr>
          <a:xfrm>
            <a:off x="4249826" y="910638"/>
            <a:ext cx="587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BB2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7908552-9DAC-986B-FB3F-761E6BD03413}"/>
              </a:ext>
            </a:extLst>
          </p:cNvPr>
          <p:cNvSpPr txBox="1"/>
          <p:nvPr/>
        </p:nvSpPr>
        <p:spPr>
          <a:xfrm>
            <a:off x="4875965" y="910638"/>
            <a:ext cx="463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BB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5500E35-B968-BC7E-A79D-27CE74DB0EFC}"/>
              </a:ext>
            </a:extLst>
          </p:cNvPr>
          <p:cNvSpPr txBox="1"/>
          <p:nvPr/>
        </p:nvSpPr>
        <p:spPr>
          <a:xfrm>
            <a:off x="5486837" y="633639"/>
            <a:ext cx="7024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RNA-</a:t>
            </a:r>
          </a:p>
          <a:p>
            <a:pPr algn="ctr"/>
            <a:r>
              <a:rPr lang="en-US" dirty="0"/>
              <a:t>Snap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B5F66499-ECFE-2681-29A6-6F01B6C24A25}"/>
              </a:ext>
            </a:extLst>
          </p:cNvPr>
          <p:cNvSpPr txBox="1"/>
          <p:nvPr/>
        </p:nvSpPr>
        <p:spPr>
          <a:xfrm>
            <a:off x="6279763" y="356640"/>
            <a:ext cx="70083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EC</a:t>
            </a:r>
          </a:p>
          <a:p>
            <a:pPr algn="ctr"/>
            <a:r>
              <a:rPr lang="en-US" dirty="0"/>
              <a:t>rRNA</a:t>
            </a:r>
          </a:p>
          <a:p>
            <a:pPr algn="ctr"/>
            <a:r>
              <a:rPr lang="en-US" dirty="0"/>
              <a:t>FP</a:t>
            </a:r>
          </a:p>
        </p:txBody>
      </p:sp>
    </p:spTree>
    <p:extLst>
      <p:ext uri="{BB962C8B-B14F-4D97-AF65-F5344CB8AC3E}">
        <p14:creationId xmlns:p14="http://schemas.microsoft.com/office/powerpoint/2010/main" val="35245912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467E988-BD20-88E0-E329-FF08A1E020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92515A9-B8B9-8072-26BD-9C3ACCC4B2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467" y="801421"/>
            <a:ext cx="10905066" cy="5255156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5CDE50D8-408F-DFF3-593A-30A865F6FEB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0339695"/>
              </p:ext>
            </p:extLst>
          </p:nvPr>
        </p:nvGraphicFramePr>
        <p:xfrm>
          <a:off x="2003102" y="5022529"/>
          <a:ext cx="6548232" cy="33404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55163">
                  <a:extLst>
                    <a:ext uri="{9D8B030D-6E8A-4147-A177-3AD203B41FA5}">
                      <a16:colId xmlns:a16="http://schemas.microsoft.com/office/drawing/2014/main" val="2541286361"/>
                    </a:ext>
                  </a:extLst>
                </a:gridCol>
                <a:gridCol w="727581">
                  <a:extLst>
                    <a:ext uri="{9D8B030D-6E8A-4147-A177-3AD203B41FA5}">
                      <a16:colId xmlns:a16="http://schemas.microsoft.com/office/drawing/2014/main" val="4288687404"/>
                    </a:ext>
                  </a:extLst>
                </a:gridCol>
                <a:gridCol w="4365488">
                  <a:extLst>
                    <a:ext uri="{9D8B030D-6E8A-4147-A177-3AD203B41FA5}">
                      <a16:colId xmlns:a16="http://schemas.microsoft.com/office/drawing/2014/main" val="1467004102"/>
                    </a:ext>
                  </a:extLst>
                </a:gridCol>
              </a:tblGrid>
              <a:tr h="334046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Jul 24 Assay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9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Aug 9 Assay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53663175"/>
                  </a:ext>
                </a:extLst>
              </a:tr>
            </a:tbl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A3B94740-C706-9C9B-60F1-41E0AC426596}"/>
              </a:ext>
            </a:extLst>
          </p:cNvPr>
          <p:cNvSpPr/>
          <p:nvPr/>
        </p:nvSpPr>
        <p:spPr>
          <a:xfrm>
            <a:off x="3310325" y="5065010"/>
            <a:ext cx="1015447" cy="3837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Aug 1 Assay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3945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A924F88-24AF-557D-221A-C358771675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F6F925F0-5CA4-4EC4-AE3E-1BE347D3108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59039522"/>
              </p:ext>
            </p:extLst>
          </p:nvPr>
        </p:nvGraphicFramePr>
        <p:xfrm>
          <a:off x="534888" y="478306"/>
          <a:ext cx="12036624" cy="59056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1FBDA003-B03B-7D4B-6C18-AC1F2A6C2CB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5001192"/>
              </p:ext>
            </p:extLst>
          </p:nvPr>
        </p:nvGraphicFramePr>
        <p:xfrm>
          <a:off x="2021043" y="5231161"/>
          <a:ext cx="7246782" cy="3657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11157">
                  <a:extLst>
                    <a:ext uri="{9D8B030D-6E8A-4147-A177-3AD203B41FA5}">
                      <a16:colId xmlns:a16="http://schemas.microsoft.com/office/drawing/2014/main" val="2541286361"/>
                    </a:ext>
                  </a:extLst>
                </a:gridCol>
                <a:gridCol w="800100">
                  <a:extLst>
                    <a:ext uri="{9D8B030D-6E8A-4147-A177-3AD203B41FA5}">
                      <a16:colId xmlns:a16="http://schemas.microsoft.com/office/drawing/2014/main" val="4288687404"/>
                    </a:ext>
                  </a:extLst>
                </a:gridCol>
                <a:gridCol w="4835525">
                  <a:extLst>
                    <a:ext uri="{9D8B030D-6E8A-4147-A177-3AD203B41FA5}">
                      <a16:colId xmlns:a16="http://schemas.microsoft.com/office/drawing/2014/main" val="1467004102"/>
                    </a:ext>
                  </a:extLst>
                </a:gridCol>
              </a:tblGrid>
              <a:tr h="334046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Assay 1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9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Assay 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53663175"/>
                  </a:ext>
                </a:extLst>
              </a:tr>
            </a:tbl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999BBAFC-CF86-7232-4D9C-4678CEFF5C00}"/>
              </a:ext>
            </a:extLst>
          </p:cNvPr>
          <p:cNvSpPr/>
          <p:nvPr/>
        </p:nvSpPr>
        <p:spPr>
          <a:xfrm>
            <a:off x="3527585" y="5288358"/>
            <a:ext cx="1015447" cy="3837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Assay 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59328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aph of different colored bars&#10;&#10;Description automatically generated with medium confidence">
            <a:extLst>
              <a:ext uri="{FF2B5EF4-FFF2-40B4-BE49-F238E27FC236}">
                <a16:creationId xmlns:a16="http://schemas.microsoft.com/office/drawing/2014/main" id="{88F83512-BE5C-9DC3-341A-4E070C75B0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86" r="866"/>
          <a:stretch/>
        </p:blipFill>
        <p:spPr bwMode="auto">
          <a:xfrm>
            <a:off x="770500" y="643466"/>
            <a:ext cx="10651000" cy="5571067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1970112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-up of a test&#10;&#10;Description automatically generated">
            <a:extLst>
              <a:ext uri="{FF2B5EF4-FFF2-40B4-BE49-F238E27FC236}">
                <a16:creationId xmlns:a16="http://schemas.microsoft.com/office/drawing/2014/main" id="{F96B6A45-B3C8-EA43-2EF2-AB4BD5E39C2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904" y="643466"/>
            <a:ext cx="8878192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5509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EC0264-A7B8-E3AB-97B9-6E64B05C87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1D064D7E-E527-184B-9A51-F536724012A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29109865"/>
              </p:ext>
            </p:extLst>
          </p:nvPr>
        </p:nvGraphicFramePr>
        <p:xfrm>
          <a:off x="1139366" y="1965915"/>
          <a:ext cx="4385337" cy="29261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74229CF8-FA34-C0B5-3FDB-FA25D189C6EA}"/>
              </a:ext>
            </a:extLst>
          </p:cNvPr>
          <p:cNvGraphicFramePr>
            <a:graphicFrameLocks/>
          </p:cNvGraphicFramePr>
          <p:nvPr/>
        </p:nvGraphicFramePr>
        <p:xfrm>
          <a:off x="6452102" y="2055823"/>
          <a:ext cx="4600532" cy="32106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16217313-6BA2-6E4E-5AF7-DE3102699E24}"/>
              </a:ext>
            </a:extLst>
          </p:cNvPr>
          <p:cNvSpPr txBox="1"/>
          <p:nvPr/>
        </p:nvSpPr>
        <p:spPr>
          <a:xfrm>
            <a:off x="1171528" y="1589923"/>
            <a:ext cx="4077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BF6F839-9619-99A6-4A7C-7650F7B7BE3A}"/>
              </a:ext>
            </a:extLst>
          </p:cNvPr>
          <p:cNvSpPr txBox="1"/>
          <p:nvPr/>
        </p:nvSpPr>
        <p:spPr>
          <a:xfrm>
            <a:off x="6452101" y="1589923"/>
            <a:ext cx="4077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B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A462FFC-567E-8707-7673-5C5F6233A98E}"/>
              </a:ext>
            </a:extLst>
          </p:cNvPr>
          <p:cNvSpPr txBox="1"/>
          <p:nvPr/>
        </p:nvSpPr>
        <p:spPr>
          <a:xfrm>
            <a:off x="8012775" y="4590968"/>
            <a:ext cx="879434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i="1" dirty="0"/>
              <a:t>E. coli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25EB8B4-5720-24DD-A7AE-5EC07E271B2A}"/>
              </a:ext>
            </a:extLst>
          </p:cNvPr>
          <p:cNvCxnSpPr>
            <a:cxnSpLocks/>
          </p:cNvCxnSpPr>
          <p:nvPr/>
        </p:nvCxnSpPr>
        <p:spPr>
          <a:xfrm>
            <a:off x="2782974" y="1817783"/>
            <a:ext cx="208218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A1768171-AB5B-E059-F62B-6EF6E2378331}"/>
              </a:ext>
            </a:extLst>
          </p:cNvPr>
          <p:cNvSpPr txBox="1"/>
          <p:nvPr/>
        </p:nvSpPr>
        <p:spPr>
          <a:xfrm>
            <a:off x="3675004" y="1584606"/>
            <a:ext cx="296333" cy="377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*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069A3A9-1C86-E6FF-3DE2-1F777C31B966}"/>
              </a:ext>
            </a:extLst>
          </p:cNvPr>
          <p:cNvCxnSpPr>
            <a:cxnSpLocks/>
          </p:cNvCxnSpPr>
          <p:nvPr/>
        </p:nvCxnSpPr>
        <p:spPr>
          <a:xfrm>
            <a:off x="3823172" y="2055823"/>
            <a:ext cx="104199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68B301C7-6566-5B2B-540E-0A2D4D224719}"/>
              </a:ext>
            </a:extLst>
          </p:cNvPr>
          <p:cNvSpPr txBox="1"/>
          <p:nvPr/>
        </p:nvSpPr>
        <p:spPr>
          <a:xfrm>
            <a:off x="4196000" y="1822660"/>
            <a:ext cx="296333" cy="377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*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18E0ADD-7EFD-5A0A-0A92-0A79370F8CB3}"/>
              </a:ext>
            </a:extLst>
          </p:cNvPr>
          <p:cNvCxnSpPr>
            <a:cxnSpLocks/>
          </p:cNvCxnSpPr>
          <p:nvPr/>
        </p:nvCxnSpPr>
        <p:spPr>
          <a:xfrm>
            <a:off x="9809303" y="2359443"/>
            <a:ext cx="487326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D324663D-7FD3-9A04-B3D2-499190D323A9}"/>
              </a:ext>
            </a:extLst>
          </p:cNvPr>
          <p:cNvSpPr txBox="1"/>
          <p:nvPr/>
        </p:nvSpPr>
        <p:spPr>
          <a:xfrm>
            <a:off x="9920704" y="2120756"/>
            <a:ext cx="296333" cy="377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21387424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iagram of a circular object&#10;&#10;Description automatically generated">
            <a:extLst>
              <a:ext uri="{FF2B5EF4-FFF2-40B4-BE49-F238E27FC236}">
                <a16:creationId xmlns:a16="http://schemas.microsoft.com/office/drawing/2014/main" id="{BFD615C8-9DAD-3878-8220-193BFCA160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5730" y="643466"/>
            <a:ext cx="6440540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9855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8CE51AD-2DAF-6602-99C2-072A0EE4BE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1236344"/>
            <a:ext cx="10905066" cy="4385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4212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29288E2-FF52-BE28-574F-D554B458D7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7761" y="643466"/>
            <a:ext cx="10256477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004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8ABC52E-69A4-A4FC-0072-95A663EE91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5D9E0E3-6BF5-92C3-FDE0-FD06B8BA37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3065" y="643466"/>
            <a:ext cx="9485870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3598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50D2A683-A221-EA95-301D-A81C3B7A6584}"/>
              </a:ext>
            </a:extLst>
          </p:cNvPr>
          <p:cNvGrpSpPr/>
          <p:nvPr/>
        </p:nvGrpSpPr>
        <p:grpSpPr>
          <a:xfrm>
            <a:off x="3392066" y="643466"/>
            <a:ext cx="5407868" cy="5571067"/>
            <a:chOff x="0" y="0"/>
            <a:chExt cx="4711700" cy="485337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E0A46AF-459F-7480-316B-100D0096179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4711700" cy="4660900"/>
            </a:xfrm>
            <a:prstGeom prst="rect">
              <a:avLst/>
            </a:prstGeom>
          </p:spPr>
        </p:pic>
        <p:sp>
          <p:nvSpPr>
            <p:cNvPr id="6" name="TextBox 7">
              <a:extLst>
                <a:ext uri="{FF2B5EF4-FFF2-40B4-BE49-F238E27FC236}">
                  <a16:creationId xmlns:a16="http://schemas.microsoft.com/office/drawing/2014/main" id="{B40FF070-7316-1DA2-E926-171659CD40F4}"/>
                </a:ext>
              </a:extLst>
            </p:cNvPr>
            <p:cNvSpPr txBox="1"/>
            <p:nvPr/>
          </p:nvSpPr>
          <p:spPr>
            <a:xfrm>
              <a:off x="1607464" y="4396811"/>
              <a:ext cx="1027416" cy="45656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noAutofit/>
            </a:bodyPr>
            <a:lstStyle/>
            <a:p>
              <a:pPr algn="ctr" defTabSz="2002536">
                <a:spcAft>
                  <a:spcPts val="600"/>
                </a:spcAft>
              </a:pPr>
              <a:r>
                <a:rPr lang="en-US" sz="1424" i="1" kern="1200">
                  <a:solidFill>
                    <a:srgbClr val="000000"/>
                  </a:solidFill>
                  <a:latin typeface="Helvetica" pitchFamily="2" charset="0"/>
                  <a:ea typeface="+mn-ea"/>
                  <a:cs typeface="Arial" panose="020B0604020202020204" pitchFamily="34" charset="0"/>
                </a:rPr>
                <a:t>E. coli</a:t>
              </a:r>
              <a:endParaRPr lang="en-US" sz="120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TextBox 8">
              <a:extLst>
                <a:ext uri="{FF2B5EF4-FFF2-40B4-BE49-F238E27FC236}">
                  <a16:creationId xmlns:a16="http://schemas.microsoft.com/office/drawing/2014/main" id="{229226BE-B961-5995-0012-3B612257BC9C}"/>
                </a:ext>
              </a:extLst>
            </p:cNvPr>
            <p:cNvSpPr txBox="1"/>
            <p:nvPr/>
          </p:nvSpPr>
          <p:spPr>
            <a:xfrm>
              <a:off x="3256523" y="4396811"/>
              <a:ext cx="1275081" cy="45656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noAutofit/>
            </a:bodyPr>
            <a:lstStyle/>
            <a:p>
              <a:pPr algn="ctr" defTabSz="2002536">
                <a:spcAft>
                  <a:spcPts val="600"/>
                </a:spcAft>
              </a:pPr>
              <a:r>
                <a:rPr lang="en-US" sz="1424" i="1" kern="1200">
                  <a:solidFill>
                    <a:srgbClr val="000000"/>
                  </a:solidFill>
                  <a:latin typeface="Helvetica" pitchFamily="2" charset="0"/>
                  <a:ea typeface="+mn-ea"/>
                  <a:cs typeface="Arial" panose="020B0604020202020204" pitchFamily="34" charset="0"/>
                </a:rPr>
                <a:t>F. tularensis</a:t>
              </a:r>
              <a:endParaRPr lang="en-US" sz="120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007205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Office 2013 - 2022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 2013 - 2022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 2013 - 2022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 2013 - 2022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 2013 - 2022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 2013 - 2022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  <a:fontScheme name="Office">
    <a:majorFont>
      <a:latin typeface="Aptos Display" panose="0211000402020202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Aptos Narrow" panose="0211000402020202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  <a:ln w="2540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153</TotalTime>
  <Words>186</Words>
  <Application>Microsoft Macintosh PowerPoint</Application>
  <PresentationFormat>Widescreen</PresentationFormat>
  <Paragraphs>56</Paragraphs>
  <Slides>17</Slides>
  <Notes>4</Notes>
  <HiddenSlides>1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Aptos</vt:lpstr>
      <vt:lpstr>Aptos Display</vt:lpstr>
      <vt:lpstr>Aptos Narrow</vt:lpstr>
      <vt:lpstr>Arial</vt:lpstr>
      <vt:lpstr>Helvetica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Benjamin Moore</dc:creator>
  <cp:lastModifiedBy>Benjamin Moore</cp:lastModifiedBy>
  <cp:revision>35</cp:revision>
  <dcterms:created xsi:type="dcterms:W3CDTF">2024-10-16T17:14:30Z</dcterms:created>
  <dcterms:modified xsi:type="dcterms:W3CDTF">2024-11-22T03:36:54Z</dcterms:modified>
</cp:coreProperties>
</file>